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2.xml" ContentType="application/vnd.openxmlformats-officedocument.presentationml.notesSlid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3.xml" ContentType="application/vnd.openxmlformats-officedocument.presentationml.notesSlide+xml"/>
  <Override PartName="/ppt/charts/chart1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12.xml" ContentType="application/vnd.openxmlformats-officedocument.drawingml.chart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charts/chart13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4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5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6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6.xml" ContentType="application/vnd.openxmlformats-officedocument.presentationml.notesSlide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notesSlides/notesSlide7.xml" ContentType="application/vnd.openxmlformats-officedocument.presentationml.notesSlide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notesSlides/notesSlide8.xml" ContentType="application/vnd.openxmlformats-officedocument.presentationml.notesSlide+xml"/>
  <Override PartName="/ppt/charts/chart21.xml" ContentType="application/vnd.openxmlformats-officedocument.drawingml.chart+xml"/>
  <Override PartName="/ppt/drawings/drawing1.xml" ContentType="application/vnd.openxmlformats-officedocument.drawingml.chartshapes+xml"/>
  <Override PartName="/ppt/notesSlides/notesSlide9.xml" ContentType="application/vnd.openxmlformats-officedocument.presentationml.notesSlide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notesSlides/notesSlide10.xml" ContentType="application/vnd.openxmlformats-officedocument.presentationml.notesSlide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notesSlides/notesSlide11.xml" ContentType="application/vnd.openxmlformats-officedocument.presentationml.notesSlide+xml"/>
  <Override PartName="/ppt/charts/chart26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83" r:id="rId2"/>
    <p:sldId id="334" r:id="rId3"/>
    <p:sldId id="369" r:id="rId4"/>
    <p:sldId id="360" r:id="rId5"/>
    <p:sldId id="361" r:id="rId6"/>
    <p:sldId id="362" r:id="rId7"/>
    <p:sldId id="363" r:id="rId8"/>
    <p:sldId id="364" r:id="rId9"/>
    <p:sldId id="365" r:id="rId10"/>
    <p:sldId id="366" r:id="rId11"/>
    <p:sldId id="367" r:id="rId12"/>
    <p:sldId id="370" r:id="rId13"/>
    <p:sldId id="371" r:id="rId14"/>
    <p:sldId id="372" r:id="rId15"/>
    <p:sldId id="378" r:id="rId16"/>
    <p:sldId id="379" r:id="rId17"/>
    <p:sldId id="380" r:id="rId18"/>
    <p:sldId id="381" r:id="rId19"/>
    <p:sldId id="382" r:id="rId20"/>
    <p:sldId id="383" r:id="rId21"/>
    <p:sldId id="385" r:id="rId22"/>
    <p:sldId id="386" r:id="rId23"/>
    <p:sldId id="387" r:id="rId24"/>
    <p:sldId id="388" r:id="rId25"/>
    <p:sldId id="389" r:id="rId26"/>
    <p:sldId id="390" r:id="rId27"/>
    <p:sldId id="391" r:id="rId28"/>
    <p:sldId id="392" r:id="rId29"/>
    <p:sldId id="393" r:id="rId30"/>
    <p:sldId id="395" r:id="rId31"/>
    <p:sldId id="396" r:id="rId32"/>
    <p:sldId id="397" r:id="rId33"/>
    <p:sldId id="398" r:id="rId34"/>
    <p:sldId id="402" r:id="rId35"/>
    <p:sldId id="403" r:id="rId36"/>
    <p:sldId id="344" r:id="rId37"/>
    <p:sldId id="404" r:id="rId38"/>
    <p:sldId id="374" r:id="rId39"/>
    <p:sldId id="375" r:id="rId40"/>
    <p:sldId id="376" r:id="rId41"/>
    <p:sldId id="377" r:id="rId42"/>
    <p:sldId id="405" r:id="rId43"/>
    <p:sldId id="399" r:id="rId44"/>
    <p:sldId id="400" r:id="rId4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129" d="100"/>
          <a:sy n="129" d="100"/>
        </p:scale>
        <p:origin x="1062" y="120"/>
      </p:cViewPr>
      <p:guideLst>
        <p:guide orient="horz" pos="22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0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11.xlsx"/><Relationship Id="rId1" Type="http://schemas.openxmlformats.org/officeDocument/2006/relationships/themeOverride" Target="../theme/themeOverride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12.xlsx"/><Relationship Id="rId1" Type="http://schemas.openxmlformats.org/officeDocument/2006/relationships/themeOverride" Target="../theme/themeOverride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3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4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5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6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9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0.xlsx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user\Documents\PALUDISMO%202017%20MELISSA\INFORME%20SEMANAL%20DE%20PALUDISMO\INF%20SEM%20PAL%20SUR%202017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1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2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3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4.xlsx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5.xlsx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8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9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Hoja1!$B$2:$B$53</c:f>
              <c:numCache>
                <c:formatCode>General</c:formatCode>
                <c:ptCount val="52"/>
                <c:pt idx="0">
                  <c:v>5075</c:v>
                </c:pt>
                <c:pt idx="1">
                  <c:v>6559</c:v>
                </c:pt>
                <c:pt idx="2">
                  <c:v>6732</c:v>
                </c:pt>
                <c:pt idx="3">
                  <c:v>7502</c:v>
                </c:pt>
                <c:pt idx="4">
                  <c:v>6259</c:v>
                </c:pt>
                <c:pt idx="5">
                  <c:v>6573</c:v>
                </c:pt>
                <c:pt idx="6">
                  <c:v>7348</c:v>
                </c:pt>
                <c:pt idx="7">
                  <c:v>7653</c:v>
                </c:pt>
                <c:pt idx="8">
                  <c:v>6553</c:v>
                </c:pt>
                <c:pt idx="9">
                  <c:v>6859</c:v>
                </c:pt>
                <c:pt idx="10">
                  <c:v>6486</c:v>
                </c:pt>
                <c:pt idx="11">
                  <c:v>6043</c:v>
                </c:pt>
                <c:pt idx="12">
                  <c:v>6720</c:v>
                </c:pt>
                <c:pt idx="13">
                  <c:v>5900</c:v>
                </c:pt>
                <c:pt idx="14">
                  <c:v>4998</c:v>
                </c:pt>
                <c:pt idx="15">
                  <c:v>5754</c:v>
                </c:pt>
                <c:pt idx="16">
                  <c:v>5281</c:v>
                </c:pt>
                <c:pt idx="17">
                  <c:v>4736</c:v>
                </c:pt>
                <c:pt idx="18">
                  <c:v>5297</c:v>
                </c:pt>
                <c:pt idx="19">
                  <c:v>5551</c:v>
                </c:pt>
                <c:pt idx="20">
                  <c:v>5910</c:v>
                </c:pt>
                <c:pt idx="21">
                  <c:v>5276</c:v>
                </c:pt>
                <c:pt idx="22">
                  <c:v>5470</c:v>
                </c:pt>
                <c:pt idx="23">
                  <c:v>5454</c:v>
                </c:pt>
                <c:pt idx="24">
                  <c:v>5607</c:v>
                </c:pt>
                <c:pt idx="25">
                  <c:v>5056</c:v>
                </c:pt>
                <c:pt idx="26">
                  <c:v>4988</c:v>
                </c:pt>
                <c:pt idx="27">
                  <c:v>4824</c:v>
                </c:pt>
                <c:pt idx="28">
                  <c:v>4797</c:v>
                </c:pt>
                <c:pt idx="29">
                  <c:v>4675</c:v>
                </c:pt>
                <c:pt idx="30">
                  <c:v>4353</c:v>
                </c:pt>
                <c:pt idx="31">
                  <c:v>4522</c:v>
                </c:pt>
                <c:pt idx="32">
                  <c:v>4964</c:v>
                </c:pt>
                <c:pt idx="33">
                  <c:v>4888</c:v>
                </c:pt>
                <c:pt idx="34">
                  <c:v>4925</c:v>
                </c:pt>
                <c:pt idx="35">
                  <c:v>5743</c:v>
                </c:pt>
                <c:pt idx="36">
                  <c:v>6544</c:v>
                </c:pt>
                <c:pt idx="37">
                  <c:v>6554</c:v>
                </c:pt>
                <c:pt idx="38">
                  <c:v>6309</c:v>
                </c:pt>
                <c:pt idx="39">
                  <c:v>5858</c:v>
                </c:pt>
                <c:pt idx="40">
                  <c:v>6323</c:v>
                </c:pt>
                <c:pt idx="41">
                  <c:v>6669</c:v>
                </c:pt>
                <c:pt idx="42">
                  <c:v>6585</c:v>
                </c:pt>
                <c:pt idx="43">
                  <c:v>5118</c:v>
                </c:pt>
                <c:pt idx="44">
                  <c:v>6158</c:v>
                </c:pt>
                <c:pt idx="45">
                  <c:v>5964</c:v>
                </c:pt>
                <c:pt idx="46">
                  <c:v>6015</c:v>
                </c:pt>
                <c:pt idx="47">
                  <c:v>5513</c:v>
                </c:pt>
                <c:pt idx="48">
                  <c:v>6394</c:v>
                </c:pt>
                <c:pt idx="49">
                  <c:v>5311</c:v>
                </c:pt>
                <c:pt idx="50">
                  <c:v>4919</c:v>
                </c:pt>
                <c:pt idx="51">
                  <c:v>3783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1576240"/>
        <c:axId val="272542224"/>
      </c:lineChart>
      <c:catAx>
        <c:axId val="271576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72542224"/>
        <c:crosses val="autoZero"/>
        <c:auto val="1"/>
        <c:lblAlgn val="ctr"/>
        <c:lblOffset val="100"/>
        <c:noMultiLvlLbl val="0"/>
      </c:catAx>
      <c:valAx>
        <c:axId val="2725422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71576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Hoja1!$A$2:$A$12</c:f>
              <c:numCache>
                <c:formatCode>General</c:formatCode>
                <c:ptCount val="11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</c:numCache>
            </c:numRef>
          </c:cat>
          <c:val>
            <c:numRef>
              <c:f>Hoja1!$B$2:$B$12</c:f>
              <c:numCache>
                <c:formatCode>General</c:formatCode>
                <c:ptCount val="11"/>
                <c:pt idx="0">
                  <c:v>300</c:v>
                </c:pt>
                <c:pt idx="1">
                  <c:v>330</c:v>
                </c:pt>
                <c:pt idx="2">
                  <c:v>240</c:v>
                </c:pt>
                <c:pt idx="3">
                  <c:v>343</c:v>
                </c:pt>
                <c:pt idx="4">
                  <c:v>457</c:v>
                </c:pt>
                <c:pt idx="5">
                  <c:v>343</c:v>
                </c:pt>
                <c:pt idx="6">
                  <c:v>321</c:v>
                </c:pt>
                <c:pt idx="7">
                  <c:v>314</c:v>
                </c:pt>
                <c:pt idx="8">
                  <c:v>296</c:v>
                </c:pt>
                <c:pt idx="9">
                  <c:v>245</c:v>
                </c:pt>
                <c:pt idx="10">
                  <c:v>226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76201984"/>
        <c:axId val="276202544"/>
      </c:barChart>
      <c:catAx>
        <c:axId val="276201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76202544"/>
        <c:crosses val="autoZero"/>
        <c:auto val="1"/>
        <c:lblAlgn val="ctr"/>
        <c:lblOffset val="100"/>
        <c:noMultiLvlLbl val="0"/>
      </c:catAx>
      <c:valAx>
        <c:axId val="2762025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762019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7695613185836768E-2"/>
          <c:y val="0.16046268156584786"/>
          <c:w val="0.81956965099115953"/>
          <c:h val="0.7103601391960032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explosion val="23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chemeClr val="accent2">
                  <a:lumMod val="50000"/>
                </a:schemeClr>
              </a:solidFill>
            </c:spPr>
          </c:dPt>
          <c:dLbls>
            <c:dLbl>
              <c:idx val="3"/>
              <c:layout>
                <c:manualLayout>
                  <c:x val="5.5333997800837781E-2"/>
                  <c:y val="4.36846622776680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Hoja1!$A$2:$A$6</c:f>
              <c:strCache>
                <c:ptCount val="5"/>
                <c:pt idx="0">
                  <c:v>SSA</c:v>
                </c:pt>
                <c:pt idx="1">
                  <c:v>ORDI</c:v>
                </c:pt>
                <c:pt idx="2">
                  <c:v>ISSSTE</c:v>
                </c:pt>
                <c:pt idx="3">
                  <c:v>PRIV</c:v>
                </c:pt>
                <c:pt idx="4">
                  <c:v>PROSPERA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17</c:v>
                </c:pt>
                <c:pt idx="1">
                  <c:v>17</c:v>
                </c:pt>
                <c:pt idx="2">
                  <c:v>1</c:v>
                </c:pt>
                <c:pt idx="3">
                  <c:v>4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600" b="1" i="1"/>
          </a:pPr>
          <a:endParaRPr lang="es-MX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s-MX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7695613185836768E-2"/>
          <c:y val="0.16046268156584795"/>
          <c:w val="0.81956965099115953"/>
          <c:h val="0.7103601391960032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3"/>
            <c:bubble3D val="0"/>
            <c:spPr>
              <a:solidFill>
                <a:schemeClr val="accent2">
                  <a:lumMod val="50000"/>
                </a:schemeClr>
              </a:solidFill>
            </c:spPr>
          </c:dPt>
          <c:dLbls>
            <c:dLbl>
              <c:idx val="3"/>
              <c:layout>
                <c:manualLayout>
                  <c:x val="5.533399780083785E-2"/>
                  <c:y val="4.36846622776680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Hoja1!$A$2:$A$6</c:f>
              <c:strCache>
                <c:ptCount val="5"/>
                <c:pt idx="0">
                  <c:v>SSA</c:v>
                </c:pt>
                <c:pt idx="1">
                  <c:v>IMSS</c:v>
                </c:pt>
                <c:pt idx="2">
                  <c:v>ISSSTE</c:v>
                </c:pt>
                <c:pt idx="3">
                  <c:v>PROSPERA</c:v>
                </c:pt>
                <c:pt idx="4">
                  <c:v>PRIV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108</c:v>
                </c:pt>
                <c:pt idx="1">
                  <c:v>20</c:v>
                </c:pt>
                <c:pt idx="2">
                  <c:v>1</c:v>
                </c:pt>
                <c:pt idx="3">
                  <c:v>7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800" b="1" i="1"/>
          </a:pPr>
          <a:endParaRPr lang="es-MX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s-MX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dirty="0" smtClean="0"/>
              <a:t>Casos</a:t>
            </a:r>
            <a:r>
              <a:rPr lang="es-MX" baseline="0" dirty="0" smtClean="0"/>
              <a:t> estudiados </a:t>
            </a:r>
            <a:r>
              <a:rPr lang="es-MX" baseline="0" dirty="0" err="1" smtClean="0"/>
              <a:t>Sx</a:t>
            </a:r>
            <a:r>
              <a:rPr lang="es-MX" baseline="0" dirty="0" smtClean="0"/>
              <a:t> </a:t>
            </a:r>
            <a:r>
              <a:rPr lang="es-MX" baseline="0" dirty="0" err="1" smtClean="0"/>
              <a:t>Coqueluchoide</a:t>
            </a:r>
            <a:r>
              <a:rPr lang="es-MX" baseline="0" dirty="0" smtClean="0"/>
              <a:t>, San Luis Potosí, 2017</a:t>
            </a:r>
            <a:endParaRPr lang="es-MX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SX COQUE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Hoja1!$A$2:$A$8</c:f>
              <c:strCache>
                <c:ptCount val="7"/>
                <c:pt idx="0">
                  <c:v>JS I</c:v>
                </c:pt>
                <c:pt idx="1">
                  <c:v>JS II</c:v>
                </c:pt>
                <c:pt idx="2">
                  <c:v>JS III</c:v>
                </c:pt>
                <c:pt idx="3">
                  <c:v>JS IV</c:v>
                </c:pt>
                <c:pt idx="4">
                  <c:v>JS V</c:v>
                </c:pt>
                <c:pt idx="5">
                  <c:v>JS VI</c:v>
                </c:pt>
                <c:pt idx="6">
                  <c:v>JS VII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65</c:v>
                </c:pt>
                <c:pt idx="1">
                  <c:v>6</c:v>
                </c:pt>
                <c:pt idx="2">
                  <c:v>27</c:v>
                </c:pt>
                <c:pt idx="3">
                  <c:v>12</c:v>
                </c:pt>
                <c:pt idx="4">
                  <c:v>5</c:v>
                </c:pt>
                <c:pt idx="5">
                  <c:v>8</c:v>
                </c:pt>
                <c:pt idx="6">
                  <c:v>1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BORDETELLA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Hoja1!$A$2:$A$8</c:f>
              <c:strCache>
                <c:ptCount val="7"/>
                <c:pt idx="0">
                  <c:v>JS I</c:v>
                </c:pt>
                <c:pt idx="1">
                  <c:v>JS II</c:v>
                </c:pt>
                <c:pt idx="2">
                  <c:v>JS III</c:v>
                </c:pt>
                <c:pt idx="3">
                  <c:v>JS IV</c:v>
                </c:pt>
                <c:pt idx="4">
                  <c:v>JS V</c:v>
                </c:pt>
                <c:pt idx="5">
                  <c:v>JS VI</c:v>
                </c:pt>
                <c:pt idx="6">
                  <c:v>JS VII</c:v>
                </c:pt>
              </c:strCache>
            </c:strRef>
          </c:cat>
          <c:val>
            <c:numRef>
              <c:f>Hoja1!$C$2:$C$8</c:f>
              <c:numCache>
                <c:formatCode>General</c:formatCode>
                <c:ptCount val="7"/>
                <c:pt idx="0">
                  <c:v>6</c:v>
                </c:pt>
                <c:pt idx="1">
                  <c:v>0</c:v>
                </c:pt>
                <c:pt idx="2">
                  <c:v>4</c:v>
                </c:pt>
                <c:pt idx="3">
                  <c:v>2</c:v>
                </c:pt>
                <c:pt idx="4">
                  <c:v>1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77164512"/>
        <c:axId val="331685776"/>
      </c:barChart>
      <c:catAx>
        <c:axId val="277164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31685776"/>
        <c:crosses val="autoZero"/>
        <c:auto val="1"/>
        <c:lblAlgn val="ctr"/>
        <c:lblOffset val="100"/>
        <c:noMultiLvlLbl val="0"/>
      </c:catAx>
      <c:valAx>
        <c:axId val="331685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77164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82547138775303E-2"/>
          <c:y val="8.9878526940994768E-2"/>
          <c:w val="0.89683549184934153"/>
          <c:h val="0.619053486444743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VIH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Hoja1!$A$2:$A$8</c:f>
              <c:strCache>
                <c:ptCount val="7"/>
                <c:pt idx="0">
                  <c:v> J I</c:v>
                </c:pt>
                <c:pt idx="1">
                  <c:v>J II</c:v>
                </c:pt>
                <c:pt idx="2">
                  <c:v>J III</c:v>
                </c:pt>
                <c:pt idx="3">
                  <c:v>J IV</c:v>
                </c:pt>
                <c:pt idx="4">
                  <c:v>J V</c:v>
                </c:pt>
                <c:pt idx="5">
                  <c:v>J VI</c:v>
                </c:pt>
                <c:pt idx="6">
                  <c:v>J VII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97</c:v>
                </c:pt>
                <c:pt idx="1">
                  <c:v>9</c:v>
                </c:pt>
                <c:pt idx="2">
                  <c:v>12</c:v>
                </c:pt>
                <c:pt idx="3">
                  <c:v>14</c:v>
                </c:pt>
                <c:pt idx="4">
                  <c:v>23</c:v>
                </c:pt>
                <c:pt idx="5">
                  <c:v>18</c:v>
                </c:pt>
                <c:pt idx="6">
                  <c:v>2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SIDA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Hoja1!$A$2:$A$8</c:f>
              <c:strCache>
                <c:ptCount val="7"/>
                <c:pt idx="0">
                  <c:v> J I</c:v>
                </c:pt>
                <c:pt idx="1">
                  <c:v>J II</c:v>
                </c:pt>
                <c:pt idx="2">
                  <c:v>J III</c:v>
                </c:pt>
                <c:pt idx="3">
                  <c:v>J IV</c:v>
                </c:pt>
                <c:pt idx="4">
                  <c:v>J V</c:v>
                </c:pt>
                <c:pt idx="5">
                  <c:v>J VI</c:v>
                </c:pt>
                <c:pt idx="6">
                  <c:v>J VII</c:v>
                </c:pt>
              </c:strCache>
            </c:strRef>
          </c:cat>
          <c:val>
            <c:numRef>
              <c:f>Hoja1!$C$2:$C$8</c:f>
              <c:numCache>
                <c:formatCode>General</c:formatCode>
                <c:ptCount val="7"/>
                <c:pt idx="0">
                  <c:v>67</c:v>
                </c:pt>
                <c:pt idx="1">
                  <c:v>3</c:v>
                </c:pt>
                <c:pt idx="2">
                  <c:v>4</c:v>
                </c:pt>
                <c:pt idx="3">
                  <c:v>8</c:v>
                </c:pt>
                <c:pt idx="4">
                  <c:v>6</c:v>
                </c:pt>
                <c:pt idx="5">
                  <c:v>5</c:v>
                </c:pt>
                <c:pt idx="6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1688576"/>
        <c:axId val="331689136"/>
      </c:barChart>
      <c:catAx>
        <c:axId val="331688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31689136"/>
        <c:crosses val="autoZero"/>
        <c:auto val="1"/>
        <c:lblAlgn val="ctr"/>
        <c:lblOffset val="100"/>
        <c:noMultiLvlLbl val="0"/>
      </c:catAx>
      <c:valAx>
        <c:axId val="3316891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31688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058626711379422"/>
          <c:y val="0.87309918756356975"/>
          <c:w val="0.53487624891732632"/>
          <c:h val="0.10198306063764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MX" sz="1800" b="1" i="1" baseline="0" dirty="0" smtClean="0">
                <a:effectLst/>
              </a:rPr>
              <a:t>Casos VIH/SIDA por Institución notificante, SLP,  2017</a:t>
            </a:r>
            <a:endParaRPr lang="es-MX" dirty="0" smtClean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862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7.682547138775303E-2"/>
          <c:y val="8.9878526940994768E-2"/>
          <c:w val="0.89683549184934153"/>
          <c:h val="0.619053486444743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VIH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Hoja1!$A$2:$A$6</c:f>
              <c:strCache>
                <c:ptCount val="5"/>
                <c:pt idx="0">
                  <c:v>IMSS</c:v>
                </c:pt>
                <c:pt idx="1">
                  <c:v>ISSSTE</c:v>
                </c:pt>
                <c:pt idx="2">
                  <c:v>PRIV</c:v>
                </c:pt>
                <c:pt idx="3">
                  <c:v>PROSPERA</c:v>
                </c:pt>
                <c:pt idx="4">
                  <c:v>SSA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42</c:v>
                </c:pt>
                <c:pt idx="3">
                  <c:v>2</c:v>
                </c:pt>
                <c:pt idx="4">
                  <c:v>132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SIDA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Hoja1!$A$2:$A$6</c:f>
              <c:strCache>
                <c:ptCount val="5"/>
                <c:pt idx="0">
                  <c:v>IMSS</c:v>
                </c:pt>
                <c:pt idx="1">
                  <c:v>ISSSTE</c:v>
                </c:pt>
                <c:pt idx="2">
                  <c:v>PRIV</c:v>
                </c:pt>
                <c:pt idx="3">
                  <c:v>PROSPERA</c:v>
                </c:pt>
                <c:pt idx="4">
                  <c:v>SSA</c:v>
                </c:pt>
              </c:strCache>
            </c:strRef>
          </c:cat>
          <c:val>
            <c:numRef>
              <c:f>Hoja1!$C$2:$C$6</c:f>
              <c:numCache>
                <c:formatCode>General</c:formatCode>
                <c:ptCount val="5"/>
                <c:pt idx="0">
                  <c:v>41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5529376"/>
        <c:axId val="335529936"/>
      </c:barChart>
      <c:catAx>
        <c:axId val="335529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35529936"/>
        <c:crosses val="autoZero"/>
        <c:auto val="1"/>
        <c:lblAlgn val="ctr"/>
        <c:lblOffset val="100"/>
        <c:noMultiLvlLbl val="0"/>
      </c:catAx>
      <c:valAx>
        <c:axId val="3355299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35529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058626711379422"/>
          <c:y val="0.87309918756356975"/>
          <c:w val="0.53487624891732632"/>
          <c:h val="0.10198306063764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MX" sz="1800" b="1" i="1" baseline="0" dirty="0" smtClean="0">
                <a:effectLst/>
              </a:rPr>
              <a:t>Transmisión vertical por Institución notificante, SLP,  2017</a:t>
            </a:r>
            <a:endParaRPr lang="es-MX" dirty="0" smtClean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862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7.682547138775303E-2"/>
          <c:y val="8.9878526940994768E-2"/>
          <c:w val="0.89683549184934153"/>
          <c:h val="0.619053486444743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VIH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Hoja1!$A$2:$A$3</c:f>
              <c:strCache>
                <c:ptCount val="2"/>
                <c:pt idx="0">
                  <c:v>PROSPERA</c:v>
                </c:pt>
                <c:pt idx="1">
                  <c:v>SSA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5532176"/>
        <c:axId val="335532736"/>
      </c:barChart>
      <c:catAx>
        <c:axId val="335532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35532736"/>
        <c:crosses val="autoZero"/>
        <c:auto val="1"/>
        <c:lblAlgn val="ctr"/>
        <c:lblOffset val="100"/>
        <c:noMultiLvlLbl val="0"/>
      </c:catAx>
      <c:valAx>
        <c:axId val="3355327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35532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058626711379422"/>
          <c:y val="0.87309918756356975"/>
          <c:w val="0.53487624891732632"/>
          <c:h val="0.10198306063764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7695613185836782E-2"/>
          <c:y val="0.16046268156584806"/>
          <c:w val="0.81956965099115953"/>
          <c:h val="0.7103601391960032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0.22419079863028574"/>
                  <c:y val="-9.28769534243324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8924949355813356"/>
                  <c:y val="-0.201443099177843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4626390732547989E-2"/>
                  <c:y val="1.03809490850766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Hoja1!$A$2:$A$6</c:f>
              <c:strCache>
                <c:ptCount val="5"/>
                <c:pt idx="0">
                  <c:v>SSA</c:v>
                </c:pt>
                <c:pt idx="1">
                  <c:v>ORDI</c:v>
                </c:pt>
                <c:pt idx="2">
                  <c:v>ISSSTE</c:v>
                </c:pt>
                <c:pt idx="3">
                  <c:v>PROSPERA</c:v>
                </c:pt>
                <c:pt idx="4">
                  <c:v>OTRAS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366</c:v>
                </c:pt>
                <c:pt idx="1">
                  <c:v>165</c:v>
                </c:pt>
                <c:pt idx="2">
                  <c:v>50</c:v>
                </c:pt>
                <c:pt idx="3">
                  <c:v>112</c:v>
                </c:pt>
                <c:pt idx="4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600" b="1" i="1"/>
          </a:pPr>
          <a:endParaRPr lang="es-MX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Notificación oportuna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Hoja1!$A$2:$A$6</c:f>
              <c:strCache>
                <c:ptCount val="5"/>
                <c:pt idx="0">
                  <c:v>IMSS</c:v>
                </c:pt>
                <c:pt idx="1">
                  <c:v>IMSS PROSPERA</c:v>
                </c:pt>
                <c:pt idx="2">
                  <c:v>ISSSTE</c:v>
                </c:pt>
                <c:pt idx="3">
                  <c:v>OTRAS</c:v>
                </c:pt>
                <c:pt idx="4">
                  <c:v>SSA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Oportunidad en la toma de muestra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7.4104744664224981E-3"/>
                  <c:y val="-5.02340034364804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0374664252991498E-2"/>
                  <c:y val="-4.604730454104901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Hoja1!$A$2:$A$6</c:f>
              <c:strCache>
                <c:ptCount val="5"/>
                <c:pt idx="0">
                  <c:v>IMSS</c:v>
                </c:pt>
                <c:pt idx="1">
                  <c:v>IMSS PROSPERA</c:v>
                </c:pt>
                <c:pt idx="2">
                  <c:v>ISSSTE</c:v>
                </c:pt>
                <c:pt idx="3">
                  <c:v>OTRAS</c:v>
                </c:pt>
                <c:pt idx="4">
                  <c:v>SSA</c:v>
                </c:pt>
              </c:strCache>
            </c:strRef>
          </c:cat>
          <c:val>
            <c:numRef>
              <c:f>Hoja1!$C$2:$C$6</c:f>
              <c:numCache>
                <c:formatCode>General</c:formatCode>
                <c:ptCount val="5"/>
                <c:pt idx="0">
                  <c:v>96.7</c:v>
                </c:pt>
                <c:pt idx="1">
                  <c:v>100</c:v>
                </c:pt>
                <c:pt idx="2">
                  <c:v>87.5</c:v>
                </c:pt>
                <c:pt idx="3">
                  <c:v>100</c:v>
                </c:pt>
                <c:pt idx="4">
                  <c:v>100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Oportunidad de clasificación del caso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1"/>
              <c:layout>
                <c:manualLayout>
                  <c:x val="4.446284679853499E-3"/>
                  <c:y val="-5.02340034364804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3338854039560496E-2"/>
                  <c:y val="2.51170017182402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Hoja1!$A$2:$A$6</c:f>
              <c:strCache>
                <c:ptCount val="5"/>
                <c:pt idx="0">
                  <c:v>IMSS</c:v>
                </c:pt>
                <c:pt idx="1">
                  <c:v>IMSS PROSPERA</c:v>
                </c:pt>
                <c:pt idx="2">
                  <c:v>ISSSTE</c:v>
                </c:pt>
                <c:pt idx="3">
                  <c:v>OTRAS</c:v>
                </c:pt>
                <c:pt idx="4">
                  <c:v>SSA</c:v>
                </c:pt>
              </c:strCache>
            </c:strRef>
          </c:cat>
          <c:val>
            <c:numRef>
              <c:f>Hoja1!$D$2:$D$6</c:f>
              <c:numCache>
                <c:formatCode>General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98.48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35554512"/>
        <c:axId val="335555072"/>
        <c:axId val="0"/>
      </c:bar3DChart>
      <c:catAx>
        <c:axId val="3355545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MX"/>
          </a:p>
        </c:txPr>
        <c:crossAx val="335555072"/>
        <c:crosses val="autoZero"/>
        <c:auto val="1"/>
        <c:lblAlgn val="ctr"/>
        <c:lblOffset val="100"/>
        <c:noMultiLvlLbl val="0"/>
      </c:catAx>
      <c:valAx>
        <c:axId val="335555072"/>
        <c:scaling>
          <c:orientation val="minMax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MX"/>
          </a:p>
        </c:txPr>
        <c:crossAx val="33555451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7695613185836782E-2"/>
          <c:y val="0.16046268156584806"/>
          <c:w val="0.81956965099115953"/>
          <c:h val="0.7103601391960032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Hoja1!$A$2:$A$8</c:f>
              <c:strCache>
                <c:ptCount val="7"/>
                <c:pt idx="0">
                  <c:v>SSA</c:v>
                </c:pt>
                <c:pt idx="1">
                  <c:v>IMSS OR</c:v>
                </c:pt>
                <c:pt idx="2">
                  <c:v>ISSSTE</c:v>
                </c:pt>
                <c:pt idx="3">
                  <c:v>IMSS PROSPERA</c:v>
                </c:pt>
                <c:pt idx="4">
                  <c:v>OTRAS</c:v>
                </c:pt>
                <c:pt idx="5">
                  <c:v>PEMEX</c:v>
                </c:pt>
                <c:pt idx="6">
                  <c:v>SEDENA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2747</c:v>
                </c:pt>
                <c:pt idx="1">
                  <c:v>1420</c:v>
                </c:pt>
                <c:pt idx="2">
                  <c:v>427</c:v>
                </c:pt>
                <c:pt idx="3">
                  <c:v>421</c:v>
                </c:pt>
                <c:pt idx="4">
                  <c:v>125</c:v>
                </c:pt>
                <c:pt idx="5">
                  <c:v>11</c:v>
                </c:pt>
                <c:pt idx="6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8.7063418512470708E-2"/>
          <c:y val="0.72547853105927296"/>
          <c:w val="0.85200467815849767"/>
          <c:h val="0.27452146894072704"/>
        </c:manualLayout>
      </c:layout>
      <c:overlay val="0"/>
      <c:txPr>
        <a:bodyPr/>
        <a:lstStyle/>
        <a:p>
          <a:pPr>
            <a:defRPr sz="1600" b="1" i="1"/>
          </a:pPr>
          <a:endParaRPr lang="es-MX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Hoja1!$B$2:$B$53</c:f>
              <c:numCache>
                <c:formatCode>General</c:formatCode>
                <c:ptCount val="52"/>
                <c:pt idx="0">
                  <c:v>6886</c:v>
                </c:pt>
                <c:pt idx="1">
                  <c:v>7251</c:v>
                </c:pt>
                <c:pt idx="2">
                  <c:v>7884</c:v>
                </c:pt>
                <c:pt idx="3">
                  <c:v>8622</c:v>
                </c:pt>
                <c:pt idx="4">
                  <c:v>8132</c:v>
                </c:pt>
                <c:pt idx="5">
                  <c:v>6819</c:v>
                </c:pt>
                <c:pt idx="6">
                  <c:v>7908</c:v>
                </c:pt>
                <c:pt idx="7">
                  <c:v>7851</c:v>
                </c:pt>
                <c:pt idx="8">
                  <c:v>7032</c:v>
                </c:pt>
                <c:pt idx="9">
                  <c:v>7058</c:v>
                </c:pt>
                <c:pt idx="10">
                  <c:v>6558</c:v>
                </c:pt>
                <c:pt idx="11">
                  <c:v>5670</c:v>
                </c:pt>
                <c:pt idx="12">
                  <c:v>6670</c:v>
                </c:pt>
                <c:pt idx="13">
                  <c:v>6426</c:v>
                </c:pt>
                <c:pt idx="14">
                  <c:v>3931</c:v>
                </c:pt>
                <c:pt idx="15">
                  <c:v>5693</c:v>
                </c:pt>
                <c:pt idx="16">
                  <c:v>5463</c:v>
                </c:pt>
                <c:pt idx="17">
                  <c:v>4954</c:v>
                </c:pt>
                <c:pt idx="18">
                  <c:v>4947</c:v>
                </c:pt>
                <c:pt idx="19">
                  <c:v>5664</c:v>
                </c:pt>
                <c:pt idx="20">
                  <c:v>4018</c:v>
                </c:pt>
                <c:pt idx="21">
                  <c:v>5027</c:v>
                </c:pt>
                <c:pt idx="22">
                  <c:v>5574</c:v>
                </c:pt>
                <c:pt idx="23">
                  <c:v>5590</c:v>
                </c:pt>
                <c:pt idx="24">
                  <c:v>5705</c:v>
                </c:pt>
                <c:pt idx="25">
                  <c:v>5126</c:v>
                </c:pt>
                <c:pt idx="26">
                  <c:v>5150</c:v>
                </c:pt>
                <c:pt idx="27">
                  <c:v>4602</c:v>
                </c:pt>
                <c:pt idx="28">
                  <c:v>5173</c:v>
                </c:pt>
                <c:pt idx="29">
                  <c:v>5065</c:v>
                </c:pt>
                <c:pt idx="30">
                  <c:v>5137</c:v>
                </c:pt>
                <c:pt idx="31">
                  <c:v>5052</c:v>
                </c:pt>
                <c:pt idx="32">
                  <c:v>4786</c:v>
                </c:pt>
                <c:pt idx="33">
                  <c:v>4758</c:v>
                </c:pt>
                <c:pt idx="34">
                  <c:v>5190</c:v>
                </c:pt>
                <c:pt idx="35">
                  <c:v>5762</c:v>
                </c:pt>
                <c:pt idx="36">
                  <c:v>5548</c:v>
                </c:pt>
                <c:pt idx="37">
                  <c:v>6696</c:v>
                </c:pt>
                <c:pt idx="38">
                  <c:v>6048</c:v>
                </c:pt>
                <c:pt idx="39">
                  <c:v>6236</c:v>
                </c:pt>
                <c:pt idx="40">
                  <c:v>6499</c:v>
                </c:pt>
                <c:pt idx="41">
                  <c:v>7286</c:v>
                </c:pt>
                <c:pt idx="42">
                  <c:v>7098</c:v>
                </c:pt>
                <c:pt idx="43">
                  <c:v>6533</c:v>
                </c:pt>
                <c:pt idx="44">
                  <c:v>7467</c:v>
                </c:pt>
                <c:pt idx="45">
                  <c:v>6836</c:v>
                </c:pt>
                <c:pt idx="46">
                  <c:v>6304</c:v>
                </c:pt>
                <c:pt idx="47">
                  <c:v>7453</c:v>
                </c:pt>
                <c:pt idx="48">
                  <c:v>7667</c:v>
                </c:pt>
                <c:pt idx="49">
                  <c:v>7734</c:v>
                </c:pt>
                <c:pt idx="50">
                  <c:v>7484</c:v>
                </c:pt>
                <c:pt idx="51">
                  <c:v>5692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2543904"/>
        <c:axId val="272543344"/>
      </c:lineChart>
      <c:catAx>
        <c:axId val="272543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72543344"/>
        <c:crosses val="autoZero"/>
        <c:auto val="1"/>
        <c:lblAlgn val="ctr"/>
        <c:lblOffset val="100"/>
        <c:noMultiLvlLbl val="0"/>
      </c:catAx>
      <c:valAx>
        <c:axId val="2725433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72543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Notificación oportuna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Hoja1!$A$2:$A$8</c:f>
              <c:strCache>
                <c:ptCount val="7"/>
                <c:pt idx="0">
                  <c:v>IMSS</c:v>
                </c:pt>
                <c:pt idx="1">
                  <c:v>IMSS PROSPERA</c:v>
                </c:pt>
                <c:pt idx="2">
                  <c:v>ISSSTE</c:v>
                </c:pt>
                <c:pt idx="3">
                  <c:v>OTRAS</c:v>
                </c:pt>
                <c:pt idx="4">
                  <c:v>PEMEX</c:v>
                </c:pt>
                <c:pt idx="5">
                  <c:v>SEDENA</c:v>
                </c:pt>
                <c:pt idx="6">
                  <c:v>SSA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Mujeres embarazadas con toma de muestra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cat>
            <c:strRef>
              <c:f>Hoja1!$A$2:$A$8</c:f>
              <c:strCache>
                <c:ptCount val="7"/>
                <c:pt idx="0">
                  <c:v>IMSS</c:v>
                </c:pt>
                <c:pt idx="1">
                  <c:v>IMSS PROSPERA</c:v>
                </c:pt>
                <c:pt idx="2">
                  <c:v>ISSSTE</c:v>
                </c:pt>
                <c:pt idx="3">
                  <c:v>OTRAS</c:v>
                </c:pt>
                <c:pt idx="4">
                  <c:v>PEMEX</c:v>
                </c:pt>
                <c:pt idx="5">
                  <c:v>SEDENA</c:v>
                </c:pt>
                <c:pt idx="6">
                  <c:v>SSA</c:v>
                </c:pt>
              </c:strCache>
            </c:strRef>
          </c:cat>
          <c:val>
            <c:numRef>
              <c:f>Hoja1!$C$2:$C$8</c:f>
              <c:numCache>
                <c:formatCode>General</c:formatCode>
                <c:ptCount val="7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34605520"/>
        <c:axId val="334606080"/>
        <c:axId val="0"/>
      </c:bar3DChart>
      <c:catAx>
        <c:axId val="334605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MX"/>
          </a:p>
        </c:txPr>
        <c:crossAx val="334606080"/>
        <c:crosses val="autoZero"/>
        <c:auto val="1"/>
        <c:lblAlgn val="ctr"/>
        <c:lblOffset val="100"/>
        <c:noMultiLvlLbl val="0"/>
      </c:catAx>
      <c:valAx>
        <c:axId val="334606080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MX"/>
          </a:p>
        </c:txPr>
        <c:crossAx val="33460552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3905177669334592"/>
          <c:y val="0.92736420206252113"/>
          <c:w val="0.7900726950040099"/>
          <c:h val="5.7565596906534691E-2"/>
        </c:manualLayout>
      </c:layout>
      <c:overlay val="0"/>
      <c:txPr>
        <a:bodyPr/>
        <a:lstStyle/>
        <a:p>
          <a:pPr>
            <a:defRPr sz="14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00B0F0"/>
              </a:solidFill>
            </c:spPr>
          </c:dPt>
          <c:dPt>
            <c:idx val="8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1361233783533598"/>
                  <c:y val="-0.1320115432262941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'grafica final 2017'!$B$1:$B$9</c:f>
              <c:strCache>
                <c:ptCount val="9"/>
                <c:pt idx="0">
                  <c:v>SSA</c:v>
                </c:pt>
                <c:pt idx="1">
                  <c:v>IMSS PROSPERA</c:v>
                </c:pt>
                <c:pt idx="2">
                  <c:v>IMSSS REG ORDINARIO</c:v>
                </c:pt>
                <c:pt idx="3">
                  <c:v>ISSTE</c:v>
                </c:pt>
                <c:pt idx="4">
                  <c:v>UNIDADES DE ATENCION MEDICA PARTICULARES</c:v>
                </c:pt>
                <c:pt idx="5">
                  <c:v>LABORATORIOS, FARMACIAS Y PARTERAS</c:v>
                </c:pt>
                <c:pt idx="6">
                  <c:v>MAGISTERIO</c:v>
                </c:pt>
                <c:pt idx="7">
                  <c:v>VOLUNTARIOS</c:v>
                </c:pt>
                <c:pt idx="8">
                  <c:v>PERSONAL ESPECIFICO DEL PROGRAMA DE VECTORES</c:v>
                </c:pt>
              </c:strCache>
            </c:strRef>
          </c:cat>
          <c:val>
            <c:numRef>
              <c:f>'grafica final 2017'!$C$1:$C$9</c:f>
              <c:numCache>
                <c:formatCode>General</c:formatCode>
                <c:ptCount val="9"/>
                <c:pt idx="0">
                  <c:v>8999</c:v>
                </c:pt>
                <c:pt idx="1">
                  <c:v>379</c:v>
                </c:pt>
                <c:pt idx="2">
                  <c:v>480</c:v>
                </c:pt>
                <c:pt idx="3">
                  <c:v>350</c:v>
                </c:pt>
                <c:pt idx="4">
                  <c:v>322</c:v>
                </c:pt>
                <c:pt idx="5">
                  <c:v>0</c:v>
                </c:pt>
                <c:pt idx="6">
                  <c:v>32</c:v>
                </c:pt>
                <c:pt idx="7">
                  <c:v>167</c:v>
                </c:pt>
                <c:pt idx="8">
                  <c:v>2132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egendEntry>
        <c:idx val="5"/>
        <c:delete val="1"/>
      </c:legendEntry>
      <c:layout>
        <c:manualLayout>
          <c:xMode val="edge"/>
          <c:yMode val="edge"/>
          <c:x val="0.64817054772385219"/>
          <c:y val="0.10045271813973494"/>
          <c:w val="0.33768267753889003"/>
          <c:h val="0.79909456372053012"/>
        </c:manualLayout>
      </c:layout>
      <c:overlay val="0"/>
      <c:spPr>
        <a:ln>
          <a:noFill/>
        </a:ln>
      </c:spPr>
      <c:txPr>
        <a:bodyPr/>
        <a:lstStyle/>
        <a:p>
          <a:pPr>
            <a:defRPr sz="1100"/>
          </a:pPr>
          <a:endParaRPr lang="es-MX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7695613185836782E-2"/>
          <c:y val="0.16046268156584806"/>
          <c:w val="0.81956965099115953"/>
          <c:h val="0.7103601391960032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Hoja1!$A$2:$A$6</c:f>
              <c:strCache>
                <c:ptCount val="5"/>
                <c:pt idx="0">
                  <c:v>SSA</c:v>
                </c:pt>
                <c:pt idx="1">
                  <c:v>ORDI</c:v>
                </c:pt>
                <c:pt idx="2">
                  <c:v>ISSSTE</c:v>
                </c:pt>
                <c:pt idx="3">
                  <c:v>PROSPERA</c:v>
                </c:pt>
                <c:pt idx="4">
                  <c:v>OTRAS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12</c:v>
                </c:pt>
                <c:pt idx="1">
                  <c:v>8</c:v>
                </c:pt>
                <c:pt idx="2">
                  <c:v>2</c:v>
                </c:pt>
                <c:pt idx="3">
                  <c:v>7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600" b="1" i="1"/>
          </a:pPr>
          <a:endParaRPr lang="es-MX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091539432126596E-2"/>
          <c:y val="3.2620656538647749E-2"/>
          <c:w val="0.90303483144729946"/>
          <c:h val="0.804428542723426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Notificación oportuna</c:v>
                </c:pt>
              </c:strCache>
            </c:strRef>
          </c:tx>
          <c:spPr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cat>
            <c:strRef>
              <c:f>Hoja1!$A$2:$A$6</c:f>
              <c:strCache>
                <c:ptCount val="5"/>
                <c:pt idx="0">
                  <c:v>IMSS</c:v>
                </c:pt>
                <c:pt idx="1">
                  <c:v>IMSS PROSPERA</c:v>
                </c:pt>
                <c:pt idx="2">
                  <c:v>ISSSTE</c:v>
                </c:pt>
                <c:pt idx="3">
                  <c:v>OTRAS</c:v>
                </c:pt>
                <c:pt idx="4">
                  <c:v>SSA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62.5</c:v>
                </c:pt>
                <c:pt idx="1">
                  <c:v>57.1</c:v>
                </c:pt>
                <c:pt idx="2">
                  <c:v>50</c:v>
                </c:pt>
                <c:pt idx="3">
                  <c:v>100</c:v>
                </c:pt>
                <c:pt idx="4">
                  <c:v>66.7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4611680"/>
        <c:axId val="334612240"/>
      </c:barChart>
      <c:catAx>
        <c:axId val="3346116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34612240"/>
        <c:crosses val="autoZero"/>
        <c:auto val="1"/>
        <c:lblAlgn val="ctr"/>
        <c:lblOffset val="100"/>
        <c:noMultiLvlLbl val="0"/>
      </c:catAx>
      <c:valAx>
        <c:axId val="334612240"/>
        <c:scaling>
          <c:orientation val="minMax"/>
          <c:max val="100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334611680"/>
        <c:crosses val="autoZero"/>
        <c:crossBetween val="between"/>
        <c:majorUnit val="2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META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IMSS ORD</c:v>
                </c:pt>
                <c:pt idx="1">
                  <c:v>IMSS PROS</c:v>
                </c:pt>
                <c:pt idx="2">
                  <c:v>ISSSTE</c:v>
                </c:pt>
                <c:pt idx="3">
                  <c:v>SSA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71</c:v>
                </c:pt>
                <c:pt idx="1">
                  <c:v>73</c:v>
                </c:pt>
                <c:pt idx="2">
                  <c:v>16</c:v>
                </c:pt>
                <c:pt idx="3">
                  <c:v>203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LOGRO</c:v>
                </c:pt>
              </c:strCache>
            </c:strRef>
          </c:tx>
          <c:spPr>
            <a:solidFill>
              <a:srgbClr val="83AA3C"/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IMSS ORD</c:v>
                </c:pt>
                <c:pt idx="1">
                  <c:v>IMSS PROS</c:v>
                </c:pt>
                <c:pt idx="2">
                  <c:v>ISSSTE</c:v>
                </c:pt>
                <c:pt idx="3">
                  <c:v>SSA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113</c:v>
                </c:pt>
                <c:pt idx="1">
                  <c:v>69</c:v>
                </c:pt>
                <c:pt idx="2">
                  <c:v>37</c:v>
                </c:pt>
                <c:pt idx="3">
                  <c:v>210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7810112"/>
        <c:axId val="337810672"/>
      </c:barChart>
      <c:catAx>
        <c:axId val="3378101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37810672"/>
        <c:crosses val="autoZero"/>
        <c:auto val="1"/>
        <c:lblAlgn val="ctr"/>
        <c:lblOffset val="100"/>
        <c:noMultiLvlLbl val="0"/>
      </c:catAx>
      <c:valAx>
        <c:axId val="3378106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3781011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6651810024882081"/>
          <c:y val="0.88673605130907551"/>
          <c:w val="0.28824342551712007"/>
          <c:h val="0.1132639486909245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META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IMSS ORD</c:v>
                </c:pt>
                <c:pt idx="1">
                  <c:v>IMSS PROS</c:v>
                </c:pt>
                <c:pt idx="2">
                  <c:v>ISSSTE</c:v>
                </c:pt>
                <c:pt idx="3">
                  <c:v>SSA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54</c:v>
                </c:pt>
                <c:pt idx="1">
                  <c:v>52</c:v>
                </c:pt>
                <c:pt idx="2">
                  <c:v>14</c:v>
                </c:pt>
                <c:pt idx="3">
                  <c:v>147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LOGRO</c:v>
                </c:pt>
              </c:strCache>
            </c:strRef>
          </c:tx>
          <c:spPr>
            <a:solidFill>
              <a:srgbClr val="B45050"/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IMSS ORD</c:v>
                </c:pt>
                <c:pt idx="1">
                  <c:v>IMSS PROS</c:v>
                </c:pt>
                <c:pt idx="2">
                  <c:v>ISSSTE</c:v>
                </c:pt>
                <c:pt idx="3">
                  <c:v>SSA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58</c:v>
                </c:pt>
                <c:pt idx="1">
                  <c:v>57</c:v>
                </c:pt>
                <c:pt idx="2">
                  <c:v>18</c:v>
                </c:pt>
                <c:pt idx="3">
                  <c:v>137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7813472"/>
        <c:axId val="344097904"/>
      </c:barChart>
      <c:catAx>
        <c:axId val="3378134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44097904"/>
        <c:crosses val="autoZero"/>
        <c:auto val="1"/>
        <c:lblAlgn val="ctr"/>
        <c:lblOffset val="100"/>
        <c:noMultiLvlLbl val="0"/>
      </c:catAx>
      <c:valAx>
        <c:axId val="3440979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3781347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6651810024882081"/>
          <c:y val="0.88673605130907551"/>
          <c:w val="0.28824342551712007"/>
          <c:h val="0.1132639486909245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381889763779529E-2"/>
          <c:y val="4.2328001968503934E-2"/>
          <c:w val="0.92170144356955386"/>
          <c:h val="0.7351542814960629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6180669018427106E-3"/>
                  <c:y val="-0.363271568994015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2361338036854211E-3"/>
                  <c:y val="-7.78439076415747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2361338036854211E-3"/>
                  <c:y val="-5.9680329191874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61806690184277E-3"/>
                  <c:y val="-0.184230581418393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"/>
                  <c:y val="-3.6327156899401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1.6180669018427106E-3"/>
                  <c:y val="-0.184230581418393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1.6180669018427106E-3"/>
                  <c:y val="-6.74647199560314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0"/>
                  <c:y val="-0.124550252226519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Hoja1!$A$2:$A$10</c:f>
              <c:strCache>
                <c:ptCount val="9"/>
                <c:pt idx="0">
                  <c:v>SSA</c:v>
                </c:pt>
                <c:pt idx="1">
                  <c:v>IMSS</c:v>
                </c:pt>
                <c:pt idx="2">
                  <c:v>ISSSTE</c:v>
                </c:pt>
                <c:pt idx="3">
                  <c:v>PROSPERA</c:v>
                </c:pt>
                <c:pt idx="4">
                  <c:v>F. SIMI</c:v>
                </c:pt>
                <c:pt idx="5">
                  <c:v>PRIVADOS</c:v>
                </c:pt>
                <c:pt idx="6">
                  <c:v>SEDENA</c:v>
                </c:pt>
                <c:pt idx="7">
                  <c:v>PEMEX</c:v>
                </c:pt>
                <c:pt idx="8">
                  <c:v>ESTATAL</c:v>
                </c:pt>
              </c:strCache>
            </c:strRef>
          </c:cat>
          <c:val>
            <c:numRef>
              <c:f>Hoja1!$B$2:$B$10</c:f>
              <c:numCache>
                <c:formatCode>General</c:formatCode>
                <c:ptCount val="9"/>
                <c:pt idx="0">
                  <c:v>9.33</c:v>
                </c:pt>
                <c:pt idx="1">
                  <c:v>1.37</c:v>
                </c:pt>
                <c:pt idx="2">
                  <c:v>0.61</c:v>
                </c:pt>
                <c:pt idx="3">
                  <c:v>3.8</c:v>
                </c:pt>
                <c:pt idx="4">
                  <c:v>0.04</c:v>
                </c:pt>
                <c:pt idx="5">
                  <c:v>4.2</c:v>
                </c:pt>
                <c:pt idx="6">
                  <c:v>1.36</c:v>
                </c:pt>
                <c:pt idx="7">
                  <c:v>0</c:v>
                </c:pt>
                <c:pt idx="8">
                  <c:v>2.62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Hoja1!$A$2:$A$10</c:f>
              <c:strCache>
                <c:ptCount val="9"/>
                <c:pt idx="0">
                  <c:v>SSA</c:v>
                </c:pt>
                <c:pt idx="1">
                  <c:v>IMSS</c:v>
                </c:pt>
                <c:pt idx="2">
                  <c:v>ISSSTE</c:v>
                </c:pt>
                <c:pt idx="3">
                  <c:v>PROSPERA</c:v>
                </c:pt>
                <c:pt idx="4">
                  <c:v>F. SIMI</c:v>
                </c:pt>
                <c:pt idx="5">
                  <c:v>PRIVADOS</c:v>
                </c:pt>
                <c:pt idx="6">
                  <c:v>SEDENA</c:v>
                </c:pt>
                <c:pt idx="7">
                  <c:v>PEMEX</c:v>
                </c:pt>
                <c:pt idx="8">
                  <c:v>ESTATAL</c:v>
                </c:pt>
              </c:strCache>
            </c:strRef>
          </c:cat>
          <c:val>
            <c:numRef>
              <c:f>Hoja1!$C$2:$C$10</c:f>
              <c:numCache>
                <c:formatCode>General</c:formatCode>
                <c:ptCount val="9"/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Hoja1!$A$2:$A$10</c:f>
              <c:strCache>
                <c:ptCount val="9"/>
                <c:pt idx="0">
                  <c:v>SSA</c:v>
                </c:pt>
                <c:pt idx="1">
                  <c:v>IMSS</c:v>
                </c:pt>
                <c:pt idx="2">
                  <c:v>ISSSTE</c:v>
                </c:pt>
                <c:pt idx="3">
                  <c:v>PROSPERA</c:v>
                </c:pt>
                <c:pt idx="4">
                  <c:v>F. SIMI</c:v>
                </c:pt>
                <c:pt idx="5">
                  <c:v>PRIVADOS</c:v>
                </c:pt>
                <c:pt idx="6">
                  <c:v>SEDENA</c:v>
                </c:pt>
                <c:pt idx="7">
                  <c:v>PEMEX</c:v>
                </c:pt>
                <c:pt idx="8">
                  <c:v>ESTATAL</c:v>
                </c:pt>
              </c:strCache>
            </c:strRef>
          </c:cat>
          <c:val>
            <c:numRef>
              <c:f>Hoja1!$D$2:$D$10</c:f>
              <c:numCache>
                <c:formatCode>General</c:formatCode>
                <c:ptCount val="9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44101264"/>
        <c:axId val="344101824"/>
      </c:barChart>
      <c:catAx>
        <c:axId val="34410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>
                    <a:lumMod val="65000"/>
                    <a:lumOff val="35000"/>
                    <a:alpha val="98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44101824"/>
        <c:crosses val="autoZero"/>
        <c:auto val="1"/>
        <c:lblAlgn val="ctr"/>
        <c:lblOffset val="100"/>
        <c:noMultiLvlLbl val="0"/>
      </c:catAx>
      <c:valAx>
        <c:axId val="3441018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44101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Hoja1!$B$2:$B$53</c:f>
              <c:numCache>
                <c:formatCode>General</c:formatCode>
                <c:ptCount val="52"/>
                <c:pt idx="0">
                  <c:v>1475</c:v>
                </c:pt>
                <c:pt idx="1">
                  <c:v>1674</c:v>
                </c:pt>
                <c:pt idx="2">
                  <c:v>2248</c:v>
                </c:pt>
                <c:pt idx="3">
                  <c:v>2175</c:v>
                </c:pt>
                <c:pt idx="4">
                  <c:v>1943</c:v>
                </c:pt>
                <c:pt idx="5">
                  <c:v>1426</c:v>
                </c:pt>
                <c:pt idx="6">
                  <c:v>1735</c:v>
                </c:pt>
                <c:pt idx="7">
                  <c:v>1765</c:v>
                </c:pt>
                <c:pt idx="8">
                  <c:v>1636</c:v>
                </c:pt>
                <c:pt idx="9">
                  <c:v>1744</c:v>
                </c:pt>
                <c:pt idx="10">
                  <c:v>1778</c:v>
                </c:pt>
                <c:pt idx="11">
                  <c:v>1115</c:v>
                </c:pt>
                <c:pt idx="12">
                  <c:v>1533</c:v>
                </c:pt>
                <c:pt idx="13">
                  <c:v>1365</c:v>
                </c:pt>
                <c:pt idx="14">
                  <c:v>1021</c:v>
                </c:pt>
                <c:pt idx="15">
                  <c:v>1273</c:v>
                </c:pt>
                <c:pt idx="16">
                  <c:v>1453</c:v>
                </c:pt>
                <c:pt idx="17">
                  <c:v>1212</c:v>
                </c:pt>
                <c:pt idx="18">
                  <c:v>1185</c:v>
                </c:pt>
                <c:pt idx="19">
                  <c:v>1277</c:v>
                </c:pt>
                <c:pt idx="20">
                  <c:v>1284</c:v>
                </c:pt>
                <c:pt idx="21">
                  <c:v>1329</c:v>
                </c:pt>
                <c:pt idx="22">
                  <c:v>1640</c:v>
                </c:pt>
                <c:pt idx="23">
                  <c:v>1666</c:v>
                </c:pt>
                <c:pt idx="24">
                  <c:v>1532</c:v>
                </c:pt>
                <c:pt idx="25">
                  <c:v>1365</c:v>
                </c:pt>
                <c:pt idx="26">
                  <c:v>1344</c:v>
                </c:pt>
                <c:pt idx="27">
                  <c:v>1290</c:v>
                </c:pt>
                <c:pt idx="28">
                  <c:v>1215</c:v>
                </c:pt>
                <c:pt idx="29">
                  <c:v>1125</c:v>
                </c:pt>
                <c:pt idx="30">
                  <c:v>1166</c:v>
                </c:pt>
                <c:pt idx="31">
                  <c:v>1008</c:v>
                </c:pt>
                <c:pt idx="32">
                  <c:v>1260</c:v>
                </c:pt>
                <c:pt idx="33">
                  <c:v>1229</c:v>
                </c:pt>
                <c:pt idx="34">
                  <c:v>1469</c:v>
                </c:pt>
                <c:pt idx="35">
                  <c:v>1495</c:v>
                </c:pt>
                <c:pt idx="36">
                  <c:v>1785</c:v>
                </c:pt>
                <c:pt idx="37">
                  <c:v>1609</c:v>
                </c:pt>
                <c:pt idx="38">
                  <c:v>1633</c:v>
                </c:pt>
                <c:pt idx="39">
                  <c:v>1452</c:v>
                </c:pt>
                <c:pt idx="40">
                  <c:v>1466</c:v>
                </c:pt>
                <c:pt idx="41">
                  <c:v>1782</c:v>
                </c:pt>
                <c:pt idx="42">
                  <c:v>1843</c:v>
                </c:pt>
                <c:pt idx="43">
                  <c:v>1271</c:v>
                </c:pt>
                <c:pt idx="44">
                  <c:v>1722</c:v>
                </c:pt>
                <c:pt idx="45">
                  <c:v>1680</c:v>
                </c:pt>
                <c:pt idx="46">
                  <c:v>1560</c:v>
                </c:pt>
                <c:pt idx="47">
                  <c:v>1895</c:v>
                </c:pt>
                <c:pt idx="48">
                  <c:v>1504</c:v>
                </c:pt>
                <c:pt idx="49">
                  <c:v>1657</c:v>
                </c:pt>
                <c:pt idx="50">
                  <c:v>1449</c:v>
                </c:pt>
                <c:pt idx="51">
                  <c:v>1469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1842688"/>
        <c:axId val="271842128"/>
      </c:lineChart>
      <c:catAx>
        <c:axId val="271842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71842128"/>
        <c:crosses val="autoZero"/>
        <c:auto val="1"/>
        <c:lblAlgn val="ctr"/>
        <c:lblOffset val="100"/>
        <c:noMultiLvlLbl val="0"/>
      </c:catAx>
      <c:valAx>
        <c:axId val="2718421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71842688"/>
        <c:crosses val="autoZero"/>
        <c:crossBetween val="between"/>
        <c:majorUnit val="200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Hoja1!$B$2:$B$53</c:f>
              <c:numCache>
                <c:formatCode>General</c:formatCode>
                <c:ptCount val="52"/>
                <c:pt idx="0">
                  <c:v>8053</c:v>
                </c:pt>
                <c:pt idx="1">
                  <c:v>8346</c:v>
                </c:pt>
                <c:pt idx="2">
                  <c:v>8626</c:v>
                </c:pt>
                <c:pt idx="3">
                  <c:v>8676</c:v>
                </c:pt>
                <c:pt idx="4">
                  <c:v>9698</c:v>
                </c:pt>
                <c:pt idx="5">
                  <c:v>9745</c:v>
                </c:pt>
                <c:pt idx="6">
                  <c:v>9092</c:v>
                </c:pt>
                <c:pt idx="7">
                  <c:v>9229</c:v>
                </c:pt>
                <c:pt idx="8">
                  <c:v>9296</c:v>
                </c:pt>
                <c:pt idx="9">
                  <c:v>9454</c:v>
                </c:pt>
                <c:pt idx="10">
                  <c:v>8621</c:v>
                </c:pt>
                <c:pt idx="11">
                  <c:v>8024</c:v>
                </c:pt>
                <c:pt idx="12">
                  <c:v>7726</c:v>
                </c:pt>
                <c:pt idx="13">
                  <c:v>8235</c:v>
                </c:pt>
                <c:pt idx="14">
                  <c:v>7072</c:v>
                </c:pt>
                <c:pt idx="15">
                  <c:v>7373</c:v>
                </c:pt>
                <c:pt idx="16">
                  <c:v>6759</c:v>
                </c:pt>
                <c:pt idx="17">
                  <c:v>7470</c:v>
                </c:pt>
                <c:pt idx="18">
                  <c:v>6978</c:v>
                </c:pt>
                <c:pt idx="19">
                  <c:v>7296</c:v>
                </c:pt>
                <c:pt idx="20">
                  <c:v>7403</c:v>
                </c:pt>
                <c:pt idx="21">
                  <c:v>7177</c:v>
                </c:pt>
                <c:pt idx="22">
                  <c:v>6226</c:v>
                </c:pt>
                <c:pt idx="23">
                  <c:v>7091</c:v>
                </c:pt>
                <c:pt idx="24">
                  <c:v>6473</c:v>
                </c:pt>
                <c:pt idx="25">
                  <c:v>6648</c:v>
                </c:pt>
                <c:pt idx="26">
                  <c:v>6537</c:v>
                </c:pt>
                <c:pt idx="27">
                  <c:v>6068</c:v>
                </c:pt>
                <c:pt idx="28">
                  <c:v>5855</c:v>
                </c:pt>
                <c:pt idx="29">
                  <c:v>6140</c:v>
                </c:pt>
                <c:pt idx="30">
                  <c:v>6410</c:v>
                </c:pt>
                <c:pt idx="31">
                  <c:v>6904</c:v>
                </c:pt>
                <c:pt idx="32">
                  <c:v>5855</c:v>
                </c:pt>
                <c:pt idx="33">
                  <c:v>6609</c:v>
                </c:pt>
                <c:pt idx="34">
                  <c:v>5010</c:v>
                </c:pt>
                <c:pt idx="35">
                  <c:v>8109</c:v>
                </c:pt>
                <c:pt idx="36">
                  <c:v>8624</c:v>
                </c:pt>
                <c:pt idx="37">
                  <c:v>8441</c:v>
                </c:pt>
                <c:pt idx="38">
                  <c:v>7164</c:v>
                </c:pt>
                <c:pt idx="39">
                  <c:v>7745</c:v>
                </c:pt>
                <c:pt idx="40">
                  <c:v>7542</c:v>
                </c:pt>
                <c:pt idx="41">
                  <c:v>7995</c:v>
                </c:pt>
                <c:pt idx="42">
                  <c:v>7230</c:v>
                </c:pt>
                <c:pt idx="43">
                  <c:v>7756</c:v>
                </c:pt>
                <c:pt idx="44">
                  <c:v>8004</c:v>
                </c:pt>
                <c:pt idx="45">
                  <c:v>7656</c:v>
                </c:pt>
                <c:pt idx="46">
                  <c:v>8502</c:v>
                </c:pt>
                <c:pt idx="47">
                  <c:v>8604</c:v>
                </c:pt>
                <c:pt idx="48">
                  <c:v>9016</c:v>
                </c:pt>
                <c:pt idx="49">
                  <c:v>9775</c:v>
                </c:pt>
                <c:pt idx="50">
                  <c:v>9881</c:v>
                </c:pt>
                <c:pt idx="51">
                  <c:v>8878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1392864"/>
        <c:axId val="271391184"/>
      </c:lineChart>
      <c:catAx>
        <c:axId val="271392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71391184"/>
        <c:crosses val="autoZero"/>
        <c:auto val="1"/>
        <c:lblAlgn val="ctr"/>
        <c:lblOffset val="100"/>
        <c:noMultiLvlLbl val="0"/>
      </c:catAx>
      <c:valAx>
        <c:axId val="2713911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71392864"/>
        <c:crosses val="autoZero"/>
        <c:crossBetween val="between"/>
        <c:majorUnit val="600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Hoja1!$B$2:$B$53</c:f>
              <c:numCache>
                <c:formatCode>General</c:formatCode>
                <c:ptCount val="52"/>
                <c:pt idx="0">
                  <c:v>3716</c:v>
                </c:pt>
                <c:pt idx="1">
                  <c:v>4161</c:v>
                </c:pt>
                <c:pt idx="2">
                  <c:v>4335</c:v>
                </c:pt>
                <c:pt idx="3">
                  <c:v>3384</c:v>
                </c:pt>
                <c:pt idx="4">
                  <c:v>3918</c:v>
                </c:pt>
                <c:pt idx="5">
                  <c:v>3628</c:v>
                </c:pt>
                <c:pt idx="6">
                  <c:v>3810</c:v>
                </c:pt>
                <c:pt idx="7">
                  <c:v>3203</c:v>
                </c:pt>
                <c:pt idx="8">
                  <c:v>3156</c:v>
                </c:pt>
                <c:pt idx="9">
                  <c:v>3598</c:v>
                </c:pt>
                <c:pt idx="10">
                  <c:v>3991</c:v>
                </c:pt>
                <c:pt idx="11">
                  <c:v>2816</c:v>
                </c:pt>
                <c:pt idx="12">
                  <c:v>3030</c:v>
                </c:pt>
                <c:pt idx="13">
                  <c:v>3376</c:v>
                </c:pt>
                <c:pt idx="14">
                  <c:v>2333</c:v>
                </c:pt>
                <c:pt idx="15">
                  <c:v>3201</c:v>
                </c:pt>
                <c:pt idx="16">
                  <c:v>2802</c:v>
                </c:pt>
                <c:pt idx="17">
                  <c:v>2928</c:v>
                </c:pt>
                <c:pt idx="18">
                  <c:v>3057</c:v>
                </c:pt>
                <c:pt idx="19">
                  <c:v>3467</c:v>
                </c:pt>
                <c:pt idx="20">
                  <c:v>2884</c:v>
                </c:pt>
                <c:pt idx="21">
                  <c:v>3462</c:v>
                </c:pt>
                <c:pt idx="22">
                  <c:v>3069</c:v>
                </c:pt>
                <c:pt idx="23">
                  <c:v>3523</c:v>
                </c:pt>
                <c:pt idx="24">
                  <c:v>3202</c:v>
                </c:pt>
                <c:pt idx="25">
                  <c:v>2677</c:v>
                </c:pt>
                <c:pt idx="26">
                  <c:v>2982</c:v>
                </c:pt>
                <c:pt idx="27">
                  <c:v>2497</c:v>
                </c:pt>
                <c:pt idx="28">
                  <c:v>2682</c:v>
                </c:pt>
                <c:pt idx="29">
                  <c:v>2366</c:v>
                </c:pt>
                <c:pt idx="30">
                  <c:v>2433</c:v>
                </c:pt>
                <c:pt idx="31">
                  <c:v>2947</c:v>
                </c:pt>
                <c:pt idx="32">
                  <c:v>2747</c:v>
                </c:pt>
                <c:pt idx="33">
                  <c:v>2662</c:v>
                </c:pt>
                <c:pt idx="34">
                  <c:v>2577</c:v>
                </c:pt>
                <c:pt idx="35">
                  <c:v>2578</c:v>
                </c:pt>
                <c:pt idx="36">
                  <c:v>3526</c:v>
                </c:pt>
                <c:pt idx="37">
                  <c:v>3753</c:v>
                </c:pt>
                <c:pt idx="38">
                  <c:v>2896</c:v>
                </c:pt>
                <c:pt idx="39">
                  <c:v>3119</c:v>
                </c:pt>
                <c:pt idx="40">
                  <c:v>3875</c:v>
                </c:pt>
                <c:pt idx="41">
                  <c:v>4014</c:v>
                </c:pt>
                <c:pt idx="42">
                  <c:v>3157</c:v>
                </c:pt>
                <c:pt idx="43">
                  <c:v>3521</c:v>
                </c:pt>
                <c:pt idx="44">
                  <c:v>4700</c:v>
                </c:pt>
                <c:pt idx="45">
                  <c:v>3738</c:v>
                </c:pt>
                <c:pt idx="46">
                  <c:v>3281</c:v>
                </c:pt>
                <c:pt idx="47">
                  <c:v>3422</c:v>
                </c:pt>
                <c:pt idx="48">
                  <c:v>3296</c:v>
                </c:pt>
                <c:pt idx="49">
                  <c:v>3307</c:v>
                </c:pt>
                <c:pt idx="50">
                  <c:v>3312</c:v>
                </c:pt>
                <c:pt idx="51">
                  <c:v>2641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5067712"/>
        <c:axId val="275068272"/>
      </c:lineChart>
      <c:catAx>
        <c:axId val="275067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75068272"/>
        <c:crosses val="autoZero"/>
        <c:auto val="1"/>
        <c:lblAlgn val="ctr"/>
        <c:lblOffset val="100"/>
        <c:noMultiLvlLbl val="0"/>
      </c:catAx>
      <c:valAx>
        <c:axId val="2750682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75067712"/>
        <c:crosses val="autoZero"/>
        <c:crossBetween val="between"/>
        <c:majorUnit val="600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3955879482006901E-2"/>
          <c:y val="2.5989293619999167E-2"/>
          <c:w val="0.95012737732852259"/>
          <c:h val="0.89656827496694091"/>
        </c:manualLayout>
      </c:layout>
      <c:lineChart>
        <c:grouping val="standard"/>
        <c:varyColors val="0"/>
        <c:ser>
          <c:idx val="0"/>
          <c:order val="0"/>
          <c:tx>
            <c:strRef>
              <c:f>Hoja1!$B$2:$B$53</c:f>
              <c:strCache>
                <c:ptCount val="52"/>
                <c:pt idx="0">
                  <c:v>57</c:v>
                </c:pt>
                <c:pt idx="1">
                  <c:v>56</c:v>
                </c:pt>
                <c:pt idx="2">
                  <c:v>66</c:v>
                </c:pt>
                <c:pt idx="3">
                  <c:v>63</c:v>
                </c:pt>
                <c:pt idx="4">
                  <c:v>50</c:v>
                </c:pt>
                <c:pt idx="5">
                  <c:v>49</c:v>
                </c:pt>
                <c:pt idx="6">
                  <c:v>60</c:v>
                </c:pt>
                <c:pt idx="7">
                  <c:v>4</c:v>
                </c:pt>
                <c:pt idx="8">
                  <c:v>49</c:v>
                </c:pt>
                <c:pt idx="9">
                  <c:v>62</c:v>
                </c:pt>
                <c:pt idx="10">
                  <c:v>51</c:v>
                </c:pt>
                <c:pt idx="11">
                  <c:v>54</c:v>
                </c:pt>
                <c:pt idx="12">
                  <c:v>45</c:v>
                </c:pt>
                <c:pt idx="13">
                  <c:v>46</c:v>
                </c:pt>
                <c:pt idx="14">
                  <c:v>46</c:v>
                </c:pt>
                <c:pt idx="15">
                  <c:v>50</c:v>
                </c:pt>
                <c:pt idx="16">
                  <c:v>40</c:v>
                </c:pt>
                <c:pt idx="17">
                  <c:v>40</c:v>
                </c:pt>
                <c:pt idx="18">
                  <c:v>43</c:v>
                </c:pt>
                <c:pt idx="19">
                  <c:v>51</c:v>
                </c:pt>
                <c:pt idx="20">
                  <c:v>52</c:v>
                </c:pt>
                <c:pt idx="21">
                  <c:v>45</c:v>
                </c:pt>
                <c:pt idx="22">
                  <c:v>49</c:v>
                </c:pt>
                <c:pt idx="23">
                  <c:v>55</c:v>
                </c:pt>
                <c:pt idx="24">
                  <c:v>55</c:v>
                </c:pt>
                <c:pt idx="25">
                  <c:v>39</c:v>
                </c:pt>
                <c:pt idx="26">
                  <c:v>58</c:v>
                </c:pt>
                <c:pt idx="27">
                  <c:v>64</c:v>
                </c:pt>
                <c:pt idx="28">
                  <c:v>52</c:v>
                </c:pt>
                <c:pt idx="29">
                  <c:v>39</c:v>
                </c:pt>
                <c:pt idx="30">
                  <c:v>39</c:v>
                </c:pt>
                <c:pt idx="31">
                  <c:v>55</c:v>
                </c:pt>
                <c:pt idx="32">
                  <c:v>52</c:v>
                </c:pt>
                <c:pt idx="33">
                  <c:v>56</c:v>
                </c:pt>
                <c:pt idx="34">
                  <c:v>49</c:v>
                </c:pt>
                <c:pt idx="35">
                  <c:v>52</c:v>
                </c:pt>
                <c:pt idx="36">
                  <c:v>51</c:v>
                </c:pt>
                <c:pt idx="37">
                  <c:v>50</c:v>
                </c:pt>
                <c:pt idx="38">
                  <c:v>51</c:v>
                </c:pt>
                <c:pt idx="39">
                  <c:v>47</c:v>
                </c:pt>
                <c:pt idx="40">
                  <c:v>51</c:v>
                </c:pt>
                <c:pt idx="41">
                  <c:v>62</c:v>
                </c:pt>
                <c:pt idx="42">
                  <c:v>59</c:v>
                </c:pt>
                <c:pt idx="43">
                  <c:v>50</c:v>
                </c:pt>
                <c:pt idx="44">
                  <c:v>50</c:v>
                </c:pt>
                <c:pt idx="45">
                  <c:v>44</c:v>
                </c:pt>
                <c:pt idx="46">
                  <c:v>47</c:v>
                </c:pt>
                <c:pt idx="47">
                  <c:v>49</c:v>
                </c:pt>
                <c:pt idx="48">
                  <c:v>59</c:v>
                </c:pt>
                <c:pt idx="49">
                  <c:v>53</c:v>
                </c:pt>
                <c:pt idx="50">
                  <c:v>53</c:v>
                </c:pt>
                <c:pt idx="51">
                  <c:v>59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Hoja1!$B$2:$B$53</c:f>
              <c:numCache>
                <c:formatCode>General</c:formatCode>
                <c:ptCount val="52"/>
                <c:pt idx="0">
                  <c:v>57</c:v>
                </c:pt>
                <c:pt idx="1">
                  <c:v>56</c:v>
                </c:pt>
                <c:pt idx="2">
                  <c:v>66</c:v>
                </c:pt>
                <c:pt idx="3">
                  <c:v>63</c:v>
                </c:pt>
                <c:pt idx="4">
                  <c:v>50</c:v>
                </c:pt>
                <c:pt idx="5">
                  <c:v>49</c:v>
                </c:pt>
                <c:pt idx="6">
                  <c:v>60</c:v>
                </c:pt>
                <c:pt idx="7">
                  <c:v>4</c:v>
                </c:pt>
                <c:pt idx="8">
                  <c:v>49</c:v>
                </c:pt>
                <c:pt idx="9">
                  <c:v>62</c:v>
                </c:pt>
                <c:pt idx="10">
                  <c:v>51</c:v>
                </c:pt>
                <c:pt idx="11">
                  <c:v>54</c:v>
                </c:pt>
                <c:pt idx="12">
                  <c:v>45</c:v>
                </c:pt>
                <c:pt idx="13">
                  <c:v>46</c:v>
                </c:pt>
                <c:pt idx="14">
                  <c:v>46</c:v>
                </c:pt>
                <c:pt idx="15">
                  <c:v>50</c:v>
                </c:pt>
                <c:pt idx="16">
                  <c:v>40</c:v>
                </c:pt>
                <c:pt idx="17">
                  <c:v>40</c:v>
                </c:pt>
                <c:pt idx="18">
                  <c:v>43</c:v>
                </c:pt>
                <c:pt idx="19">
                  <c:v>51</c:v>
                </c:pt>
                <c:pt idx="20">
                  <c:v>52</c:v>
                </c:pt>
                <c:pt idx="21">
                  <c:v>45</c:v>
                </c:pt>
                <c:pt idx="22">
                  <c:v>49</c:v>
                </c:pt>
                <c:pt idx="23">
                  <c:v>55</c:v>
                </c:pt>
                <c:pt idx="24">
                  <c:v>55</c:v>
                </c:pt>
                <c:pt idx="25">
                  <c:v>39</c:v>
                </c:pt>
                <c:pt idx="26">
                  <c:v>58</c:v>
                </c:pt>
                <c:pt idx="27">
                  <c:v>64</c:v>
                </c:pt>
                <c:pt idx="28">
                  <c:v>52</c:v>
                </c:pt>
                <c:pt idx="29">
                  <c:v>39</c:v>
                </c:pt>
                <c:pt idx="30">
                  <c:v>39</c:v>
                </c:pt>
                <c:pt idx="31">
                  <c:v>55</c:v>
                </c:pt>
                <c:pt idx="32">
                  <c:v>52</c:v>
                </c:pt>
                <c:pt idx="33">
                  <c:v>56</c:v>
                </c:pt>
                <c:pt idx="34">
                  <c:v>49</c:v>
                </c:pt>
                <c:pt idx="35">
                  <c:v>52</c:v>
                </c:pt>
                <c:pt idx="36">
                  <c:v>51</c:v>
                </c:pt>
                <c:pt idx="37">
                  <c:v>50</c:v>
                </c:pt>
                <c:pt idx="38">
                  <c:v>51</c:v>
                </c:pt>
                <c:pt idx="39">
                  <c:v>47</c:v>
                </c:pt>
                <c:pt idx="40">
                  <c:v>51</c:v>
                </c:pt>
                <c:pt idx="41">
                  <c:v>62</c:v>
                </c:pt>
                <c:pt idx="42">
                  <c:v>59</c:v>
                </c:pt>
                <c:pt idx="43">
                  <c:v>50</c:v>
                </c:pt>
                <c:pt idx="44">
                  <c:v>50</c:v>
                </c:pt>
                <c:pt idx="45">
                  <c:v>44</c:v>
                </c:pt>
                <c:pt idx="46">
                  <c:v>47</c:v>
                </c:pt>
                <c:pt idx="47">
                  <c:v>49</c:v>
                </c:pt>
                <c:pt idx="48">
                  <c:v>59</c:v>
                </c:pt>
                <c:pt idx="49">
                  <c:v>53</c:v>
                </c:pt>
                <c:pt idx="50">
                  <c:v>53</c:v>
                </c:pt>
                <c:pt idx="51">
                  <c:v>59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5070512"/>
        <c:axId val="275071072"/>
      </c:lineChart>
      <c:catAx>
        <c:axId val="275070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75071072"/>
        <c:crosses val="autoZero"/>
        <c:auto val="1"/>
        <c:lblAlgn val="ctr"/>
        <c:lblOffset val="100"/>
        <c:noMultiLvlLbl val="0"/>
      </c:catAx>
      <c:valAx>
        <c:axId val="2750710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7507051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093362640964646E-2"/>
          <c:y val="5.6253275371056476E-2"/>
          <c:w val="0.92188735361247875"/>
          <c:h val="0.86630429321588387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Hoja1!$B$2:$B$53</c:f>
              <c:numCache>
                <c:formatCode>General</c:formatCode>
                <c:ptCount val="52"/>
                <c:pt idx="0">
                  <c:v>112</c:v>
                </c:pt>
                <c:pt idx="1">
                  <c:v>126</c:v>
                </c:pt>
                <c:pt idx="2">
                  <c:v>125</c:v>
                </c:pt>
                <c:pt idx="3">
                  <c:v>137</c:v>
                </c:pt>
                <c:pt idx="4">
                  <c:v>117</c:v>
                </c:pt>
                <c:pt idx="5">
                  <c:v>158</c:v>
                </c:pt>
                <c:pt idx="6">
                  <c:v>131</c:v>
                </c:pt>
                <c:pt idx="7">
                  <c:v>145</c:v>
                </c:pt>
                <c:pt idx="8">
                  <c:v>146</c:v>
                </c:pt>
                <c:pt idx="9">
                  <c:v>136</c:v>
                </c:pt>
                <c:pt idx="10">
                  <c:v>122</c:v>
                </c:pt>
                <c:pt idx="11">
                  <c:v>130</c:v>
                </c:pt>
                <c:pt idx="12">
                  <c:v>139</c:v>
                </c:pt>
                <c:pt idx="13">
                  <c:v>140</c:v>
                </c:pt>
                <c:pt idx="14">
                  <c:v>130</c:v>
                </c:pt>
                <c:pt idx="15">
                  <c:v>135</c:v>
                </c:pt>
                <c:pt idx="16">
                  <c:v>125</c:v>
                </c:pt>
                <c:pt idx="17">
                  <c:v>103</c:v>
                </c:pt>
                <c:pt idx="18">
                  <c:v>118</c:v>
                </c:pt>
                <c:pt idx="19">
                  <c:v>116</c:v>
                </c:pt>
                <c:pt idx="20">
                  <c:v>108</c:v>
                </c:pt>
                <c:pt idx="21">
                  <c:v>108</c:v>
                </c:pt>
                <c:pt idx="22">
                  <c:v>105</c:v>
                </c:pt>
                <c:pt idx="23">
                  <c:v>106</c:v>
                </c:pt>
                <c:pt idx="24">
                  <c:v>103</c:v>
                </c:pt>
                <c:pt idx="25">
                  <c:v>110</c:v>
                </c:pt>
                <c:pt idx="26">
                  <c:v>113</c:v>
                </c:pt>
                <c:pt idx="27">
                  <c:v>111</c:v>
                </c:pt>
                <c:pt idx="28">
                  <c:v>108</c:v>
                </c:pt>
                <c:pt idx="29">
                  <c:v>113</c:v>
                </c:pt>
                <c:pt idx="30">
                  <c:v>117</c:v>
                </c:pt>
                <c:pt idx="31">
                  <c:v>113</c:v>
                </c:pt>
                <c:pt idx="32">
                  <c:v>113</c:v>
                </c:pt>
                <c:pt idx="33">
                  <c:v>25</c:v>
                </c:pt>
                <c:pt idx="34">
                  <c:v>120</c:v>
                </c:pt>
                <c:pt idx="35">
                  <c:v>119</c:v>
                </c:pt>
                <c:pt idx="36">
                  <c:v>106</c:v>
                </c:pt>
                <c:pt idx="37">
                  <c:v>115</c:v>
                </c:pt>
                <c:pt idx="38">
                  <c:v>122</c:v>
                </c:pt>
                <c:pt idx="39">
                  <c:v>124</c:v>
                </c:pt>
                <c:pt idx="40">
                  <c:v>131</c:v>
                </c:pt>
                <c:pt idx="41">
                  <c:v>134</c:v>
                </c:pt>
                <c:pt idx="42">
                  <c:v>139</c:v>
                </c:pt>
                <c:pt idx="43">
                  <c:v>139</c:v>
                </c:pt>
                <c:pt idx="44">
                  <c:v>157</c:v>
                </c:pt>
                <c:pt idx="45">
                  <c:v>163</c:v>
                </c:pt>
                <c:pt idx="46">
                  <c:v>172</c:v>
                </c:pt>
                <c:pt idx="47">
                  <c:v>180</c:v>
                </c:pt>
                <c:pt idx="48">
                  <c:v>184</c:v>
                </c:pt>
                <c:pt idx="49">
                  <c:v>206</c:v>
                </c:pt>
                <c:pt idx="50">
                  <c:v>208</c:v>
                </c:pt>
                <c:pt idx="51">
                  <c:v>205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5073312"/>
        <c:axId val="275073872"/>
      </c:lineChart>
      <c:catAx>
        <c:axId val="275073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75073872"/>
        <c:crosses val="autoZero"/>
        <c:auto val="1"/>
        <c:lblAlgn val="ctr"/>
        <c:lblOffset val="100"/>
        <c:noMultiLvlLbl val="0"/>
      </c:catAx>
      <c:valAx>
        <c:axId val="2750738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75073312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3752616236431368E-2"/>
          <c:y val="9.5059949623319304E-2"/>
          <c:w val="0.81956965099115953"/>
          <c:h val="0.7103601391960032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chemeClr val="accent2">
                  <a:lumMod val="50000"/>
                </a:schemeClr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Hoja1!$A$2:$A$5</c:f>
              <c:strCache>
                <c:ptCount val="4"/>
                <c:pt idx="0">
                  <c:v>SSA</c:v>
                </c:pt>
                <c:pt idx="1">
                  <c:v>ORDI</c:v>
                </c:pt>
                <c:pt idx="2">
                  <c:v>ISSSTE</c:v>
                </c:pt>
                <c:pt idx="3">
                  <c:v>PROSPERA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166</c:v>
                </c:pt>
                <c:pt idx="1">
                  <c:v>54</c:v>
                </c:pt>
                <c:pt idx="2">
                  <c:v>2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600" b="1" i="1"/>
          </a:pPr>
          <a:endParaRPr lang="es-MX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SSA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Hoja1!$A$2:$A$8</c:f>
              <c:strCache>
                <c:ptCount val="7"/>
                <c:pt idx="0">
                  <c:v>JS I</c:v>
                </c:pt>
                <c:pt idx="1">
                  <c:v>JS II</c:v>
                </c:pt>
                <c:pt idx="2">
                  <c:v>JS III</c:v>
                </c:pt>
                <c:pt idx="3">
                  <c:v>JS IV</c:v>
                </c:pt>
                <c:pt idx="4">
                  <c:v>JS V</c:v>
                </c:pt>
                <c:pt idx="5">
                  <c:v>JS VI</c:v>
                </c:pt>
                <c:pt idx="6">
                  <c:v>JS VII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13</c:v>
                </c:pt>
                <c:pt idx="1">
                  <c:v>22</c:v>
                </c:pt>
                <c:pt idx="2">
                  <c:v>38</c:v>
                </c:pt>
                <c:pt idx="3">
                  <c:v>22</c:v>
                </c:pt>
                <c:pt idx="4">
                  <c:v>35</c:v>
                </c:pt>
                <c:pt idx="5">
                  <c:v>27</c:v>
                </c:pt>
                <c:pt idx="6">
                  <c:v>9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IMSS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Hoja1!$A$2:$A$8</c:f>
              <c:strCache>
                <c:ptCount val="7"/>
                <c:pt idx="0">
                  <c:v>JS I</c:v>
                </c:pt>
                <c:pt idx="1">
                  <c:v>JS II</c:v>
                </c:pt>
                <c:pt idx="2">
                  <c:v>JS III</c:v>
                </c:pt>
                <c:pt idx="3">
                  <c:v>JS IV</c:v>
                </c:pt>
                <c:pt idx="4">
                  <c:v>JS V</c:v>
                </c:pt>
                <c:pt idx="5">
                  <c:v>JS VI</c:v>
                </c:pt>
                <c:pt idx="6">
                  <c:v>JS VII</c:v>
                </c:pt>
              </c:strCache>
            </c:strRef>
          </c:cat>
          <c:val>
            <c:numRef>
              <c:f>Hoja1!$C$2:$C$8</c:f>
              <c:numCache>
                <c:formatCode>General</c:formatCode>
                <c:ptCount val="7"/>
                <c:pt idx="0">
                  <c:v>43</c:v>
                </c:pt>
                <c:pt idx="3">
                  <c:v>1</c:v>
                </c:pt>
                <c:pt idx="4">
                  <c:v>10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PROSPERA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Hoja1!$A$2:$A$8</c:f>
              <c:strCache>
                <c:ptCount val="7"/>
                <c:pt idx="0">
                  <c:v>JS I</c:v>
                </c:pt>
                <c:pt idx="1">
                  <c:v>JS II</c:v>
                </c:pt>
                <c:pt idx="2">
                  <c:v>JS III</c:v>
                </c:pt>
                <c:pt idx="3">
                  <c:v>JS IV</c:v>
                </c:pt>
                <c:pt idx="4">
                  <c:v>JS V</c:v>
                </c:pt>
                <c:pt idx="5">
                  <c:v>JS VI</c:v>
                </c:pt>
                <c:pt idx="6">
                  <c:v>JS VII</c:v>
                </c:pt>
              </c:strCache>
            </c:strRef>
          </c:cat>
          <c:val>
            <c:numRef>
              <c:f>Hoja1!$D$2:$D$8</c:f>
              <c:numCache>
                <c:formatCode>General</c:formatCode>
                <c:ptCount val="7"/>
                <c:pt idx="1">
                  <c:v>2</c:v>
                </c:pt>
                <c:pt idx="3">
                  <c:v>1</c:v>
                </c:pt>
                <c:pt idx="5">
                  <c:v>1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ISSSTE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Hoja1!$A$2:$A$8</c:f>
              <c:strCache>
                <c:ptCount val="7"/>
                <c:pt idx="0">
                  <c:v>JS I</c:v>
                </c:pt>
                <c:pt idx="1">
                  <c:v>JS II</c:v>
                </c:pt>
                <c:pt idx="2">
                  <c:v>JS III</c:v>
                </c:pt>
                <c:pt idx="3">
                  <c:v>JS IV</c:v>
                </c:pt>
                <c:pt idx="4">
                  <c:v>JS V</c:v>
                </c:pt>
                <c:pt idx="5">
                  <c:v>JS VI</c:v>
                </c:pt>
                <c:pt idx="6">
                  <c:v>JS VII</c:v>
                </c:pt>
              </c:strCache>
            </c:strRef>
          </c:cat>
          <c:val>
            <c:numRef>
              <c:f>Hoja1!$E$2:$E$8</c:f>
              <c:numCache>
                <c:formatCode>General</c:formatCode>
                <c:ptCount val="7"/>
                <c:pt idx="5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76196944"/>
        <c:axId val="276197504"/>
      </c:barChart>
      <c:catAx>
        <c:axId val="276196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76197504"/>
        <c:crosses val="autoZero"/>
        <c:auto val="1"/>
        <c:lblAlgn val="ctr"/>
        <c:lblOffset val="100"/>
        <c:noMultiLvlLbl val="0"/>
      </c:catAx>
      <c:valAx>
        <c:axId val="2761975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76196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887163965159754"/>
          <c:y val="0.93056398017317887"/>
          <c:w val="0.63583501307952539"/>
          <c:h val="5.36932329982034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0.69355</cdr:x>
      <cdr:y>0.09375</cdr:y>
    </cdr:from>
    <cdr:to>
      <cdr:x>0.79839</cdr:x>
      <cdr:y>0.15625</cdr:y>
    </cdr:to>
    <cdr:sp macro="" textlink="">
      <cdr:nvSpPr>
        <cdr:cNvPr id="2" name="1 Rectángulo"/>
        <cdr:cNvSpPr/>
      </cdr:nvSpPr>
      <cdr:spPr>
        <a:xfrm xmlns:a="http://schemas.openxmlformats.org/drawingml/2006/main">
          <a:off x="6143632" y="428628"/>
          <a:ext cx="928702" cy="28575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es-MX" sz="1200" b="1" dirty="0" smtClean="0">
              <a:solidFill>
                <a:schemeClr val="tx1"/>
              </a:solidFill>
            </a:rPr>
            <a:t>….. 8,999</a:t>
          </a:r>
          <a:endParaRPr lang="es-MX" sz="12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0.76613</cdr:x>
      <cdr:y>0.19694</cdr:y>
    </cdr:from>
    <cdr:to>
      <cdr:x>0.83871</cdr:x>
      <cdr:y>0.25944</cdr:y>
    </cdr:to>
    <cdr:sp macro="" textlink="">
      <cdr:nvSpPr>
        <cdr:cNvPr id="3" name="1 Rectángulo"/>
        <cdr:cNvSpPr/>
      </cdr:nvSpPr>
      <cdr:spPr>
        <a:xfrm xmlns:a="http://schemas.openxmlformats.org/drawingml/2006/main">
          <a:off x="6786586" y="900413"/>
          <a:ext cx="642934" cy="28575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5400" cap="flat" cmpd="sng" algn="ctr">
          <a:noFill/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r>
            <a:rPr lang="es-MX" sz="1200" b="1" dirty="0" smtClean="0">
              <a:solidFill>
                <a:sysClr val="windowText" lastClr="000000"/>
              </a:solidFill>
            </a:rPr>
            <a:t>….. 379</a:t>
          </a:r>
          <a:endParaRPr lang="es-MX" sz="12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0.66245</cdr:x>
      <cdr:y>0.40308</cdr:y>
    </cdr:from>
    <cdr:to>
      <cdr:x>0.74497</cdr:x>
      <cdr:y>0.46558</cdr:y>
    </cdr:to>
    <cdr:sp macro="" textlink="">
      <cdr:nvSpPr>
        <cdr:cNvPr id="4" name="3 CuadroTexto"/>
        <cdr:cNvSpPr txBox="1"/>
      </cdr:nvSpPr>
      <cdr:spPr>
        <a:xfrm xmlns:a="http://schemas.openxmlformats.org/drawingml/2006/main">
          <a:off x="5868144" y="1842876"/>
          <a:ext cx="731027" cy="28575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dirty="0" smtClean="0"/>
            <a:t>ISSSTE</a:t>
          </a:r>
          <a:endParaRPr lang="es-MX" sz="1100" dirty="0"/>
        </a:p>
      </cdr:txBody>
    </cdr:sp>
  </cdr:relSizeAnchor>
  <cdr:relSizeAnchor xmlns:cdr="http://schemas.openxmlformats.org/drawingml/2006/chartDrawing">
    <cdr:from>
      <cdr:x>0.70309</cdr:x>
      <cdr:y>0.31075</cdr:y>
    </cdr:from>
    <cdr:to>
      <cdr:x>0.70825</cdr:x>
      <cdr:y>0.34225</cdr:y>
    </cdr:to>
    <cdr:sp macro="" textlink="">
      <cdr:nvSpPr>
        <cdr:cNvPr id="7" name="6 Rectángulo"/>
        <cdr:cNvSpPr/>
      </cdr:nvSpPr>
      <cdr:spPr>
        <a:xfrm xmlns:a="http://schemas.openxmlformats.org/drawingml/2006/main">
          <a:off x="6228184" y="1420780"/>
          <a:ext cx="45719" cy="14401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s-MX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0.36697</cdr:x>
      <cdr:y>0.0915</cdr:y>
    </cdr:from>
    <cdr:to>
      <cdr:x>0.6422</cdr:x>
      <cdr:y>0.16506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2880320" y="447824"/>
          <a:ext cx="216024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1100" b="1" dirty="0" smtClean="0"/>
            <a:t>INDICADOR PROGRAMADO= 4% </a:t>
          </a:r>
          <a:endParaRPr lang="es-MX" sz="11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DFC0A-F039-45AB-923F-DEFF1E21E750}" type="datetimeFigureOut">
              <a:rPr lang="es-MX" smtClean="0"/>
              <a:t>25/01/2018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7DA9A-20BE-4685-84A4-C65F876562E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882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A4F-266E-47DA-B594-1E375427EAE8}" type="slidenum">
              <a:rPr lang="es-ES" smtClean="0"/>
              <a:pPr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69504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  <p:sp>
        <p:nvSpPr>
          <p:cNvPr id="11268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CAB17F0-7AD9-429D-90AF-40075B24745B}" type="slidenum">
              <a:rPr lang="es-ES" altLang="es-MX" smtClean="0">
                <a:latin typeface="Calibri" panose="020F0502020204030204" pitchFamily="34" charset="0"/>
              </a:rPr>
              <a:pPr/>
              <a:t>32</a:t>
            </a:fld>
            <a:endParaRPr lang="es-ES" altLang="es-MX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6467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0891" indent="-2926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70602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38843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07083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75325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43567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11807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80048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4475BE3-B7FD-4B2D-A9C7-5D7C4290C46F}" type="slidenum">
              <a:rPr lang="es-MX" smtClean="0"/>
              <a:pPr eaLnBrk="1" hangingPunct="1"/>
              <a:t>39</a:t>
            </a:fld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448325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A4F-266E-47DA-B594-1E375427EAE8}" type="slidenum">
              <a:rPr lang="es-ES" smtClean="0"/>
              <a:pPr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0878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A4F-266E-47DA-B594-1E375427EAE8}" type="slidenum">
              <a:rPr lang="es-ES" smtClean="0"/>
              <a:pPr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4524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A4F-266E-47DA-B594-1E375427EAE8}" type="slidenum">
              <a:rPr lang="es-ES" smtClean="0"/>
              <a:pPr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5892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  <p:sp>
        <p:nvSpPr>
          <p:cNvPr id="11268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CAB17F0-7AD9-429D-90AF-40075B24745B}" type="slidenum">
              <a:rPr lang="es-ES" altLang="es-MX" smtClean="0">
                <a:latin typeface="Calibri" panose="020F0502020204030204" pitchFamily="34" charset="0"/>
              </a:rPr>
              <a:pPr/>
              <a:t>22</a:t>
            </a:fld>
            <a:endParaRPr lang="es-ES" altLang="es-MX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2465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A4F-266E-47DA-B594-1E375427EAE8}" type="slidenum">
              <a:rPr lang="es-ES" smtClean="0"/>
              <a:pPr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3439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A4F-266E-47DA-B594-1E375427EAE8}" type="slidenum">
              <a:rPr lang="es-ES" smtClean="0"/>
              <a:pPr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31860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A4F-266E-47DA-B594-1E375427EAE8}" type="slidenum">
              <a:rPr lang="es-ES" smtClean="0"/>
              <a:pPr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2011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A4F-266E-47DA-B594-1E375427EAE8}" type="slidenum">
              <a:rPr lang="es-ES" smtClean="0"/>
              <a:pPr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5742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25/01/2018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11 Imagen" descr="Servicios de Salud "/>
          <p:cNvPicPr>
            <a:picLocks noChangeAspect="1" noChangeArrowheads="1"/>
          </p:cNvPicPr>
          <p:nvPr userDrawn="1"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39552" y="332656"/>
            <a:ext cx="186160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461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25/01/2018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8131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25/01/2018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432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25/01/2018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2679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25/01/2018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8215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25/01/2018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6582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25/01/2018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917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25/01/2018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207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25/01/2018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  <p:pic>
        <p:nvPicPr>
          <p:cNvPr id="5" name="11 Imagen" descr="Servicios de Salud "/>
          <p:cNvPicPr>
            <a:picLocks noChangeAspect="1" noChangeArrowheads="1"/>
          </p:cNvPicPr>
          <p:nvPr userDrawn="1"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39552" y="332656"/>
            <a:ext cx="186160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729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25/01/2018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0386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25/01/2018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8684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C08EA-CBDD-41FC-974E-0244FFBAE4CB}" type="datetimeFigureOut">
              <a:rPr lang="es-MX" smtClean="0"/>
              <a:t>25/01/2018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9439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382911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" b="1" i="1" dirty="0" smtClean="0"/>
              <a:t>Cumplimiento de Metas e Indicadores Caminando a la Excelencia</a:t>
            </a:r>
            <a:endParaRPr lang="es-ES" b="1" i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356992"/>
            <a:ext cx="6400800" cy="1752600"/>
          </a:xfrm>
        </p:spPr>
        <p:txBody>
          <a:bodyPr>
            <a:noAutofit/>
          </a:bodyPr>
          <a:lstStyle/>
          <a:p>
            <a:r>
              <a:rPr lang="es-ES" sz="9600" dirty="0" smtClean="0">
                <a:solidFill>
                  <a:schemeClr val="accent3">
                    <a:lumMod val="75000"/>
                  </a:schemeClr>
                </a:solidFill>
              </a:rPr>
              <a:t>2017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371600" y="5229200"/>
            <a:ext cx="6296744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b="1" i="1" dirty="0" smtClean="0">
                <a:solidFill>
                  <a:schemeClr val="tx1"/>
                </a:solidFill>
              </a:rPr>
              <a:t>Semana Epidemiológica 52</a:t>
            </a:r>
            <a:endParaRPr lang="es-MX" sz="36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47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/>
          </p:nvPr>
        </p:nvGraphicFramePr>
        <p:xfrm>
          <a:off x="714375" y="1588189"/>
          <a:ext cx="7779544" cy="3776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Conector recto 11"/>
          <p:cNvCxnSpPr/>
          <p:nvPr/>
        </p:nvCxnSpPr>
        <p:spPr>
          <a:xfrm>
            <a:off x="1107282" y="2971800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1107282" y="3679031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2964657" y="3257550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2964657" y="3771900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4779169" y="3293269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4779169" y="3793331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6586538" y="2421731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6586538" y="3336131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2564607" y="5364956"/>
            <a:ext cx="40647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i="1" dirty="0"/>
              <a:t>Semanas Epidemiológicas 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1235869" y="1057275"/>
            <a:ext cx="70508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b="1" i="1" dirty="0"/>
              <a:t>Consistencia de la Notificación Semanal de Casos Nuevos</a:t>
            </a:r>
          </a:p>
          <a:p>
            <a:pPr algn="ctr"/>
            <a:r>
              <a:rPr lang="es-MX" sz="1500" b="1" i="1" dirty="0"/>
              <a:t>SEDENA , SEM. 1 – 52, 2017.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400051" y="2836069"/>
            <a:ext cx="22145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i="1" dirty="0"/>
              <a:t>Casos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85725" y="5713393"/>
            <a:ext cx="21931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i="1" dirty="0"/>
              <a:t>Fuente: SUIVE. 2017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7518796" y="5524887"/>
            <a:ext cx="1025129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/>
              <a:t>2017: 86.54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8461773" y="1321594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b="1" i="1" dirty="0"/>
              <a:t>Total Casos: </a:t>
            </a:r>
          </a:p>
          <a:p>
            <a:r>
              <a:rPr lang="es-MX" sz="900" b="1" i="1" dirty="0"/>
              <a:t>7,768</a:t>
            </a:r>
          </a:p>
        </p:txBody>
      </p:sp>
    </p:spTree>
    <p:extLst>
      <p:ext uri="{BB962C8B-B14F-4D97-AF65-F5344CB8AC3E}">
        <p14:creationId xmlns:p14="http://schemas.microsoft.com/office/powerpoint/2010/main" val="213084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629648"/>
              </p:ext>
            </p:extLst>
          </p:nvPr>
        </p:nvGraphicFramePr>
        <p:xfrm>
          <a:off x="971600" y="1901924"/>
          <a:ext cx="7200801" cy="3543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250"/>
                <a:gridCol w="1704254"/>
                <a:gridCol w="1704254"/>
                <a:gridCol w="1276618"/>
                <a:gridCol w="1223425"/>
              </a:tblGrid>
              <a:tr h="70866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Jurisdicción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Total Unidades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/>
                        <a:t>No. Unidades reportan  semanas RSM &gt;10% 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/>
                        <a:t>x semanas con RSM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Rango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</a:tr>
              <a:tr h="273083"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I</a:t>
                      </a:r>
                      <a:endParaRPr lang="es-MX" sz="16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49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16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7.2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6 - 25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II</a:t>
                      </a:r>
                      <a:endParaRPr lang="es-MX" sz="16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10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5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12.6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 6</a:t>
                      </a:r>
                      <a:r>
                        <a:rPr lang="es-MX" sz="1600" baseline="0" dirty="0" smtClean="0"/>
                        <a:t> - 25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III</a:t>
                      </a:r>
                      <a:endParaRPr lang="es-MX" sz="16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6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-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-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IV</a:t>
                      </a:r>
                      <a:endParaRPr lang="es-MX" sz="16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8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7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34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29 - 40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V</a:t>
                      </a:r>
                      <a:endParaRPr lang="es-MX" sz="16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12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-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-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VI</a:t>
                      </a:r>
                      <a:endParaRPr lang="es-MX" sz="16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7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-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2.83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-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VII</a:t>
                      </a:r>
                      <a:endParaRPr lang="es-MX" sz="16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smtClean="0"/>
                        <a:t>3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smtClean="0"/>
                        <a:t>23.33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23 - 24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ESTATAL</a:t>
                      </a:r>
                      <a:endParaRPr lang="es-MX" sz="16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95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31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13.70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6 - 40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2590179" y="1091866"/>
            <a:ext cx="436144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i="1" dirty="0"/>
              <a:t>Semanas con reporte Registro Sin Movimiento</a:t>
            </a:r>
          </a:p>
          <a:p>
            <a:pPr algn="ctr"/>
            <a:r>
              <a:rPr lang="es-MX" sz="1350" b="1" i="1" dirty="0"/>
              <a:t>Farmacias Similares, semana 1 – 52, 2017.</a:t>
            </a:r>
          </a:p>
        </p:txBody>
      </p:sp>
      <p:cxnSp>
        <p:nvCxnSpPr>
          <p:cNvPr id="9" name="Conector recto 8"/>
          <p:cNvCxnSpPr/>
          <p:nvPr/>
        </p:nvCxnSpPr>
        <p:spPr>
          <a:xfrm>
            <a:off x="5868144" y="2204864"/>
            <a:ext cx="96253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277597" y="6116284"/>
            <a:ext cx="1532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b="1" dirty="0"/>
              <a:t>FUENTE: SUAVE 2017</a:t>
            </a:r>
          </a:p>
        </p:txBody>
      </p:sp>
    </p:spTree>
    <p:extLst>
      <p:ext uri="{BB962C8B-B14F-4D97-AF65-F5344CB8AC3E}">
        <p14:creationId xmlns:p14="http://schemas.microsoft.com/office/powerpoint/2010/main" val="79934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39552" y="1556792"/>
            <a:ext cx="8064896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405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s-MX" sz="4050" dirty="0" smtClean="0">
                <a:latin typeface="Aharoni" panose="02010803020104030203" pitchFamily="2" charset="-79"/>
                <a:cs typeface="Aharoni" panose="02010803020104030203" pitchFamily="2" charset="-79"/>
              </a:rPr>
              <a:t>VIGILANCIA MORTALIDAD</a:t>
            </a:r>
            <a:endParaRPr lang="es-MX" sz="405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s-MX" sz="4050" dirty="0" smtClean="0">
                <a:latin typeface="Aharoni" panose="02010803020104030203" pitchFamily="2" charset="-79"/>
                <a:cs typeface="Aharoni" panose="02010803020104030203" pitchFamily="2" charset="-79"/>
              </a:rPr>
              <a:t>SEED – MUERTES MATERNAS</a:t>
            </a:r>
            <a:endParaRPr lang="es-MX" sz="405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203848" y="4432526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i="1" dirty="0" smtClean="0"/>
              <a:t>91.30%</a:t>
            </a:r>
          </a:p>
          <a:p>
            <a:pPr algn="ctr"/>
            <a:r>
              <a:rPr lang="es-MX" sz="3600" b="1" i="1" dirty="0" smtClean="0"/>
              <a:t>(10.04)</a:t>
            </a:r>
            <a:endParaRPr lang="es-MX" sz="3600" b="1" i="1" dirty="0"/>
          </a:p>
        </p:txBody>
      </p:sp>
    </p:spTree>
    <p:extLst>
      <p:ext uri="{BB962C8B-B14F-4D97-AF65-F5344CB8AC3E}">
        <p14:creationId xmlns:p14="http://schemas.microsoft.com/office/powerpoint/2010/main" val="66520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483768" y="332656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i="1" dirty="0" smtClean="0"/>
              <a:t>Sistema Epidemiológico Estadístico de las Defunciones, Semanas 1 – 52, 2017</a:t>
            </a:r>
            <a:endParaRPr lang="es-MX" sz="2400" b="1" i="1" dirty="0"/>
          </a:p>
        </p:txBody>
      </p:sp>
      <p:graphicFrame>
        <p:nvGraphicFramePr>
          <p:cNvPr id="5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124796"/>
              </p:ext>
            </p:extLst>
          </p:nvPr>
        </p:nvGraphicFramePr>
        <p:xfrm>
          <a:off x="1091646" y="1412776"/>
          <a:ext cx="7008746" cy="36932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4210"/>
                <a:gridCol w="1512168"/>
                <a:gridCol w="1512168"/>
                <a:gridCol w="1800200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INSTITUCIÓN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CASOS</a:t>
                      </a:r>
                    </a:p>
                    <a:p>
                      <a:pPr algn="ctr"/>
                      <a:r>
                        <a:rPr lang="es-MX" dirty="0" smtClean="0"/>
                        <a:t>SEED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RATIS/RECTIS</a:t>
                      </a:r>
                      <a:r>
                        <a:rPr lang="es-MX" sz="1600" baseline="0" dirty="0" smtClean="0"/>
                        <a:t> DGE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%</a:t>
                      </a:r>
                      <a:endParaRPr lang="es-MX" sz="1600" dirty="0"/>
                    </a:p>
                  </a:txBody>
                  <a:tcPr anchor="ctr"/>
                </a:tc>
              </a:tr>
              <a:tr h="515860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SSA</a:t>
                      </a:r>
                      <a:endParaRPr lang="es-MX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1" dirty="0" smtClean="0"/>
                        <a:t>183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1" dirty="0" smtClean="0"/>
                        <a:t>88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48.08</a:t>
                      </a:r>
                      <a:endParaRPr lang="es-MX" b="1" i="1" dirty="0"/>
                    </a:p>
                  </a:txBody>
                  <a:tcPr anchor="ctr"/>
                </a:tc>
              </a:tr>
              <a:tr h="494959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IMSS ORD</a:t>
                      </a:r>
                      <a:endParaRPr lang="es-MX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1" dirty="0" smtClean="0"/>
                        <a:t>51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1" dirty="0" smtClean="0"/>
                        <a:t>32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62.75</a:t>
                      </a:r>
                      <a:endParaRPr lang="es-MX" b="1" i="1" dirty="0"/>
                    </a:p>
                  </a:txBody>
                  <a:tcPr anchor="ctr"/>
                </a:tc>
              </a:tr>
              <a:tr h="511386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IMSS</a:t>
                      </a:r>
                      <a:r>
                        <a:rPr lang="es-MX" b="1" i="1" baseline="0" dirty="0" smtClean="0"/>
                        <a:t> PROSPERA</a:t>
                      </a:r>
                      <a:endParaRPr lang="es-MX" b="1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1" dirty="0" smtClean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1" dirty="0" smtClean="0"/>
                        <a:t>4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33.33</a:t>
                      </a:r>
                      <a:endParaRPr lang="es-MX" b="1" i="1" dirty="0"/>
                    </a:p>
                  </a:txBody>
                  <a:tcPr anchor="ctr"/>
                </a:tc>
              </a:tr>
              <a:tr h="541024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ISSSTE</a:t>
                      </a:r>
                      <a:endParaRPr lang="es-MX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1" dirty="0" smtClean="0"/>
                        <a:t>1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1" dirty="0" smtClean="0"/>
                        <a:t>1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100</a:t>
                      </a:r>
                      <a:endParaRPr lang="es-MX" b="1" i="1" dirty="0"/>
                    </a:p>
                  </a:txBody>
                  <a:tcPr anchor="ctr"/>
                </a:tc>
              </a:tr>
              <a:tr h="494959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PEMEX</a:t>
                      </a:r>
                      <a:endParaRPr lang="es-MX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1" dirty="0" smtClean="0"/>
                        <a:t>NA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1" dirty="0" smtClean="0"/>
                        <a:t>NA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NA</a:t>
                      </a:r>
                      <a:endParaRPr lang="es-MX" b="1" i="1" dirty="0"/>
                    </a:p>
                  </a:txBody>
                  <a:tcPr anchor="ctr"/>
                </a:tc>
              </a:tr>
              <a:tr h="494959">
                <a:tc>
                  <a:txBody>
                    <a:bodyPr/>
                    <a:lstStyle/>
                    <a:p>
                      <a:pPr algn="ctr"/>
                      <a:r>
                        <a:rPr lang="es-MX" b="1" i="1" u="sng" dirty="0" smtClean="0"/>
                        <a:t>ESTATAL</a:t>
                      </a:r>
                      <a:endParaRPr lang="es-MX" b="1" i="1" u="sng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1" u="sng" dirty="0" smtClean="0"/>
                        <a:t>249</a:t>
                      </a:r>
                      <a:endParaRPr lang="es-MX" b="0" i="1" u="sng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1" dirty="0" smtClean="0"/>
                        <a:t>125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50.2</a:t>
                      </a:r>
                      <a:endParaRPr lang="es-MX" b="1" i="1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6512747"/>
              </p:ext>
            </p:extLst>
          </p:nvPr>
        </p:nvGraphicFramePr>
        <p:xfrm>
          <a:off x="1091644" y="5517232"/>
          <a:ext cx="7008750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1750"/>
                <a:gridCol w="1401750"/>
                <a:gridCol w="1401750"/>
                <a:gridCol w="1401750"/>
                <a:gridCol w="1401750"/>
              </a:tblGrid>
              <a:tr h="1390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Consistencia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Cobertura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Oportunidad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Calidad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Evaluación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91.50</a:t>
                      </a:r>
                      <a:endParaRPr lang="es-MX" b="1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711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483768" y="332656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i="1" dirty="0" smtClean="0"/>
              <a:t>Mortalidad Materna </a:t>
            </a:r>
          </a:p>
          <a:p>
            <a:pPr algn="ctr"/>
            <a:r>
              <a:rPr lang="es-MX" sz="2400" b="1" i="1" dirty="0"/>
              <a:t>S</a:t>
            </a:r>
            <a:r>
              <a:rPr lang="es-MX" sz="2400" b="1" i="1" dirty="0" smtClean="0"/>
              <a:t>emanas 1 – 52, 2017</a:t>
            </a:r>
            <a:endParaRPr lang="es-MX" sz="2400" b="1" i="1" dirty="0"/>
          </a:p>
        </p:txBody>
      </p:sp>
      <p:graphicFrame>
        <p:nvGraphicFramePr>
          <p:cNvPr id="5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2681"/>
              </p:ext>
            </p:extLst>
          </p:nvPr>
        </p:nvGraphicFramePr>
        <p:xfrm>
          <a:off x="323528" y="1484784"/>
          <a:ext cx="8448906" cy="4402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4210"/>
                <a:gridCol w="1512168"/>
                <a:gridCol w="1512168"/>
                <a:gridCol w="1800200"/>
                <a:gridCol w="1440160"/>
              </a:tblGrid>
              <a:tr h="854315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INSTITUCION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CASOS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OPORTUNIDAD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DOCUMENTACION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INDICE DE EVALUACION</a:t>
                      </a:r>
                      <a:endParaRPr lang="es-MX" dirty="0"/>
                    </a:p>
                  </a:txBody>
                  <a:tcPr/>
                </a:tc>
              </a:tr>
              <a:tr h="515860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SSA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6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83.3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83.3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85.7</a:t>
                      </a:r>
                      <a:endParaRPr lang="es-MX" dirty="0"/>
                    </a:p>
                  </a:txBody>
                  <a:tcPr/>
                </a:tc>
              </a:tr>
              <a:tr h="494959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IMSS ORD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4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</a:tr>
              <a:tr h="511386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IMSS</a:t>
                      </a:r>
                      <a:r>
                        <a:rPr lang="es-MX" b="1" i="1" baseline="0" dirty="0" smtClean="0"/>
                        <a:t> PROSPERA</a:t>
                      </a:r>
                      <a:endParaRPr lang="es-MX" b="1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</a:tr>
              <a:tr h="541024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ISSSTE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1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</a:tr>
              <a:tr h="494959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PEMEX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1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</a:tr>
              <a:tr h="494959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PRIVADA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1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</a:tr>
              <a:tr h="494959">
                <a:tc>
                  <a:txBody>
                    <a:bodyPr/>
                    <a:lstStyle/>
                    <a:p>
                      <a:pPr algn="ctr"/>
                      <a:r>
                        <a:rPr lang="es-MX" b="1" i="1" u="sng" dirty="0" smtClean="0"/>
                        <a:t>ESTATAL</a:t>
                      </a:r>
                      <a:endParaRPr lang="es-MX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u="sng" dirty="0" smtClean="0"/>
                        <a:t>16</a:t>
                      </a:r>
                      <a:endParaRPr lang="es-MX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92.80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85.70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91.09</a:t>
                      </a:r>
                      <a:endParaRPr lang="es-MX" b="1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246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39552" y="1196752"/>
            <a:ext cx="806489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50" dirty="0" smtClean="0">
                <a:latin typeface="Aharoni" panose="02010803020104030203" pitchFamily="2" charset="-79"/>
                <a:cs typeface="Aharoni" panose="02010803020104030203" pitchFamily="2" charset="-79"/>
              </a:rPr>
              <a:t>ENFERMEDADES TRANSMISIBLES</a:t>
            </a:r>
            <a:endParaRPr lang="es-MX" sz="405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203848" y="5036983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i="1" dirty="0" smtClean="0"/>
              <a:t>93.36%</a:t>
            </a:r>
          </a:p>
          <a:p>
            <a:pPr algn="ctr"/>
            <a:r>
              <a:rPr lang="es-MX" sz="3600" b="1" i="1" dirty="0" smtClean="0"/>
              <a:t>(56.02)</a:t>
            </a:r>
            <a:endParaRPr lang="es-MX" sz="3600" b="1" i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539552" y="2262351"/>
            <a:ext cx="36724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MX" sz="2000" b="1" i="1" dirty="0" err="1" smtClean="0"/>
              <a:t>EFE´s</a:t>
            </a:r>
            <a:r>
              <a:rPr lang="es-MX" sz="2000" b="1" i="1" dirty="0" smtClean="0"/>
              <a:t>                               96.59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/>
              <a:t>PFA                                   100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/>
              <a:t>Tétanos                            100 </a:t>
            </a:r>
          </a:p>
          <a:p>
            <a:pPr marL="285750" indent="-285750">
              <a:buFontTx/>
              <a:buChar char="-"/>
            </a:pPr>
            <a:r>
              <a:rPr lang="es-MX" sz="2000" b="1" i="1" dirty="0" err="1" smtClean="0"/>
              <a:t>Sx</a:t>
            </a:r>
            <a:r>
              <a:rPr lang="es-MX" sz="2000" b="1" i="1" dirty="0" smtClean="0"/>
              <a:t>. </a:t>
            </a:r>
            <a:r>
              <a:rPr lang="es-MX" sz="2000" b="1" i="1" dirty="0" err="1" smtClean="0"/>
              <a:t>Coqueluchoide</a:t>
            </a:r>
            <a:r>
              <a:rPr lang="es-MX" sz="2000" b="1" i="1" dirty="0" smtClean="0"/>
              <a:t>       95.83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/>
              <a:t>Dengue                          96.66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/>
              <a:t>Paludismo                      100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>
                <a:solidFill>
                  <a:srgbClr val="FF0000"/>
                </a:solidFill>
              </a:rPr>
              <a:t>Influenza                       71.45</a:t>
            </a:r>
            <a:endParaRPr lang="es-MX" sz="2000" b="1" i="1" dirty="0">
              <a:solidFill>
                <a:srgbClr val="FF000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076056" y="2262351"/>
            <a:ext cx="36724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MX" sz="2000" b="1" i="1" dirty="0" err="1" smtClean="0">
                <a:solidFill>
                  <a:srgbClr val="FF0000"/>
                </a:solidFill>
              </a:rPr>
              <a:t>NuTraVE</a:t>
            </a:r>
            <a:r>
              <a:rPr lang="es-MX" sz="2000" b="1" i="1" dirty="0" smtClean="0">
                <a:solidFill>
                  <a:srgbClr val="FF0000"/>
                </a:solidFill>
              </a:rPr>
              <a:t>                         85.02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/>
              <a:t>Sífilis Congénita             100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/>
              <a:t>Cólera                              100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/>
              <a:t>VIH                                  93.83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>
                <a:solidFill>
                  <a:srgbClr val="FF0000"/>
                </a:solidFill>
              </a:rPr>
              <a:t>Tuberculosis                 81.83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/>
              <a:t>Lepra                               100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>
                <a:solidFill>
                  <a:srgbClr val="FF0000"/>
                </a:solidFill>
              </a:rPr>
              <a:t>RHOVE                           85.83</a:t>
            </a:r>
            <a:endParaRPr lang="es-MX" sz="2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65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i="1" dirty="0" smtClean="0"/>
              <a:t>Enfermedad Febril Exantemática</a:t>
            </a:r>
            <a:endParaRPr lang="es-ES" b="1" i="1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413284" y="2194943"/>
          <a:ext cx="4554252" cy="3495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>
            <p:extLst/>
          </p:nvPr>
        </p:nvGraphicFramePr>
        <p:xfrm>
          <a:off x="5165812" y="2250088"/>
          <a:ext cx="3888432" cy="3750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1296144"/>
                <a:gridCol w="1296144"/>
              </a:tblGrid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>
                          <a:solidFill>
                            <a:schemeClr val="tx1"/>
                          </a:solidFill>
                        </a:rPr>
                        <a:t>Institución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>
                          <a:solidFill>
                            <a:schemeClr val="tx1"/>
                          </a:solidFill>
                        </a:rPr>
                        <a:t>Meta 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>
                          <a:solidFill>
                            <a:schemeClr val="tx1"/>
                          </a:solidFill>
                        </a:rPr>
                        <a:t>Logro (%)</a:t>
                      </a:r>
                    </a:p>
                    <a:p>
                      <a:pPr algn="ctr"/>
                      <a:r>
                        <a:rPr lang="es-ES" sz="1800" b="1" i="1" dirty="0" smtClean="0">
                          <a:solidFill>
                            <a:schemeClr val="tx1"/>
                          </a:solidFill>
                        </a:rPr>
                        <a:t>Diciembre 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SSA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146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100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IMSS</a:t>
                      </a:r>
                      <a:r>
                        <a:rPr lang="es-ES" b="1" i="1" baseline="0" dirty="0" smtClean="0"/>
                        <a:t> ORDI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86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77.1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ISSSTE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8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20</a:t>
                      </a: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IMSS </a:t>
                      </a:r>
                      <a:r>
                        <a:rPr lang="es-ES" b="1" i="1" dirty="0" err="1" smtClean="0"/>
                        <a:t>Prosp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20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20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Farmacias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40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i="1" dirty="0" smtClean="0"/>
                        <a:t>0</a:t>
                      </a:r>
                      <a:endParaRPr lang="es-ES" sz="2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ESTATAL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300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i="1" dirty="0" smtClean="0"/>
                        <a:t>75.33</a:t>
                      </a:r>
                      <a:endParaRPr lang="es-ES" sz="2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7 Rectángulo"/>
          <p:cNvSpPr/>
          <p:nvPr/>
        </p:nvSpPr>
        <p:spPr>
          <a:xfrm>
            <a:off x="611560" y="1540230"/>
            <a:ext cx="396044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Casos de EFE por Institución</a:t>
            </a:r>
            <a:endParaRPr lang="es-ES" sz="2400" b="1" dirty="0"/>
          </a:p>
        </p:txBody>
      </p:sp>
      <p:sp>
        <p:nvSpPr>
          <p:cNvPr id="9" name="8 Rectángulo"/>
          <p:cNvSpPr/>
          <p:nvPr/>
        </p:nvSpPr>
        <p:spPr>
          <a:xfrm>
            <a:off x="5165812" y="1540230"/>
            <a:ext cx="396044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Logro por Institución</a:t>
            </a:r>
            <a:endParaRPr lang="es-ES" sz="24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3419872" y="2492896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i="1" dirty="0" smtClean="0"/>
              <a:t>N= 226</a:t>
            </a:r>
            <a:endParaRPr lang="es-ES" sz="2000" b="1" i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45746" y="6467516"/>
            <a:ext cx="4139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1" dirty="0" smtClean="0"/>
              <a:t>Fuente: Depto. V.U.E.D.  2017. </a:t>
            </a:r>
            <a:endParaRPr lang="es-ES" sz="1600" b="1" i="1" dirty="0"/>
          </a:p>
        </p:txBody>
      </p:sp>
      <p:sp>
        <p:nvSpPr>
          <p:cNvPr id="12" name="3 Rectángulo"/>
          <p:cNvSpPr/>
          <p:nvPr/>
        </p:nvSpPr>
        <p:spPr>
          <a:xfrm>
            <a:off x="698356" y="5763127"/>
            <a:ext cx="3513604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i="1" dirty="0" smtClean="0"/>
              <a:t>2016: 78.6 %   2017: 75.33 %</a:t>
            </a:r>
            <a:endParaRPr lang="es-ES" b="1" i="1" dirty="0"/>
          </a:p>
        </p:txBody>
      </p:sp>
    </p:spTree>
    <p:extLst>
      <p:ext uri="{BB962C8B-B14F-4D97-AF65-F5344CB8AC3E}">
        <p14:creationId xmlns:p14="http://schemas.microsoft.com/office/powerpoint/2010/main" val="89918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s-ES" sz="3600" b="1" i="1" dirty="0" smtClean="0"/>
              <a:t>Casos de EFE por Institución y Jurisdicción Sanitaria, 2017*</a:t>
            </a:r>
            <a:endParaRPr lang="es-ES" sz="3600" b="1" i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344016" y="2492896"/>
            <a:ext cx="2263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dirty="0" smtClean="0"/>
              <a:t>Casos</a:t>
            </a:r>
            <a:endParaRPr lang="es-MX" b="1" i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7366102" y="1428745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i="1" dirty="0" smtClean="0"/>
              <a:t>N= 226</a:t>
            </a:r>
            <a:endParaRPr lang="es-ES" sz="2000" b="1" i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0" y="6525344"/>
            <a:ext cx="5220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1" dirty="0" smtClean="0"/>
              <a:t>Fuente: Depto. V.U.E.D. hasta semana 52 2017. </a:t>
            </a:r>
            <a:endParaRPr lang="es-ES" sz="1600" b="1" i="1" dirty="0"/>
          </a:p>
        </p:txBody>
      </p:sp>
      <p:graphicFrame>
        <p:nvGraphicFramePr>
          <p:cNvPr id="8" name="Gráfico 7"/>
          <p:cNvGraphicFramePr/>
          <p:nvPr>
            <p:extLst/>
          </p:nvPr>
        </p:nvGraphicFramePr>
        <p:xfrm>
          <a:off x="971921" y="1775624"/>
          <a:ext cx="7200157" cy="347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Tabla 1"/>
          <p:cNvGraphicFramePr>
            <a:graphicFrameLocks noGrp="1"/>
          </p:cNvGraphicFramePr>
          <p:nvPr>
            <p:extLst/>
          </p:nvPr>
        </p:nvGraphicFramePr>
        <p:xfrm>
          <a:off x="1907704" y="5247784"/>
          <a:ext cx="4392487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5671"/>
                <a:gridCol w="1473424"/>
                <a:gridCol w="983392"/>
              </a:tblGrid>
              <a:tr h="0">
                <a:tc rowSpan="3">
                  <a:txBody>
                    <a:bodyPr/>
                    <a:lstStyle/>
                    <a:p>
                      <a:pPr algn="ctr"/>
                      <a:endParaRPr lang="es-MX" dirty="0" smtClean="0"/>
                    </a:p>
                    <a:p>
                      <a:pPr algn="ctr"/>
                      <a:r>
                        <a:rPr lang="es-MX" dirty="0" smtClean="0"/>
                        <a:t>Rechazos</a:t>
                      </a:r>
                      <a:r>
                        <a:rPr lang="es-MX" baseline="0" dirty="0" smtClean="0"/>
                        <a:t> de muestras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Institución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%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SSA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IMSS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722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uadroTexto"/>
          <p:cNvSpPr txBox="1"/>
          <p:nvPr/>
        </p:nvSpPr>
        <p:spPr>
          <a:xfrm>
            <a:off x="0" y="6525344"/>
            <a:ext cx="5220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i="1" dirty="0" smtClean="0"/>
              <a:t>Fuente: Depto. V.U.E.D. hasta semana 52 2017. </a:t>
            </a:r>
            <a:endParaRPr lang="es-ES" sz="1400" b="1" i="1" dirty="0"/>
          </a:p>
        </p:txBody>
      </p:sp>
      <p:grpSp>
        <p:nvGrpSpPr>
          <p:cNvPr id="2" name="Grupo 1"/>
          <p:cNvGrpSpPr/>
          <p:nvPr/>
        </p:nvGrpSpPr>
        <p:grpSpPr>
          <a:xfrm>
            <a:off x="971600" y="260648"/>
            <a:ext cx="7325341" cy="3142436"/>
            <a:chOff x="-436553" y="620688"/>
            <a:chExt cx="10424587" cy="4432064"/>
          </a:xfrm>
        </p:grpSpPr>
        <p:sp>
          <p:nvSpPr>
            <p:cNvPr id="17" name="16 Flecha doblada"/>
            <p:cNvSpPr/>
            <p:nvPr/>
          </p:nvSpPr>
          <p:spPr>
            <a:xfrm rot="5400000">
              <a:off x="6424039" y="1813593"/>
              <a:ext cx="3033878" cy="1080120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375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MX">
                <a:solidFill>
                  <a:schemeClr val="tx1"/>
                </a:solidFill>
              </a:endParaRPr>
            </a:p>
          </p:txBody>
        </p:sp>
        <p:sp>
          <p:nvSpPr>
            <p:cNvPr id="18" name="17 Flecha doblada"/>
            <p:cNvSpPr/>
            <p:nvPr/>
          </p:nvSpPr>
          <p:spPr>
            <a:xfrm rot="5400000" flipV="1">
              <a:off x="-158862" y="1788711"/>
              <a:ext cx="3033877" cy="1129890"/>
            </a:xfrm>
            <a:prstGeom prst="bentArrow">
              <a:avLst>
                <a:gd name="adj1" fmla="val 25000"/>
                <a:gd name="adj2" fmla="val 22840"/>
                <a:gd name="adj3" fmla="val 25000"/>
                <a:gd name="adj4" fmla="val 4375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MX">
                <a:solidFill>
                  <a:schemeClr val="tx1"/>
                </a:solidFill>
              </a:endParaRPr>
            </a:p>
          </p:txBody>
        </p:sp>
        <p:sp>
          <p:nvSpPr>
            <p:cNvPr id="22" name="CuadroTexto 21"/>
            <p:cNvSpPr txBox="1"/>
            <p:nvPr/>
          </p:nvSpPr>
          <p:spPr>
            <a:xfrm>
              <a:off x="1923022" y="620688"/>
              <a:ext cx="5295272" cy="56431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b="1" i="1" dirty="0" smtClean="0"/>
                <a:t>Silencio Epidemiológico: 15</a:t>
              </a:r>
              <a:endParaRPr lang="es-MX" sz="2000" b="1" i="1" dirty="0"/>
            </a:p>
          </p:txBody>
        </p:sp>
        <p:sp>
          <p:nvSpPr>
            <p:cNvPr id="3" name="CuadroTexto 2"/>
            <p:cNvSpPr txBox="1"/>
            <p:nvPr/>
          </p:nvSpPr>
          <p:spPr>
            <a:xfrm>
              <a:off x="-436553" y="4091766"/>
              <a:ext cx="2880321" cy="564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b="1" i="1" dirty="0"/>
                <a:t>3</a:t>
              </a:r>
              <a:r>
                <a:rPr lang="es-MX" sz="2000" b="1" i="1" dirty="0" smtClean="0"/>
                <a:t> Prioritarios</a:t>
              </a:r>
              <a:endParaRPr lang="es-MX" sz="2000" b="1" i="1" dirty="0"/>
            </a:p>
          </p:txBody>
        </p:sp>
        <p:sp>
          <p:nvSpPr>
            <p:cNvPr id="23" name="CuadroTexto 22"/>
            <p:cNvSpPr txBox="1"/>
            <p:nvPr/>
          </p:nvSpPr>
          <p:spPr>
            <a:xfrm>
              <a:off x="6531648" y="4073709"/>
              <a:ext cx="3456386" cy="564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b="1" i="1" dirty="0" smtClean="0"/>
                <a:t>12 No Prioritarios</a:t>
              </a:r>
              <a:endParaRPr lang="es-MX" sz="2000" b="1" i="1" dirty="0"/>
            </a:p>
          </p:txBody>
        </p:sp>
        <p:grpSp>
          <p:nvGrpSpPr>
            <p:cNvPr id="11" name="Group 902"/>
            <p:cNvGrpSpPr>
              <a:grpSpLocks/>
            </p:cNvGrpSpPr>
            <p:nvPr/>
          </p:nvGrpSpPr>
          <p:grpSpPr bwMode="auto">
            <a:xfrm>
              <a:off x="2269046" y="1357029"/>
              <a:ext cx="4176464" cy="3695723"/>
              <a:chOff x="0" y="1344"/>
              <a:chExt cx="2880" cy="2765"/>
            </a:xfrm>
          </p:grpSpPr>
          <p:sp>
            <p:nvSpPr>
              <p:cNvPr id="12" name="Freeform 903"/>
              <p:cNvSpPr>
                <a:spLocks/>
              </p:cNvSpPr>
              <p:nvPr/>
            </p:nvSpPr>
            <p:spPr bwMode="auto">
              <a:xfrm>
                <a:off x="1053" y="1344"/>
                <a:ext cx="18" cy="54"/>
              </a:xfrm>
              <a:custGeom>
                <a:avLst/>
                <a:gdLst>
                  <a:gd name="T0" fmla="*/ 6 w 27"/>
                  <a:gd name="T1" fmla="*/ 85 h 88"/>
                  <a:gd name="T2" fmla="*/ 16 w 27"/>
                  <a:gd name="T3" fmla="*/ 79 h 88"/>
                  <a:gd name="T4" fmla="*/ 27 w 27"/>
                  <a:gd name="T5" fmla="*/ 4 h 88"/>
                  <a:gd name="T6" fmla="*/ 12 w 27"/>
                  <a:gd name="T7" fmla="*/ 0 h 88"/>
                  <a:gd name="T8" fmla="*/ 0 w 27"/>
                  <a:gd name="T9" fmla="*/ 75 h 88"/>
                  <a:gd name="T10" fmla="*/ 12 w 27"/>
                  <a:gd name="T11" fmla="*/ 69 h 88"/>
                  <a:gd name="T12" fmla="*/ 6 w 27"/>
                  <a:gd name="T13" fmla="*/ 85 h 88"/>
                  <a:gd name="T14" fmla="*/ 16 w 27"/>
                  <a:gd name="T15" fmla="*/ 88 h 88"/>
                  <a:gd name="T16" fmla="*/ 16 w 27"/>
                  <a:gd name="T17" fmla="*/ 79 h 88"/>
                  <a:gd name="T18" fmla="*/ 6 w 27"/>
                  <a:gd name="T19" fmla="*/ 85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88">
                    <a:moveTo>
                      <a:pt x="6" y="85"/>
                    </a:moveTo>
                    <a:lnTo>
                      <a:pt x="16" y="79"/>
                    </a:lnTo>
                    <a:lnTo>
                      <a:pt x="27" y="4"/>
                    </a:lnTo>
                    <a:lnTo>
                      <a:pt x="12" y="0"/>
                    </a:lnTo>
                    <a:lnTo>
                      <a:pt x="0" y="75"/>
                    </a:lnTo>
                    <a:lnTo>
                      <a:pt x="12" y="69"/>
                    </a:lnTo>
                    <a:lnTo>
                      <a:pt x="6" y="85"/>
                    </a:lnTo>
                    <a:lnTo>
                      <a:pt x="16" y="88"/>
                    </a:lnTo>
                    <a:lnTo>
                      <a:pt x="16" y="79"/>
                    </a:lnTo>
                    <a:lnTo>
                      <a:pt x="6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" name="Freeform 904"/>
              <p:cNvSpPr>
                <a:spLocks/>
              </p:cNvSpPr>
              <p:nvPr/>
            </p:nvSpPr>
            <p:spPr bwMode="auto">
              <a:xfrm>
                <a:off x="986" y="1354"/>
                <a:ext cx="74" cy="42"/>
              </a:xfrm>
              <a:custGeom>
                <a:avLst/>
                <a:gdLst>
                  <a:gd name="T0" fmla="*/ 9 w 117"/>
                  <a:gd name="T1" fmla="*/ 16 h 68"/>
                  <a:gd name="T2" fmla="*/ 2 w 117"/>
                  <a:gd name="T3" fmla="*/ 18 h 68"/>
                  <a:gd name="T4" fmla="*/ 111 w 117"/>
                  <a:gd name="T5" fmla="*/ 68 h 68"/>
                  <a:gd name="T6" fmla="*/ 117 w 117"/>
                  <a:gd name="T7" fmla="*/ 52 h 68"/>
                  <a:gd name="T8" fmla="*/ 7 w 117"/>
                  <a:gd name="T9" fmla="*/ 2 h 68"/>
                  <a:gd name="T10" fmla="*/ 0 w 117"/>
                  <a:gd name="T11" fmla="*/ 4 h 68"/>
                  <a:gd name="T12" fmla="*/ 7 w 117"/>
                  <a:gd name="T13" fmla="*/ 2 h 68"/>
                  <a:gd name="T14" fmla="*/ 4 w 117"/>
                  <a:gd name="T15" fmla="*/ 0 h 68"/>
                  <a:gd name="T16" fmla="*/ 0 w 117"/>
                  <a:gd name="T17" fmla="*/ 4 h 68"/>
                  <a:gd name="T18" fmla="*/ 9 w 117"/>
                  <a:gd name="T19" fmla="*/ 1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7" h="68">
                    <a:moveTo>
                      <a:pt x="9" y="16"/>
                    </a:moveTo>
                    <a:lnTo>
                      <a:pt x="2" y="18"/>
                    </a:lnTo>
                    <a:lnTo>
                      <a:pt x="111" y="68"/>
                    </a:lnTo>
                    <a:lnTo>
                      <a:pt x="117" y="52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7" y="2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" name="Freeform 905"/>
              <p:cNvSpPr>
                <a:spLocks/>
              </p:cNvSpPr>
              <p:nvPr/>
            </p:nvSpPr>
            <p:spPr bwMode="auto">
              <a:xfrm>
                <a:off x="963" y="1357"/>
                <a:ext cx="29" cy="27"/>
              </a:xfrm>
              <a:custGeom>
                <a:avLst/>
                <a:gdLst>
                  <a:gd name="T0" fmla="*/ 6 w 46"/>
                  <a:gd name="T1" fmla="*/ 37 h 42"/>
                  <a:gd name="T2" fmla="*/ 12 w 46"/>
                  <a:gd name="T3" fmla="*/ 42 h 42"/>
                  <a:gd name="T4" fmla="*/ 46 w 46"/>
                  <a:gd name="T5" fmla="*/ 12 h 42"/>
                  <a:gd name="T6" fmla="*/ 37 w 46"/>
                  <a:gd name="T7" fmla="*/ 0 h 42"/>
                  <a:gd name="T8" fmla="*/ 0 w 46"/>
                  <a:gd name="T9" fmla="*/ 31 h 42"/>
                  <a:gd name="T10" fmla="*/ 6 w 46"/>
                  <a:gd name="T11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42">
                    <a:moveTo>
                      <a:pt x="6" y="37"/>
                    </a:moveTo>
                    <a:lnTo>
                      <a:pt x="12" y="42"/>
                    </a:lnTo>
                    <a:lnTo>
                      <a:pt x="46" y="12"/>
                    </a:lnTo>
                    <a:lnTo>
                      <a:pt x="37" y="0"/>
                    </a:lnTo>
                    <a:lnTo>
                      <a:pt x="0" y="31"/>
                    </a:lnTo>
                    <a:lnTo>
                      <a:pt x="6" y="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5" name="Rectangle 906"/>
              <p:cNvSpPr>
                <a:spLocks noChangeArrowheads="1"/>
              </p:cNvSpPr>
              <p:nvPr/>
            </p:nvSpPr>
            <p:spPr bwMode="auto">
              <a:xfrm>
                <a:off x="2083" y="3804"/>
                <a:ext cx="19" cy="35"/>
              </a:xfrm>
              <a:prstGeom prst="rect">
                <a:avLst/>
              </a:prstGeom>
              <a:noFill/>
              <a:ln w="9525">
                <a:solidFill>
                  <a:srgbClr val="FFFF66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300">
                    <a:solidFill>
                      <a:schemeClr val="bg1"/>
                    </a:solidFill>
                    <a:latin typeface="Tahoma" pitchFamily="34" charset="0"/>
                  </a:rPr>
                  <a:t>4</a:t>
                </a:r>
                <a:endParaRPr lang="es-E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Freeform 907"/>
              <p:cNvSpPr>
                <a:spLocks/>
              </p:cNvSpPr>
              <p:nvPr/>
            </p:nvSpPr>
            <p:spPr bwMode="auto">
              <a:xfrm>
                <a:off x="1684" y="3088"/>
                <a:ext cx="153" cy="167"/>
              </a:xfrm>
              <a:custGeom>
                <a:avLst/>
                <a:gdLst>
                  <a:gd name="T0" fmla="*/ 243 w 243"/>
                  <a:gd name="T1" fmla="*/ 270 h 270"/>
                  <a:gd name="T2" fmla="*/ 209 w 243"/>
                  <a:gd name="T3" fmla="*/ 207 h 270"/>
                  <a:gd name="T4" fmla="*/ 0 w 243"/>
                  <a:gd name="T5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3" h="270">
                    <a:moveTo>
                      <a:pt x="243" y="270"/>
                    </a:moveTo>
                    <a:lnTo>
                      <a:pt x="209" y="20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9" name="Freeform 908"/>
              <p:cNvSpPr>
                <a:spLocks/>
              </p:cNvSpPr>
              <p:nvPr/>
            </p:nvSpPr>
            <p:spPr bwMode="auto">
              <a:xfrm>
                <a:off x="1837" y="3386"/>
                <a:ext cx="80" cy="175"/>
              </a:xfrm>
              <a:custGeom>
                <a:avLst/>
                <a:gdLst>
                  <a:gd name="T0" fmla="*/ 115 w 127"/>
                  <a:gd name="T1" fmla="*/ 0 h 281"/>
                  <a:gd name="T2" fmla="*/ 127 w 127"/>
                  <a:gd name="T3" fmla="*/ 16 h 281"/>
                  <a:gd name="T4" fmla="*/ 0 w 127"/>
                  <a:gd name="T5" fmla="*/ 83 h 281"/>
                  <a:gd name="T6" fmla="*/ 0 w 127"/>
                  <a:gd name="T7" fmla="*/ 106 h 281"/>
                  <a:gd name="T8" fmla="*/ 10 w 127"/>
                  <a:gd name="T9" fmla="*/ 114 h 281"/>
                  <a:gd name="T10" fmla="*/ 18 w 127"/>
                  <a:gd name="T11" fmla="*/ 119 h 281"/>
                  <a:gd name="T12" fmla="*/ 18 w 127"/>
                  <a:gd name="T13" fmla="*/ 281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" h="281">
                    <a:moveTo>
                      <a:pt x="115" y="0"/>
                    </a:moveTo>
                    <a:lnTo>
                      <a:pt x="127" y="16"/>
                    </a:lnTo>
                    <a:lnTo>
                      <a:pt x="0" y="83"/>
                    </a:lnTo>
                    <a:lnTo>
                      <a:pt x="0" y="106"/>
                    </a:lnTo>
                    <a:lnTo>
                      <a:pt x="10" y="114"/>
                    </a:lnTo>
                    <a:lnTo>
                      <a:pt x="18" y="119"/>
                    </a:lnTo>
                    <a:lnTo>
                      <a:pt x="18" y="281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" name="Freeform 909"/>
              <p:cNvSpPr>
                <a:spLocks/>
              </p:cNvSpPr>
              <p:nvPr/>
            </p:nvSpPr>
            <p:spPr bwMode="auto">
              <a:xfrm>
                <a:off x="1835" y="3561"/>
                <a:ext cx="13" cy="22"/>
              </a:xfrm>
              <a:custGeom>
                <a:avLst/>
                <a:gdLst>
                  <a:gd name="T0" fmla="*/ 20 w 20"/>
                  <a:gd name="T1" fmla="*/ 0 h 36"/>
                  <a:gd name="T2" fmla="*/ 14 w 20"/>
                  <a:gd name="T3" fmla="*/ 9 h 36"/>
                  <a:gd name="T4" fmla="*/ 6 w 20"/>
                  <a:gd name="T5" fmla="*/ 15 h 36"/>
                  <a:gd name="T6" fmla="*/ 4 w 20"/>
                  <a:gd name="T7" fmla="*/ 26 h 36"/>
                  <a:gd name="T8" fmla="*/ 0 w 2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36">
                    <a:moveTo>
                      <a:pt x="20" y="0"/>
                    </a:moveTo>
                    <a:lnTo>
                      <a:pt x="14" y="9"/>
                    </a:lnTo>
                    <a:lnTo>
                      <a:pt x="6" y="15"/>
                    </a:lnTo>
                    <a:lnTo>
                      <a:pt x="4" y="26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" name="Freeform 910"/>
              <p:cNvSpPr>
                <a:spLocks/>
              </p:cNvSpPr>
              <p:nvPr/>
            </p:nvSpPr>
            <p:spPr bwMode="auto">
              <a:xfrm>
                <a:off x="1619" y="3583"/>
                <a:ext cx="216" cy="95"/>
              </a:xfrm>
              <a:custGeom>
                <a:avLst/>
                <a:gdLst>
                  <a:gd name="T0" fmla="*/ 0 w 341"/>
                  <a:gd name="T1" fmla="*/ 152 h 152"/>
                  <a:gd name="T2" fmla="*/ 19 w 341"/>
                  <a:gd name="T3" fmla="*/ 104 h 152"/>
                  <a:gd name="T4" fmla="*/ 320 w 341"/>
                  <a:gd name="T5" fmla="*/ 0 h 152"/>
                  <a:gd name="T6" fmla="*/ 330 w 341"/>
                  <a:gd name="T7" fmla="*/ 0 h 152"/>
                  <a:gd name="T8" fmla="*/ 341 w 341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1" h="152">
                    <a:moveTo>
                      <a:pt x="0" y="152"/>
                    </a:moveTo>
                    <a:lnTo>
                      <a:pt x="19" y="104"/>
                    </a:lnTo>
                    <a:lnTo>
                      <a:pt x="320" y="0"/>
                    </a:lnTo>
                    <a:lnTo>
                      <a:pt x="330" y="0"/>
                    </a:lnTo>
                    <a:lnTo>
                      <a:pt x="341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5" name="Freeform 911"/>
              <p:cNvSpPr>
                <a:spLocks/>
              </p:cNvSpPr>
              <p:nvPr/>
            </p:nvSpPr>
            <p:spPr bwMode="auto">
              <a:xfrm>
                <a:off x="1097" y="2613"/>
                <a:ext cx="168" cy="179"/>
              </a:xfrm>
              <a:custGeom>
                <a:avLst/>
                <a:gdLst>
                  <a:gd name="T0" fmla="*/ 265 w 265"/>
                  <a:gd name="T1" fmla="*/ 77 h 284"/>
                  <a:gd name="T2" fmla="*/ 148 w 265"/>
                  <a:gd name="T3" fmla="*/ 0 h 284"/>
                  <a:gd name="T4" fmla="*/ 127 w 265"/>
                  <a:gd name="T5" fmla="*/ 90 h 284"/>
                  <a:gd name="T6" fmla="*/ 91 w 265"/>
                  <a:gd name="T7" fmla="*/ 134 h 284"/>
                  <a:gd name="T8" fmla="*/ 89 w 265"/>
                  <a:gd name="T9" fmla="*/ 205 h 284"/>
                  <a:gd name="T10" fmla="*/ 71 w 265"/>
                  <a:gd name="T11" fmla="*/ 207 h 284"/>
                  <a:gd name="T12" fmla="*/ 45 w 265"/>
                  <a:gd name="T13" fmla="*/ 217 h 284"/>
                  <a:gd name="T14" fmla="*/ 31 w 265"/>
                  <a:gd name="T15" fmla="*/ 224 h 284"/>
                  <a:gd name="T16" fmla="*/ 20 w 265"/>
                  <a:gd name="T17" fmla="*/ 242 h 284"/>
                  <a:gd name="T18" fmla="*/ 16 w 265"/>
                  <a:gd name="T19" fmla="*/ 251 h 284"/>
                  <a:gd name="T20" fmla="*/ 6 w 265"/>
                  <a:gd name="T21" fmla="*/ 272 h 284"/>
                  <a:gd name="T22" fmla="*/ 0 w 265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5" h="284">
                    <a:moveTo>
                      <a:pt x="265" y="77"/>
                    </a:moveTo>
                    <a:lnTo>
                      <a:pt x="148" y="0"/>
                    </a:lnTo>
                    <a:lnTo>
                      <a:pt x="127" y="90"/>
                    </a:lnTo>
                    <a:lnTo>
                      <a:pt x="91" y="134"/>
                    </a:lnTo>
                    <a:lnTo>
                      <a:pt x="89" y="205"/>
                    </a:lnTo>
                    <a:lnTo>
                      <a:pt x="71" y="207"/>
                    </a:lnTo>
                    <a:lnTo>
                      <a:pt x="45" y="217"/>
                    </a:lnTo>
                    <a:lnTo>
                      <a:pt x="31" y="224"/>
                    </a:lnTo>
                    <a:lnTo>
                      <a:pt x="20" y="242"/>
                    </a:lnTo>
                    <a:lnTo>
                      <a:pt x="16" y="251"/>
                    </a:lnTo>
                    <a:lnTo>
                      <a:pt x="6" y="272"/>
                    </a:lnTo>
                    <a:lnTo>
                      <a:pt x="0" y="284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" name="Freeform 912"/>
              <p:cNvSpPr>
                <a:spLocks/>
              </p:cNvSpPr>
              <p:nvPr/>
            </p:nvSpPr>
            <p:spPr bwMode="auto">
              <a:xfrm>
                <a:off x="1043" y="2694"/>
                <a:ext cx="54" cy="98"/>
              </a:xfrm>
              <a:custGeom>
                <a:avLst/>
                <a:gdLst>
                  <a:gd name="T0" fmla="*/ 86 w 86"/>
                  <a:gd name="T1" fmla="*/ 156 h 156"/>
                  <a:gd name="T2" fmla="*/ 50 w 86"/>
                  <a:gd name="T3" fmla="*/ 135 h 156"/>
                  <a:gd name="T4" fmla="*/ 67 w 86"/>
                  <a:gd name="T5" fmla="*/ 87 h 156"/>
                  <a:gd name="T6" fmla="*/ 46 w 86"/>
                  <a:gd name="T7" fmla="*/ 18 h 156"/>
                  <a:gd name="T8" fmla="*/ 0 w 86"/>
                  <a:gd name="T9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6">
                    <a:moveTo>
                      <a:pt x="86" y="156"/>
                    </a:moveTo>
                    <a:lnTo>
                      <a:pt x="50" y="135"/>
                    </a:lnTo>
                    <a:lnTo>
                      <a:pt x="67" y="87"/>
                    </a:lnTo>
                    <a:lnTo>
                      <a:pt x="46" y="1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" name="Line 913"/>
              <p:cNvSpPr>
                <a:spLocks noChangeShapeType="1"/>
              </p:cNvSpPr>
              <p:nvPr/>
            </p:nvSpPr>
            <p:spPr bwMode="auto">
              <a:xfrm flipH="1" flipV="1">
                <a:off x="1043" y="2694"/>
                <a:ext cx="3" cy="6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" name="Freeform 914"/>
              <p:cNvSpPr>
                <a:spLocks/>
              </p:cNvSpPr>
              <p:nvPr/>
            </p:nvSpPr>
            <p:spPr bwMode="auto">
              <a:xfrm>
                <a:off x="1291" y="2905"/>
                <a:ext cx="372" cy="53"/>
              </a:xfrm>
              <a:custGeom>
                <a:avLst/>
                <a:gdLst>
                  <a:gd name="T0" fmla="*/ 587 w 587"/>
                  <a:gd name="T1" fmla="*/ 0 h 84"/>
                  <a:gd name="T2" fmla="*/ 495 w 587"/>
                  <a:gd name="T3" fmla="*/ 56 h 84"/>
                  <a:gd name="T4" fmla="*/ 472 w 587"/>
                  <a:gd name="T5" fmla="*/ 37 h 84"/>
                  <a:gd name="T6" fmla="*/ 364 w 587"/>
                  <a:gd name="T7" fmla="*/ 56 h 84"/>
                  <a:gd name="T8" fmla="*/ 358 w 587"/>
                  <a:gd name="T9" fmla="*/ 58 h 84"/>
                  <a:gd name="T10" fmla="*/ 353 w 587"/>
                  <a:gd name="T11" fmla="*/ 58 h 84"/>
                  <a:gd name="T12" fmla="*/ 347 w 587"/>
                  <a:gd name="T13" fmla="*/ 63 h 84"/>
                  <a:gd name="T14" fmla="*/ 339 w 587"/>
                  <a:gd name="T15" fmla="*/ 63 h 84"/>
                  <a:gd name="T16" fmla="*/ 335 w 587"/>
                  <a:gd name="T17" fmla="*/ 58 h 84"/>
                  <a:gd name="T18" fmla="*/ 326 w 587"/>
                  <a:gd name="T19" fmla="*/ 54 h 84"/>
                  <a:gd name="T20" fmla="*/ 312 w 587"/>
                  <a:gd name="T21" fmla="*/ 61 h 84"/>
                  <a:gd name="T22" fmla="*/ 301 w 587"/>
                  <a:gd name="T23" fmla="*/ 63 h 84"/>
                  <a:gd name="T24" fmla="*/ 289 w 587"/>
                  <a:gd name="T25" fmla="*/ 58 h 84"/>
                  <a:gd name="T26" fmla="*/ 278 w 587"/>
                  <a:gd name="T27" fmla="*/ 50 h 84"/>
                  <a:gd name="T28" fmla="*/ 278 w 587"/>
                  <a:gd name="T29" fmla="*/ 38 h 84"/>
                  <a:gd name="T30" fmla="*/ 287 w 587"/>
                  <a:gd name="T31" fmla="*/ 17 h 84"/>
                  <a:gd name="T32" fmla="*/ 284 w 587"/>
                  <a:gd name="T33" fmla="*/ 13 h 84"/>
                  <a:gd name="T34" fmla="*/ 153 w 587"/>
                  <a:gd name="T35" fmla="*/ 84 h 84"/>
                  <a:gd name="T36" fmla="*/ 76 w 587"/>
                  <a:gd name="T37" fmla="*/ 25 h 84"/>
                  <a:gd name="T38" fmla="*/ 0 w 587"/>
                  <a:gd name="T39" fmla="*/ 2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87" h="84">
                    <a:moveTo>
                      <a:pt x="587" y="0"/>
                    </a:moveTo>
                    <a:lnTo>
                      <a:pt x="495" y="56"/>
                    </a:lnTo>
                    <a:lnTo>
                      <a:pt x="472" y="37"/>
                    </a:lnTo>
                    <a:lnTo>
                      <a:pt x="364" y="56"/>
                    </a:lnTo>
                    <a:lnTo>
                      <a:pt x="358" y="58"/>
                    </a:lnTo>
                    <a:lnTo>
                      <a:pt x="353" y="58"/>
                    </a:lnTo>
                    <a:lnTo>
                      <a:pt x="347" y="63"/>
                    </a:lnTo>
                    <a:lnTo>
                      <a:pt x="339" y="63"/>
                    </a:lnTo>
                    <a:lnTo>
                      <a:pt x="335" y="58"/>
                    </a:lnTo>
                    <a:lnTo>
                      <a:pt x="326" y="54"/>
                    </a:lnTo>
                    <a:lnTo>
                      <a:pt x="312" y="61"/>
                    </a:lnTo>
                    <a:lnTo>
                      <a:pt x="301" y="63"/>
                    </a:lnTo>
                    <a:lnTo>
                      <a:pt x="289" y="58"/>
                    </a:lnTo>
                    <a:lnTo>
                      <a:pt x="278" y="50"/>
                    </a:lnTo>
                    <a:lnTo>
                      <a:pt x="278" y="38"/>
                    </a:lnTo>
                    <a:lnTo>
                      <a:pt x="287" y="17"/>
                    </a:lnTo>
                    <a:lnTo>
                      <a:pt x="284" y="13"/>
                    </a:lnTo>
                    <a:lnTo>
                      <a:pt x="153" y="84"/>
                    </a:lnTo>
                    <a:lnTo>
                      <a:pt x="76" y="25"/>
                    </a:lnTo>
                    <a:lnTo>
                      <a:pt x="0" y="21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" name="Freeform 915"/>
              <p:cNvSpPr>
                <a:spLocks/>
              </p:cNvSpPr>
              <p:nvPr/>
            </p:nvSpPr>
            <p:spPr bwMode="auto">
              <a:xfrm>
                <a:off x="1219" y="2662"/>
                <a:ext cx="72" cy="256"/>
              </a:xfrm>
              <a:custGeom>
                <a:avLst/>
                <a:gdLst>
                  <a:gd name="T0" fmla="*/ 73 w 114"/>
                  <a:gd name="T1" fmla="*/ 0 h 414"/>
                  <a:gd name="T2" fmla="*/ 12 w 114"/>
                  <a:gd name="T3" fmla="*/ 80 h 414"/>
                  <a:gd name="T4" fmla="*/ 29 w 114"/>
                  <a:gd name="T5" fmla="*/ 192 h 414"/>
                  <a:gd name="T6" fmla="*/ 0 w 114"/>
                  <a:gd name="T7" fmla="*/ 209 h 414"/>
                  <a:gd name="T8" fmla="*/ 8 w 114"/>
                  <a:gd name="T9" fmla="*/ 301 h 414"/>
                  <a:gd name="T10" fmla="*/ 69 w 114"/>
                  <a:gd name="T11" fmla="*/ 410 h 414"/>
                  <a:gd name="T12" fmla="*/ 114 w 114"/>
                  <a:gd name="T13" fmla="*/ 414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414">
                    <a:moveTo>
                      <a:pt x="73" y="0"/>
                    </a:moveTo>
                    <a:lnTo>
                      <a:pt x="12" y="80"/>
                    </a:lnTo>
                    <a:lnTo>
                      <a:pt x="29" y="192"/>
                    </a:lnTo>
                    <a:lnTo>
                      <a:pt x="0" y="209"/>
                    </a:lnTo>
                    <a:lnTo>
                      <a:pt x="8" y="301"/>
                    </a:lnTo>
                    <a:lnTo>
                      <a:pt x="69" y="410"/>
                    </a:lnTo>
                    <a:lnTo>
                      <a:pt x="114" y="414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" name="Freeform 916"/>
              <p:cNvSpPr>
                <a:spLocks/>
              </p:cNvSpPr>
              <p:nvPr/>
            </p:nvSpPr>
            <p:spPr bwMode="auto">
              <a:xfrm>
                <a:off x="620" y="2658"/>
                <a:ext cx="426" cy="134"/>
              </a:xfrm>
              <a:custGeom>
                <a:avLst/>
                <a:gdLst>
                  <a:gd name="T0" fmla="*/ 670 w 670"/>
                  <a:gd name="T1" fmla="*/ 159 h 213"/>
                  <a:gd name="T2" fmla="*/ 493 w 670"/>
                  <a:gd name="T3" fmla="*/ 67 h 213"/>
                  <a:gd name="T4" fmla="*/ 380 w 670"/>
                  <a:gd name="T5" fmla="*/ 79 h 213"/>
                  <a:gd name="T6" fmla="*/ 305 w 670"/>
                  <a:gd name="T7" fmla="*/ 159 h 213"/>
                  <a:gd name="T8" fmla="*/ 184 w 670"/>
                  <a:gd name="T9" fmla="*/ 155 h 213"/>
                  <a:gd name="T10" fmla="*/ 138 w 670"/>
                  <a:gd name="T11" fmla="*/ 205 h 213"/>
                  <a:gd name="T12" fmla="*/ 127 w 670"/>
                  <a:gd name="T13" fmla="*/ 213 h 213"/>
                  <a:gd name="T14" fmla="*/ 117 w 670"/>
                  <a:gd name="T15" fmla="*/ 201 h 213"/>
                  <a:gd name="T16" fmla="*/ 111 w 670"/>
                  <a:gd name="T17" fmla="*/ 186 h 213"/>
                  <a:gd name="T18" fmla="*/ 111 w 670"/>
                  <a:gd name="T19" fmla="*/ 155 h 213"/>
                  <a:gd name="T20" fmla="*/ 106 w 670"/>
                  <a:gd name="T21" fmla="*/ 142 h 213"/>
                  <a:gd name="T22" fmla="*/ 100 w 670"/>
                  <a:gd name="T23" fmla="*/ 138 h 213"/>
                  <a:gd name="T24" fmla="*/ 88 w 670"/>
                  <a:gd name="T25" fmla="*/ 138 h 213"/>
                  <a:gd name="T26" fmla="*/ 83 w 670"/>
                  <a:gd name="T27" fmla="*/ 132 h 213"/>
                  <a:gd name="T28" fmla="*/ 81 w 670"/>
                  <a:gd name="T29" fmla="*/ 127 h 213"/>
                  <a:gd name="T30" fmla="*/ 88 w 670"/>
                  <a:gd name="T31" fmla="*/ 109 h 213"/>
                  <a:gd name="T32" fmla="*/ 39 w 670"/>
                  <a:gd name="T33" fmla="*/ 102 h 213"/>
                  <a:gd name="T34" fmla="*/ 0 w 670"/>
                  <a:gd name="T35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70" h="213">
                    <a:moveTo>
                      <a:pt x="670" y="159"/>
                    </a:moveTo>
                    <a:lnTo>
                      <a:pt x="493" y="67"/>
                    </a:lnTo>
                    <a:lnTo>
                      <a:pt x="380" y="79"/>
                    </a:lnTo>
                    <a:lnTo>
                      <a:pt x="305" y="159"/>
                    </a:lnTo>
                    <a:lnTo>
                      <a:pt x="184" y="155"/>
                    </a:lnTo>
                    <a:lnTo>
                      <a:pt x="138" y="205"/>
                    </a:lnTo>
                    <a:lnTo>
                      <a:pt x="127" y="213"/>
                    </a:lnTo>
                    <a:lnTo>
                      <a:pt x="117" y="201"/>
                    </a:lnTo>
                    <a:lnTo>
                      <a:pt x="111" y="186"/>
                    </a:lnTo>
                    <a:lnTo>
                      <a:pt x="111" y="155"/>
                    </a:lnTo>
                    <a:lnTo>
                      <a:pt x="106" y="142"/>
                    </a:lnTo>
                    <a:lnTo>
                      <a:pt x="100" y="138"/>
                    </a:lnTo>
                    <a:lnTo>
                      <a:pt x="88" y="138"/>
                    </a:lnTo>
                    <a:lnTo>
                      <a:pt x="83" y="132"/>
                    </a:lnTo>
                    <a:lnTo>
                      <a:pt x="81" y="127"/>
                    </a:lnTo>
                    <a:lnTo>
                      <a:pt x="88" y="109"/>
                    </a:lnTo>
                    <a:lnTo>
                      <a:pt x="39" y="10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" name="Freeform 917"/>
              <p:cNvSpPr>
                <a:spLocks/>
              </p:cNvSpPr>
              <p:nvPr/>
            </p:nvSpPr>
            <p:spPr bwMode="auto">
              <a:xfrm>
                <a:off x="977" y="2756"/>
                <a:ext cx="69" cy="95"/>
              </a:xfrm>
              <a:custGeom>
                <a:avLst/>
                <a:gdLst>
                  <a:gd name="T0" fmla="*/ 108 w 108"/>
                  <a:gd name="T1" fmla="*/ 0 h 152"/>
                  <a:gd name="T2" fmla="*/ 108 w 108"/>
                  <a:gd name="T3" fmla="*/ 35 h 152"/>
                  <a:gd name="T4" fmla="*/ 54 w 108"/>
                  <a:gd name="T5" fmla="*/ 39 h 152"/>
                  <a:gd name="T6" fmla="*/ 4 w 108"/>
                  <a:gd name="T7" fmla="*/ 87 h 152"/>
                  <a:gd name="T8" fmla="*/ 0 w 108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" h="152">
                    <a:moveTo>
                      <a:pt x="108" y="0"/>
                    </a:moveTo>
                    <a:lnTo>
                      <a:pt x="108" y="35"/>
                    </a:lnTo>
                    <a:lnTo>
                      <a:pt x="54" y="39"/>
                    </a:lnTo>
                    <a:lnTo>
                      <a:pt x="4" y="87"/>
                    </a:lnTo>
                    <a:lnTo>
                      <a:pt x="0" y="152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2" name="Freeform 918"/>
              <p:cNvSpPr>
                <a:spLocks/>
              </p:cNvSpPr>
              <p:nvPr/>
            </p:nvSpPr>
            <p:spPr bwMode="auto">
              <a:xfrm>
                <a:off x="977" y="2854"/>
                <a:ext cx="36" cy="101"/>
              </a:xfrm>
              <a:custGeom>
                <a:avLst/>
                <a:gdLst>
                  <a:gd name="T0" fmla="*/ 0 w 56"/>
                  <a:gd name="T1" fmla="*/ 0 h 165"/>
                  <a:gd name="T2" fmla="*/ 56 w 56"/>
                  <a:gd name="T3" fmla="*/ 25 h 165"/>
                  <a:gd name="T4" fmla="*/ 14 w 56"/>
                  <a:gd name="T5" fmla="*/ 94 h 165"/>
                  <a:gd name="T6" fmla="*/ 25 w 56"/>
                  <a:gd name="T7" fmla="*/ 16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165">
                    <a:moveTo>
                      <a:pt x="0" y="0"/>
                    </a:moveTo>
                    <a:lnTo>
                      <a:pt x="56" y="25"/>
                    </a:lnTo>
                    <a:lnTo>
                      <a:pt x="14" y="94"/>
                    </a:lnTo>
                    <a:lnTo>
                      <a:pt x="25" y="165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3" name="Line 919"/>
              <p:cNvSpPr>
                <a:spLocks noChangeShapeType="1"/>
              </p:cNvSpPr>
              <p:nvPr/>
            </p:nvSpPr>
            <p:spPr bwMode="auto">
              <a:xfrm>
                <a:off x="992" y="2955"/>
                <a:ext cx="84" cy="6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" name="Freeform 920"/>
              <p:cNvSpPr>
                <a:spLocks/>
              </p:cNvSpPr>
              <p:nvPr/>
            </p:nvSpPr>
            <p:spPr bwMode="auto">
              <a:xfrm>
                <a:off x="535" y="2658"/>
                <a:ext cx="85" cy="241"/>
              </a:xfrm>
              <a:custGeom>
                <a:avLst/>
                <a:gdLst>
                  <a:gd name="T0" fmla="*/ 136 w 136"/>
                  <a:gd name="T1" fmla="*/ 0 h 389"/>
                  <a:gd name="T2" fmla="*/ 6 w 136"/>
                  <a:gd name="T3" fmla="*/ 111 h 389"/>
                  <a:gd name="T4" fmla="*/ 0 w 136"/>
                  <a:gd name="T5" fmla="*/ 345 h 389"/>
                  <a:gd name="T6" fmla="*/ 25 w 136"/>
                  <a:gd name="T7" fmla="*/ 389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389">
                    <a:moveTo>
                      <a:pt x="136" y="0"/>
                    </a:moveTo>
                    <a:lnTo>
                      <a:pt x="6" y="111"/>
                    </a:lnTo>
                    <a:lnTo>
                      <a:pt x="0" y="345"/>
                    </a:lnTo>
                    <a:lnTo>
                      <a:pt x="25" y="389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5" name="Freeform 921"/>
              <p:cNvSpPr>
                <a:spLocks/>
              </p:cNvSpPr>
              <p:nvPr/>
            </p:nvSpPr>
            <p:spPr bwMode="auto">
              <a:xfrm>
                <a:off x="260" y="2549"/>
                <a:ext cx="264" cy="326"/>
              </a:xfrm>
              <a:custGeom>
                <a:avLst/>
                <a:gdLst>
                  <a:gd name="T0" fmla="*/ 296 w 415"/>
                  <a:gd name="T1" fmla="*/ 0 h 526"/>
                  <a:gd name="T2" fmla="*/ 307 w 415"/>
                  <a:gd name="T3" fmla="*/ 8 h 526"/>
                  <a:gd name="T4" fmla="*/ 328 w 415"/>
                  <a:gd name="T5" fmla="*/ 20 h 526"/>
                  <a:gd name="T6" fmla="*/ 342 w 415"/>
                  <a:gd name="T7" fmla="*/ 33 h 526"/>
                  <a:gd name="T8" fmla="*/ 357 w 415"/>
                  <a:gd name="T9" fmla="*/ 48 h 526"/>
                  <a:gd name="T10" fmla="*/ 380 w 415"/>
                  <a:gd name="T11" fmla="*/ 69 h 526"/>
                  <a:gd name="T12" fmla="*/ 384 w 415"/>
                  <a:gd name="T13" fmla="*/ 85 h 526"/>
                  <a:gd name="T14" fmla="*/ 397 w 415"/>
                  <a:gd name="T15" fmla="*/ 98 h 526"/>
                  <a:gd name="T16" fmla="*/ 415 w 415"/>
                  <a:gd name="T17" fmla="*/ 108 h 526"/>
                  <a:gd name="T18" fmla="*/ 309 w 415"/>
                  <a:gd name="T19" fmla="*/ 244 h 526"/>
                  <a:gd name="T20" fmla="*/ 225 w 415"/>
                  <a:gd name="T21" fmla="*/ 252 h 526"/>
                  <a:gd name="T22" fmla="*/ 188 w 415"/>
                  <a:gd name="T23" fmla="*/ 353 h 526"/>
                  <a:gd name="T24" fmla="*/ 125 w 415"/>
                  <a:gd name="T25" fmla="*/ 376 h 526"/>
                  <a:gd name="T26" fmla="*/ 19 w 415"/>
                  <a:gd name="T27" fmla="*/ 486 h 526"/>
                  <a:gd name="T28" fmla="*/ 0 w 415"/>
                  <a:gd name="T29" fmla="*/ 526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15" h="526">
                    <a:moveTo>
                      <a:pt x="296" y="0"/>
                    </a:moveTo>
                    <a:lnTo>
                      <a:pt x="307" y="8"/>
                    </a:lnTo>
                    <a:lnTo>
                      <a:pt x="328" y="20"/>
                    </a:lnTo>
                    <a:lnTo>
                      <a:pt x="342" y="33"/>
                    </a:lnTo>
                    <a:lnTo>
                      <a:pt x="357" y="48"/>
                    </a:lnTo>
                    <a:lnTo>
                      <a:pt x="380" y="69"/>
                    </a:lnTo>
                    <a:lnTo>
                      <a:pt x="384" y="85"/>
                    </a:lnTo>
                    <a:lnTo>
                      <a:pt x="397" y="98"/>
                    </a:lnTo>
                    <a:lnTo>
                      <a:pt x="415" y="108"/>
                    </a:lnTo>
                    <a:lnTo>
                      <a:pt x="309" y="244"/>
                    </a:lnTo>
                    <a:lnTo>
                      <a:pt x="225" y="252"/>
                    </a:lnTo>
                    <a:lnTo>
                      <a:pt x="188" y="353"/>
                    </a:lnTo>
                    <a:lnTo>
                      <a:pt x="125" y="376"/>
                    </a:lnTo>
                    <a:lnTo>
                      <a:pt x="19" y="486"/>
                    </a:lnTo>
                    <a:lnTo>
                      <a:pt x="0" y="526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" name="Line 922"/>
              <p:cNvSpPr>
                <a:spLocks noChangeShapeType="1"/>
              </p:cNvSpPr>
              <p:nvPr/>
            </p:nvSpPr>
            <p:spPr bwMode="auto">
              <a:xfrm flipV="1">
                <a:off x="435" y="2869"/>
                <a:ext cx="0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7" name="Line 923"/>
              <p:cNvSpPr>
                <a:spLocks noChangeShapeType="1"/>
              </p:cNvSpPr>
              <p:nvPr/>
            </p:nvSpPr>
            <p:spPr bwMode="auto">
              <a:xfrm>
                <a:off x="435" y="2869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8" name="Line 924"/>
              <p:cNvSpPr>
                <a:spLocks noChangeShapeType="1"/>
              </p:cNvSpPr>
              <p:nvPr/>
            </p:nvSpPr>
            <p:spPr bwMode="auto">
              <a:xfrm>
                <a:off x="441" y="2869"/>
                <a:ext cx="1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9" name="Line 925"/>
              <p:cNvSpPr>
                <a:spLocks noChangeShapeType="1"/>
              </p:cNvSpPr>
              <p:nvPr/>
            </p:nvSpPr>
            <p:spPr bwMode="auto">
              <a:xfrm flipH="1">
                <a:off x="435" y="2873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0" name="Freeform 926"/>
              <p:cNvSpPr>
                <a:spLocks/>
              </p:cNvSpPr>
              <p:nvPr/>
            </p:nvSpPr>
            <p:spPr bwMode="auto">
              <a:xfrm>
                <a:off x="1396" y="3385"/>
                <a:ext cx="203" cy="265"/>
              </a:xfrm>
              <a:custGeom>
                <a:avLst/>
                <a:gdLst>
                  <a:gd name="T0" fmla="*/ 289 w 320"/>
                  <a:gd name="T1" fmla="*/ 426 h 426"/>
                  <a:gd name="T2" fmla="*/ 303 w 320"/>
                  <a:gd name="T3" fmla="*/ 418 h 426"/>
                  <a:gd name="T4" fmla="*/ 307 w 320"/>
                  <a:gd name="T5" fmla="*/ 408 h 426"/>
                  <a:gd name="T6" fmla="*/ 314 w 320"/>
                  <a:gd name="T7" fmla="*/ 383 h 426"/>
                  <a:gd name="T8" fmla="*/ 320 w 320"/>
                  <a:gd name="T9" fmla="*/ 370 h 426"/>
                  <a:gd name="T10" fmla="*/ 240 w 320"/>
                  <a:gd name="T11" fmla="*/ 278 h 426"/>
                  <a:gd name="T12" fmla="*/ 245 w 320"/>
                  <a:gd name="T13" fmla="*/ 263 h 426"/>
                  <a:gd name="T14" fmla="*/ 243 w 320"/>
                  <a:gd name="T15" fmla="*/ 251 h 426"/>
                  <a:gd name="T16" fmla="*/ 241 w 320"/>
                  <a:gd name="T17" fmla="*/ 241 h 426"/>
                  <a:gd name="T18" fmla="*/ 232 w 320"/>
                  <a:gd name="T19" fmla="*/ 220 h 426"/>
                  <a:gd name="T20" fmla="*/ 224 w 320"/>
                  <a:gd name="T21" fmla="*/ 201 h 426"/>
                  <a:gd name="T22" fmla="*/ 211 w 320"/>
                  <a:gd name="T23" fmla="*/ 174 h 426"/>
                  <a:gd name="T24" fmla="*/ 195 w 320"/>
                  <a:gd name="T25" fmla="*/ 151 h 426"/>
                  <a:gd name="T26" fmla="*/ 184 w 320"/>
                  <a:gd name="T27" fmla="*/ 144 h 426"/>
                  <a:gd name="T28" fmla="*/ 165 w 320"/>
                  <a:gd name="T29" fmla="*/ 130 h 426"/>
                  <a:gd name="T30" fmla="*/ 161 w 320"/>
                  <a:gd name="T31" fmla="*/ 99 h 426"/>
                  <a:gd name="T32" fmla="*/ 163 w 320"/>
                  <a:gd name="T33" fmla="*/ 88 h 426"/>
                  <a:gd name="T34" fmla="*/ 126 w 320"/>
                  <a:gd name="T35" fmla="*/ 84 h 426"/>
                  <a:gd name="T36" fmla="*/ 126 w 320"/>
                  <a:gd name="T37" fmla="*/ 76 h 426"/>
                  <a:gd name="T38" fmla="*/ 119 w 320"/>
                  <a:gd name="T39" fmla="*/ 71 h 426"/>
                  <a:gd name="T40" fmla="*/ 111 w 320"/>
                  <a:gd name="T41" fmla="*/ 67 h 426"/>
                  <a:gd name="T42" fmla="*/ 101 w 320"/>
                  <a:gd name="T43" fmla="*/ 7 h 426"/>
                  <a:gd name="T44" fmla="*/ 0 w 320"/>
                  <a:gd name="T45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20" h="426">
                    <a:moveTo>
                      <a:pt x="289" y="426"/>
                    </a:moveTo>
                    <a:lnTo>
                      <a:pt x="303" y="418"/>
                    </a:lnTo>
                    <a:lnTo>
                      <a:pt x="307" y="408"/>
                    </a:lnTo>
                    <a:lnTo>
                      <a:pt x="314" y="383"/>
                    </a:lnTo>
                    <a:lnTo>
                      <a:pt x="320" y="370"/>
                    </a:lnTo>
                    <a:lnTo>
                      <a:pt x="240" y="278"/>
                    </a:lnTo>
                    <a:lnTo>
                      <a:pt x="245" y="263"/>
                    </a:lnTo>
                    <a:lnTo>
                      <a:pt x="243" y="251"/>
                    </a:lnTo>
                    <a:lnTo>
                      <a:pt x="241" y="241"/>
                    </a:lnTo>
                    <a:lnTo>
                      <a:pt x="232" y="220"/>
                    </a:lnTo>
                    <a:lnTo>
                      <a:pt x="224" y="201"/>
                    </a:lnTo>
                    <a:lnTo>
                      <a:pt x="211" y="174"/>
                    </a:lnTo>
                    <a:lnTo>
                      <a:pt x="195" y="151"/>
                    </a:lnTo>
                    <a:lnTo>
                      <a:pt x="184" y="144"/>
                    </a:lnTo>
                    <a:lnTo>
                      <a:pt x="165" y="130"/>
                    </a:lnTo>
                    <a:lnTo>
                      <a:pt x="161" y="99"/>
                    </a:lnTo>
                    <a:lnTo>
                      <a:pt x="163" y="88"/>
                    </a:lnTo>
                    <a:lnTo>
                      <a:pt x="126" y="84"/>
                    </a:lnTo>
                    <a:lnTo>
                      <a:pt x="126" y="76"/>
                    </a:lnTo>
                    <a:lnTo>
                      <a:pt x="119" y="71"/>
                    </a:lnTo>
                    <a:lnTo>
                      <a:pt x="111" y="67"/>
                    </a:lnTo>
                    <a:lnTo>
                      <a:pt x="101" y="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1" name="Freeform 927"/>
              <p:cNvSpPr>
                <a:spLocks/>
              </p:cNvSpPr>
              <p:nvPr/>
            </p:nvSpPr>
            <p:spPr bwMode="auto">
              <a:xfrm>
                <a:off x="1340" y="3359"/>
                <a:ext cx="56" cy="26"/>
              </a:xfrm>
              <a:custGeom>
                <a:avLst/>
                <a:gdLst>
                  <a:gd name="T0" fmla="*/ 0 w 87"/>
                  <a:gd name="T1" fmla="*/ 0 h 41"/>
                  <a:gd name="T2" fmla="*/ 48 w 87"/>
                  <a:gd name="T3" fmla="*/ 39 h 41"/>
                  <a:gd name="T4" fmla="*/ 87 w 87"/>
                  <a:gd name="T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7" h="41">
                    <a:moveTo>
                      <a:pt x="0" y="0"/>
                    </a:moveTo>
                    <a:lnTo>
                      <a:pt x="48" y="39"/>
                    </a:lnTo>
                    <a:lnTo>
                      <a:pt x="87" y="41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2" name="Line 928"/>
              <p:cNvSpPr>
                <a:spLocks noChangeShapeType="1"/>
              </p:cNvSpPr>
              <p:nvPr/>
            </p:nvSpPr>
            <p:spPr bwMode="auto">
              <a:xfrm flipV="1">
                <a:off x="1340" y="3319"/>
                <a:ext cx="16" cy="4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3" name="Line 929"/>
              <p:cNvSpPr>
                <a:spLocks noChangeShapeType="1"/>
              </p:cNvSpPr>
              <p:nvPr/>
            </p:nvSpPr>
            <p:spPr bwMode="auto">
              <a:xfrm>
                <a:off x="1439" y="3273"/>
                <a:ext cx="76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4" name="Freeform 930"/>
              <p:cNvSpPr>
                <a:spLocks/>
              </p:cNvSpPr>
              <p:nvPr/>
            </p:nvSpPr>
            <p:spPr bwMode="auto">
              <a:xfrm>
                <a:off x="1356" y="3272"/>
                <a:ext cx="83" cy="47"/>
              </a:xfrm>
              <a:custGeom>
                <a:avLst/>
                <a:gdLst>
                  <a:gd name="T0" fmla="*/ 129 w 129"/>
                  <a:gd name="T1" fmla="*/ 4 h 77"/>
                  <a:gd name="T2" fmla="*/ 92 w 129"/>
                  <a:gd name="T3" fmla="*/ 0 h 77"/>
                  <a:gd name="T4" fmla="*/ 102 w 129"/>
                  <a:gd name="T5" fmla="*/ 21 h 77"/>
                  <a:gd name="T6" fmla="*/ 0 w 129"/>
                  <a:gd name="T7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9" h="77">
                    <a:moveTo>
                      <a:pt x="129" y="4"/>
                    </a:moveTo>
                    <a:lnTo>
                      <a:pt x="92" y="0"/>
                    </a:lnTo>
                    <a:lnTo>
                      <a:pt x="102" y="21"/>
                    </a:lnTo>
                    <a:lnTo>
                      <a:pt x="0" y="77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" name="Freeform 932"/>
              <p:cNvSpPr>
                <a:spLocks/>
              </p:cNvSpPr>
              <p:nvPr/>
            </p:nvSpPr>
            <p:spPr bwMode="auto">
              <a:xfrm>
                <a:off x="992" y="2792"/>
                <a:ext cx="200" cy="166"/>
              </a:xfrm>
              <a:custGeom>
                <a:avLst/>
                <a:gdLst>
                  <a:gd name="T0" fmla="*/ 0 w 317"/>
                  <a:gd name="T1" fmla="*/ 265 h 270"/>
                  <a:gd name="T2" fmla="*/ 91 w 317"/>
                  <a:gd name="T3" fmla="*/ 234 h 270"/>
                  <a:gd name="T4" fmla="*/ 169 w 317"/>
                  <a:gd name="T5" fmla="*/ 270 h 270"/>
                  <a:gd name="T6" fmla="*/ 181 w 317"/>
                  <a:gd name="T7" fmla="*/ 267 h 270"/>
                  <a:gd name="T8" fmla="*/ 196 w 317"/>
                  <a:gd name="T9" fmla="*/ 267 h 270"/>
                  <a:gd name="T10" fmla="*/ 208 w 317"/>
                  <a:gd name="T11" fmla="*/ 261 h 270"/>
                  <a:gd name="T12" fmla="*/ 221 w 317"/>
                  <a:gd name="T13" fmla="*/ 261 h 270"/>
                  <a:gd name="T14" fmla="*/ 236 w 317"/>
                  <a:gd name="T15" fmla="*/ 257 h 270"/>
                  <a:gd name="T16" fmla="*/ 254 w 317"/>
                  <a:gd name="T17" fmla="*/ 257 h 270"/>
                  <a:gd name="T18" fmla="*/ 271 w 317"/>
                  <a:gd name="T19" fmla="*/ 249 h 270"/>
                  <a:gd name="T20" fmla="*/ 283 w 317"/>
                  <a:gd name="T21" fmla="*/ 249 h 270"/>
                  <a:gd name="T22" fmla="*/ 317 w 317"/>
                  <a:gd name="T23" fmla="*/ 144 h 270"/>
                  <a:gd name="T24" fmla="*/ 265 w 317"/>
                  <a:gd name="T25" fmla="*/ 107 h 270"/>
                  <a:gd name="T26" fmla="*/ 258 w 317"/>
                  <a:gd name="T27" fmla="*/ 54 h 270"/>
                  <a:gd name="T28" fmla="*/ 165 w 317"/>
                  <a:gd name="T29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7" h="270">
                    <a:moveTo>
                      <a:pt x="0" y="265"/>
                    </a:moveTo>
                    <a:lnTo>
                      <a:pt x="91" y="234"/>
                    </a:lnTo>
                    <a:lnTo>
                      <a:pt x="169" y="270"/>
                    </a:lnTo>
                    <a:lnTo>
                      <a:pt x="181" y="267"/>
                    </a:lnTo>
                    <a:lnTo>
                      <a:pt x="196" y="267"/>
                    </a:lnTo>
                    <a:lnTo>
                      <a:pt x="208" y="261"/>
                    </a:lnTo>
                    <a:lnTo>
                      <a:pt x="221" y="261"/>
                    </a:lnTo>
                    <a:lnTo>
                      <a:pt x="236" y="257"/>
                    </a:lnTo>
                    <a:lnTo>
                      <a:pt x="254" y="257"/>
                    </a:lnTo>
                    <a:lnTo>
                      <a:pt x="271" y="249"/>
                    </a:lnTo>
                    <a:lnTo>
                      <a:pt x="283" y="249"/>
                    </a:lnTo>
                    <a:lnTo>
                      <a:pt x="317" y="144"/>
                    </a:lnTo>
                    <a:lnTo>
                      <a:pt x="265" y="107"/>
                    </a:lnTo>
                    <a:lnTo>
                      <a:pt x="258" y="54"/>
                    </a:lnTo>
                    <a:lnTo>
                      <a:pt x="165" y="0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6" name="Freeform 933"/>
              <p:cNvSpPr>
                <a:spLocks/>
              </p:cNvSpPr>
              <p:nvPr/>
            </p:nvSpPr>
            <p:spPr bwMode="auto">
              <a:xfrm>
                <a:off x="1092" y="3359"/>
                <a:ext cx="248" cy="81"/>
              </a:xfrm>
              <a:custGeom>
                <a:avLst/>
                <a:gdLst>
                  <a:gd name="T0" fmla="*/ 393 w 393"/>
                  <a:gd name="T1" fmla="*/ 0 h 129"/>
                  <a:gd name="T2" fmla="*/ 347 w 393"/>
                  <a:gd name="T3" fmla="*/ 0 h 129"/>
                  <a:gd name="T4" fmla="*/ 341 w 393"/>
                  <a:gd name="T5" fmla="*/ 23 h 129"/>
                  <a:gd name="T6" fmla="*/ 349 w 393"/>
                  <a:gd name="T7" fmla="*/ 27 h 129"/>
                  <a:gd name="T8" fmla="*/ 359 w 393"/>
                  <a:gd name="T9" fmla="*/ 44 h 129"/>
                  <a:gd name="T10" fmla="*/ 359 w 393"/>
                  <a:gd name="T11" fmla="*/ 60 h 129"/>
                  <a:gd name="T12" fmla="*/ 338 w 393"/>
                  <a:gd name="T13" fmla="*/ 71 h 129"/>
                  <a:gd name="T14" fmla="*/ 318 w 393"/>
                  <a:gd name="T15" fmla="*/ 75 h 129"/>
                  <a:gd name="T16" fmla="*/ 297 w 393"/>
                  <a:gd name="T17" fmla="*/ 75 h 129"/>
                  <a:gd name="T18" fmla="*/ 278 w 393"/>
                  <a:gd name="T19" fmla="*/ 104 h 129"/>
                  <a:gd name="T20" fmla="*/ 244 w 393"/>
                  <a:gd name="T21" fmla="*/ 75 h 129"/>
                  <a:gd name="T22" fmla="*/ 217 w 393"/>
                  <a:gd name="T23" fmla="*/ 121 h 129"/>
                  <a:gd name="T24" fmla="*/ 75 w 393"/>
                  <a:gd name="T25" fmla="*/ 85 h 129"/>
                  <a:gd name="T26" fmla="*/ 0 w 393"/>
                  <a:gd name="T27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3" h="129">
                    <a:moveTo>
                      <a:pt x="393" y="0"/>
                    </a:moveTo>
                    <a:lnTo>
                      <a:pt x="347" y="0"/>
                    </a:lnTo>
                    <a:lnTo>
                      <a:pt x="341" y="23"/>
                    </a:lnTo>
                    <a:lnTo>
                      <a:pt x="349" y="27"/>
                    </a:lnTo>
                    <a:lnTo>
                      <a:pt x="359" y="44"/>
                    </a:lnTo>
                    <a:lnTo>
                      <a:pt x="359" y="60"/>
                    </a:lnTo>
                    <a:lnTo>
                      <a:pt x="338" y="71"/>
                    </a:lnTo>
                    <a:lnTo>
                      <a:pt x="318" y="75"/>
                    </a:lnTo>
                    <a:lnTo>
                      <a:pt x="297" y="75"/>
                    </a:lnTo>
                    <a:lnTo>
                      <a:pt x="278" y="104"/>
                    </a:lnTo>
                    <a:lnTo>
                      <a:pt x="244" y="75"/>
                    </a:lnTo>
                    <a:lnTo>
                      <a:pt x="217" y="121"/>
                    </a:lnTo>
                    <a:lnTo>
                      <a:pt x="75" y="85"/>
                    </a:lnTo>
                    <a:lnTo>
                      <a:pt x="0" y="129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7" name="Line 934"/>
              <p:cNvSpPr>
                <a:spLocks noChangeShapeType="1"/>
              </p:cNvSpPr>
              <p:nvPr/>
            </p:nvSpPr>
            <p:spPr bwMode="auto">
              <a:xfrm flipH="1" flipV="1">
                <a:off x="1322" y="3059"/>
                <a:ext cx="5" cy="5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8" name="Freeform 935"/>
              <p:cNvSpPr>
                <a:spLocks/>
              </p:cNvSpPr>
              <p:nvPr/>
            </p:nvSpPr>
            <p:spPr bwMode="auto">
              <a:xfrm>
                <a:off x="1114" y="3007"/>
                <a:ext cx="208" cy="69"/>
              </a:xfrm>
              <a:custGeom>
                <a:avLst/>
                <a:gdLst>
                  <a:gd name="T0" fmla="*/ 0 w 327"/>
                  <a:gd name="T1" fmla="*/ 102 h 110"/>
                  <a:gd name="T2" fmla="*/ 169 w 327"/>
                  <a:gd name="T3" fmla="*/ 110 h 110"/>
                  <a:gd name="T4" fmla="*/ 236 w 327"/>
                  <a:gd name="T5" fmla="*/ 81 h 110"/>
                  <a:gd name="T6" fmla="*/ 292 w 327"/>
                  <a:gd name="T7" fmla="*/ 0 h 110"/>
                  <a:gd name="T8" fmla="*/ 319 w 327"/>
                  <a:gd name="T9" fmla="*/ 6 h 110"/>
                  <a:gd name="T10" fmla="*/ 327 w 327"/>
                  <a:gd name="T11" fmla="*/ 83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7" h="110">
                    <a:moveTo>
                      <a:pt x="0" y="102"/>
                    </a:moveTo>
                    <a:lnTo>
                      <a:pt x="169" y="110"/>
                    </a:lnTo>
                    <a:lnTo>
                      <a:pt x="236" y="81"/>
                    </a:lnTo>
                    <a:lnTo>
                      <a:pt x="292" y="0"/>
                    </a:lnTo>
                    <a:lnTo>
                      <a:pt x="319" y="6"/>
                    </a:lnTo>
                    <a:lnTo>
                      <a:pt x="327" y="83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9" name="Freeform 936"/>
              <p:cNvSpPr>
                <a:spLocks/>
              </p:cNvSpPr>
              <p:nvPr/>
            </p:nvSpPr>
            <p:spPr bwMode="auto">
              <a:xfrm>
                <a:off x="1147" y="3208"/>
                <a:ext cx="96" cy="74"/>
              </a:xfrm>
              <a:custGeom>
                <a:avLst/>
                <a:gdLst>
                  <a:gd name="T0" fmla="*/ 150 w 150"/>
                  <a:gd name="T1" fmla="*/ 119 h 119"/>
                  <a:gd name="T2" fmla="*/ 19 w 150"/>
                  <a:gd name="T3" fmla="*/ 65 h 119"/>
                  <a:gd name="T4" fmla="*/ 37 w 150"/>
                  <a:gd name="T5" fmla="*/ 19 h 119"/>
                  <a:gd name="T6" fmla="*/ 0 w 150"/>
                  <a:gd name="T7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0" h="119">
                    <a:moveTo>
                      <a:pt x="150" y="119"/>
                    </a:moveTo>
                    <a:lnTo>
                      <a:pt x="19" y="65"/>
                    </a:lnTo>
                    <a:lnTo>
                      <a:pt x="37" y="1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" name="Freeform 937"/>
              <p:cNvSpPr>
                <a:spLocks/>
              </p:cNvSpPr>
              <p:nvPr/>
            </p:nvSpPr>
            <p:spPr bwMode="auto">
              <a:xfrm>
                <a:off x="1243" y="3282"/>
                <a:ext cx="113" cy="37"/>
              </a:xfrm>
              <a:custGeom>
                <a:avLst/>
                <a:gdLst>
                  <a:gd name="T0" fmla="*/ 0 w 180"/>
                  <a:gd name="T1" fmla="*/ 0 h 61"/>
                  <a:gd name="T2" fmla="*/ 52 w 180"/>
                  <a:gd name="T3" fmla="*/ 21 h 61"/>
                  <a:gd name="T4" fmla="*/ 90 w 180"/>
                  <a:gd name="T5" fmla="*/ 61 h 61"/>
                  <a:gd name="T6" fmla="*/ 96 w 180"/>
                  <a:gd name="T7" fmla="*/ 55 h 61"/>
                  <a:gd name="T8" fmla="*/ 105 w 180"/>
                  <a:gd name="T9" fmla="*/ 48 h 61"/>
                  <a:gd name="T10" fmla="*/ 105 w 180"/>
                  <a:gd name="T11" fmla="*/ 42 h 61"/>
                  <a:gd name="T12" fmla="*/ 111 w 180"/>
                  <a:gd name="T13" fmla="*/ 38 h 61"/>
                  <a:gd name="T14" fmla="*/ 180 w 180"/>
                  <a:gd name="T15" fmla="*/ 5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0" h="61">
                    <a:moveTo>
                      <a:pt x="0" y="0"/>
                    </a:moveTo>
                    <a:lnTo>
                      <a:pt x="52" y="21"/>
                    </a:lnTo>
                    <a:lnTo>
                      <a:pt x="90" y="61"/>
                    </a:lnTo>
                    <a:lnTo>
                      <a:pt x="96" y="55"/>
                    </a:lnTo>
                    <a:lnTo>
                      <a:pt x="105" y="48"/>
                    </a:lnTo>
                    <a:lnTo>
                      <a:pt x="105" y="42"/>
                    </a:lnTo>
                    <a:lnTo>
                      <a:pt x="111" y="38"/>
                    </a:lnTo>
                    <a:lnTo>
                      <a:pt x="180" y="59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" name="Freeform 938"/>
              <p:cNvSpPr>
                <a:spLocks/>
              </p:cNvSpPr>
              <p:nvPr/>
            </p:nvSpPr>
            <p:spPr bwMode="auto">
              <a:xfrm>
                <a:off x="986" y="3021"/>
                <a:ext cx="90" cy="203"/>
              </a:xfrm>
              <a:custGeom>
                <a:avLst/>
                <a:gdLst>
                  <a:gd name="T0" fmla="*/ 140 w 140"/>
                  <a:gd name="T1" fmla="*/ 0 h 327"/>
                  <a:gd name="T2" fmla="*/ 128 w 140"/>
                  <a:gd name="T3" fmla="*/ 69 h 327"/>
                  <a:gd name="T4" fmla="*/ 80 w 140"/>
                  <a:gd name="T5" fmla="*/ 94 h 327"/>
                  <a:gd name="T6" fmla="*/ 65 w 140"/>
                  <a:gd name="T7" fmla="*/ 179 h 327"/>
                  <a:gd name="T8" fmla="*/ 23 w 140"/>
                  <a:gd name="T9" fmla="*/ 204 h 327"/>
                  <a:gd name="T10" fmla="*/ 21 w 140"/>
                  <a:gd name="T11" fmla="*/ 229 h 327"/>
                  <a:gd name="T12" fmla="*/ 0 w 140"/>
                  <a:gd name="T13" fmla="*/ 250 h 327"/>
                  <a:gd name="T14" fmla="*/ 2 w 140"/>
                  <a:gd name="T15" fmla="*/ 327 h 327"/>
                  <a:gd name="T16" fmla="*/ 115 w 140"/>
                  <a:gd name="T17" fmla="*/ 327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0" h="327">
                    <a:moveTo>
                      <a:pt x="140" y="0"/>
                    </a:moveTo>
                    <a:lnTo>
                      <a:pt x="128" y="69"/>
                    </a:lnTo>
                    <a:lnTo>
                      <a:pt x="80" y="94"/>
                    </a:lnTo>
                    <a:lnTo>
                      <a:pt x="65" y="179"/>
                    </a:lnTo>
                    <a:lnTo>
                      <a:pt x="23" y="204"/>
                    </a:lnTo>
                    <a:lnTo>
                      <a:pt x="21" y="229"/>
                    </a:lnTo>
                    <a:lnTo>
                      <a:pt x="0" y="250"/>
                    </a:lnTo>
                    <a:lnTo>
                      <a:pt x="2" y="327"/>
                    </a:lnTo>
                    <a:lnTo>
                      <a:pt x="115" y="327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2" name="Freeform 939"/>
              <p:cNvSpPr>
                <a:spLocks/>
              </p:cNvSpPr>
              <p:nvPr/>
            </p:nvSpPr>
            <p:spPr bwMode="auto">
              <a:xfrm>
                <a:off x="1059" y="3144"/>
                <a:ext cx="20" cy="80"/>
              </a:xfrm>
              <a:custGeom>
                <a:avLst/>
                <a:gdLst>
                  <a:gd name="T0" fmla="*/ 0 w 31"/>
                  <a:gd name="T1" fmla="*/ 131 h 131"/>
                  <a:gd name="T2" fmla="*/ 4 w 31"/>
                  <a:gd name="T3" fmla="*/ 67 h 131"/>
                  <a:gd name="T4" fmla="*/ 31 w 31"/>
                  <a:gd name="T5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131">
                    <a:moveTo>
                      <a:pt x="0" y="131"/>
                    </a:moveTo>
                    <a:lnTo>
                      <a:pt x="4" y="67"/>
                    </a:lnTo>
                    <a:lnTo>
                      <a:pt x="31" y="0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" name="Freeform 940"/>
              <p:cNvSpPr>
                <a:spLocks/>
              </p:cNvSpPr>
              <p:nvPr/>
            </p:nvSpPr>
            <p:spPr bwMode="auto">
              <a:xfrm>
                <a:off x="1059" y="3224"/>
                <a:ext cx="52" cy="15"/>
              </a:xfrm>
              <a:custGeom>
                <a:avLst/>
                <a:gdLst>
                  <a:gd name="T0" fmla="*/ 0 w 81"/>
                  <a:gd name="T1" fmla="*/ 0 h 26"/>
                  <a:gd name="T2" fmla="*/ 2 w 81"/>
                  <a:gd name="T3" fmla="*/ 0 h 26"/>
                  <a:gd name="T4" fmla="*/ 4 w 81"/>
                  <a:gd name="T5" fmla="*/ 0 h 26"/>
                  <a:gd name="T6" fmla="*/ 6 w 81"/>
                  <a:gd name="T7" fmla="*/ 0 h 26"/>
                  <a:gd name="T8" fmla="*/ 8 w 81"/>
                  <a:gd name="T9" fmla="*/ 0 h 26"/>
                  <a:gd name="T10" fmla="*/ 10 w 81"/>
                  <a:gd name="T11" fmla="*/ 0 h 26"/>
                  <a:gd name="T12" fmla="*/ 11 w 81"/>
                  <a:gd name="T13" fmla="*/ 1 h 26"/>
                  <a:gd name="T14" fmla="*/ 13 w 81"/>
                  <a:gd name="T15" fmla="*/ 1 h 26"/>
                  <a:gd name="T16" fmla="*/ 15 w 81"/>
                  <a:gd name="T17" fmla="*/ 1 h 26"/>
                  <a:gd name="T18" fmla="*/ 17 w 81"/>
                  <a:gd name="T19" fmla="*/ 1 h 26"/>
                  <a:gd name="T20" fmla="*/ 17 w 81"/>
                  <a:gd name="T21" fmla="*/ 3 h 26"/>
                  <a:gd name="T22" fmla="*/ 19 w 81"/>
                  <a:gd name="T23" fmla="*/ 3 h 26"/>
                  <a:gd name="T24" fmla="*/ 21 w 81"/>
                  <a:gd name="T25" fmla="*/ 3 h 26"/>
                  <a:gd name="T26" fmla="*/ 23 w 81"/>
                  <a:gd name="T27" fmla="*/ 5 h 26"/>
                  <a:gd name="T28" fmla="*/ 25 w 81"/>
                  <a:gd name="T29" fmla="*/ 5 h 26"/>
                  <a:gd name="T30" fmla="*/ 25 w 81"/>
                  <a:gd name="T31" fmla="*/ 7 h 26"/>
                  <a:gd name="T32" fmla="*/ 27 w 81"/>
                  <a:gd name="T33" fmla="*/ 7 h 26"/>
                  <a:gd name="T34" fmla="*/ 29 w 81"/>
                  <a:gd name="T35" fmla="*/ 9 h 26"/>
                  <a:gd name="T36" fmla="*/ 31 w 81"/>
                  <a:gd name="T37" fmla="*/ 9 h 26"/>
                  <a:gd name="T38" fmla="*/ 31 w 81"/>
                  <a:gd name="T39" fmla="*/ 11 h 26"/>
                  <a:gd name="T40" fmla="*/ 33 w 81"/>
                  <a:gd name="T41" fmla="*/ 11 h 26"/>
                  <a:gd name="T42" fmla="*/ 35 w 81"/>
                  <a:gd name="T43" fmla="*/ 11 h 26"/>
                  <a:gd name="T44" fmla="*/ 35 w 81"/>
                  <a:gd name="T45" fmla="*/ 13 h 26"/>
                  <a:gd name="T46" fmla="*/ 36 w 81"/>
                  <a:gd name="T47" fmla="*/ 13 h 26"/>
                  <a:gd name="T48" fmla="*/ 38 w 81"/>
                  <a:gd name="T49" fmla="*/ 13 h 26"/>
                  <a:gd name="T50" fmla="*/ 40 w 81"/>
                  <a:gd name="T51" fmla="*/ 15 h 26"/>
                  <a:gd name="T52" fmla="*/ 42 w 81"/>
                  <a:gd name="T53" fmla="*/ 15 h 26"/>
                  <a:gd name="T54" fmla="*/ 44 w 81"/>
                  <a:gd name="T55" fmla="*/ 15 h 26"/>
                  <a:gd name="T56" fmla="*/ 44 w 81"/>
                  <a:gd name="T57" fmla="*/ 17 h 26"/>
                  <a:gd name="T58" fmla="*/ 46 w 81"/>
                  <a:gd name="T59" fmla="*/ 17 h 26"/>
                  <a:gd name="T60" fmla="*/ 48 w 81"/>
                  <a:gd name="T61" fmla="*/ 17 h 26"/>
                  <a:gd name="T62" fmla="*/ 50 w 81"/>
                  <a:gd name="T63" fmla="*/ 17 h 26"/>
                  <a:gd name="T64" fmla="*/ 52 w 81"/>
                  <a:gd name="T65" fmla="*/ 19 h 26"/>
                  <a:gd name="T66" fmla="*/ 54 w 81"/>
                  <a:gd name="T67" fmla="*/ 19 h 26"/>
                  <a:gd name="T68" fmla="*/ 56 w 81"/>
                  <a:gd name="T69" fmla="*/ 19 h 26"/>
                  <a:gd name="T70" fmla="*/ 58 w 81"/>
                  <a:gd name="T71" fmla="*/ 19 h 26"/>
                  <a:gd name="T72" fmla="*/ 59 w 81"/>
                  <a:gd name="T73" fmla="*/ 19 h 26"/>
                  <a:gd name="T74" fmla="*/ 61 w 81"/>
                  <a:gd name="T75" fmla="*/ 19 h 26"/>
                  <a:gd name="T76" fmla="*/ 63 w 81"/>
                  <a:gd name="T77" fmla="*/ 19 h 26"/>
                  <a:gd name="T78" fmla="*/ 65 w 81"/>
                  <a:gd name="T79" fmla="*/ 19 h 26"/>
                  <a:gd name="T80" fmla="*/ 67 w 81"/>
                  <a:gd name="T81" fmla="*/ 19 h 26"/>
                  <a:gd name="T82" fmla="*/ 69 w 81"/>
                  <a:gd name="T83" fmla="*/ 21 h 26"/>
                  <a:gd name="T84" fmla="*/ 71 w 81"/>
                  <a:gd name="T85" fmla="*/ 21 h 26"/>
                  <a:gd name="T86" fmla="*/ 73 w 81"/>
                  <a:gd name="T87" fmla="*/ 21 h 26"/>
                  <a:gd name="T88" fmla="*/ 73 w 81"/>
                  <a:gd name="T89" fmla="*/ 23 h 26"/>
                  <a:gd name="T90" fmla="*/ 75 w 81"/>
                  <a:gd name="T91" fmla="*/ 23 h 26"/>
                  <a:gd name="T92" fmla="*/ 77 w 81"/>
                  <a:gd name="T93" fmla="*/ 23 h 26"/>
                  <a:gd name="T94" fmla="*/ 77 w 81"/>
                  <a:gd name="T95" fmla="*/ 24 h 26"/>
                  <a:gd name="T96" fmla="*/ 79 w 81"/>
                  <a:gd name="T97" fmla="*/ 24 h 26"/>
                  <a:gd name="T98" fmla="*/ 79 w 81"/>
                  <a:gd name="T99" fmla="*/ 26 h 26"/>
                  <a:gd name="T100" fmla="*/ 81 w 81"/>
                  <a:gd name="T101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1" h="26">
                    <a:moveTo>
                      <a:pt x="0" y="0"/>
                    </a:moveTo>
                    <a:lnTo>
                      <a:pt x="2" y="0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1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7" y="3"/>
                    </a:lnTo>
                    <a:lnTo>
                      <a:pt x="19" y="3"/>
                    </a:lnTo>
                    <a:lnTo>
                      <a:pt x="21" y="3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7"/>
                    </a:lnTo>
                    <a:lnTo>
                      <a:pt x="29" y="9"/>
                    </a:lnTo>
                    <a:lnTo>
                      <a:pt x="31" y="9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5" y="11"/>
                    </a:lnTo>
                    <a:lnTo>
                      <a:pt x="35" y="13"/>
                    </a:lnTo>
                    <a:lnTo>
                      <a:pt x="36" y="13"/>
                    </a:lnTo>
                    <a:lnTo>
                      <a:pt x="38" y="13"/>
                    </a:lnTo>
                    <a:lnTo>
                      <a:pt x="40" y="15"/>
                    </a:lnTo>
                    <a:lnTo>
                      <a:pt x="42" y="15"/>
                    </a:lnTo>
                    <a:lnTo>
                      <a:pt x="44" y="15"/>
                    </a:lnTo>
                    <a:lnTo>
                      <a:pt x="44" y="17"/>
                    </a:lnTo>
                    <a:lnTo>
                      <a:pt x="46" y="17"/>
                    </a:lnTo>
                    <a:lnTo>
                      <a:pt x="48" y="17"/>
                    </a:lnTo>
                    <a:lnTo>
                      <a:pt x="50" y="17"/>
                    </a:lnTo>
                    <a:lnTo>
                      <a:pt x="52" y="19"/>
                    </a:lnTo>
                    <a:lnTo>
                      <a:pt x="54" y="19"/>
                    </a:lnTo>
                    <a:lnTo>
                      <a:pt x="56" y="19"/>
                    </a:lnTo>
                    <a:lnTo>
                      <a:pt x="58" y="19"/>
                    </a:lnTo>
                    <a:lnTo>
                      <a:pt x="59" y="19"/>
                    </a:lnTo>
                    <a:lnTo>
                      <a:pt x="61" y="19"/>
                    </a:lnTo>
                    <a:lnTo>
                      <a:pt x="63" y="19"/>
                    </a:lnTo>
                    <a:lnTo>
                      <a:pt x="65" y="19"/>
                    </a:lnTo>
                    <a:lnTo>
                      <a:pt x="67" y="19"/>
                    </a:lnTo>
                    <a:lnTo>
                      <a:pt x="69" y="21"/>
                    </a:lnTo>
                    <a:lnTo>
                      <a:pt x="71" y="21"/>
                    </a:lnTo>
                    <a:lnTo>
                      <a:pt x="73" y="21"/>
                    </a:lnTo>
                    <a:lnTo>
                      <a:pt x="73" y="23"/>
                    </a:lnTo>
                    <a:lnTo>
                      <a:pt x="75" y="23"/>
                    </a:lnTo>
                    <a:lnTo>
                      <a:pt x="77" y="23"/>
                    </a:lnTo>
                    <a:lnTo>
                      <a:pt x="77" y="24"/>
                    </a:lnTo>
                    <a:lnTo>
                      <a:pt x="79" y="24"/>
                    </a:lnTo>
                    <a:lnTo>
                      <a:pt x="79" y="26"/>
                    </a:lnTo>
                    <a:lnTo>
                      <a:pt x="81" y="26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4" name="Freeform 941"/>
              <p:cNvSpPr>
                <a:spLocks/>
              </p:cNvSpPr>
              <p:nvPr/>
            </p:nvSpPr>
            <p:spPr bwMode="auto">
              <a:xfrm>
                <a:off x="1111" y="3208"/>
                <a:ext cx="36" cy="31"/>
              </a:xfrm>
              <a:custGeom>
                <a:avLst/>
                <a:gdLst>
                  <a:gd name="T0" fmla="*/ 57 w 57"/>
                  <a:gd name="T1" fmla="*/ 0 h 51"/>
                  <a:gd name="T2" fmla="*/ 40 w 57"/>
                  <a:gd name="T3" fmla="*/ 48 h 51"/>
                  <a:gd name="T4" fmla="*/ 0 w 57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51">
                    <a:moveTo>
                      <a:pt x="57" y="0"/>
                    </a:moveTo>
                    <a:lnTo>
                      <a:pt x="40" y="48"/>
                    </a:lnTo>
                    <a:lnTo>
                      <a:pt x="0" y="51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5" name="Freeform 942"/>
              <p:cNvSpPr>
                <a:spLocks/>
              </p:cNvSpPr>
              <p:nvPr/>
            </p:nvSpPr>
            <p:spPr bwMode="auto">
              <a:xfrm>
                <a:off x="1079" y="3144"/>
                <a:ext cx="75" cy="64"/>
              </a:xfrm>
              <a:custGeom>
                <a:avLst/>
                <a:gdLst>
                  <a:gd name="T0" fmla="*/ 0 w 117"/>
                  <a:gd name="T1" fmla="*/ 0 h 106"/>
                  <a:gd name="T2" fmla="*/ 103 w 117"/>
                  <a:gd name="T3" fmla="*/ 13 h 106"/>
                  <a:gd name="T4" fmla="*/ 117 w 117"/>
                  <a:gd name="T5" fmla="*/ 79 h 106"/>
                  <a:gd name="T6" fmla="*/ 107 w 117"/>
                  <a:gd name="T7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7" h="106">
                    <a:moveTo>
                      <a:pt x="0" y="0"/>
                    </a:moveTo>
                    <a:lnTo>
                      <a:pt x="103" y="13"/>
                    </a:lnTo>
                    <a:lnTo>
                      <a:pt x="117" y="79"/>
                    </a:lnTo>
                    <a:lnTo>
                      <a:pt x="107" y="106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6" name="Line 943"/>
              <p:cNvSpPr>
                <a:spLocks noChangeShapeType="1"/>
              </p:cNvSpPr>
              <p:nvPr/>
            </p:nvSpPr>
            <p:spPr bwMode="auto">
              <a:xfrm flipV="1">
                <a:off x="1094" y="3183"/>
                <a:ext cx="2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7" name="Line 944"/>
              <p:cNvSpPr>
                <a:spLocks noChangeShapeType="1"/>
              </p:cNvSpPr>
              <p:nvPr/>
            </p:nvSpPr>
            <p:spPr bwMode="auto">
              <a:xfrm>
                <a:off x="1094" y="3183"/>
                <a:ext cx="5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8" name="Line 945"/>
              <p:cNvSpPr>
                <a:spLocks noChangeShapeType="1"/>
              </p:cNvSpPr>
              <p:nvPr/>
            </p:nvSpPr>
            <p:spPr bwMode="auto">
              <a:xfrm>
                <a:off x="1099" y="3183"/>
                <a:ext cx="1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9" name="Line 946"/>
              <p:cNvSpPr>
                <a:spLocks noChangeShapeType="1"/>
              </p:cNvSpPr>
              <p:nvPr/>
            </p:nvSpPr>
            <p:spPr bwMode="auto">
              <a:xfrm flipH="1">
                <a:off x="1094" y="3187"/>
                <a:ext cx="5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0" name="Line 947"/>
              <p:cNvSpPr>
                <a:spLocks noChangeShapeType="1"/>
              </p:cNvSpPr>
              <p:nvPr/>
            </p:nvSpPr>
            <p:spPr bwMode="auto">
              <a:xfrm flipV="1">
                <a:off x="694" y="3242"/>
                <a:ext cx="96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" name="Freeform 948"/>
              <p:cNvSpPr>
                <a:spLocks/>
              </p:cNvSpPr>
              <p:nvPr/>
            </p:nvSpPr>
            <p:spPr bwMode="auto">
              <a:xfrm>
                <a:off x="790" y="2998"/>
                <a:ext cx="163" cy="244"/>
              </a:xfrm>
              <a:custGeom>
                <a:avLst/>
                <a:gdLst>
                  <a:gd name="T0" fmla="*/ 173 w 257"/>
                  <a:gd name="T1" fmla="*/ 0 h 395"/>
                  <a:gd name="T2" fmla="*/ 207 w 257"/>
                  <a:gd name="T3" fmla="*/ 15 h 395"/>
                  <a:gd name="T4" fmla="*/ 230 w 257"/>
                  <a:gd name="T5" fmla="*/ 61 h 395"/>
                  <a:gd name="T6" fmla="*/ 257 w 257"/>
                  <a:gd name="T7" fmla="*/ 221 h 395"/>
                  <a:gd name="T8" fmla="*/ 199 w 257"/>
                  <a:gd name="T9" fmla="*/ 316 h 395"/>
                  <a:gd name="T10" fmla="*/ 150 w 257"/>
                  <a:gd name="T11" fmla="*/ 336 h 395"/>
                  <a:gd name="T12" fmla="*/ 159 w 257"/>
                  <a:gd name="T13" fmla="*/ 389 h 395"/>
                  <a:gd name="T14" fmla="*/ 0 w 257"/>
                  <a:gd name="T15" fmla="*/ 395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7" h="395">
                    <a:moveTo>
                      <a:pt x="173" y="0"/>
                    </a:moveTo>
                    <a:lnTo>
                      <a:pt x="207" y="15"/>
                    </a:lnTo>
                    <a:lnTo>
                      <a:pt x="230" y="61"/>
                    </a:lnTo>
                    <a:lnTo>
                      <a:pt x="257" y="221"/>
                    </a:lnTo>
                    <a:lnTo>
                      <a:pt x="199" y="316"/>
                    </a:lnTo>
                    <a:lnTo>
                      <a:pt x="150" y="336"/>
                    </a:lnTo>
                    <a:lnTo>
                      <a:pt x="159" y="389"/>
                    </a:lnTo>
                    <a:lnTo>
                      <a:pt x="0" y="395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2" name="Line 949"/>
              <p:cNvSpPr>
                <a:spLocks noChangeShapeType="1"/>
              </p:cNvSpPr>
              <p:nvPr/>
            </p:nvSpPr>
            <p:spPr bwMode="auto">
              <a:xfrm>
                <a:off x="865" y="3144"/>
                <a:ext cx="0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3" name="Freeform 950"/>
              <p:cNvSpPr>
                <a:spLocks/>
              </p:cNvSpPr>
              <p:nvPr/>
            </p:nvSpPr>
            <p:spPr bwMode="auto">
              <a:xfrm>
                <a:off x="660" y="2839"/>
                <a:ext cx="175" cy="119"/>
              </a:xfrm>
              <a:custGeom>
                <a:avLst/>
                <a:gdLst>
                  <a:gd name="T0" fmla="*/ 278 w 278"/>
                  <a:gd name="T1" fmla="*/ 191 h 191"/>
                  <a:gd name="T2" fmla="*/ 163 w 278"/>
                  <a:gd name="T3" fmla="*/ 26 h 191"/>
                  <a:gd name="T4" fmla="*/ 86 w 278"/>
                  <a:gd name="T5" fmla="*/ 0 h 191"/>
                  <a:gd name="T6" fmla="*/ 0 w 278"/>
                  <a:gd name="T7" fmla="*/ 88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8" h="191">
                    <a:moveTo>
                      <a:pt x="278" y="191"/>
                    </a:moveTo>
                    <a:lnTo>
                      <a:pt x="163" y="26"/>
                    </a:lnTo>
                    <a:lnTo>
                      <a:pt x="86" y="0"/>
                    </a:lnTo>
                    <a:lnTo>
                      <a:pt x="0" y="88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4" name="Freeform 951"/>
              <p:cNvSpPr>
                <a:spLocks/>
              </p:cNvSpPr>
              <p:nvPr/>
            </p:nvSpPr>
            <p:spPr bwMode="auto">
              <a:xfrm>
                <a:off x="835" y="2958"/>
                <a:ext cx="64" cy="40"/>
              </a:xfrm>
              <a:custGeom>
                <a:avLst/>
                <a:gdLst>
                  <a:gd name="T0" fmla="*/ 0 w 100"/>
                  <a:gd name="T1" fmla="*/ 0 h 64"/>
                  <a:gd name="T2" fmla="*/ 23 w 100"/>
                  <a:gd name="T3" fmla="*/ 35 h 64"/>
                  <a:gd name="T4" fmla="*/ 100 w 100"/>
                  <a:gd name="T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0" h="64">
                    <a:moveTo>
                      <a:pt x="0" y="0"/>
                    </a:moveTo>
                    <a:lnTo>
                      <a:pt x="23" y="35"/>
                    </a:lnTo>
                    <a:lnTo>
                      <a:pt x="100" y="64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5" name="Line 952"/>
              <p:cNvSpPr>
                <a:spLocks noChangeShapeType="1"/>
              </p:cNvSpPr>
              <p:nvPr/>
            </p:nvSpPr>
            <p:spPr bwMode="auto">
              <a:xfrm flipH="1">
                <a:off x="845" y="3356"/>
                <a:ext cx="212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6" name="Freeform 953"/>
              <p:cNvSpPr>
                <a:spLocks/>
              </p:cNvSpPr>
              <p:nvPr/>
            </p:nvSpPr>
            <p:spPr bwMode="auto">
              <a:xfrm>
                <a:off x="790" y="3242"/>
                <a:ext cx="55" cy="120"/>
              </a:xfrm>
              <a:custGeom>
                <a:avLst/>
                <a:gdLst>
                  <a:gd name="T0" fmla="*/ 88 w 88"/>
                  <a:gd name="T1" fmla="*/ 192 h 192"/>
                  <a:gd name="T2" fmla="*/ 67 w 88"/>
                  <a:gd name="T3" fmla="*/ 67 h 192"/>
                  <a:gd name="T4" fmla="*/ 0 w 88"/>
                  <a:gd name="T5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8" h="192">
                    <a:moveTo>
                      <a:pt x="88" y="192"/>
                    </a:moveTo>
                    <a:lnTo>
                      <a:pt x="67" y="67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7" name="Freeform 954"/>
              <p:cNvSpPr>
                <a:spLocks/>
              </p:cNvSpPr>
              <p:nvPr/>
            </p:nvSpPr>
            <p:spPr bwMode="auto">
              <a:xfrm>
                <a:off x="735" y="3362"/>
                <a:ext cx="110" cy="148"/>
              </a:xfrm>
              <a:custGeom>
                <a:avLst/>
                <a:gdLst>
                  <a:gd name="T0" fmla="*/ 0 w 174"/>
                  <a:gd name="T1" fmla="*/ 236 h 236"/>
                  <a:gd name="T2" fmla="*/ 11 w 174"/>
                  <a:gd name="T3" fmla="*/ 230 h 236"/>
                  <a:gd name="T4" fmla="*/ 19 w 174"/>
                  <a:gd name="T5" fmla="*/ 228 h 236"/>
                  <a:gd name="T6" fmla="*/ 26 w 174"/>
                  <a:gd name="T7" fmla="*/ 223 h 236"/>
                  <a:gd name="T8" fmla="*/ 40 w 174"/>
                  <a:gd name="T9" fmla="*/ 215 h 236"/>
                  <a:gd name="T10" fmla="*/ 44 w 174"/>
                  <a:gd name="T11" fmla="*/ 207 h 236"/>
                  <a:gd name="T12" fmla="*/ 59 w 174"/>
                  <a:gd name="T13" fmla="*/ 192 h 236"/>
                  <a:gd name="T14" fmla="*/ 59 w 174"/>
                  <a:gd name="T15" fmla="*/ 180 h 236"/>
                  <a:gd name="T16" fmla="*/ 72 w 174"/>
                  <a:gd name="T17" fmla="*/ 169 h 236"/>
                  <a:gd name="T18" fmla="*/ 86 w 174"/>
                  <a:gd name="T19" fmla="*/ 157 h 236"/>
                  <a:gd name="T20" fmla="*/ 97 w 174"/>
                  <a:gd name="T21" fmla="*/ 150 h 236"/>
                  <a:gd name="T22" fmla="*/ 109 w 174"/>
                  <a:gd name="T23" fmla="*/ 146 h 236"/>
                  <a:gd name="T24" fmla="*/ 120 w 174"/>
                  <a:gd name="T25" fmla="*/ 142 h 236"/>
                  <a:gd name="T26" fmla="*/ 124 w 174"/>
                  <a:gd name="T27" fmla="*/ 134 h 236"/>
                  <a:gd name="T28" fmla="*/ 120 w 174"/>
                  <a:gd name="T29" fmla="*/ 125 h 236"/>
                  <a:gd name="T30" fmla="*/ 117 w 174"/>
                  <a:gd name="T31" fmla="*/ 121 h 236"/>
                  <a:gd name="T32" fmla="*/ 149 w 174"/>
                  <a:gd name="T33" fmla="*/ 96 h 236"/>
                  <a:gd name="T34" fmla="*/ 145 w 174"/>
                  <a:gd name="T35" fmla="*/ 84 h 236"/>
                  <a:gd name="T36" fmla="*/ 151 w 174"/>
                  <a:gd name="T37" fmla="*/ 77 h 236"/>
                  <a:gd name="T38" fmla="*/ 151 w 174"/>
                  <a:gd name="T39" fmla="*/ 71 h 236"/>
                  <a:gd name="T40" fmla="*/ 153 w 174"/>
                  <a:gd name="T41" fmla="*/ 60 h 236"/>
                  <a:gd name="T42" fmla="*/ 151 w 174"/>
                  <a:gd name="T43" fmla="*/ 46 h 236"/>
                  <a:gd name="T44" fmla="*/ 155 w 174"/>
                  <a:gd name="T45" fmla="*/ 35 h 236"/>
                  <a:gd name="T46" fmla="*/ 155 w 174"/>
                  <a:gd name="T47" fmla="*/ 33 h 236"/>
                  <a:gd name="T48" fmla="*/ 163 w 174"/>
                  <a:gd name="T49" fmla="*/ 25 h 236"/>
                  <a:gd name="T50" fmla="*/ 168 w 174"/>
                  <a:gd name="T51" fmla="*/ 23 h 236"/>
                  <a:gd name="T52" fmla="*/ 174 w 174"/>
                  <a:gd name="T53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74" h="236">
                    <a:moveTo>
                      <a:pt x="0" y="236"/>
                    </a:moveTo>
                    <a:lnTo>
                      <a:pt x="11" y="230"/>
                    </a:lnTo>
                    <a:lnTo>
                      <a:pt x="19" y="228"/>
                    </a:lnTo>
                    <a:lnTo>
                      <a:pt x="26" y="223"/>
                    </a:lnTo>
                    <a:lnTo>
                      <a:pt x="40" y="215"/>
                    </a:lnTo>
                    <a:lnTo>
                      <a:pt x="44" y="207"/>
                    </a:lnTo>
                    <a:lnTo>
                      <a:pt x="59" y="192"/>
                    </a:lnTo>
                    <a:lnTo>
                      <a:pt x="59" y="180"/>
                    </a:lnTo>
                    <a:lnTo>
                      <a:pt x="72" y="169"/>
                    </a:lnTo>
                    <a:lnTo>
                      <a:pt x="86" y="157"/>
                    </a:lnTo>
                    <a:lnTo>
                      <a:pt x="97" y="150"/>
                    </a:lnTo>
                    <a:lnTo>
                      <a:pt x="109" y="146"/>
                    </a:lnTo>
                    <a:lnTo>
                      <a:pt x="120" y="142"/>
                    </a:lnTo>
                    <a:lnTo>
                      <a:pt x="124" y="134"/>
                    </a:lnTo>
                    <a:lnTo>
                      <a:pt x="120" y="125"/>
                    </a:lnTo>
                    <a:lnTo>
                      <a:pt x="117" y="121"/>
                    </a:lnTo>
                    <a:lnTo>
                      <a:pt x="149" y="96"/>
                    </a:lnTo>
                    <a:lnTo>
                      <a:pt x="145" y="84"/>
                    </a:lnTo>
                    <a:lnTo>
                      <a:pt x="151" y="77"/>
                    </a:lnTo>
                    <a:lnTo>
                      <a:pt x="151" y="71"/>
                    </a:lnTo>
                    <a:lnTo>
                      <a:pt x="153" y="60"/>
                    </a:lnTo>
                    <a:lnTo>
                      <a:pt x="151" y="46"/>
                    </a:lnTo>
                    <a:lnTo>
                      <a:pt x="155" y="35"/>
                    </a:lnTo>
                    <a:lnTo>
                      <a:pt x="155" y="33"/>
                    </a:lnTo>
                    <a:lnTo>
                      <a:pt x="163" y="25"/>
                    </a:lnTo>
                    <a:lnTo>
                      <a:pt x="168" y="23"/>
                    </a:lnTo>
                    <a:lnTo>
                      <a:pt x="174" y="0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8" name="Line 955"/>
              <p:cNvSpPr>
                <a:spLocks noChangeShapeType="1"/>
              </p:cNvSpPr>
              <p:nvPr/>
            </p:nvSpPr>
            <p:spPr bwMode="auto">
              <a:xfrm flipV="1">
                <a:off x="672" y="3423"/>
                <a:ext cx="1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9" name="Line 956"/>
              <p:cNvSpPr>
                <a:spLocks noChangeShapeType="1"/>
              </p:cNvSpPr>
              <p:nvPr/>
            </p:nvSpPr>
            <p:spPr bwMode="auto">
              <a:xfrm>
                <a:off x="672" y="3423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0" name="Line 957"/>
              <p:cNvSpPr>
                <a:spLocks noChangeShapeType="1"/>
              </p:cNvSpPr>
              <p:nvPr/>
            </p:nvSpPr>
            <p:spPr bwMode="auto">
              <a:xfrm>
                <a:off x="678" y="3423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1" name="Line 958"/>
              <p:cNvSpPr>
                <a:spLocks noChangeShapeType="1"/>
              </p:cNvSpPr>
              <p:nvPr/>
            </p:nvSpPr>
            <p:spPr bwMode="auto">
              <a:xfrm flipH="1">
                <a:off x="672" y="3429"/>
                <a:ext cx="6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2" name="Line 959"/>
              <p:cNvSpPr>
                <a:spLocks noChangeShapeType="1"/>
              </p:cNvSpPr>
              <p:nvPr/>
            </p:nvSpPr>
            <p:spPr bwMode="auto">
              <a:xfrm flipH="1" flipV="1">
                <a:off x="1057" y="3356"/>
                <a:ext cx="35" cy="8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" name="Freeform 960"/>
              <p:cNvSpPr>
                <a:spLocks/>
              </p:cNvSpPr>
              <p:nvPr/>
            </p:nvSpPr>
            <p:spPr bwMode="auto">
              <a:xfrm>
                <a:off x="1043" y="3440"/>
                <a:ext cx="49" cy="171"/>
              </a:xfrm>
              <a:custGeom>
                <a:avLst/>
                <a:gdLst>
                  <a:gd name="T0" fmla="*/ 75 w 75"/>
                  <a:gd name="T1" fmla="*/ 0 h 278"/>
                  <a:gd name="T2" fmla="*/ 50 w 75"/>
                  <a:gd name="T3" fmla="*/ 13 h 278"/>
                  <a:gd name="T4" fmla="*/ 65 w 75"/>
                  <a:gd name="T5" fmla="*/ 82 h 278"/>
                  <a:gd name="T6" fmla="*/ 27 w 75"/>
                  <a:gd name="T7" fmla="*/ 100 h 278"/>
                  <a:gd name="T8" fmla="*/ 15 w 75"/>
                  <a:gd name="T9" fmla="*/ 125 h 278"/>
                  <a:gd name="T10" fmla="*/ 13 w 75"/>
                  <a:gd name="T11" fmla="*/ 150 h 278"/>
                  <a:gd name="T12" fmla="*/ 23 w 75"/>
                  <a:gd name="T13" fmla="*/ 175 h 278"/>
                  <a:gd name="T14" fmla="*/ 46 w 75"/>
                  <a:gd name="T15" fmla="*/ 194 h 278"/>
                  <a:gd name="T16" fmla="*/ 0 w 75"/>
                  <a:gd name="T17" fmla="*/ 278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278">
                    <a:moveTo>
                      <a:pt x="75" y="0"/>
                    </a:moveTo>
                    <a:lnTo>
                      <a:pt x="50" y="13"/>
                    </a:lnTo>
                    <a:lnTo>
                      <a:pt x="65" y="82"/>
                    </a:lnTo>
                    <a:lnTo>
                      <a:pt x="27" y="100"/>
                    </a:lnTo>
                    <a:lnTo>
                      <a:pt x="15" y="125"/>
                    </a:lnTo>
                    <a:lnTo>
                      <a:pt x="13" y="150"/>
                    </a:lnTo>
                    <a:lnTo>
                      <a:pt x="23" y="175"/>
                    </a:lnTo>
                    <a:lnTo>
                      <a:pt x="46" y="194"/>
                    </a:lnTo>
                    <a:lnTo>
                      <a:pt x="0" y="278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4" name="Line 961"/>
              <p:cNvSpPr>
                <a:spLocks noChangeShapeType="1"/>
              </p:cNvSpPr>
              <p:nvPr/>
            </p:nvSpPr>
            <p:spPr bwMode="auto">
              <a:xfrm flipV="1">
                <a:off x="999" y="3501"/>
                <a:ext cx="1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5" name="Line 962"/>
              <p:cNvSpPr>
                <a:spLocks noChangeShapeType="1"/>
              </p:cNvSpPr>
              <p:nvPr/>
            </p:nvSpPr>
            <p:spPr bwMode="auto">
              <a:xfrm>
                <a:off x="999" y="3501"/>
                <a:ext cx="7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6" name="Line 963"/>
              <p:cNvSpPr>
                <a:spLocks noChangeShapeType="1"/>
              </p:cNvSpPr>
              <p:nvPr/>
            </p:nvSpPr>
            <p:spPr bwMode="auto">
              <a:xfrm>
                <a:off x="1006" y="3501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7" name="Line 964"/>
              <p:cNvSpPr>
                <a:spLocks noChangeShapeType="1"/>
              </p:cNvSpPr>
              <p:nvPr/>
            </p:nvSpPr>
            <p:spPr bwMode="auto">
              <a:xfrm flipH="1">
                <a:off x="999" y="3507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8" name="Line 965"/>
              <p:cNvSpPr>
                <a:spLocks noChangeShapeType="1"/>
              </p:cNvSpPr>
              <p:nvPr/>
            </p:nvSpPr>
            <p:spPr bwMode="auto">
              <a:xfrm flipV="1">
                <a:off x="1146" y="3499"/>
                <a:ext cx="1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9" name="Line 966"/>
              <p:cNvSpPr>
                <a:spLocks noChangeShapeType="1"/>
              </p:cNvSpPr>
              <p:nvPr/>
            </p:nvSpPr>
            <p:spPr bwMode="auto">
              <a:xfrm>
                <a:off x="1146" y="3499"/>
                <a:ext cx="6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0" name="Line 967"/>
              <p:cNvSpPr>
                <a:spLocks noChangeShapeType="1"/>
              </p:cNvSpPr>
              <p:nvPr/>
            </p:nvSpPr>
            <p:spPr bwMode="auto">
              <a:xfrm>
                <a:off x="1152" y="3499"/>
                <a:ext cx="1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1" name="Line 968"/>
              <p:cNvSpPr>
                <a:spLocks noChangeShapeType="1"/>
              </p:cNvSpPr>
              <p:nvPr/>
            </p:nvSpPr>
            <p:spPr bwMode="auto">
              <a:xfrm flipH="1">
                <a:off x="1146" y="3504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" name="Line 969"/>
              <p:cNvSpPr>
                <a:spLocks noChangeShapeType="1"/>
              </p:cNvSpPr>
              <p:nvPr/>
            </p:nvSpPr>
            <p:spPr bwMode="auto">
              <a:xfrm flipV="1">
                <a:off x="999" y="3205"/>
                <a:ext cx="1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" name="Line 970"/>
              <p:cNvSpPr>
                <a:spLocks noChangeShapeType="1"/>
              </p:cNvSpPr>
              <p:nvPr/>
            </p:nvSpPr>
            <p:spPr bwMode="auto">
              <a:xfrm>
                <a:off x="999" y="3205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4" name="Line 971"/>
              <p:cNvSpPr>
                <a:spLocks noChangeShapeType="1"/>
              </p:cNvSpPr>
              <p:nvPr/>
            </p:nvSpPr>
            <p:spPr bwMode="auto">
              <a:xfrm>
                <a:off x="1006" y="3205"/>
                <a:ext cx="0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5" name="Line 972"/>
              <p:cNvSpPr>
                <a:spLocks noChangeShapeType="1"/>
              </p:cNvSpPr>
              <p:nvPr/>
            </p:nvSpPr>
            <p:spPr bwMode="auto">
              <a:xfrm flipH="1">
                <a:off x="999" y="3209"/>
                <a:ext cx="7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6" name="Freeform 973"/>
              <p:cNvSpPr>
                <a:spLocks/>
              </p:cNvSpPr>
              <p:nvPr/>
            </p:nvSpPr>
            <p:spPr bwMode="auto">
              <a:xfrm>
                <a:off x="1057" y="3239"/>
                <a:ext cx="55" cy="117"/>
              </a:xfrm>
              <a:custGeom>
                <a:avLst/>
                <a:gdLst>
                  <a:gd name="T0" fmla="*/ 87 w 88"/>
                  <a:gd name="T1" fmla="*/ 0 h 187"/>
                  <a:gd name="T2" fmla="*/ 79 w 88"/>
                  <a:gd name="T3" fmla="*/ 48 h 187"/>
                  <a:gd name="T4" fmla="*/ 88 w 88"/>
                  <a:gd name="T5" fmla="*/ 146 h 187"/>
                  <a:gd name="T6" fmla="*/ 60 w 88"/>
                  <a:gd name="T7" fmla="*/ 185 h 187"/>
                  <a:gd name="T8" fmla="*/ 0 w 88"/>
                  <a:gd name="T9" fmla="*/ 187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87">
                    <a:moveTo>
                      <a:pt x="87" y="0"/>
                    </a:moveTo>
                    <a:lnTo>
                      <a:pt x="79" y="48"/>
                    </a:lnTo>
                    <a:lnTo>
                      <a:pt x="88" y="146"/>
                    </a:lnTo>
                    <a:lnTo>
                      <a:pt x="60" y="185"/>
                    </a:lnTo>
                    <a:lnTo>
                      <a:pt x="0" y="187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7" name="Line 974"/>
              <p:cNvSpPr>
                <a:spLocks noChangeShapeType="1"/>
              </p:cNvSpPr>
              <p:nvPr/>
            </p:nvSpPr>
            <p:spPr bwMode="auto">
              <a:xfrm flipV="1">
                <a:off x="1145" y="3321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8" name="Line 975"/>
              <p:cNvSpPr>
                <a:spLocks noChangeShapeType="1"/>
              </p:cNvSpPr>
              <p:nvPr/>
            </p:nvSpPr>
            <p:spPr bwMode="auto">
              <a:xfrm>
                <a:off x="1145" y="3321"/>
                <a:ext cx="5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9" name="Line 976"/>
              <p:cNvSpPr>
                <a:spLocks noChangeShapeType="1"/>
              </p:cNvSpPr>
              <p:nvPr/>
            </p:nvSpPr>
            <p:spPr bwMode="auto">
              <a:xfrm>
                <a:off x="1150" y="3321"/>
                <a:ext cx="1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0" name="Line 977"/>
              <p:cNvSpPr>
                <a:spLocks noChangeShapeType="1"/>
              </p:cNvSpPr>
              <p:nvPr/>
            </p:nvSpPr>
            <p:spPr bwMode="auto">
              <a:xfrm flipH="1">
                <a:off x="1145" y="3327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1" name="Freeform 978"/>
              <p:cNvSpPr>
                <a:spLocks/>
              </p:cNvSpPr>
              <p:nvPr/>
            </p:nvSpPr>
            <p:spPr bwMode="auto">
              <a:xfrm>
                <a:off x="694" y="2998"/>
                <a:ext cx="205" cy="119"/>
              </a:xfrm>
              <a:custGeom>
                <a:avLst/>
                <a:gdLst>
                  <a:gd name="T0" fmla="*/ 325 w 325"/>
                  <a:gd name="T1" fmla="*/ 0 h 192"/>
                  <a:gd name="T2" fmla="*/ 315 w 325"/>
                  <a:gd name="T3" fmla="*/ 9 h 192"/>
                  <a:gd name="T4" fmla="*/ 311 w 325"/>
                  <a:gd name="T5" fmla="*/ 21 h 192"/>
                  <a:gd name="T6" fmla="*/ 305 w 325"/>
                  <a:gd name="T7" fmla="*/ 44 h 192"/>
                  <a:gd name="T8" fmla="*/ 305 w 325"/>
                  <a:gd name="T9" fmla="*/ 59 h 192"/>
                  <a:gd name="T10" fmla="*/ 288 w 325"/>
                  <a:gd name="T11" fmla="*/ 67 h 192"/>
                  <a:gd name="T12" fmla="*/ 269 w 325"/>
                  <a:gd name="T13" fmla="*/ 71 h 192"/>
                  <a:gd name="T14" fmla="*/ 256 w 325"/>
                  <a:gd name="T15" fmla="*/ 80 h 192"/>
                  <a:gd name="T16" fmla="*/ 234 w 325"/>
                  <a:gd name="T17" fmla="*/ 98 h 192"/>
                  <a:gd name="T18" fmla="*/ 208 w 325"/>
                  <a:gd name="T19" fmla="*/ 117 h 192"/>
                  <a:gd name="T20" fmla="*/ 192 w 325"/>
                  <a:gd name="T21" fmla="*/ 128 h 192"/>
                  <a:gd name="T22" fmla="*/ 183 w 325"/>
                  <a:gd name="T23" fmla="*/ 153 h 192"/>
                  <a:gd name="T24" fmla="*/ 163 w 325"/>
                  <a:gd name="T25" fmla="*/ 169 h 192"/>
                  <a:gd name="T26" fmla="*/ 137 w 325"/>
                  <a:gd name="T27" fmla="*/ 186 h 192"/>
                  <a:gd name="T28" fmla="*/ 104 w 325"/>
                  <a:gd name="T29" fmla="*/ 186 h 192"/>
                  <a:gd name="T30" fmla="*/ 58 w 325"/>
                  <a:gd name="T31" fmla="*/ 184 h 192"/>
                  <a:gd name="T32" fmla="*/ 33 w 325"/>
                  <a:gd name="T33" fmla="*/ 178 h 192"/>
                  <a:gd name="T34" fmla="*/ 0 w 325"/>
                  <a:gd name="T35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5" h="192">
                    <a:moveTo>
                      <a:pt x="325" y="0"/>
                    </a:moveTo>
                    <a:lnTo>
                      <a:pt x="315" y="9"/>
                    </a:lnTo>
                    <a:lnTo>
                      <a:pt x="311" y="21"/>
                    </a:lnTo>
                    <a:lnTo>
                      <a:pt x="305" y="44"/>
                    </a:lnTo>
                    <a:lnTo>
                      <a:pt x="305" y="59"/>
                    </a:lnTo>
                    <a:lnTo>
                      <a:pt x="288" y="67"/>
                    </a:lnTo>
                    <a:lnTo>
                      <a:pt x="269" y="71"/>
                    </a:lnTo>
                    <a:lnTo>
                      <a:pt x="256" y="80"/>
                    </a:lnTo>
                    <a:lnTo>
                      <a:pt x="234" y="98"/>
                    </a:lnTo>
                    <a:lnTo>
                      <a:pt x="208" y="117"/>
                    </a:lnTo>
                    <a:lnTo>
                      <a:pt x="192" y="128"/>
                    </a:lnTo>
                    <a:lnTo>
                      <a:pt x="183" y="153"/>
                    </a:lnTo>
                    <a:lnTo>
                      <a:pt x="163" y="169"/>
                    </a:lnTo>
                    <a:lnTo>
                      <a:pt x="137" y="186"/>
                    </a:lnTo>
                    <a:lnTo>
                      <a:pt x="104" y="186"/>
                    </a:lnTo>
                    <a:lnTo>
                      <a:pt x="58" y="184"/>
                    </a:lnTo>
                    <a:lnTo>
                      <a:pt x="33" y="178"/>
                    </a:lnTo>
                    <a:lnTo>
                      <a:pt x="0" y="192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2" name="Freeform 979"/>
              <p:cNvSpPr>
                <a:spLocks/>
              </p:cNvSpPr>
              <p:nvPr/>
            </p:nvSpPr>
            <p:spPr bwMode="auto">
              <a:xfrm>
                <a:off x="835" y="2851"/>
                <a:ext cx="142" cy="107"/>
              </a:xfrm>
              <a:custGeom>
                <a:avLst/>
                <a:gdLst>
                  <a:gd name="T0" fmla="*/ 0 w 222"/>
                  <a:gd name="T1" fmla="*/ 172 h 172"/>
                  <a:gd name="T2" fmla="*/ 130 w 222"/>
                  <a:gd name="T3" fmla="*/ 27 h 172"/>
                  <a:gd name="T4" fmla="*/ 171 w 222"/>
                  <a:gd name="T5" fmla="*/ 63 h 172"/>
                  <a:gd name="T6" fmla="*/ 222 w 222"/>
                  <a:gd name="T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2" h="172">
                    <a:moveTo>
                      <a:pt x="0" y="172"/>
                    </a:moveTo>
                    <a:lnTo>
                      <a:pt x="130" y="27"/>
                    </a:lnTo>
                    <a:lnTo>
                      <a:pt x="171" y="63"/>
                    </a:lnTo>
                    <a:lnTo>
                      <a:pt x="222" y="0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3" name="Line 980"/>
              <p:cNvSpPr>
                <a:spLocks noChangeShapeType="1"/>
              </p:cNvSpPr>
              <p:nvPr/>
            </p:nvSpPr>
            <p:spPr bwMode="auto">
              <a:xfrm flipV="1">
                <a:off x="858" y="3144"/>
                <a:ext cx="1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4" name="Line 981"/>
              <p:cNvSpPr>
                <a:spLocks noChangeShapeType="1"/>
              </p:cNvSpPr>
              <p:nvPr/>
            </p:nvSpPr>
            <p:spPr bwMode="auto">
              <a:xfrm>
                <a:off x="858" y="3144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5" name="Line 982"/>
              <p:cNvSpPr>
                <a:spLocks noChangeShapeType="1"/>
              </p:cNvSpPr>
              <p:nvPr/>
            </p:nvSpPr>
            <p:spPr bwMode="auto">
              <a:xfrm flipH="1">
                <a:off x="858" y="3148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6" name="Line 983"/>
              <p:cNvSpPr>
                <a:spLocks noChangeShapeType="1"/>
              </p:cNvSpPr>
              <p:nvPr/>
            </p:nvSpPr>
            <p:spPr bwMode="auto">
              <a:xfrm flipV="1">
                <a:off x="823" y="3044"/>
                <a:ext cx="0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7" name="Line 984"/>
              <p:cNvSpPr>
                <a:spLocks noChangeShapeType="1"/>
              </p:cNvSpPr>
              <p:nvPr/>
            </p:nvSpPr>
            <p:spPr bwMode="auto">
              <a:xfrm>
                <a:off x="823" y="3044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8" name="Line 985"/>
              <p:cNvSpPr>
                <a:spLocks noChangeShapeType="1"/>
              </p:cNvSpPr>
              <p:nvPr/>
            </p:nvSpPr>
            <p:spPr bwMode="auto">
              <a:xfrm>
                <a:off x="828" y="3044"/>
                <a:ext cx="1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9" name="Line 986"/>
              <p:cNvSpPr>
                <a:spLocks noChangeShapeType="1"/>
              </p:cNvSpPr>
              <p:nvPr/>
            </p:nvSpPr>
            <p:spPr bwMode="auto">
              <a:xfrm flipH="1">
                <a:off x="823" y="3049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0" name="Line 987"/>
              <p:cNvSpPr>
                <a:spLocks noChangeShapeType="1"/>
              </p:cNvSpPr>
              <p:nvPr/>
            </p:nvSpPr>
            <p:spPr bwMode="auto">
              <a:xfrm flipV="1">
                <a:off x="879" y="2778"/>
                <a:ext cx="0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1" name="Line 988"/>
              <p:cNvSpPr>
                <a:spLocks noChangeShapeType="1"/>
              </p:cNvSpPr>
              <p:nvPr/>
            </p:nvSpPr>
            <p:spPr bwMode="auto">
              <a:xfrm>
                <a:off x="879" y="2778"/>
                <a:ext cx="5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2" name="Line 989"/>
              <p:cNvSpPr>
                <a:spLocks noChangeShapeType="1"/>
              </p:cNvSpPr>
              <p:nvPr/>
            </p:nvSpPr>
            <p:spPr bwMode="auto">
              <a:xfrm>
                <a:off x="884" y="2778"/>
                <a:ext cx="0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3" name="Line 990"/>
              <p:cNvSpPr>
                <a:spLocks noChangeShapeType="1"/>
              </p:cNvSpPr>
              <p:nvPr/>
            </p:nvSpPr>
            <p:spPr bwMode="auto">
              <a:xfrm flipH="1">
                <a:off x="879" y="2783"/>
                <a:ext cx="5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4" name="Line 991"/>
              <p:cNvSpPr>
                <a:spLocks noChangeShapeType="1"/>
              </p:cNvSpPr>
              <p:nvPr/>
            </p:nvSpPr>
            <p:spPr bwMode="auto">
              <a:xfrm>
                <a:off x="1076" y="3021"/>
                <a:ext cx="0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5" name="Freeform 992"/>
              <p:cNvSpPr>
                <a:spLocks/>
              </p:cNvSpPr>
              <p:nvPr/>
            </p:nvSpPr>
            <p:spPr bwMode="auto">
              <a:xfrm>
                <a:off x="1076" y="3013"/>
                <a:ext cx="38" cy="58"/>
              </a:xfrm>
              <a:custGeom>
                <a:avLst/>
                <a:gdLst>
                  <a:gd name="T0" fmla="*/ 61 w 61"/>
                  <a:gd name="T1" fmla="*/ 92 h 92"/>
                  <a:gd name="T2" fmla="*/ 46 w 61"/>
                  <a:gd name="T3" fmla="*/ 69 h 92"/>
                  <a:gd name="T4" fmla="*/ 59 w 61"/>
                  <a:gd name="T5" fmla="*/ 50 h 92"/>
                  <a:gd name="T6" fmla="*/ 25 w 61"/>
                  <a:gd name="T7" fmla="*/ 0 h 92"/>
                  <a:gd name="T8" fmla="*/ 0 w 61"/>
                  <a:gd name="T9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92">
                    <a:moveTo>
                      <a:pt x="61" y="92"/>
                    </a:moveTo>
                    <a:lnTo>
                      <a:pt x="46" y="69"/>
                    </a:lnTo>
                    <a:lnTo>
                      <a:pt x="59" y="50"/>
                    </a:lnTo>
                    <a:lnTo>
                      <a:pt x="25" y="0"/>
                    </a:lnTo>
                    <a:lnTo>
                      <a:pt x="0" y="11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6" name="Line 993"/>
              <p:cNvSpPr>
                <a:spLocks noChangeShapeType="1"/>
              </p:cNvSpPr>
              <p:nvPr/>
            </p:nvSpPr>
            <p:spPr bwMode="auto">
              <a:xfrm flipH="1">
                <a:off x="1079" y="3071"/>
                <a:ext cx="35" cy="73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7" name="Line 994"/>
              <p:cNvSpPr>
                <a:spLocks noChangeShapeType="1"/>
              </p:cNvSpPr>
              <p:nvPr/>
            </p:nvSpPr>
            <p:spPr bwMode="auto">
              <a:xfrm flipV="1">
                <a:off x="1177" y="3003"/>
                <a:ext cx="0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8" name="Line 995"/>
              <p:cNvSpPr>
                <a:spLocks noChangeShapeType="1"/>
              </p:cNvSpPr>
              <p:nvPr/>
            </p:nvSpPr>
            <p:spPr bwMode="auto">
              <a:xfrm>
                <a:off x="1177" y="3003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9" name="Line 996"/>
              <p:cNvSpPr>
                <a:spLocks noChangeShapeType="1"/>
              </p:cNvSpPr>
              <p:nvPr/>
            </p:nvSpPr>
            <p:spPr bwMode="auto">
              <a:xfrm>
                <a:off x="1182" y="3003"/>
                <a:ext cx="1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0" name="Line 997"/>
              <p:cNvSpPr>
                <a:spLocks noChangeShapeType="1"/>
              </p:cNvSpPr>
              <p:nvPr/>
            </p:nvSpPr>
            <p:spPr bwMode="auto">
              <a:xfrm flipH="1">
                <a:off x="1177" y="3007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1" name="Line 998"/>
              <p:cNvSpPr>
                <a:spLocks noChangeShapeType="1"/>
              </p:cNvSpPr>
              <p:nvPr/>
            </p:nvSpPr>
            <p:spPr bwMode="auto">
              <a:xfrm flipV="1">
                <a:off x="1053" y="2856"/>
                <a:ext cx="0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2" name="Line 999"/>
              <p:cNvSpPr>
                <a:spLocks noChangeShapeType="1"/>
              </p:cNvSpPr>
              <p:nvPr/>
            </p:nvSpPr>
            <p:spPr bwMode="auto">
              <a:xfrm>
                <a:off x="1053" y="2856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3" name="Line 1000"/>
              <p:cNvSpPr>
                <a:spLocks noChangeShapeType="1"/>
              </p:cNvSpPr>
              <p:nvPr/>
            </p:nvSpPr>
            <p:spPr bwMode="auto">
              <a:xfrm>
                <a:off x="1058" y="2856"/>
                <a:ext cx="1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4" name="Line 1001"/>
              <p:cNvSpPr>
                <a:spLocks noChangeShapeType="1"/>
              </p:cNvSpPr>
              <p:nvPr/>
            </p:nvSpPr>
            <p:spPr bwMode="auto">
              <a:xfrm flipH="1">
                <a:off x="1053" y="2861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5" name="Freeform 1002"/>
              <p:cNvSpPr>
                <a:spLocks/>
              </p:cNvSpPr>
              <p:nvPr/>
            </p:nvSpPr>
            <p:spPr bwMode="auto">
              <a:xfrm>
                <a:off x="1515" y="3088"/>
                <a:ext cx="169" cy="191"/>
              </a:xfrm>
              <a:custGeom>
                <a:avLst/>
                <a:gdLst>
                  <a:gd name="T0" fmla="*/ 0 w 267"/>
                  <a:gd name="T1" fmla="*/ 309 h 309"/>
                  <a:gd name="T2" fmla="*/ 117 w 267"/>
                  <a:gd name="T3" fmla="*/ 75 h 309"/>
                  <a:gd name="T4" fmla="*/ 178 w 267"/>
                  <a:gd name="T5" fmla="*/ 53 h 309"/>
                  <a:gd name="T6" fmla="*/ 201 w 267"/>
                  <a:gd name="T7" fmla="*/ 19 h 309"/>
                  <a:gd name="T8" fmla="*/ 267 w 267"/>
                  <a:gd name="T9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7" h="309">
                    <a:moveTo>
                      <a:pt x="0" y="309"/>
                    </a:moveTo>
                    <a:lnTo>
                      <a:pt x="117" y="75"/>
                    </a:lnTo>
                    <a:lnTo>
                      <a:pt x="178" y="53"/>
                    </a:lnTo>
                    <a:lnTo>
                      <a:pt x="201" y="19"/>
                    </a:lnTo>
                    <a:lnTo>
                      <a:pt x="267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6" name="Freeform 1003"/>
              <p:cNvSpPr>
                <a:spLocks/>
              </p:cNvSpPr>
              <p:nvPr/>
            </p:nvSpPr>
            <p:spPr bwMode="auto">
              <a:xfrm>
                <a:off x="1678" y="2945"/>
                <a:ext cx="23" cy="143"/>
              </a:xfrm>
              <a:custGeom>
                <a:avLst/>
                <a:gdLst>
                  <a:gd name="T0" fmla="*/ 10 w 38"/>
                  <a:gd name="T1" fmla="*/ 231 h 231"/>
                  <a:gd name="T2" fmla="*/ 38 w 38"/>
                  <a:gd name="T3" fmla="*/ 223 h 231"/>
                  <a:gd name="T4" fmla="*/ 34 w 38"/>
                  <a:gd name="T5" fmla="*/ 89 h 231"/>
                  <a:gd name="T6" fmla="*/ 0 w 38"/>
                  <a:gd name="T7" fmla="*/ 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231">
                    <a:moveTo>
                      <a:pt x="10" y="231"/>
                    </a:moveTo>
                    <a:lnTo>
                      <a:pt x="38" y="223"/>
                    </a:lnTo>
                    <a:lnTo>
                      <a:pt x="34" y="8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7" name="Line 1004"/>
              <p:cNvSpPr>
                <a:spLocks noChangeShapeType="1"/>
              </p:cNvSpPr>
              <p:nvPr/>
            </p:nvSpPr>
            <p:spPr bwMode="auto">
              <a:xfrm flipH="1" flipV="1">
                <a:off x="1663" y="2905"/>
                <a:ext cx="15" cy="4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8" name="Freeform 1005"/>
              <p:cNvSpPr>
                <a:spLocks/>
              </p:cNvSpPr>
              <p:nvPr/>
            </p:nvSpPr>
            <p:spPr bwMode="auto">
              <a:xfrm>
                <a:off x="1658" y="2756"/>
                <a:ext cx="31" cy="149"/>
              </a:xfrm>
              <a:custGeom>
                <a:avLst/>
                <a:gdLst>
                  <a:gd name="T0" fmla="*/ 50 w 50"/>
                  <a:gd name="T1" fmla="*/ 0 h 240"/>
                  <a:gd name="T2" fmla="*/ 0 w 50"/>
                  <a:gd name="T3" fmla="*/ 69 h 240"/>
                  <a:gd name="T4" fmla="*/ 8 w 50"/>
                  <a:gd name="T5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240">
                    <a:moveTo>
                      <a:pt x="50" y="0"/>
                    </a:moveTo>
                    <a:lnTo>
                      <a:pt x="0" y="69"/>
                    </a:lnTo>
                    <a:lnTo>
                      <a:pt x="8" y="24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9" name="Freeform 1006"/>
              <p:cNvSpPr>
                <a:spLocks/>
              </p:cNvSpPr>
              <p:nvPr/>
            </p:nvSpPr>
            <p:spPr bwMode="auto">
              <a:xfrm>
                <a:off x="1413" y="3108"/>
                <a:ext cx="26" cy="165"/>
              </a:xfrm>
              <a:custGeom>
                <a:avLst/>
                <a:gdLst>
                  <a:gd name="T0" fmla="*/ 39 w 39"/>
                  <a:gd name="T1" fmla="*/ 267 h 267"/>
                  <a:gd name="T2" fmla="*/ 0 w 39"/>
                  <a:gd name="T3" fmla="*/ 152 h 267"/>
                  <a:gd name="T4" fmla="*/ 12 w 39"/>
                  <a:gd name="T5" fmla="*/ 0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7">
                    <a:moveTo>
                      <a:pt x="39" y="267"/>
                    </a:moveTo>
                    <a:lnTo>
                      <a:pt x="0" y="152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0" name="Freeform 1007"/>
              <p:cNvSpPr>
                <a:spLocks/>
              </p:cNvSpPr>
              <p:nvPr/>
            </p:nvSpPr>
            <p:spPr bwMode="auto">
              <a:xfrm>
                <a:off x="1243" y="3111"/>
                <a:ext cx="84" cy="171"/>
              </a:xfrm>
              <a:custGeom>
                <a:avLst/>
                <a:gdLst>
                  <a:gd name="T0" fmla="*/ 0 w 134"/>
                  <a:gd name="T1" fmla="*/ 275 h 275"/>
                  <a:gd name="T2" fmla="*/ 15 w 134"/>
                  <a:gd name="T3" fmla="*/ 56 h 275"/>
                  <a:gd name="T4" fmla="*/ 19 w 134"/>
                  <a:gd name="T5" fmla="*/ 56 h 275"/>
                  <a:gd name="T6" fmla="*/ 27 w 134"/>
                  <a:gd name="T7" fmla="*/ 56 h 275"/>
                  <a:gd name="T8" fmla="*/ 32 w 134"/>
                  <a:gd name="T9" fmla="*/ 54 h 275"/>
                  <a:gd name="T10" fmla="*/ 134 w 134"/>
                  <a:gd name="T11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4" h="275">
                    <a:moveTo>
                      <a:pt x="0" y="275"/>
                    </a:moveTo>
                    <a:lnTo>
                      <a:pt x="15" y="56"/>
                    </a:lnTo>
                    <a:lnTo>
                      <a:pt x="19" y="56"/>
                    </a:lnTo>
                    <a:lnTo>
                      <a:pt x="27" y="56"/>
                    </a:lnTo>
                    <a:lnTo>
                      <a:pt x="32" y="54"/>
                    </a:lnTo>
                    <a:lnTo>
                      <a:pt x="134" y="0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1" name="Line 1008"/>
              <p:cNvSpPr>
                <a:spLocks noChangeShapeType="1"/>
              </p:cNvSpPr>
              <p:nvPr/>
            </p:nvSpPr>
            <p:spPr bwMode="auto">
              <a:xfrm flipV="1">
                <a:off x="1327" y="3108"/>
                <a:ext cx="94" cy="3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2" name="Freeform 1009"/>
              <p:cNvSpPr>
                <a:spLocks/>
              </p:cNvSpPr>
              <p:nvPr/>
            </p:nvSpPr>
            <p:spPr bwMode="auto">
              <a:xfrm>
                <a:off x="1421" y="2945"/>
                <a:ext cx="257" cy="163"/>
              </a:xfrm>
              <a:custGeom>
                <a:avLst/>
                <a:gdLst>
                  <a:gd name="T0" fmla="*/ 0 w 405"/>
                  <a:gd name="T1" fmla="*/ 263 h 263"/>
                  <a:gd name="T2" fmla="*/ 10 w 405"/>
                  <a:gd name="T3" fmla="*/ 187 h 263"/>
                  <a:gd name="T4" fmla="*/ 115 w 405"/>
                  <a:gd name="T5" fmla="*/ 146 h 263"/>
                  <a:gd name="T6" fmla="*/ 198 w 405"/>
                  <a:gd name="T7" fmla="*/ 204 h 263"/>
                  <a:gd name="T8" fmla="*/ 230 w 405"/>
                  <a:gd name="T9" fmla="*/ 160 h 263"/>
                  <a:gd name="T10" fmla="*/ 309 w 405"/>
                  <a:gd name="T11" fmla="*/ 102 h 263"/>
                  <a:gd name="T12" fmla="*/ 311 w 405"/>
                  <a:gd name="T13" fmla="*/ 43 h 263"/>
                  <a:gd name="T14" fmla="*/ 405 w 405"/>
                  <a:gd name="T15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5" h="263">
                    <a:moveTo>
                      <a:pt x="0" y="263"/>
                    </a:moveTo>
                    <a:lnTo>
                      <a:pt x="10" y="187"/>
                    </a:lnTo>
                    <a:lnTo>
                      <a:pt x="115" y="146"/>
                    </a:lnTo>
                    <a:lnTo>
                      <a:pt x="198" y="204"/>
                    </a:lnTo>
                    <a:lnTo>
                      <a:pt x="230" y="160"/>
                    </a:lnTo>
                    <a:lnTo>
                      <a:pt x="309" y="102"/>
                    </a:lnTo>
                    <a:lnTo>
                      <a:pt x="311" y="43"/>
                    </a:lnTo>
                    <a:lnTo>
                      <a:pt x="405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3" name="Freeform 1010"/>
              <p:cNvSpPr>
                <a:spLocks/>
              </p:cNvSpPr>
              <p:nvPr/>
            </p:nvSpPr>
            <p:spPr bwMode="auto">
              <a:xfrm>
                <a:off x="1473" y="3279"/>
                <a:ext cx="234" cy="141"/>
              </a:xfrm>
              <a:custGeom>
                <a:avLst/>
                <a:gdLst>
                  <a:gd name="T0" fmla="*/ 66 w 369"/>
                  <a:gd name="T1" fmla="*/ 0 h 228"/>
                  <a:gd name="T2" fmla="*/ 66 w 369"/>
                  <a:gd name="T3" fmla="*/ 84 h 228"/>
                  <a:gd name="T4" fmla="*/ 85 w 369"/>
                  <a:gd name="T5" fmla="*/ 90 h 228"/>
                  <a:gd name="T6" fmla="*/ 100 w 369"/>
                  <a:gd name="T7" fmla="*/ 61 h 228"/>
                  <a:gd name="T8" fmla="*/ 225 w 369"/>
                  <a:gd name="T9" fmla="*/ 61 h 228"/>
                  <a:gd name="T10" fmla="*/ 235 w 369"/>
                  <a:gd name="T11" fmla="*/ 61 h 228"/>
                  <a:gd name="T12" fmla="*/ 369 w 369"/>
                  <a:gd name="T13" fmla="*/ 123 h 228"/>
                  <a:gd name="T14" fmla="*/ 319 w 369"/>
                  <a:gd name="T15" fmla="*/ 174 h 228"/>
                  <a:gd name="T16" fmla="*/ 309 w 369"/>
                  <a:gd name="T17" fmla="*/ 228 h 228"/>
                  <a:gd name="T18" fmla="*/ 279 w 369"/>
                  <a:gd name="T19" fmla="*/ 171 h 228"/>
                  <a:gd name="T20" fmla="*/ 202 w 369"/>
                  <a:gd name="T21" fmla="*/ 180 h 228"/>
                  <a:gd name="T22" fmla="*/ 137 w 369"/>
                  <a:gd name="T23" fmla="*/ 117 h 228"/>
                  <a:gd name="T24" fmla="*/ 96 w 369"/>
                  <a:gd name="T25" fmla="*/ 100 h 228"/>
                  <a:gd name="T26" fmla="*/ 71 w 369"/>
                  <a:gd name="T27" fmla="*/ 98 h 228"/>
                  <a:gd name="T28" fmla="*/ 62 w 369"/>
                  <a:gd name="T29" fmla="*/ 117 h 228"/>
                  <a:gd name="T30" fmla="*/ 0 w 369"/>
                  <a:gd name="T31" fmla="*/ 107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9" h="228">
                    <a:moveTo>
                      <a:pt x="66" y="0"/>
                    </a:moveTo>
                    <a:lnTo>
                      <a:pt x="66" y="84"/>
                    </a:lnTo>
                    <a:lnTo>
                      <a:pt x="85" y="90"/>
                    </a:lnTo>
                    <a:lnTo>
                      <a:pt x="100" y="61"/>
                    </a:lnTo>
                    <a:lnTo>
                      <a:pt x="225" y="61"/>
                    </a:lnTo>
                    <a:lnTo>
                      <a:pt x="235" y="61"/>
                    </a:lnTo>
                    <a:lnTo>
                      <a:pt x="369" y="123"/>
                    </a:lnTo>
                    <a:lnTo>
                      <a:pt x="319" y="174"/>
                    </a:lnTo>
                    <a:lnTo>
                      <a:pt x="309" y="228"/>
                    </a:lnTo>
                    <a:lnTo>
                      <a:pt x="279" y="171"/>
                    </a:lnTo>
                    <a:lnTo>
                      <a:pt x="202" y="180"/>
                    </a:lnTo>
                    <a:lnTo>
                      <a:pt x="137" y="117"/>
                    </a:lnTo>
                    <a:lnTo>
                      <a:pt x="96" y="100"/>
                    </a:lnTo>
                    <a:lnTo>
                      <a:pt x="71" y="98"/>
                    </a:lnTo>
                    <a:lnTo>
                      <a:pt x="62" y="117"/>
                    </a:lnTo>
                    <a:lnTo>
                      <a:pt x="0" y="107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4" name="Freeform 1011"/>
              <p:cNvSpPr>
                <a:spLocks/>
              </p:cNvSpPr>
              <p:nvPr/>
            </p:nvSpPr>
            <p:spPr bwMode="auto">
              <a:xfrm>
                <a:off x="1393" y="3321"/>
                <a:ext cx="80" cy="64"/>
              </a:xfrm>
              <a:custGeom>
                <a:avLst/>
                <a:gdLst>
                  <a:gd name="T0" fmla="*/ 124 w 124"/>
                  <a:gd name="T1" fmla="*/ 40 h 102"/>
                  <a:gd name="T2" fmla="*/ 90 w 124"/>
                  <a:gd name="T3" fmla="*/ 0 h 102"/>
                  <a:gd name="T4" fmla="*/ 0 w 124"/>
                  <a:gd name="T5" fmla="*/ 9 h 102"/>
                  <a:gd name="T6" fmla="*/ 2 w 124"/>
                  <a:gd name="T7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4" h="102">
                    <a:moveTo>
                      <a:pt x="124" y="40"/>
                    </a:moveTo>
                    <a:lnTo>
                      <a:pt x="90" y="0"/>
                    </a:lnTo>
                    <a:lnTo>
                      <a:pt x="0" y="9"/>
                    </a:lnTo>
                    <a:lnTo>
                      <a:pt x="2" y="102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5" name="Line 1012"/>
              <p:cNvSpPr>
                <a:spLocks noChangeShapeType="1"/>
              </p:cNvSpPr>
              <p:nvPr/>
            </p:nvSpPr>
            <p:spPr bwMode="auto">
              <a:xfrm flipV="1">
                <a:off x="1265" y="3603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6" name="Line 1013"/>
              <p:cNvSpPr>
                <a:spLocks noChangeShapeType="1"/>
              </p:cNvSpPr>
              <p:nvPr/>
            </p:nvSpPr>
            <p:spPr bwMode="auto">
              <a:xfrm>
                <a:off x="1265" y="3603"/>
                <a:ext cx="6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7" name="Line 1014"/>
              <p:cNvSpPr>
                <a:spLocks noChangeShapeType="1"/>
              </p:cNvSpPr>
              <p:nvPr/>
            </p:nvSpPr>
            <p:spPr bwMode="auto">
              <a:xfrm>
                <a:off x="1271" y="3603"/>
                <a:ext cx="2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8" name="Line 1015"/>
              <p:cNvSpPr>
                <a:spLocks noChangeShapeType="1"/>
              </p:cNvSpPr>
              <p:nvPr/>
            </p:nvSpPr>
            <p:spPr bwMode="auto">
              <a:xfrm flipH="1">
                <a:off x="1265" y="3609"/>
                <a:ext cx="6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9" name="Line 1016"/>
              <p:cNvSpPr>
                <a:spLocks noChangeShapeType="1"/>
              </p:cNvSpPr>
              <p:nvPr/>
            </p:nvSpPr>
            <p:spPr bwMode="auto">
              <a:xfrm flipV="1">
                <a:off x="1684" y="3392"/>
                <a:ext cx="0" cy="7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0" name="Line 1017"/>
              <p:cNvSpPr>
                <a:spLocks noChangeShapeType="1"/>
              </p:cNvSpPr>
              <p:nvPr/>
            </p:nvSpPr>
            <p:spPr bwMode="auto">
              <a:xfrm>
                <a:off x="1684" y="3392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1" name="Line 1018"/>
              <p:cNvSpPr>
                <a:spLocks noChangeShapeType="1"/>
              </p:cNvSpPr>
              <p:nvPr/>
            </p:nvSpPr>
            <p:spPr bwMode="auto">
              <a:xfrm>
                <a:off x="1689" y="3392"/>
                <a:ext cx="0" cy="7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2" name="Line 1019"/>
              <p:cNvSpPr>
                <a:spLocks noChangeShapeType="1"/>
              </p:cNvSpPr>
              <p:nvPr/>
            </p:nvSpPr>
            <p:spPr bwMode="auto">
              <a:xfrm flipH="1">
                <a:off x="1684" y="3399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3" name="Line 1020"/>
              <p:cNvSpPr>
                <a:spLocks noChangeShapeType="1"/>
              </p:cNvSpPr>
              <p:nvPr/>
            </p:nvSpPr>
            <p:spPr bwMode="auto">
              <a:xfrm flipV="1">
                <a:off x="1663" y="3385"/>
                <a:ext cx="1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4" name="Line 1021"/>
              <p:cNvSpPr>
                <a:spLocks noChangeShapeType="1"/>
              </p:cNvSpPr>
              <p:nvPr/>
            </p:nvSpPr>
            <p:spPr bwMode="auto">
              <a:xfrm>
                <a:off x="1663" y="3385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5" name="Line 1022"/>
              <p:cNvSpPr>
                <a:spLocks noChangeShapeType="1"/>
              </p:cNvSpPr>
              <p:nvPr/>
            </p:nvSpPr>
            <p:spPr bwMode="auto">
              <a:xfrm>
                <a:off x="1669" y="3385"/>
                <a:ext cx="0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6" name="Line 1023"/>
              <p:cNvSpPr>
                <a:spLocks noChangeShapeType="1"/>
              </p:cNvSpPr>
              <p:nvPr/>
            </p:nvSpPr>
            <p:spPr bwMode="auto">
              <a:xfrm flipH="1">
                <a:off x="1663" y="3387"/>
                <a:ext cx="6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7" name="Freeform 1024"/>
              <p:cNvSpPr>
                <a:spLocks/>
              </p:cNvSpPr>
              <p:nvPr/>
            </p:nvSpPr>
            <p:spPr bwMode="auto">
              <a:xfrm>
                <a:off x="1287" y="2918"/>
                <a:ext cx="81" cy="150"/>
              </a:xfrm>
              <a:custGeom>
                <a:avLst/>
                <a:gdLst>
                  <a:gd name="T0" fmla="*/ 56 w 130"/>
                  <a:gd name="T1" fmla="*/ 225 h 242"/>
                  <a:gd name="T2" fmla="*/ 73 w 130"/>
                  <a:gd name="T3" fmla="*/ 242 h 242"/>
                  <a:gd name="T4" fmla="*/ 130 w 130"/>
                  <a:gd name="T5" fmla="*/ 213 h 242"/>
                  <a:gd name="T6" fmla="*/ 73 w 130"/>
                  <a:gd name="T7" fmla="*/ 90 h 242"/>
                  <a:gd name="T8" fmla="*/ 0 w 130"/>
                  <a:gd name="T9" fmla="*/ 27 h 242"/>
                  <a:gd name="T10" fmla="*/ 8 w 130"/>
                  <a:gd name="T11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0" h="242">
                    <a:moveTo>
                      <a:pt x="56" y="225"/>
                    </a:moveTo>
                    <a:lnTo>
                      <a:pt x="73" y="242"/>
                    </a:lnTo>
                    <a:lnTo>
                      <a:pt x="130" y="213"/>
                    </a:lnTo>
                    <a:lnTo>
                      <a:pt x="73" y="90"/>
                    </a:lnTo>
                    <a:lnTo>
                      <a:pt x="0" y="27"/>
                    </a:lnTo>
                    <a:lnTo>
                      <a:pt x="8" y="0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8" name="Line 1025"/>
              <p:cNvSpPr>
                <a:spLocks noChangeShapeType="1"/>
              </p:cNvSpPr>
              <p:nvPr/>
            </p:nvSpPr>
            <p:spPr bwMode="auto">
              <a:xfrm flipV="1">
                <a:off x="1196" y="3159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9" name="Line 1026"/>
              <p:cNvSpPr>
                <a:spLocks noChangeShapeType="1"/>
              </p:cNvSpPr>
              <p:nvPr/>
            </p:nvSpPr>
            <p:spPr bwMode="auto">
              <a:xfrm>
                <a:off x="1196" y="3159"/>
                <a:ext cx="3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0" name="Line 1027"/>
              <p:cNvSpPr>
                <a:spLocks noChangeShapeType="1"/>
              </p:cNvSpPr>
              <p:nvPr/>
            </p:nvSpPr>
            <p:spPr bwMode="auto">
              <a:xfrm>
                <a:off x="1199" y="3159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1" name="Line 1028"/>
              <p:cNvSpPr>
                <a:spLocks noChangeShapeType="1"/>
              </p:cNvSpPr>
              <p:nvPr/>
            </p:nvSpPr>
            <p:spPr bwMode="auto">
              <a:xfrm flipH="1">
                <a:off x="1196" y="3165"/>
                <a:ext cx="3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2" name="Line 1029"/>
              <p:cNvSpPr>
                <a:spLocks noChangeShapeType="1"/>
              </p:cNvSpPr>
              <p:nvPr/>
            </p:nvSpPr>
            <p:spPr bwMode="auto">
              <a:xfrm flipV="1">
                <a:off x="1271" y="3155"/>
                <a:ext cx="2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3" name="Line 1030"/>
              <p:cNvSpPr>
                <a:spLocks noChangeShapeType="1"/>
              </p:cNvSpPr>
              <p:nvPr/>
            </p:nvSpPr>
            <p:spPr bwMode="auto">
              <a:xfrm>
                <a:off x="1271" y="3155"/>
                <a:ext cx="3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4" name="Line 1031"/>
              <p:cNvSpPr>
                <a:spLocks noChangeShapeType="1"/>
              </p:cNvSpPr>
              <p:nvPr/>
            </p:nvSpPr>
            <p:spPr bwMode="auto">
              <a:xfrm>
                <a:off x="1274" y="3155"/>
                <a:ext cx="2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5" name="Line 1032"/>
              <p:cNvSpPr>
                <a:spLocks noChangeShapeType="1"/>
              </p:cNvSpPr>
              <p:nvPr/>
            </p:nvSpPr>
            <p:spPr bwMode="auto">
              <a:xfrm flipH="1">
                <a:off x="1271" y="3159"/>
                <a:ext cx="3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6" name="Line 1033"/>
              <p:cNvSpPr>
                <a:spLocks noChangeShapeType="1"/>
              </p:cNvSpPr>
              <p:nvPr/>
            </p:nvSpPr>
            <p:spPr bwMode="auto">
              <a:xfrm flipV="1">
                <a:off x="1378" y="2869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7" name="Line 1034"/>
              <p:cNvSpPr>
                <a:spLocks noChangeShapeType="1"/>
              </p:cNvSpPr>
              <p:nvPr/>
            </p:nvSpPr>
            <p:spPr bwMode="auto">
              <a:xfrm>
                <a:off x="1378" y="2869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8" name="Line 1035"/>
              <p:cNvSpPr>
                <a:spLocks noChangeShapeType="1"/>
              </p:cNvSpPr>
              <p:nvPr/>
            </p:nvSpPr>
            <p:spPr bwMode="auto">
              <a:xfrm>
                <a:off x="1384" y="2869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9" name="Line 1036"/>
              <p:cNvSpPr>
                <a:spLocks noChangeShapeType="1"/>
              </p:cNvSpPr>
              <p:nvPr/>
            </p:nvSpPr>
            <p:spPr bwMode="auto">
              <a:xfrm flipH="1">
                <a:off x="1378" y="2875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50" name="Freeform 1037"/>
              <p:cNvSpPr>
                <a:spLocks/>
              </p:cNvSpPr>
              <p:nvPr/>
            </p:nvSpPr>
            <p:spPr bwMode="auto">
              <a:xfrm>
                <a:off x="1008" y="2588"/>
                <a:ext cx="49" cy="106"/>
              </a:xfrm>
              <a:custGeom>
                <a:avLst/>
                <a:gdLst>
                  <a:gd name="T0" fmla="*/ 54 w 77"/>
                  <a:gd name="T1" fmla="*/ 170 h 170"/>
                  <a:gd name="T2" fmla="*/ 77 w 77"/>
                  <a:gd name="T3" fmla="*/ 50 h 170"/>
                  <a:gd name="T4" fmla="*/ 0 w 77"/>
                  <a:gd name="T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170">
                    <a:moveTo>
                      <a:pt x="54" y="170"/>
                    </a:moveTo>
                    <a:lnTo>
                      <a:pt x="77" y="5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51" name="Freeform 1038"/>
              <p:cNvSpPr>
                <a:spLocks/>
              </p:cNvSpPr>
              <p:nvPr/>
            </p:nvSpPr>
            <p:spPr bwMode="auto">
              <a:xfrm>
                <a:off x="605" y="2558"/>
                <a:ext cx="403" cy="63"/>
              </a:xfrm>
              <a:custGeom>
                <a:avLst/>
                <a:gdLst>
                  <a:gd name="T0" fmla="*/ 0 w 635"/>
                  <a:gd name="T1" fmla="*/ 101 h 101"/>
                  <a:gd name="T2" fmla="*/ 190 w 635"/>
                  <a:gd name="T3" fmla="*/ 38 h 101"/>
                  <a:gd name="T4" fmla="*/ 413 w 635"/>
                  <a:gd name="T5" fmla="*/ 40 h 101"/>
                  <a:gd name="T6" fmla="*/ 411 w 635"/>
                  <a:gd name="T7" fmla="*/ 25 h 101"/>
                  <a:gd name="T8" fmla="*/ 532 w 635"/>
                  <a:gd name="T9" fmla="*/ 23 h 101"/>
                  <a:gd name="T10" fmla="*/ 559 w 635"/>
                  <a:gd name="T11" fmla="*/ 0 h 101"/>
                  <a:gd name="T12" fmla="*/ 635 w 635"/>
                  <a:gd name="T13" fmla="*/ 4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5" h="101">
                    <a:moveTo>
                      <a:pt x="0" y="101"/>
                    </a:moveTo>
                    <a:lnTo>
                      <a:pt x="190" y="38"/>
                    </a:lnTo>
                    <a:lnTo>
                      <a:pt x="413" y="40"/>
                    </a:lnTo>
                    <a:lnTo>
                      <a:pt x="411" y="25"/>
                    </a:lnTo>
                    <a:lnTo>
                      <a:pt x="532" y="23"/>
                    </a:lnTo>
                    <a:lnTo>
                      <a:pt x="559" y="0"/>
                    </a:lnTo>
                    <a:lnTo>
                      <a:pt x="635" y="48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52" name="Line 1039"/>
              <p:cNvSpPr>
                <a:spLocks noChangeShapeType="1"/>
              </p:cNvSpPr>
              <p:nvPr/>
            </p:nvSpPr>
            <p:spPr bwMode="auto">
              <a:xfrm flipH="1" flipV="1">
                <a:off x="605" y="2621"/>
                <a:ext cx="15" cy="37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53" name="Line 1040"/>
              <p:cNvSpPr>
                <a:spLocks noChangeShapeType="1"/>
              </p:cNvSpPr>
              <p:nvPr/>
            </p:nvSpPr>
            <p:spPr bwMode="auto">
              <a:xfrm flipV="1">
                <a:off x="605" y="2444"/>
                <a:ext cx="10" cy="177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54" name="Freeform 1041"/>
              <p:cNvSpPr>
                <a:spLocks/>
              </p:cNvSpPr>
              <p:nvPr/>
            </p:nvSpPr>
            <p:spPr bwMode="auto">
              <a:xfrm>
                <a:off x="42" y="2506"/>
                <a:ext cx="406" cy="64"/>
              </a:xfrm>
              <a:custGeom>
                <a:avLst/>
                <a:gdLst>
                  <a:gd name="T0" fmla="*/ 643 w 643"/>
                  <a:gd name="T1" fmla="*/ 69 h 106"/>
                  <a:gd name="T2" fmla="*/ 579 w 643"/>
                  <a:gd name="T3" fmla="*/ 100 h 106"/>
                  <a:gd name="T4" fmla="*/ 545 w 643"/>
                  <a:gd name="T5" fmla="*/ 89 h 106"/>
                  <a:gd name="T6" fmla="*/ 501 w 643"/>
                  <a:gd name="T7" fmla="*/ 106 h 106"/>
                  <a:gd name="T8" fmla="*/ 443 w 643"/>
                  <a:gd name="T9" fmla="*/ 89 h 106"/>
                  <a:gd name="T10" fmla="*/ 441 w 643"/>
                  <a:gd name="T11" fmla="*/ 85 h 106"/>
                  <a:gd name="T12" fmla="*/ 439 w 643"/>
                  <a:gd name="T13" fmla="*/ 73 h 106"/>
                  <a:gd name="T14" fmla="*/ 431 w 643"/>
                  <a:gd name="T15" fmla="*/ 60 h 106"/>
                  <a:gd name="T16" fmla="*/ 422 w 643"/>
                  <a:gd name="T17" fmla="*/ 50 h 106"/>
                  <a:gd name="T18" fmla="*/ 397 w 643"/>
                  <a:gd name="T19" fmla="*/ 37 h 106"/>
                  <a:gd name="T20" fmla="*/ 366 w 643"/>
                  <a:gd name="T21" fmla="*/ 27 h 106"/>
                  <a:gd name="T22" fmla="*/ 347 w 643"/>
                  <a:gd name="T23" fmla="*/ 21 h 106"/>
                  <a:gd name="T24" fmla="*/ 322 w 643"/>
                  <a:gd name="T25" fmla="*/ 21 h 106"/>
                  <a:gd name="T26" fmla="*/ 312 w 643"/>
                  <a:gd name="T27" fmla="*/ 6 h 106"/>
                  <a:gd name="T28" fmla="*/ 144 w 643"/>
                  <a:gd name="T29" fmla="*/ 10 h 106"/>
                  <a:gd name="T30" fmla="*/ 0 w 643"/>
                  <a:gd name="T31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43" h="106">
                    <a:moveTo>
                      <a:pt x="643" y="69"/>
                    </a:moveTo>
                    <a:lnTo>
                      <a:pt x="579" y="100"/>
                    </a:lnTo>
                    <a:lnTo>
                      <a:pt x="545" y="89"/>
                    </a:lnTo>
                    <a:lnTo>
                      <a:pt x="501" y="106"/>
                    </a:lnTo>
                    <a:lnTo>
                      <a:pt x="443" y="89"/>
                    </a:lnTo>
                    <a:lnTo>
                      <a:pt x="441" y="85"/>
                    </a:lnTo>
                    <a:lnTo>
                      <a:pt x="439" y="73"/>
                    </a:lnTo>
                    <a:lnTo>
                      <a:pt x="431" y="60"/>
                    </a:lnTo>
                    <a:lnTo>
                      <a:pt x="422" y="50"/>
                    </a:lnTo>
                    <a:lnTo>
                      <a:pt x="397" y="37"/>
                    </a:lnTo>
                    <a:lnTo>
                      <a:pt x="366" y="27"/>
                    </a:lnTo>
                    <a:lnTo>
                      <a:pt x="347" y="21"/>
                    </a:lnTo>
                    <a:lnTo>
                      <a:pt x="322" y="21"/>
                    </a:lnTo>
                    <a:lnTo>
                      <a:pt x="312" y="6"/>
                    </a:lnTo>
                    <a:lnTo>
                      <a:pt x="144" y="1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55" name="Freeform 1042"/>
              <p:cNvSpPr>
                <a:spLocks/>
              </p:cNvSpPr>
              <p:nvPr/>
            </p:nvSpPr>
            <p:spPr bwMode="auto">
              <a:xfrm>
                <a:off x="448" y="2444"/>
                <a:ext cx="167" cy="105"/>
              </a:xfrm>
              <a:custGeom>
                <a:avLst/>
                <a:gdLst>
                  <a:gd name="T0" fmla="*/ 0 w 263"/>
                  <a:gd name="T1" fmla="*/ 169 h 169"/>
                  <a:gd name="T2" fmla="*/ 115 w 263"/>
                  <a:gd name="T3" fmla="*/ 118 h 169"/>
                  <a:gd name="T4" fmla="*/ 74 w 263"/>
                  <a:gd name="T5" fmla="*/ 73 h 169"/>
                  <a:gd name="T6" fmla="*/ 263 w 263"/>
                  <a:gd name="T7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3" h="169">
                    <a:moveTo>
                      <a:pt x="0" y="169"/>
                    </a:moveTo>
                    <a:lnTo>
                      <a:pt x="115" y="118"/>
                    </a:lnTo>
                    <a:lnTo>
                      <a:pt x="74" y="73"/>
                    </a:lnTo>
                    <a:lnTo>
                      <a:pt x="263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56" name="Line 1043"/>
              <p:cNvSpPr>
                <a:spLocks noChangeShapeType="1"/>
              </p:cNvSpPr>
              <p:nvPr/>
            </p:nvSpPr>
            <p:spPr bwMode="auto">
              <a:xfrm flipV="1">
                <a:off x="283" y="2713"/>
                <a:ext cx="0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57" name="Line 1044"/>
              <p:cNvSpPr>
                <a:spLocks noChangeShapeType="1"/>
              </p:cNvSpPr>
              <p:nvPr/>
            </p:nvSpPr>
            <p:spPr bwMode="auto">
              <a:xfrm>
                <a:off x="283" y="2713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58" name="Line 1045"/>
              <p:cNvSpPr>
                <a:spLocks noChangeShapeType="1"/>
              </p:cNvSpPr>
              <p:nvPr/>
            </p:nvSpPr>
            <p:spPr bwMode="auto">
              <a:xfrm>
                <a:off x="288" y="2713"/>
                <a:ext cx="2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59" name="Line 1046"/>
              <p:cNvSpPr>
                <a:spLocks noChangeShapeType="1"/>
              </p:cNvSpPr>
              <p:nvPr/>
            </p:nvSpPr>
            <p:spPr bwMode="auto">
              <a:xfrm flipH="1">
                <a:off x="283" y="2717"/>
                <a:ext cx="5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0" name="Line 1047"/>
              <p:cNvSpPr>
                <a:spLocks noChangeShapeType="1"/>
              </p:cNvSpPr>
              <p:nvPr/>
            </p:nvSpPr>
            <p:spPr bwMode="auto">
              <a:xfrm flipV="1">
                <a:off x="404" y="2337"/>
                <a:ext cx="1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1" name="Line 1048"/>
              <p:cNvSpPr>
                <a:spLocks noChangeShapeType="1"/>
              </p:cNvSpPr>
              <p:nvPr/>
            </p:nvSpPr>
            <p:spPr bwMode="auto">
              <a:xfrm>
                <a:off x="404" y="2337"/>
                <a:ext cx="7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2" name="Line 1049"/>
              <p:cNvSpPr>
                <a:spLocks noChangeShapeType="1"/>
              </p:cNvSpPr>
              <p:nvPr/>
            </p:nvSpPr>
            <p:spPr bwMode="auto">
              <a:xfrm>
                <a:off x="411" y="2337"/>
                <a:ext cx="1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3" name="Line 1050"/>
              <p:cNvSpPr>
                <a:spLocks noChangeShapeType="1"/>
              </p:cNvSpPr>
              <p:nvPr/>
            </p:nvSpPr>
            <p:spPr bwMode="auto">
              <a:xfrm flipH="1">
                <a:off x="404" y="2341"/>
                <a:ext cx="7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4" name="Freeform 1051"/>
              <p:cNvSpPr>
                <a:spLocks/>
              </p:cNvSpPr>
              <p:nvPr/>
            </p:nvSpPr>
            <p:spPr bwMode="auto">
              <a:xfrm>
                <a:off x="714" y="1851"/>
                <a:ext cx="319" cy="165"/>
              </a:xfrm>
              <a:custGeom>
                <a:avLst/>
                <a:gdLst>
                  <a:gd name="T0" fmla="*/ 505 w 505"/>
                  <a:gd name="T1" fmla="*/ 224 h 266"/>
                  <a:gd name="T2" fmla="*/ 315 w 505"/>
                  <a:gd name="T3" fmla="*/ 266 h 266"/>
                  <a:gd name="T4" fmla="*/ 0 w 505"/>
                  <a:gd name="T5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5" h="266">
                    <a:moveTo>
                      <a:pt x="505" y="224"/>
                    </a:moveTo>
                    <a:lnTo>
                      <a:pt x="315" y="266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5" name="Line 1052"/>
              <p:cNvSpPr>
                <a:spLocks noChangeShapeType="1"/>
              </p:cNvSpPr>
              <p:nvPr/>
            </p:nvSpPr>
            <p:spPr bwMode="auto">
              <a:xfrm flipH="1" flipV="1">
                <a:off x="1076" y="2031"/>
                <a:ext cx="101" cy="1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6" name="Line 1053"/>
              <p:cNvSpPr>
                <a:spLocks noChangeShapeType="1"/>
              </p:cNvSpPr>
              <p:nvPr/>
            </p:nvSpPr>
            <p:spPr bwMode="auto">
              <a:xfrm flipH="1" flipV="1">
                <a:off x="1033" y="1991"/>
                <a:ext cx="43" cy="4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7" name="Freeform 1054"/>
              <p:cNvSpPr>
                <a:spLocks/>
              </p:cNvSpPr>
              <p:nvPr/>
            </p:nvSpPr>
            <p:spPr bwMode="auto">
              <a:xfrm>
                <a:off x="1033" y="1674"/>
                <a:ext cx="166" cy="317"/>
              </a:xfrm>
              <a:custGeom>
                <a:avLst/>
                <a:gdLst>
                  <a:gd name="T0" fmla="*/ 261 w 261"/>
                  <a:gd name="T1" fmla="*/ 0 h 508"/>
                  <a:gd name="T2" fmla="*/ 115 w 261"/>
                  <a:gd name="T3" fmla="*/ 117 h 508"/>
                  <a:gd name="T4" fmla="*/ 44 w 261"/>
                  <a:gd name="T5" fmla="*/ 293 h 508"/>
                  <a:gd name="T6" fmla="*/ 55 w 261"/>
                  <a:gd name="T7" fmla="*/ 397 h 508"/>
                  <a:gd name="T8" fmla="*/ 0 w 261"/>
                  <a:gd name="T9" fmla="*/ 508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1" h="508">
                    <a:moveTo>
                      <a:pt x="261" y="0"/>
                    </a:moveTo>
                    <a:lnTo>
                      <a:pt x="115" y="117"/>
                    </a:lnTo>
                    <a:lnTo>
                      <a:pt x="44" y="293"/>
                    </a:lnTo>
                    <a:lnTo>
                      <a:pt x="55" y="397"/>
                    </a:lnTo>
                    <a:lnTo>
                      <a:pt x="0" y="508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8" name="Freeform 1055"/>
              <p:cNvSpPr>
                <a:spLocks/>
              </p:cNvSpPr>
              <p:nvPr/>
            </p:nvSpPr>
            <p:spPr bwMode="auto">
              <a:xfrm>
                <a:off x="1139" y="2041"/>
                <a:ext cx="44" cy="64"/>
              </a:xfrm>
              <a:custGeom>
                <a:avLst/>
                <a:gdLst>
                  <a:gd name="T0" fmla="*/ 0 w 71"/>
                  <a:gd name="T1" fmla="*/ 102 h 102"/>
                  <a:gd name="T2" fmla="*/ 17 w 71"/>
                  <a:gd name="T3" fmla="*/ 96 h 102"/>
                  <a:gd name="T4" fmla="*/ 13 w 71"/>
                  <a:gd name="T5" fmla="*/ 73 h 102"/>
                  <a:gd name="T6" fmla="*/ 71 w 71"/>
                  <a:gd name="T7" fmla="*/ 59 h 102"/>
                  <a:gd name="T8" fmla="*/ 61 w 71"/>
                  <a:gd name="T9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102">
                    <a:moveTo>
                      <a:pt x="0" y="102"/>
                    </a:moveTo>
                    <a:lnTo>
                      <a:pt x="17" y="96"/>
                    </a:lnTo>
                    <a:lnTo>
                      <a:pt x="13" y="73"/>
                    </a:lnTo>
                    <a:lnTo>
                      <a:pt x="71" y="59"/>
                    </a:lnTo>
                    <a:lnTo>
                      <a:pt x="61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9" name="Freeform 1056"/>
              <p:cNvSpPr>
                <a:spLocks/>
              </p:cNvSpPr>
              <p:nvPr/>
            </p:nvSpPr>
            <p:spPr bwMode="auto">
              <a:xfrm>
                <a:off x="1177" y="1956"/>
                <a:ext cx="114" cy="85"/>
              </a:xfrm>
              <a:custGeom>
                <a:avLst/>
                <a:gdLst>
                  <a:gd name="T0" fmla="*/ 0 w 181"/>
                  <a:gd name="T1" fmla="*/ 136 h 136"/>
                  <a:gd name="T2" fmla="*/ 56 w 181"/>
                  <a:gd name="T3" fmla="*/ 120 h 136"/>
                  <a:gd name="T4" fmla="*/ 87 w 181"/>
                  <a:gd name="T5" fmla="*/ 9 h 136"/>
                  <a:gd name="T6" fmla="*/ 129 w 181"/>
                  <a:gd name="T7" fmla="*/ 13 h 136"/>
                  <a:gd name="T8" fmla="*/ 181 w 181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136">
                    <a:moveTo>
                      <a:pt x="0" y="136"/>
                    </a:moveTo>
                    <a:lnTo>
                      <a:pt x="56" y="120"/>
                    </a:lnTo>
                    <a:lnTo>
                      <a:pt x="87" y="9"/>
                    </a:lnTo>
                    <a:lnTo>
                      <a:pt x="129" y="13"/>
                    </a:lnTo>
                    <a:lnTo>
                      <a:pt x="181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70" name="Freeform 1057"/>
              <p:cNvSpPr>
                <a:spLocks/>
              </p:cNvSpPr>
              <p:nvPr/>
            </p:nvSpPr>
            <p:spPr bwMode="auto">
              <a:xfrm>
                <a:off x="656" y="1912"/>
                <a:ext cx="36" cy="224"/>
              </a:xfrm>
              <a:custGeom>
                <a:avLst/>
                <a:gdLst>
                  <a:gd name="T0" fmla="*/ 0 w 55"/>
                  <a:gd name="T1" fmla="*/ 0 h 360"/>
                  <a:gd name="T2" fmla="*/ 52 w 55"/>
                  <a:gd name="T3" fmla="*/ 57 h 360"/>
                  <a:gd name="T4" fmla="*/ 19 w 55"/>
                  <a:gd name="T5" fmla="*/ 182 h 360"/>
                  <a:gd name="T6" fmla="*/ 55 w 55"/>
                  <a:gd name="T7" fmla="*/ 285 h 360"/>
                  <a:gd name="T8" fmla="*/ 7 w 55"/>
                  <a:gd name="T9" fmla="*/ 36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360">
                    <a:moveTo>
                      <a:pt x="0" y="0"/>
                    </a:moveTo>
                    <a:lnTo>
                      <a:pt x="52" y="57"/>
                    </a:lnTo>
                    <a:lnTo>
                      <a:pt x="19" y="182"/>
                    </a:lnTo>
                    <a:lnTo>
                      <a:pt x="55" y="285"/>
                    </a:lnTo>
                    <a:lnTo>
                      <a:pt x="7" y="36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71" name="Freeform 1058"/>
              <p:cNvSpPr>
                <a:spLocks/>
              </p:cNvSpPr>
              <p:nvPr/>
            </p:nvSpPr>
            <p:spPr bwMode="auto">
              <a:xfrm>
                <a:off x="615" y="2136"/>
                <a:ext cx="61" cy="308"/>
              </a:xfrm>
              <a:custGeom>
                <a:avLst/>
                <a:gdLst>
                  <a:gd name="T0" fmla="*/ 72 w 97"/>
                  <a:gd name="T1" fmla="*/ 0 h 495"/>
                  <a:gd name="T2" fmla="*/ 57 w 97"/>
                  <a:gd name="T3" fmla="*/ 25 h 495"/>
                  <a:gd name="T4" fmla="*/ 97 w 97"/>
                  <a:gd name="T5" fmla="*/ 98 h 495"/>
                  <a:gd name="T6" fmla="*/ 97 w 97"/>
                  <a:gd name="T7" fmla="*/ 455 h 495"/>
                  <a:gd name="T8" fmla="*/ 0 w 97"/>
                  <a:gd name="T9" fmla="*/ 49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495">
                    <a:moveTo>
                      <a:pt x="72" y="0"/>
                    </a:moveTo>
                    <a:lnTo>
                      <a:pt x="57" y="25"/>
                    </a:lnTo>
                    <a:lnTo>
                      <a:pt x="97" y="98"/>
                    </a:lnTo>
                    <a:lnTo>
                      <a:pt x="97" y="455"/>
                    </a:lnTo>
                    <a:lnTo>
                      <a:pt x="0" y="495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72" name="Freeform 1059"/>
              <p:cNvSpPr>
                <a:spLocks/>
              </p:cNvSpPr>
              <p:nvPr/>
            </p:nvSpPr>
            <p:spPr bwMode="auto">
              <a:xfrm>
                <a:off x="935" y="2249"/>
                <a:ext cx="111" cy="339"/>
              </a:xfrm>
              <a:custGeom>
                <a:avLst/>
                <a:gdLst>
                  <a:gd name="T0" fmla="*/ 115 w 173"/>
                  <a:gd name="T1" fmla="*/ 545 h 545"/>
                  <a:gd name="T2" fmla="*/ 173 w 173"/>
                  <a:gd name="T3" fmla="*/ 456 h 545"/>
                  <a:gd name="T4" fmla="*/ 115 w 173"/>
                  <a:gd name="T5" fmla="*/ 357 h 545"/>
                  <a:gd name="T6" fmla="*/ 110 w 173"/>
                  <a:gd name="T7" fmla="*/ 84 h 545"/>
                  <a:gd name="T8" fmla="*/ 0 w 173"/>
                  <a:gd name="T9" fmla="*/ 51 h 545"/>
                  <a:gd name="T10" fmla="*/ 4 w 173"/>
                  <a:gd name="T11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3" h="545">
                    <a:moveTo>
                      <a:pt x="115" y="545"/>
                    </a:moveTo>
                    <a:lnTo>
                      <a:pt x="173" y="456"/>
                    </a:lnTo>
                    <a:lnTo>
                      <a:pt x="115" y="357"/>
                    </a:lnTo>
                    <a:lnTo>
                      <a:pt x="110" y="84"/>
                    </a:lnTo>
                    <a:lnTo>
                      <a:pt x="0" y="51"/>
                    </a:lnTo>
                    <a:lnTo>
                      <a:pt x="4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73" name="Line 1060"/>
              <p:cNvSpPr>
                <a:spLocks noChangeShapeType="1"/>
              </p:cNvSpPr>
              <p:nvPr/>
            </p:nvSpPr>
            <p:spPr bwMode="auto">
              <a:xfrm flipV="1">
                <a:off x="866" y="2635"/>
                <a:ext cx="0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74" name="Line 1061"/>
              <p:cNvSpPr>
                <a:spLocks noChangeShapeType="1"/>
              </p:cNvSpPr>
              <p:nvPr/>
            </p:nvSpPr>
            <p:spPr bwMode="auto">
              <a:xfrm>
                <a:off x="866" y="2635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75" name="Line 1062"/>
              <p:cNvSpPr>
                <a:spLocks noChangeShapeType="1"/>
              </p:cNvSpPr>
              <p:nvPr/>
            </p:nvSpPr>
            <p:spPr bwMode="auto">
              <a:xfrm>
                <a:off x="872" y="2635"/>
                <a:ext cx="0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76" name="Line 1063"/>
              <p:cNvSpPr>
                <a:spLocks noChangeShapeType="1"/>
              </p:cNvSpPr>
              <p:nvPr/>
            </p:nvSpPr>
            <p:spPr bwMode="auto">
              <a:xfrm flipH="1">
                <a:off x="866" y="2640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77" name="Freeform 1064"/>
              <p:cNvSpPr>
                <a:spLocks/>
              </p:cNvSpPr>
              <p:nvPr/>
            </p:nvSpPr>
            <p:spPr bwMode="auto">
              <a:xfrm>
                <a:off x="1065" y="2031"/>
                <a:ext cx="11" cy="83"/>
              </a:xfrm>
              <a:custGeom>
                <a:avLst/>
                <a:gdLst>
                  <a:gd name="T0" fmla="*/ 19 w 19"/>
                  <a:gd name="T1" fmla="*/ 0 h 134"/>
                  <a:gd name="T2" fmla="*/ 5 w 19"/>
                  <a:gd name="T3" fmla="*/ 55 h 134"/>
                  <a:gd name="T4" fmla="*/ 17 w 19"/>
                  <a:gd name="T5" fmla="*/ 63 h 134"/>
                  <a:gd name="T6" fmla="*/ 0 w 19"/>
                  <a:gd name="T7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34">
                    <a:moveTo>
                      <a:pt x="19" y="0"/>
                    </a:moveTo>
                    <a:lnTo>
                      <a:pt x="5" y="55"/>
                    </a:lnTo>
                    <a:lnTo>
                      <a:pt x="17" y="63"/>
                    </a:lnTo>
                    <a:lnTo>
                      <a:pt x="0" y="134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78" name="Freeform 1065"/>
              <p:cNvSpPr>
                <a:spLocks/>
              </p:cNvSpPr>
              <p:nvPr/>
            </p:nvSpPr>
            <p:spPr bwMode="auto">
              <a:xfrm>
                <a:off x="939" y="2114"/>
                <a:ext cx="148" cy="135"/>
              </a:xfrm>
              <a:custGeom>
                <a:avLst/>
                <a:gdLst>
                  <a:gd name="T0" fmla="*/ 0 w 234"/>
                  <a:gd name="T1" fmla="*/ 219 h 219"/>
                  <a:gd name="T2" fmla="*/ 194 w 234"/>
                  <a:gd name="T3" fmla="*/ 136 h 219"/>
                  <a:gd name="T4" fmla="*/ 194 w 234"/>
                  <a:gd name="T5" fmla="*/ 113 h 219"/>
                  <a:gd name="T6" fmla="*/ 205 w 234"/>
                  <a:gd name="T7" fmla="*/ 105 h 219"/>
                  <a:gd name="T8" fmla="*/ 211 w 234"/>
                  <a:gd name="T9" fmla="*/ 100 h 219"/>
                  <a:gd name="T10" fmla="*/ 221 w 234"/>
                  <a:gd name="T11" fmla="*/ 100 h 219"/>
                  <a:gd name="T12" fmla="*/ 227 w 234"/>
                  <a:gd name="T13" fmla="*/ 92 h 219"/>
                  <a:gd name="T14" fmla="*/ 234 w 234"/>
                  <a:gd name="T15" fmla="*/ 90 h 219"/>
                  <a:gd name="T16" fmla="*/ 198 w 234"/>
                  <a:gd name="T17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4" h="219">
                    <a:moveTo>
                      <a:pt x="0" y="219"/>
                    </a:moveTo>
                    <a:lnTo>
                      <a:pt x="194" y="136"/>
                    </a:lnTo>
                    <a:lnTo>
                      <a:pt x="194" y="113"/>
                    </a:lnTo>
                    <a:lnTo>
                      <a:pt x="205" y="105"/>
                    </a:lnTo>
                    <a:lnTo>
                      <a:pt x="211" y="100"/>
                    </a:lnTo>
                    <a:lnTo>
                      <a:pt x="221" y="100"/>
                    </a:lnTo>
                    <a:lnTo>
                      <a:pt x="227" y="92"/>
                    </a:lnTo>
                    <a:lnTo>
                      <a:pt x="234" y="90"/>
                    </a:lnTo>
                    <a:lnTo>
                      <a:pt x="198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79" name="Freeform 1066"/>
              <p:cNvSpPr>
                <a:spLocks/>
              </p:cNvSpPr>
              <p:nvPr/>
            </p:nvSpPr>
            <p:spPr bwMode="auto">
              <a:xfrm>
                <a:off x="660" y="2136"/>
                <a:ext cx="279" cy="113"/>
              </a:xfrm>
              <a:custGeom>
                <a:avLst/>
                <a:gdLst>
                  <a:gd name="T0" fmla="*/ 438 w 438"/>
                  <a:gd name="T1" fmla="*/ 183 h 183"/>
                  <a:gd name="T2" fmla="*/ 379 w 438"/>
                  <a:gd name="T3" fmla="*/ 94 h 183"/>
                  <a:gd name="T4" fmla="*/ 260 w 438"/>
                  <a:gd name="T5" fmla="*/ 91 h 183"/>
                  <a:gd name="T6" fmla="*/ 250 w 438"/>
                  <a:gd name="T7" fmla="*/ 92 h 183"/>
                  <a:gd name="T8" fmla="*/ 244 w 438"/>
                  <a:gd name="T9" fmla="*/ 98 h 183"/>
                  <a:gd name="T10" fmla="*/ 231 w 438"/>
                  <a:gd name="T11" fmla="*/ 104 h 183"/>
                  <a:gd name="T12" fmla="*/ 215 w 438"/>
                  <a:gd name="T13" fmla="*/ 104 h 183"/>
                  <a:gd name="T14" fmla="*/ 0 w 438"/>
                  <a:gd name="T15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8" h="183">
                    <a:moveTo>
                      <a:pt x="438" y="183"/>
                    </a:moveTo>
                    <a:lnTo>
                      <a:pt x="379" y="94"/>
                    </a:lnTo>
                    <a:lnTo>
                      <a:pt x="260" y="91"/>
                    </a:lnTo>
                    <a:lnTo>
                      <a:pt x="250" y="92"/>
                    </a:lnTo>
                    <a:lnTo>
                      <a:pt x="244" y="98"/>
                    </a:lnTo>
                    <a:lnTo>
                      <a:pt x="231" y="104"/>
                    </a:lnTo>
                    <a:lnTo>
                      <a:pt x="215" y="10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0" name="Line 1067"/>
              <p:cNvSpPr>
                <a:spLocks noChangeShapeType="1"/>
              </p:cNvSpPr>
              <p:nvPr/>
            </p:nvSpPr>
            <p:spPr bwMode="auto">
              <a:xfrm flipV="1">
                <a:off x="1109" y="2295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1" name="Line 1068"/>
              <p:cNvSpPr>
                <a:spLocks noChangeShapeType="1"/>
              </p:cNvSpPr>
              <p:nvPr/>
            </p:nvSpPr>
            <p:spPr bwMode="auto">
              <a:xfrm>
                <a:off x="1109" y="2295"/>
                <a:ext cx="7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2" name="Line 1069"/>
              <p:cNvSpPr>
                <a:spLocks noChangeShapeType="1"/>
              </p:cNvSpPr>
              <p:nvPr/>
            </p:nvSpPr>
            <p:spPr bwMode="auto">
              <a:xfrm>
                <a:off x="1116" y="2295"/>
                <a:ext cx="1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3" name="Line 1070"/>
              <p:cNvSpPr>
                <a:spLocks noChangeShapeType="1"/>
              </p:cNvSpPr>
              <p:nvPr/>
            </p:nvSpPr>
            <p:spPr bwMode="auto">
              <a:xfrm flipH="1">
                <a:off x="1109" y="2301"/>
                <a:ext cx="7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4" name="Freeform 1071"/>
              <p:cNvSpPr>
                <a:spLocks/>
              </p:cNvSpPr>
              <p:nvPr/>
            </p:nvSpPr>
            <p:spPr bwMode="auto">
              <a:xfrm>
                <a:off x="1065" y="2105"/>
                <a:ext cx="74" cy="9"/>
              </a:xfrm>
              <a:custGeom>
                <a:avLst/>
                <a:gdLst>
                  <a:gd name="T0" fmla="*/ 0 w 117"/>
                  <a:gd name="T1" fmla="*/ 15 h 15"/>
                  <a:gd name="T2" fmla="*/ 55 w 117"/>
                  <a:gd name="T3" fmla="*/ 15 h 15"/>
                  <a:gd name="T4" fmla="*/ 117 w 117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15">
                    <a:moveTo>
                      <a:pt x="0" y="15"/>
                    </a:moveTo>
                    <a:lnTo>
                      <a:pt x="55" y="15"/>
                    </a:lnTo>
                    <a:lnTo>
                      <a:pt x="117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5" name="Line 1072"/>
              <p:cNvSpPr>
                <a:spLocks noChangeShapeType="1"/>
              </p:cNvSpPr>
              <p:nvPr/>
            </p:nvSpPr>
            <p:spPr bwMode="auto">
              <a:xfrm flipV="1">
                <a:off x="1020" y="2058"/>
                <a:ext cx="0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6" name="Line 1073"/>
              <p:cNvSpPr>
                <a:spLocks noChangeShapeType="1"/>
              </p:cNvSpPr>
              <p:nvPr/>
            </p:nvSpPr>
            <p:spPr bwMode="auto">
              <a:xfrm>
                <a:off x="1020" y="2058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7" name="Line 1074"/>
              <p:cNvSpPr>
                <a:spLocks noChangeShapeType="1"/>
              </p:cNvSpPr>
              <p:nvPr/>
            </p:nvSpPr>
            <p:spPr bwMode="auto">
              <a:xfrm>
                <a:off x="1025" y="2058"/>
                <a:ext cx="1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8" name="Line 1075"/>
              <p:cNvSpPr>
                <a:spLocks noChangeShapeType="1"/>
              </p:cNvSpPr>
              <p:nvPr/>
            </p:nvSpPr>
            <p:spPr bwMode="auto">
              <a:xfrm flipH="1">
                <a:off x="1020" y="2062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9" name="Line 1076"/>
              <p:cNvSpPr>
                <a:spLocks noChangeShapeType="1"/>
              </p:cNvSpPr>
              <p:nvPr/>
            </p:nvSpPr>
            <p:spPr bwMode="auto">
              <a:xfrm flipV="1">
                <a:off x="962" y="1906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90" name="Line 1077"/>
              <p:cNvSpPr>
                <a:spLocks noChangeShapeType="1"/>
              </p:cNvSpPr>
              <p:nvPr/>
            </p:nvSpPr>
            <p:spPr bwMode="auto">
              <a:xfrm>
                <a:off x="962" y="1906"/>
                <a:ext cx="6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91" name="Line 1078"/>
              <p:cNvSpPr>
                <a:spLocks noChangeShapeType="1"/>
              </p:cNvSpPr>
              <p:nvPr/>
            </p:nvSpPr>
            <p:spPr bwMode="auto">
              <a:xfrm>
                <a:off x="968" y="1906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92" name="Line 1079"/>
              <p:cNvSpPr>
                <a:spLocks noChangeShapeType="1"/>
              </p:cNvSpPr>
              <p:nvPr/>
            </p:nvSpPr>
            <p:spPr bwMode="auto">
              <a:xfrm flipH="1">
                <a:off x="962" y="1912"/>
                <a:ext cx="6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93" name="Line 1080"/>
              <p:cNvSpPr>
                <a:spLocks noChangeShapeType="1"/>
              </p:cNvSpPr>
              <p:nvPr/>
            </p:nvSpPr>
            <p:spPr bwMode="auto">
              <a:xfrm flipV="1">
                <a:off x="1139" y="2061"/>
                <a:ext cx="1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94" name="Line 1081"/>
              <p:cNvSpPr>
                <a:spLocks noChangeShapeType="1"/>
              </p:cNvSpPr>
              <p:nvPr/>
            </p:nvSpPr>
            <p:spPr bwMode="auto">
              <a:xfrm>
                <a:off x="1139" y="2061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95" name="Line 1082"/>
              <p:cNvSpPr>
                <a:spLocks noChangeShapeType="1"/>
              </p:cNvSpPr>
              <p:nvPr/>
            </p:nvSpPr>
            <p:spPr bwMode="auto">
              <a:xfrm>
                <a:off x="1146" y="2061"/>
                <a:ext cx="1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96" name="Line 1083"/>
              <p:cNvSpPr>
                <a:spLocks noChangeShapeType="1"/>
              </p:cNvSpPr>
              <p:nvPr/>
            </p:nvSpPr>
            <p:spPr bwMode="auto">
              <a:xfrm flipH="1">
                <a:off x="1139" y="2065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97" name="Line 1084"/>
              <p:cNvSpPr>
                <a:spLocks noChangeShapeType="1"/>
              </p:cNvSpPr>
              <p:nvPr/>
            </p:nvSpPr>
            <p:spPr bwMode="auto">
              <a:xfrm flipV="1">
                <a:off x="1132" y="1949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98" name="Line 1085"/>
              <p:cNvSpPr>
                <a:spLocks noChangeShapeType="1"/>
              </p:cNvSpPr>
              <p:nvPr/>
            </p:nvSpPr>
            <p:spPr bwMode="auto">
              <a:xfrm>
                <a:off x="1132" y="1949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99" name="Line 1086"/>
              <p:cNvSpPr>
                <a:spLocks noChangeShapeType="1"/>
              </p:cNvSpPr>
              <p:nvPr/>
            </p:nvSpPr>
            <p:spPr bwMode="auto">
              <a:xfrm>
                <a:off x="1139" y="1949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0" name="Line 1087"/>
              <p:cNvSpPr>
                <a:spLocks noChangeShapeType="1"/>
              </p:cNvSpPr>
              <p:nvPr/>
            </p:nvSpPr>
            <p:spPr bwMode="auto">
              <a:xfrm flipH="1">
                <a:off x="1132" y="1955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1" name="Line 1088"/>
              <p:cNvSpPr>
                <a:spLocks noChangeShapeType="1"/>
              </p:cNvSpPr>
              <p:nvPr/>
            </p:nvSpPr>
            <p:spPr bwMode="auto">
              <a:xfrm>
                <a:off x="1274" y="2408"/>
                <a:ext cx="50" cy="8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2" name="Freeform 1089"/>
              <p:cNvSpPr>
                <a:spLocks/>
              </p:cNvSpPr>
              <p:nvPr/>
            </p:nvSpPr>
            <p:spPr bwMode="auto">
              <a:xfrm>
                <a:off x="1265" y="2408"/>
                <a:ext cx="71" cy="254"/>
              </a:xfrm>
              <a:custGeom>
                <a:avLst/>
                <a:gdLst>
                  <a:gd name="T0" fmla="*/ 0 w 112"/>
                  <a:gd name="T1" fmla="*/ 407 h 407"/>
                  <a:gd name="T2" fmla="*/ 112 w 112"/>
                  <a:gd name="T3" fmla="*/ 345 h 407"/>
                  <a:gd name="T4" fmla="*/ 16 w 112"/>
                  <a:gd name="T5" fmla="*/ 0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2" h="407">
                    <a:moveTo>
                      <a:pt x="0" y="407"/>
                    </a:moveTo>
                    <a:lnTo>
                      <a:pt x="112" y="345"/>
                    </a:lnTo>
                    <a:lnTo>
                      <a:pt x="16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3" name="Freeform 1090"/>
              <p:cNvSpPr>
                <a:spLocks/>
              </p:cNvSpPr>
              <p:nvPr/>
            </p:nvSpPr>
            <p:spPr bwMode="auto">
              <a:xfrm>
                <a:off x="2017" y="2857"/>
                <a:ext cx="99" cy="293"/>
              </a:xfrm>
              <a:custGeom>
                <a:avLst/>
                <a:gdLst>
                  <a:gd name="T0" fmla="*/ 0 w 154"/>
                  <a:gd name="T1" fmla="*/ 0 h 472"/>
                  <a:gd name="T2" fmla="*/ 48 w 154"/>
                  <a:gd name="T3" fmla="*/ 175 h 472"/>
                  <a:gd name="T4" fmla="*/ 69 w 154"/>
                  <a:gd name="T5" fmla="*/ 175 h 472"/>
                  <a:gd name="T6" fmla="*/ 81 w 154"/>
                  <a:gd name="T7" fmla="*/ 179 h 472"/>
                  <a:gd name="T8" fmla="*/ 115 w 154"/>
                  <a:gd name="T9" fmla="*/ 298 h 472"/>
                  <a:gd name="T10" fmla="*/ 110 w 154"/>
                  <a:gd name="T11" fmla="*/ 307 h 472"/>
                  <a:gd name="T12" fmla="*/ 89 w 154"/>
                  <a:gd name="T13" fmla="*/ 309 h 472"/>
                  <a:gd name="T14" fmla="*/ 75 w 154"/>
                  <a:gd name="T15" fmla="*/ 325 h 472"/>
                  <a:gd name="T16" fmla="*/ 81 w 154"/>
                  <a:gd name="T17" fmla="*/ 346 h 472"/>
                  <a:gd name="T18" fmla="*/ 87 w 154"/>
                  <a:gd name="T19" fmla="*/ 353 h 472"/>
                  <a:gd name="T20" fmla="*/ 121 w 154"/>
                  <a:gd name="T21" fmla="*/ 367 h 472"/>
                  <a:gd name="T22" fmla="*/ 127 w 154"/>
                  <a:gd name="T23" fmla="*/ 375 h 472"/>
                  <a:gd name="T24" fmla="*/ 127 w 154"/>
                  <a:gd name="T25" fmla="*/ 382 h 472"/>
                  <a:gd name="T26" fmla="*/ 119 w 154"/>
                  <a:gd name="T27" fmla="*/ 426 h 472"/>
                  <a:gd name="T28" fmla="*/ 119 w 154"/>
                  <a:gd name="T29" fmla="*/ 436 h 472"/>
                  <a:gd name="T30" fmla="*/ 121 w 154"/>
                  <a:gd name="T31" fmla="*/ 446 h 472"/>
                  <a:gd name="T32" fmla="*/ 138 w 154"/>
                  <a:gd name="T33" fmla="*/ 448 h 472"/>
                  <a:gd name="T34" fmla="*/ 142 w 154"/>
                  <a:gd name="T35" fmla="*/ 444 h 472"/>
                  <a:gd name="T36" fmla="*/ 154 w 154"/>
                  <a:gd name="T37" fmla="*/ 444 h 472"/>
                  <a:gd name="T38" fmla="*/ 148 w 154"/>
                  <a:gd name="T39" fmla="*/ 47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4" h="472">
                    <a:moveTo>
                      <a:pt x="0" y="0"/>
                    </a:moveTo>
                    <a:lnTo>
                      <a:pt x="48" y="175"/>
                    </a:lnTo>
                    <a:lnTo>
                      <a:pt x="69" y="175"/>
                    </a:lnTo>
                    <a:lnTo>
                      <a:pt x="81" y="179"/>
                    </a:lnTo>
                    <a:lnTo>
                      <a:pt x="115" y="298"/>
                    </a:lnTo>
                    <a:lnTo>
                      <a:pt x="110" y="307"/>
                    </a:lnTo>
                    <a:lnTo>
                      <a:pt x="89" y="309"/>
                    </a:lnTo>
                    <a:lnTo>
                      <a:pt x="75" y="325"/>
                    </a:lnTo>
                    <a:lnTo>
                      <a:pt x="81" y="346"/>
                    </a:lnTo>
                    <a:lnTo>
                      <a:pt x="87" y="353"/>
                    </a:lnTo>
                    <a:lnTo>
                      <a:pt x="121" y="367"/>
                    </a:lnTo>
                    <a:lnTo>
                      <a:pt x="127" y="375"/>
                    </a:lnTo>
                    <a:lnTo>
                      <a:pt x="127" y="382"/>
                    </a:lnTo>
                    <a:lnTo>
                      <a:pt x="119" y="426"/>
                    </a:lnTo>
                    <a:lnTo>
                      <a:pt x="119" y="436"/>
                    </a:lnTo>
                    <a:lnTo>
                      <a:pt x="121" y="446"/>
                    </a:lnTo>
                    <a:lnTo>
                      <a:pt x="138" y="448"/>
                    </a:lnTo>
                    <a:lnTo>
                      <a:pt x="142" y="444"/>
                    </a:lnTo>
                    <a:lnTo>
                      <a:pt x="154" y="444"/>
                    </a:lnTo>
                    <a:lnTo>
                      <a:pt x="148" y="472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4" name="Freeform 1091"/>
              <p:cNvSpPr>
                <a:spLocks/>
              </p:cNvSpPr>
              <p:nvPr/>
            </p:nvSpPr>
            <p:spPr bwMode="auto">
              <a:xfrm>
                <a:off x="2486" y="3826"/>
                <a:ext cx="103" cy="56"/>
              </a:xfrm>
              <a:custGeom>
                <a:avLst/>
                <a:gdLst>
                  <a:gd name="T0" fmla="*/ 0 w 163"/>
                  <a:gd name="T1" fmla="*/ 11 h 88"/>
                  <a:gd name="T2" fmla="*/ 4 w 163"/>
                  <a:gd name="T3" fmla="*/ 38 h 88"/>
                  <a:gd name="T4" fmla="*/ 8 w 163"/>
                  <a:gd name="T5" fmla="*/ 42 h 88"/>
                  <a:gd name="T6" fmla="*/ 17 w 163"/>
                  <a:gd name="T7" fmla="*/ 40 h 88"/>
                  <a:gd name="T8" fmla="*/ 21 w 163"/>
                  <a:gd name="T9" fmla="*/ 32 h 88"/>
                  <a:gd name="T10" fmla="*/ 27 w 163"/>
                  <a:gd name="T11" fmla="*/ 30 h 88"/>
                  <a:gd name="T12" fmla="*/ 31 w 163"/>
                  <a:gd name="T13" fmla="*/ 38 h 88"/>
                  <a:gd name="T14" fmla="*/ 19 w 163"/>
                  <a:gd name="T15" fmla="*/ 84 h 88"/>
                  <a:gd name="T16" fmla="*/ 52 w 163"/>
                  <a:gd name="T17" fmla="*/ 84 h 88"/>
                  <a:gd name="T18" fmla="*/ 48 w 163"/>
                  <a:gd name="T19" fmla="*/ 88 h 88"/>
                  <a:gd name="T20" fmla="*/ 92 w 163"/>
                  <a:gd name="T21" fmla="*/ 86 h 88"/>
                  <a:gd name="T22" fmla="*/ 112 w 163"/>
                  <a:gd name="T23" fmla="*/ 74 h 88"/>
                  <a:gd name="T24" fmla="*/ 138 w 163"/>
                  <a:gd name="T25" fmla="*/ 72 h 88"/>
                  <a:gd name="T26" fmla="*/ 154 w 163"/>
                  <a:gd name="T27" fmla="*/ 71 h 88"/>
                  <a:gd name="T28" fmla="*/ 163 w 163"/>
                  <a:gd name="T29" fmla="*/ 53 h 88"/>
                  <a:gd name="T30" fmla="*/ 163 w 163"/>
                  <a:gd name="T31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3" h="88">
                    <a:moveTo>
                      <a:pt x="0" y="11"/>
                    </a:moveTo>
                    <a:lnTo>
                      <a:pt x="4" y="38"/>
                    </a:lnTo>
                    <a:lnTo>
                      <a:pt x="8" y="42"/>
                    </a:lnTo>
                    <a:lnTo>
                      <a:pt x="17" y="40"/>
                    </a:lnTo>
                    <a:lnTo>
                      <a:pt x="21" y="32"/>
                    </a:lnTo>
                    <a:lnTo>
                      <a:pt x="27" y="30"/>
                    </a:lnTo>
                    <a:lnTo>
                      <a:pt x="31" y="38"/>
                    </a:lnTo>
                    <a:lnTo>
                      <a:pt x="19" y="84"/>
                    </a:lnTo>
                    <a:lnTo>
                      <a:pt x="52" y="84"/>
                    </a:lnTo>
                    <a:lnTo>
                      <a:pt x="48" y="88"/>
                    </a:lnTo>
                    <a:lnTo>
                      <a:pt x="92" y="86"/>
                    </a:lnTo>
                    <a:lnTo>
                      <a:pt x="112" y="74"/>
                    </a:lnTo>
                    <a:lnTo>
                      <a:pt x="138" y="72"/>
                    </a:lnTo>
                    <a:lnTo>
                      <a:pt x="154" y="71"/>
                    </a:lnTo>
                    <a:lnTo>
                      <a:pt x="163" y="53"/>
                    </a:lnTo>
                    <a:lnTo>
                      <a:pt x="163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5" name="Freeform 1092"/>
              <p:cNvSpPr>
                <a:spLocks/>
              </p:cNvSpPr>
              <p:nvPr/>
            </p:nvSpPr>
            <p:spPr bwMode="auto">
              <a:xfrm>
                <a:off x="2393" y="3551"/>
                <a:ext cx="23" cy="95"/>
              </a:xfrm>
              <a:custGeom>
                <a:avLst/>
                <a:gdLst>
                  <a:gd name="T0" fmla="*/ 35 w 39"/>
                  <a:gd name="T1" fmla="*/ 150 h 150"/>
                  <a:gd name="T2" fmla="*/ 33 w 39"/>
                  <a:gd name="T3" fmla="*/ 142 h 150"/>
                  <a:gd name="T4" fmla="*/ 33 w 39"/>
                  <a:gd name="T5" fmla="*/ 135 h 150"/>
                  <a:gd name="T6" fmla="*/ 39 w 39"/>
                  <a:gd name="T7" fmla="*/ 127 h 150"/>
                  <a:gd name="T8" fmla="*/ 37 w 39"/>
                  <a:gd name="T9" fmla="*/ 117 h 150"/>
                  <a:gd name="T10" fmla="*/ 35 w 39"/>
                  <a:gd name="T11" fmla="*/ 108 h 150"/>
                  <a:gd name="T12" fmla="*/ 39 w 39"/>
                  <a:gd name="T13" fmla="*/ 96 h 150"/>
                  <a:gd name="T14" fmla="*/ 35 w 39"/>
                  <a:gd name="T15" fmla="*/ 85 h 150"/>
                  <a:gd name="T16" fmla="*/ 29 w 39"/>
                  <a:gd name="T17" fmla="*/ 73 h 150"/>
                  <a:gd name="T18" fmla="*/ 16 w 39"/>
                  <a:gd name="T19" fmla="*/ 62 h 150"/>
                  <a:gd name="T20" fmla="*/ 8 w 39"/>
                  <a:gd name="T21" fmla="*/ 48 h 150"/>
                  <a:gd name="T22" fmla="*/ 4 w 39"/>
                  <a:gd name="T23" fmla="*/ 44 h 150"/>
                  <a:gd name="T24" fmla="*/ 4 w 39"/>
                  <a:gd name="T25" fmla="*/ 37 h 150"/>
                  <a:gd name="T26" fmla="*/ 0 w 39"/>
                  <a:gd name="T27" fmla="*/ 29 h 150"/>
                  <a:gd name="T28" fmla="*/ 0 w 39"/>
                  <a:gd name="T29" fmla="*/ 19 h 150"/>
                  <a:gd name="T30" fmla="*/ 8 w 39"/>
                  <a:gd name="T31" fmla="*/ 10 h 150"/>
                  <a:gd name="T32" fmla="*/ 14 w 39"/>
                  <a:gd name="T33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" h="150">
                    <a:moveTo>
                      <a:pt x="35" y="150"/>
                    </a:moveTo>
                    <a:lnTo>
                      <a:pt x="33" y="142"/>
                    </a:lnTo>
                    <a:lnTo>
                      <a:pt x="33" y="135"/>
                    </a:lnTo>
                    <a:lnTo>
                      <a:pt x="39" y="127"/>
                    </a:lnTo>
                    <a:lnTo>
                      <a:pt x="37" y="117"/>
                    </a:lnTo>
                    <a:lnTo>
                      <a:pt x="35" y="108"/>
                    </a:lnTo>
                    <a:lnTo>
                      <a:pt x="39" y="96"/>
                    </a:lnTo>
                    <a:lnTo>
                      <a:pt x="35" y="85"/>
                    </a:lnTo>
                    <a:lnTo>
                      <a:pt x="29" y="73"/>
                    </a:lnTo>
                    <a:lnTo>
                      <a:pt x="16" y="62"/>
                    </a:lnTo>
                    <a:lnTo>
                      <a:pt x="8" y="48"/>
                    </a:lnTo>
                    <a:lnTo>
                      <a:pt x="4" y="44"/>
                    </a:lnTo>
                    <a:lnTo>
                      <a:pt x="4" y="37"/>
                    </a:lnTo>
                    <a:lnTo>
                      <a:pt x="0" y="29"/>
                    </a:lnTo>
                    <a:lnTo>
                      <a:pt x="0" y="19"/>
                    </a:lnTo>
                    <a:lnTo>
                      <a:pt x="8" y="10"/>
                    </a:lnTo>
                    <a:lnTo>
                      <a:pt x="14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6" name="Freeform 1093"/>
              <p:cNvSpPr>
                <a:spLocks/>
              </p:cNvSpPr>
              <p:nvPr/>
            </p:nvSpPr>
            <p:spPr bwMode="auto">
              <a:xfrm>
                <a:off x="2402" y="3533"/>
                <a:ext cx="14" cy="18"/>
              </a:xfrm>
              <a:custGeom>
                <a:avLst/>
                <a:gdLst>
                  <a:gd name="T0" fmla="*/ 25 w 25"/>
                  <a:gd name="T1" fmla="*/ 0 h 29"/>
                  <a:gd name="T2" fmla="*/ 19 w 25"/>
                  <a:gd name="T3" fmla="*/ 10 h 29"/>
                  <a:gd name="T4" fmla="*/ 11 w 25"/>
                  <a:gd name="T5" fmla="*/ 12 h 29"/>
                  <a:gd name="T6" fmla="*/ 8 w 25"/>
                  <a:gd name="T7" fmla="*/ 18 h 29"/>
                  <a:gd name="T8" fmla="*/ 0 w 25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9">
                    <a:moveTo>
                      <a:pt x="25" y="0"/>
                    </a:moveTo>
                    <a:lnTo>
                      <a:pt x="19" y="10"/>
                    </a:lnTo>
                    <a:lnTo>
                      <a:pt x="11" y="12"/>
                    </a:lnTo>
                    <a:lnTo>
                      <a:pt x="8" y="18"/>
                    </a:lnTo>
                    <a:lnTo>
                      <a:pt x="0" y="29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7" name="Freeform 1094"/>
              <p:cNvSpPr>
                <a:spLocks/>
              </p:cNvSpPr>
              <p:nvPr/>
            </p:nvSpPr>
            <p:spPr bwMode="auto">
              <a:xfrm>
                <a:off x="2584" y="3587"/>
                <a:ext cx="62" cy="108"/>
              </a:xfrm>
              <a:custGeom>
                <a:avLst/>
                <a:gdLst>
                  <a:gd name="T0" fmla="*/ 96 w 96"/>
                  <a:gd name="T1" fmla="*/ 174 h 174"/>
                  <a:gd name="T2" fmla="*/ 96 w 96"/>
                  <a:gd name="T3" fmla="*/ 94 h 174"/>
                  <a:gd name="T4" fmla="*/ 59 w 96"/>
                  <a:gd name="T5" fmla="*/ 94 h 174"/>
                  <a:gd name="T6" fmla="*/ 59 w 96"/>
                  <a:gd name="T7" fmla="*/ 75 h 174"/>
                  <a:gd name="T8" fmla="*/ 44 w 96"/>
                  <a:gd name="T9" fmla="*/ 71 h 174"/>
                  <a:gd name="T10" fmla="*/ 36 w 96"/>
                  <a:gd name="T11" fmla="*/ 63 h 174"/>
                  <a:gd name="T12" fmla="*/ 36 w 96"/>
                  <a:gd name="T13" fmla="*/ 44 h 174"/>
                  <a:gd name="T14" fmla="*/ 0 w 96"/>
                  <a:gd name="T15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174">
                    <a:moveTo>
                      <a:pt x="96" y="174"/>
                    </a:moveTo>
                    <a:lnTo>
                      <a:pt x="96" y="94"/>
                    </a:lnTo>
                    <a:lnTo>
                      <a:pt x="59" y="94"/>
                    </a:lnTo>
                    <a:lnTo>
                      <a:pt x="59" y="75"/>
                    </a:lnTo>
                    <a:lnTo>
                      <a:pt x="44" y="71"/>
                    </a:lnTo>
                    <a:lnTo>
                      <a:pt x="36" y="63"/>
                    </a:lnTo>
                    <a:lnTo>
                      <a:pt x="36" y="4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8" name="Freeform 1095"/>
              <p:cNvSpPr>
                <a:spLocks/>
              </p:cNvSpPr>
              <p:nvPr/>
            </p:nvSpPr>
            <p:spPr bwMode="auto">
              <a:xfrm>
                <a:off x="2466" y="3609"/>
                <a:ext cx="55" cy="33"/>
              </a:xfrm>
              <a:custGeom>
                <a:avLst/>
                <a:gdLst>
                  <a:gd name="T0" fmla="*/ 11 w 90"/>
                  <a:gd name="T1" fmla="*/ 0 h 54"/>
                  <a:gd name="T2" fmla="*/ 11 w 90"/>
                  <a:gd name="T3" fmla="*/ 2 h 54"/>
                  <a:gd name="T4" fmla="*/ 5 w 90"/>
                  <a:gd name="T5" fmla="*/ 23 h 54"/>
                  <a:gd name="T6" fmla="*/ 0 w 90"/>
                  <a:gd name="T7" fmla="*/ 33 h 54"/>
                  <a:gd name="T8" fmla="*/ 21 w 90"/>
                  <a:gd name="T9" fmla="*/ 54 h 54"/>
                  <a:gd name="T10" fmla="*/ 74 w 90"/>
                  <a:gd name="T11" fmla="*/ 31 h 54"/>
                  <a:gd name="T12" fmla="*/ 90 w 90"/>
                  <a:gd name="T13" fmla="*/ 35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54">
                    <a:moveTo>
                      <a:pt x="11" y="0"/>
                    </a:moveTo>
                    <a:lnTo>
                      <a:pt x="11" y="2"/>
                    </a:lnTo>
                    <a:lnTo>
                      <a:pt x="5" y="23"/>
                    </a:lnTo>
                    <a:lnTo>
                      <a:pt x="0" y="33"/>
                    </a:lnTo>
                    <a:lnTo>
                      <a:pt x="21" y="54"/>
                    </a:lnTo>
                    <a:lnTo>
                      <a:pt x="74" y="31"/>
                    </a:lnTo>
                    <a:lnTo>
                      <a:pt x="90" y="35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9" name="Freeform 1096"/>
              <p:cNvSpPr>
                <a:spLocks/>
              </p:cNvSpPr>
              <p:nvPr/>
            </p:nvSpPr>
            <p:spPr bwMode="auto">
              <a:xfrm>
                <a:off x="2521" y="3602"/>
                <a:ext cx="28" cy="29"/>
              </a:xfrm>
              <a:custGeom>
                <a:avLst/>
                <a:gdLst>
                  <a:gd name="T0" fmla="*/ 38 w 44"/>
                  <a:gd name="T1" fmla="*/ 0 h 46"/>
                  <a:gd name="T2" fmla="*/ 44 w 44"/>
                  <a:gd name="T3" fmla="*/ 11 h 46"/>
                  <a:gd name="T4" fmla="*/ 31 w 44"/>
                  <a:gd name="T5" fmla="*/ 17 h 46"/>
                  <a:gd name="T6" fmla="*/ 25 w 44"/>
                  <a:gd name="T7" fmla="*/ 13 h 46"/>
                  <a:gd name="T8" fmla="*/ 0 w 44"/>
                  <a:gd name="T9" fmla="*/ 27 h 46"/>
                  <a:gd name="T10" fmla="*/ 9 w 44"/>
                  <a:gd name="T11" fmla="*/ 40 h 46"/>
                  <a:gd name="T12" fmla="*/ 0 w 44"/>
                  <a:gd name="T13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6">
                    <a:moveTo>
                      <a:pt x="38" y="0"/>
                    </a:moveTo>
                    <a:lnTo>
                      <a:pt x="44" y="11"/>
                    </a:lnTo>
                    <a:lnTo>
                      <a:pt x="31" y="17"/>
                    </a:lnTo>
                    <a:lnTo>
                      <a:pt x="25" y="13"/>
                    </a:lnTo>
                    <a:lnTo>
                      <a:pt x="0" y="27"/>
                    </a:lnTo>
                    <a:lnTo>
                      <a:pt x="9" y="40"/>
                    </a:lnTo>
                    <a:lnTo>
                      <a:pt x="0" y="46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10" name="Freeform 1097"/>
              <p:cNvSpPr>
                <a:spLocks/>
              </p:cNvSpPr>
              <p:nvPr/>
            </p:nvSpPr>
            <p:spPr bwMode="auto">
              <a:xfrm>
                <a:off x="2036" y="3551"/>
                <a:ext cx="184" cy="80"/>
              </a:xfrm>
              <a:custGeom>
                <a:avLst/>
                <a:gdLst>
                  <a:gd name="T0" fmla="*/ 290 w 290"/>
                  <a:gd name="T1" fmla="*/ 129 h 129"/>
                  <a:gd name="T2" fmla="*/ 273 w 290"/>
                  <a:gd name="T3" fmla="*/ 110 h 129"/>
                  <a:gd name="T4" fmla="*/ 259 w 290"/>
                  <a:gd name="T5" fmla="*/ 73 h 129"/>
                  <a:gd name="T6" fmla="*/ 250 w 290"/>
                  <a:gd name="T7" fmla="*/ 37 h 129"/>
                  <a:gd name="T8" fmla="*/ 238 w 290"/>
                  <a:gd name="T9" fmla="*/ 27 h 129"/>
                  <a:gd name="T10" fmla="*/ 232 w 290"/>
                  <a:gd name="T11" fmla="*/ 25 h 129"/>
                  <a:gd name="T12" fmla="*/ 213 w 290"/>
                  <a:gd name="T13" fmla="*/ 25 h 129"/>
                  <a:gd name="T14" fmla="*/ 209 w 290"/>
                  <a:gd name="T15" fmla="*/ 33 h 129"/>
                  <a:gd name="T16" fmla="*/ 198 w 290"/>
                  <a:gd name="T17" fmla="*/ 41 h 129"/>
                  <a:gd name="T18" fmla="*/ 177 w 290"/>
                  <a:gd name="T19" fmla="*/ 41 h 129"/>
                  <a:gd name="T20" fmla="*/ 154 w 290"/>
                  <a:gd name="T21" fmla="*/ 37 h 129"/>
                  <a:gd name="T22" fmla="*/ 146 w 290"/>
                  <a:gd name="T23" fmla="*/ 29 h 129"/>
                  <a:gd name="T24" fmla="*/ 133 w 290"/>
                  <a:gd name="T25" fmla="*/ 27 h 129"/>
                  <a:gd name="T26" fmla="*/ 127 w 290"/>
                  <a:gd name="T27" fmla="*/ 31 h 129"/>
                  <a:gd name="T28" fmla="*/ 106 w 290"/>
                  <a:gd name="T29" fmla="*/ 29 h 129"/>
                  <a:gd name="T30" fmla="*/ 85 w 290"/>
                  <a:gd name="T31" fmla="*/ 18 h 129"/>
                  <a:gd name="T32" fmla="*/ 69 w 290"/>
                  <a:gd name="T33" fmla="*/ 18 h 129"/>
                  <a:gd name="T34" fmla="*/ 60 w 290"/>
                  <a:gd name="T35" fmla="*/ 6 h 129"/>
                  <a:gd name="T36" fmla="*/ 35 w 290"/>
                  <a:gd name="T37" fmla="*/ 4 h 129"/>
                  <a:gd name="T38" fmla="*/ 27 w 290"/>
                  <a:gd name="T39" fmla="*/ 16 h 129"/>
                  <a:gd name="T40" fmla="*/ 12 w 290"/>
                  <a:gd name="T41" fmla="*/ 18 h 129"/>
                  <a:gd name="T42" fmla="*/ 0 w 290"/>
                  <a:gd name="T43" fmla="*/ 10 h 129"/>
                  <a:gd name="T44" fmla="*/ 0 w 290"/>
                  <a:gd name="T45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90" h="129">
                    <a:moveTo>
                      <a:pt x="290" y="129"/>
                    </a:moveTo>
                    <a:lnTo>
                      <a:pt x="273" y="110"/>
                    </a:lnTo>
                    <a:lnTo>
                      <a:pt x="259" y="73"/>
                    </a:lnTo>
                    <a:lnTo>
                      <a:pt x="250" y="37"/>
                    </a:lnTo>
                    <a:lnTo>
                      <a:pt x="238" y="27"/>
                    </a:lnTo>
                    <a:lnTo>
                      <a:pt x="232" y="25"/>
                    </a:lnTo>
                    <a:lnTo>
                      <a:pt x="213" y="25"/>
                    </a:lnTo>
                    <a:lnTo>
                      <a:pt x="209" y="33"/>
                    </a:lnTo>
                    <a:lnTo>
                      <a:pt x="198" y="41"/>
                    </a:lnTo>
                    <a:lnTo>
                      <a:pt x="177" y="41"/>
                    </a:lnTo>
                    <a:lnTo>
                      <a:pt x="154" y="37"/>
                    </a:lnTo>
                    <a:lnTo>
                      <a:pt x="146" y="29"/>
                    </a:lnTo>
                    <a:lnTo>
                      <a:pt x="133" y="27"/>
                    </a:lnTo>
                    <a:lnTo>
                      <a:pt x="127" y="31"/>
                    </a:lnTo>
                    <a:lnTo>
                      <a:pt x="106" y="29"/>
                    </a:lnTo>
                    <a:lnTo>
                      <a:pt x="85" y="18"/>
                    </a:lnTo>
                    <a:lnTo>
                      <a:pt x="69" y="18"/>
                    </a:lnTo>
                    <a:lnTo>
                      <a:pt x="60" y="6"/>
                    </a:lnTo>
                    <a:lnTo>
                      <a:pt x="35" y="4"/>
                    </a:lnTo>
                    <a:lnTo>
                      <a:pt x="27" y="16"/>
                    </a:lnTo>
                    <a:lnTo>
                      <a:pt x="12" y="18"/>
                    </a:lnTo>
                    <a:lnTo>
                      <a:pt x="0" y="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11" name="Freeform 1098"/>
              <p:cNvSpPr>
                <a:spLocks/>
              </p:cNvSpPr>
              <p:nvPr/>
            </p:nvSpPr>
            <p:spPr bwMode="auto">
              <a:xfrm>
                <a:off x="2032" y="3516"/>
                <a:ext cx="4" cy="35"/>
              </a:xfrm>
              <a:custGeom>
                <a:avLst/>
                <a:gdLst>
                  <a:gd name="T0" fmla="*/ 6 w 6"/>
                  <a:gd name="T1" fmla="*/ 57 h 57"/>
                  <a:gd name="T2" fmla="*/ 2 w 6"/>
                  <a:gd name="T3" fmla="*/ 40 h 57"/>
                  <a:gd name="T4" fmla="*/ 0 w 6"/>
                  <a:gd name="T5" fmla="*/ 27 h 57"/>
                  <a:gd name="T6" fmla="*/ 6 w 6"/>
                  <a:gd name="T7" fmla="*/ 19 h 57"/>
                  <a:gd name="T8" fmla="*/ 6 w 6"/>
                  <a:gd name="T9" fmla="*/ 5 h 57"/>
                  <a:gd name="T10" fmla="*/ 4 w 6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57">
                    <a:moveTo>
                      <a:pt x="6" y="57"/>
                    </a:moveTo>
                    <a:lnTo>
                      <a:pt x="2" y="40"/>
                    </a:lnTo>
                    <a:lnTo>
                      <a:pt x="0" y="27"/>
                    </a:lnTo>
                    <a:lnTo>
                      <a:pt x="6" y="19"/>
                    </a:lnTo>
                    <a:lnTo>
                      <a:pt x="6" y="5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12" name="Freeform 1099"/>
              <p:cNvSpPr>
                <a:spLocks/>
              </p:cNvSpPr>
              <p:nvPr/>
            </p:nvSpPr>
            <p:spPr bwMode="auto">
              <a:xfrm>
                <a:off x="1992" y="3551"/>
                <a:ext cx="65" cy="228"/>
              </a:xfrm>
              <a:custGeom>
                <a:avLst/>
                <a:gdLst>
                  <a:gd name="T0" fmla="*/ 0 w 104"/>
                  <a:gd name="T1" fmla="*/ 367 h 367"/>
                  <a:gd name="T2" fmla="*/ 104 w 104"/>
                  <a:gd name="T3" fmla="*/ 192 h 367"/>
                  <a:gd name="T4" fmla="*/ 48 w 104"/>
                  <a:gd name="T5" fmla="*/ 6 h 367"/>
                  <a:gd name="T6" fmla="*/ 71 w 104"/>
                  <a:gd name="T7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367">
                    <a:moveTo>
                      <a:pt x="0" y="367"/>
                    </a:moveTo>
                    <a:lnTo>
                      <a:pt x="104" y="192"/>
                    </a:lnTo>
                    <a:lnTo>
                      <a:pt x="48" y="6"/>
                    </a:lnTo>
                    <a:lnTo>
                      <a:pt x="71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13" name="Freeform 1100"/>
              <p:cNvSpPr>
                <a:spLocks/>
              </p:cNvSpPr>
              <p:nvPr/>
            </p:nvSpPr>
            <p:spPr bwMode="auto">
              <a:xfrm>
                <a:off x="1835" y="3583"/>
                <a:ext cx="36" cy="78"/>
              </a:xfrm>
              <a:custGeom>
                <a:avLst/>
                <a:gdLst>
                  <a:gd name="T0" fmla="*/ 56 w 56"/>
                  <a:gd name="T1" fmla="*/ 127 h 127"/>
                  <a:gd name="T2" fmla="*/ 27 w 56"/>
                  <a:gd name="T3" fmla="*/ 75 h 127"/>
                  <a:gd name="T4" fmla="*/ 37 w 56"/>
                  <a:gd name="T5" fmla="*/ 48 h 127"/>
                  <a:gd name="T6" fmla="*/ 0 w 56"/>
                  <a:gd name="T7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127">
                    <a:moveTo>
                      <a:pt x="56" y="127"/>
                    </a:moveTo>
                    <a:lnTo>
                      <a:pt x="27" y="75"/>
                    </a:lnTo>
                    <a:lnTo>
                      <a:pt x="37" y="4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14" name="Line 1101"/>
              <p:cNvSpPr>
                <a:spLocks noChangeShapeType="1"/>
              </p:cNvSpPr>
              <p:nvPr/>
            </p:nvSpPr>
            <p:spPr bwMode="auto">
              <a:xfrm flipH="1">
                <a:off x="2305" y="3703"/>
                <a:ext cx="111" cy="3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15" name="Line 1102"/>
              <p:cNvSpPr>
                <a:spLocks noChangeShapeType="1"/>
              </p:cNvSpPr>
              <p:nvPr/>
            </p:nvSpPr>
            <p:spPr bwMode="auto">
              <a:xfrm flipV="1">
                <a:off x="2000" y="3648"/>
                <a:ext cx="0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16" name="Line 1103"/>
              <p:cNvSpPr>
                <a:spLocks noChangeShapeType="1"/>
              </p:cNvSpPr>
              <p:nvPr/>
            </p:nvSpPr>
            <p:spPr bwMode="auto">
              <a:xfrm>
                <a:off x="2000" y="3648"/>
                <a:ext cx="3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17" name="Line 1104"/>
              <p:cNvSpPr>
                <a:spLocks noChangeShapeType="1"/>
              </p:cNvSpPr>
              <p:nvPr/>
            </p:nvSpPr>
            <p:spPr bwMode="auto">
              <a:xfrm>
                <a:off x="2003" y="3648"/>
                <a:ext cx="2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18" name="Line 1105"/>
              <p:cNvSpPr>
                <a:spLocks noChangeShapeType="1"/>
              </p:cNvSpPr>
              <p:nvPr/>
            </p:nvSpPr>
            <p:spPr bwMode="auto">
              <a:xfrm flipH="1">
                <a:off x="2000" y="3652"/>
                <a:ext cx="3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19" name="Freeform 1106"/>
              <p:cNvSpPr>
                <a:spLocks/>
              </p:cNvSpPr>
              <p:nvPr/>
            </p:nvSpPr>
            <p:spPr bwMode="auto">
              <a:xfrm>
                <a:off x="2604" y="3843"/>
                <a:ext cx="119" cy="137"/>
              </a:xfrm>
              <a:custGeom>
                <a:avLst/>
                <a:gdLst>
                  <a:gd name="T0" fmla="*/ 0 w 188"/>
                  <a:gd name="T1" fmla="*/ 0 h 221"/>
                  <a:gd name="T2" fmla="*/ 14 w 188"/>
                  <a:gd name="T3" fmla="*/ 4 h 221"/>
                  <a:gd name="T4" fmla="*/ 23 w 188"/>
                  <a:gd name="T5" fmla="*/ 12 h 221"/>
                  <a:gd name="T6" fmla="*/ 27 w 188"/>
                  <a:gd name="T7" fmla="*/ 14 h 221"/>
                  <a:gd name="T8" fmla="*/ 35 w 188"/>
                  <a:gd name="T9" fmla="*/ 20 h 221"/>
                  <a:gd name="T10" fmla="*/ 35 w 188"/>
                  <a:gd name="T11" fmla="*/ 93 h 221"/>
                  <a:gd name="T12" fmla="*/ 167 w 188"/>
                  <a:gd name="T13" fmla="*/ 150 h 221"/>
                  <a:gd name="T14" fmla="*/ 171 w 188"/>
                  <a:gd name="T15" fmla="*/ 165 h 221"/>
                  <a:gd name="T16" fmla="*/ 188 w 188"/>
                  <a:gd name="T17" fmla="*/ 221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8" h="221">
                    <a:moveTo>
                      <a:pt x="0" y="0"/>
                    </a:moveTo>
                    <a:lnTo>
                      <a:pt x="14" y="4"/>
                    </a:lnTo>
                    <a:lnTo>
                      <a:pt x="23" y="12"/>
                    </a:lnTo>
                    <a:lnTo>
                      <a:pt x="27" y="14"/>
                    </a:lnTo>
                    <a:lnTo>
                      <a:pt x="35" y="20"/>
                    </a:lnTo>
                    <a:lnTo>
                      <a:pt x="35" y="93"/>
                    </a:lnTo>
                    <a:lnTo>
                      <a:pt x="167" y="150"/>
                    </a:lnTo>
                    <a:lnTo>
                      <a:pt x="171" y="165"/>
                    </a:lnTo>
                    <a:lnTo>
                      <a:pt x="188" y="221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0" name="Freeform 1107"/>
              <p:cNvSpPr>
                <a:spLocks/>
              </p:cNvSpPr>
              <p:nvPr/>
            </p:nvSpPr>
            <p:spPr bwMode="auto">
              <a:xfrm>
                <a:off x="2604" y="3740"/>
                <a:ext cx="56" cy="103"/>
              </a:xfrm>
              <a:custGeom>
                <a:avLst/>
                <a:gdLst>
                  <a:gd name="T0" fmla="*/ 0 w 85"/>
                  <a:gd name="T1" fmla="*/ 165 h 165"/>
                  <a:gd name="T2" fmla="*/ 52 w 85"/>
                  <a:gd name="T3" fmla="*/ 110 h 165"/>
                  <a:gd name="T4" fmla="*/ 77 w 85"/>
                  <a:gd name="T5" fmla="*/ 69 h 165"/>
                  <a:gd name="T6" fmla="*/ 85 w 85"/>
                  <a:gd name="T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165">
                    <a:moveTo>
                      <a:pt x="0" y="165"/>
                    </a:moveTo>
                    <a:lnTo>
                      <a:pt x="52" y="110"/>
                    </a:lnTo>
                    <a:lnTo>
                      <a:pt x="77" y="69"/>
                    </a:lnTo>
                    <a:lnTo>
                      <a:pt x="85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1" name="Freeform 1108"/>
              <p:cNvSpPr>
                <a:spLocks/>
              </p:cNvSpPr>
              <p:nvPr/>
            </p:nvSpPr>
            <p:spPr bwMode="auto">
              <a:xfrm>
                <a:off x="2646" y="3695"/>
                <a:ext cx="14" cy="45"/>
              </a:xfrm>
              <a:custGeom>
                <a:avLst/>
                <a:gdLst>
                  <a:gd name="T0" fmla="*/ 21 w 21"/>
                  <a:gd name="T1" fmla="*/ 73 h 73"/>
                  <a:gd name="T2" fmla="*/ 0 w 21"/>
                  <a:gd name="T3" fmla="*/ 27 h 73"/>
                  <a:gd name="T4" fmla="*/ 0 w 21"/>
                  <a:gd name="T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73">
                    <a:moveTo>
                      <a:pt x="21" y="73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2" name="Freeform 1109"/>
              <p:cNvSpPr>
                <a:spLocks/>
              </p:cNvSpPr>
              <p:nvPr/>
            </p:nvSpPr>
            <p:spPr bwMode="auto">
              <a:xfrm>
                <a:off x="2541" y="3707"/>
                <a:ext cx="18" cy="13"/>
              </a:xfrm>
              <a:custGeom>
                <a:avLst/>
                <a:gdLst>
                  <a:gd name="T0" fmla="*/ 0 w 30"/>
                  <a:gd name="T1" fmla="*/ 0 h 23"/>
                  <a:gd name="T2" fmla="*/ 19 w 30"/>
                  <a:gd name="T3" fmla="*/ 21 h 23"/>
                  <a:gd name="T4" fmla="*/ 25 w 30"/>
                  <a:gd name="T5" fmla="*/ 23 h 23"/>
                  <a:gd name="T6" fmla="*/ 30 w 30"/>
                  <a:gd name="T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23">
                    <a:moveTo>
                      <a:pt x="0" y="0"/>
                    </a:moveTo>
                    <a:lnTo>
                      <a:pt x="19" y="21"/>
                    </a:lnTo>
                    <a:lnTo>
                      <a:pt x="25" y="23"/>
                    </a:lnTo>
                    <a:lnTo>
                      <a:pt x="30" y="23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3" name="Freeform 1110"/>
              <p:cNvSpPr>
                <a:spLocks/>
              </p:cNvSpPr>
              <p:nvPr/>
            </p:nvSpPr>
            <p:spPr bwMode="auto">
              <a:xfrm>
                <a:off x="2559" y="3712"/>
                <a:ext cx="101" cy="33"/>
              </a:xfrm>
              <a:custGeom>
                <a:avLst/>
                <a:gdLst>
                  <a:gd name="T0" fmla="*/ 0 w 158"/>
                  <a:gd name="T1" fmla="*/ 14 h 52"/>
                  <a:gd name="T2" fmla="*/ 4 w 158"/>
                  <a:gd name="T3" fmla="*/ 14 h 52"/>
                  <a:gd name="T4" fmla="*/ 10 w 158"/>
                  <a:gd name="T5" fmla="*/ 6 h 52"/>
                  <a:gd name="T6" fmla="*/ 18 w 158"/>
                  <a:gd name="T7" fmla="*/ 0 h 52"/>
                  <a:gd name="T8" fmla="*/ 102 w 158"/>
                  <a:gd name="T9" fmla="*/ 0 h 52"/>
                  <a:gd name="T10" fmla="*/ 102 w 158"/>
                  <a:gd name="T11" fmla="*/ 52 h 52"/>
                  <a:gd name="T12" fmla="*/ 158 w 158"/>
                  <a:gd name="T13" fmla="*/ 4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" h="52">
                    <a:moveTo>
                      <a:pt x="0" y="14"/>
                    </a:moveTo>
                    <a:lnTo>
                      <a:pt x="4" y="14"/>
                    </a:lnTo>
                    <a:lnTo>
                      <a:pt x="10" y="6"/>
                    </a:lnTo>
                    <a:lnTo>
                      <a:pt x="18" y="0"/>
                    </a:lnTo>
                    <a:lnTo>
                      <a:pt x="102" y="0"/>
                    </a:lnTo>
                    <a:lnTo>
                      <a:pt x="102" y="52"/>
                    </a:lnTo>
                    <a:lnTo>
                      <a:pt x="158" y="46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4" name="Freeform 1111"/>
              <p:cNvSpPr>
                <a:spLocks/>
              </p:cNvSpPr>
              <p:nvPr/>
            </p:nvSpPr>
            <p:spPr bwMode="auto">
              <a:xfrm>
                <a:off x="2496" y="3793"/>
                <a:ext cx="81" cy="39"/>
              </a:xfrm>
              <a:custGeom>
                <a:avLst/>
                <a:gdLst>
                  <a:gd name="T0" fmla="*/ 127 w 127"/>
                  <a:gd name="T1" fmla="*/ 0 h 63"/>
                  <a:gd name="T2" fmla="*/ 83 w 127"/>
                  <a:gd name="T3" fmla="*/ 17 h 63"/>
                  <a:gd name="T4" fmla="*/ 12 w 127"/>
                  <a:gd name="T5" fmla="*/ 17 h 63"/>
                  <a:gd name="T6" fmla="*/ 20 w 127"/>
                  <a:gd name="T7" fmla="*/ 40 h 63"/>
                  <a:gd name="T8" fmla="*/ 23 w 127"/>
                  <a:gd name="T9" fmla="*/ 52 h 63"/>
                  <a:gd name="T10" fmla="*/ 20 w 127"/>
                  <a:gd name="T11" fmla="*/ 57 h 63"/>
                  <a:gd name="T12" fmla="*/ 14 w 127"/>
                  <a:gd name="T13" fmla="*/ 59 h 63"/>
                  <a:gd name="T14" fmla="*/ 0 w 127"/>
                  <a:gd name="T15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7" h="63">
                    <a:moveTo>
                      <a:pt x="127" y="0"/>
                    </a:moveTo>
                    <a:lnTo>
                      <a:pt x="83" y="17"/>
                    </a:lnTo>
                    <a:lnTo>
                      <a:pt x="12" y="17"/>
                    </a:lnTo>
                    <a:lnTo>
                      <a:pt x="20" y="40"/>
                    </a:lnTo>
                    <a:lnTo>
                      <a:pt x="23" y="52"/>
                    </a:lnTo>
                    <a:lnTo>
                      <a:pt x="20" y="57"/>
                    </a:lnTo>
                    <a:lnTo>
                      <a:pt x="14" y="59"/>
                    </a:lnTo>
                    <a:lnTo>
                      <a:pt x="0" y="63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5" name="Freeform 1112"/>
              <p:cNvSpPr>
                <a:spLocks/>
              </p:cNvSpPr>
              <p:nvPr/>
            </p:nvSpPr>
            <p:spPr bwMode="auto">
              <a:xfrm>
                <a:off x="2486" y="3832"/>
                <a:ext cx="10" cy="0"/>
              </a:xfrm>
              <a:custGeom>
                <a:avLst/>
                <a:gdLst>
                  <a:gd name="T0" fmla="*/ 0 w 17"/>
                  <a:gd name="T1" fmla="*/ 2 h 2"/>
                  <a:gd name="T2" fmla="*/ 4 w 17"/>
                  <a:gd name="T3" fmla="*/ 2 h 2"/>
                  <a:gd name="T4" fmla="*/ 17 w 17"/>
                  <a:gd name="T5" fmla="*/ 2 h 2"/>
                  <a:gd name="T6" fmla="*/ 17 w 1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2">
                    <a:moveTo>
                      <a:pt x="0" y="2"/>
                    </a:moveTo>
                    <a:lnTo>
                      <a:pt x="4" y="2"/>
                    </a:lnTo>
                    <a:lnTo>
                      <a:pt x="17" y="2"/>
                    </a:lnTo>
                    <a:lnTo>
                      <a:pt x="17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6" name="Freeform 1113"/>
              <p:cNvSpPr>
                <a:spLocks/>
              </p:cNvSpPr>
              <p:nvPr/>
            </p:nvSpPr>
            <p:spPr bwMode="auto">
              <a:xfrm>
                <a:off x="2445" y="3832"/>
                <a:ext cx="41" cy="34"/>
              </a:xfrm>
              <a:custGeom>
                <a:avLst/>
                <a:gdLst>
                  <a:gd name="T0" fmla="*/ 63 w 63"/>
                  <a:gd name="T1" fmla="*/ 2 h 54"/>
                  <a:gd name="T2" fmla="*/ 59 w 63"/>
                  <a:gd name="T3" fmla="*/ 0 h 54"/>
                  <a:gd name="T4" fmla="*/ 50 w 63"/>
                  <a:gd name="T5" fmla="*/ 2 h 54"/>
                  <a:gd name="T6" fmla="*/ 38 w 63"/>
                  <a:gd name="T7" fmla="*/ 10 h 54"/>
                  <a:gd name="T8" fmla="*/ 25 w 63"/>
                  <a:gd name="T9" fmla="*/ 10 h 54"/>
                  <a:gd name="T10" fmla="*/ 19 w 63"/>
                  <a:gd name="T11" fmla="*/ 10 h 54"/>
                  <a:gd name="T12" fmla="*/ 13 w 63"/>
                  <a:gd name="T13" fmla="*/ 14 h 54"/>
                  <a:gd name="T14" fmla="*/ 13 w 63"/>
                  <a:gd name="T15" fmla="*/ 19 h 54"/>
                  <a:gd name="T16" fmla="*/ 15 w 63"/>
                  <a:gd name="T17" fmla="*/ 33 h 54"/>
                  <a:gd name="T18" fmla="*/ 11 w 63"/>
                  <a:gd name="T19" fmla="*/ 40 h 54"/>
                  <a:gd name="T20" fmla="*/ 0 w 63"/>
                  <a:gd name="T21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" h="54">
                    <a:moveTo>
                      <a:pt x="63" y="2"/>
                    </a:moveTo>
                    <a:lnTo>
                      <a:pt x="59" y="0"/>
                    </a:lnTo>
                    <a:lnTo>
                      <a:pt x="50" y="2"/>
                    </a:lnTo>
                    <a:lnTo>
                      <a:pt x="38" y="10"/>
                    </a:lnTo>
                    <a:lnTo>
                      <a:pt x="25" y="10"/>
                    </a:lnTo>
                    <a:lnTo>
                      <a:pt x="19" y="10"/>
                    </a:lnTo>
                    <a:lnTo>
                      <a:pt x="13" y="14"/>
                    </a:lnTo>
                    <a:lnTo>
                      <a:pt x="13" y="19"/>
                    </a:lnTo>
                    <a:lnTo>
                      <a:pt x="15" y="33"/>
                    </a:lnTo>
                    <a:lnTo>
                      <a:pt x="11" y="40"/>
                    </a:lnTo>
                    <a:lnTo>
                      <a:pt x="0" y="54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7" name="Freeform 1114"/>
              <p:cNvSpPr>
                <a:spLocks/>
              </p:cNvSpPr>
              <p:nvPr/>
            </p:nvSpPr>
            <p:spPr bwMode="auto">
              <a:xfrm>
                <a:off x="2589" y="3826"/>
                <a:ext cx="15" cy="17"/>
              </a:xfrm>
              <a:custGeom>
                <a:avLst/>
                <a:gdLst>
                  <a:gd name="T0" fmla="*/ 0 w 25"/>
                  <a:gd name="T1" fmla="*/ 0 h 26"/>
                  <a:gd name="T2" fmla="*/ 4 w 25"/>
                  <a:gd name="T3" fmla="*/ 7 h 26"/>
                  <a:gd name="T4" fmla="*/ 6 w 25"/>
                  <a:gd name="T5" fmla="*/ 17 h 26"/>
                  <a:gd name="T6" fmla="*/ 25 w 25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26">
                    <a:moveTo>
                      <a:pt x="0" y="0"/>
                    </a:moveTo>
                    <a:lnTo>
                      <a:pt x="4" y="7"/>
                    </a:lnTo>
                    <a:lnTo>
                      <a:pt x="6" y="17"/>
                    </a:lnTo>
                    <a:lnTo>
                      <a:pt x="25" y="26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8" name="Freeform 1115"/>
              <p:cNvSpPr>
                <a:spLocks/>
              </p:cNvSpPr>
              <p:nvPr/>
            </p:nvSpPr>
            <p:spPr bwMode="auto">
              <a:xfrm>
                <a:off x="2577" y="3793"/>
                <a:ext cx="12" cy="33"/>
              </a:xfrm>
              <a:custGeom>
                <a:avLst/>
                <a:gdLst>
                  <a:gd name="T0" fmla="*/ 0 w 19"/>
                  <a:gd name="T1" fmla="*/ 0 h 54"/>
                  <a:gd name="T2" fmla="*/ 4 w 19"/>
                  <a:gd name="T3" fmla="*/ 13 h 54"/>
                  <a:gd name="T4" fmla="*/ 10 w 19"/>
                  <a:gd name="T5" fmla="*/ 27 h 54"/>
                  <a:gd name="T6" fmla="*/ 14 w 19"/>
                  <a:gd name="T7" fmla="*/ 32 h 54"/>
                  <a:gd name="T8" fmla="*/ 14 w 19"/>
                  <a:gd name="T9" fmla="*/ 44 h 54"/>
                  <a:gd name="T10" fmla="*/ 19 w 19"/>
                  <a:gd name="T11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54">
                    <a:moveTo>
                      <a:pt x="0" y="0"/>
                    </a:moveTo>
                    <a:lnTo>
                      <a:pt x="4" y="13"/>
                    </a:lnTo>
                    <a:lnTo>
                      <a:pt x="10" y="27"/>
                    </a:lnTo>
                    <a:lnTo>
                      <a:pt x="14" y="32"/>
                    </a:lnTo>
                    <a:lnTo>
                      <a:pt x="14" y="44"/>
                    </a:lnTo>
                    <a:lnTo>
                      <a:pt x="19" y="54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9" name="Freeform 1116"/>
              <p:cNvSpPr>
                <a:spLocks/>
              </p:cNvSpPr>
              <p:nvPr/>
            </p:nvSpPr>
            <p:spPr bwMode="auto">
              <a:xfrm>
                <a:off x="2543" y="3720"/>
                <a:ext cx="34" cy="73"/>
              </a:xfrm>
              <a:custGeom>
                <a:avLst/>
                <a:gdLst>
                  <a:gd name="T0" fmla="*/ 25 w 54"/>
                  <a:gd name="T1" fmla="*/ 0 h 117"/>
                  <a:gd name="T2" fmla="*/ 18 w 54"/>
                  <a:gd name="T3" fmla="*/ 7 h 117"/>
                  <a:gd name="T4" fmla="*/ 6 w 54"/>
                  <a:gd name="T5" fmla="*/ 27 h 117"/>
                  <a:gd name="T6" fmla="*/ 0 w 54"/>
                  <a:gd name="T7" fmla="*/ 46 h 117"/>
                  <a:gd name="T8" fmla="*/ 8 w 54"/>
                  <a:gd name="T9" fmla="*/ 73 h 117"/>
                  <a:gd name="T10" fmla="*/ 14 w 54"/>
                  <a:gd name="T11" fmla="*/ 84 h 117"/>
                  <a:gd name="T12" fmla="*/ 22 w 54"/>
                  <a:gd name="T13" fmla="*/ 98 h 117"/>
                  <a:gd name="T14" fmla="*/ 27 w 54"/>
                  <a:gd name="T15" fmla="*/ 109 h 117"/>
                  <a:gd name="T16" fmla="*/ 35 w 54"/>
                  <a:gd name="T17" fmla="*/ 113 h 117"/>
                  <a:gd name="T18" fmla="*/ 43 w 54"/>
                  <a:gd name="T19" fmla="*/ 109 h 117"/>
                  <a:gd name="T20" fmla="*/ 50 w 54"/>
                  <a:gd name="T21" fmla="*/ 111 h 117"/>
                  <a:gd name="T22" fmla="*/ 54 w 54"/>
                  <a:gd name="T23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4" h="117">
                    <a:moveTo>
                      <a:pt x="25" y="0"/>
                    </a:moveTo>
                    <a:lnTo>
                      <a:pt x="18" y="7"/>
                    </a:lnTo>
                    <a:lnTo>
                      <a:pt x="6" y="27"/>
                    </a:lnTo>
                    <a:lnTo>
                      <a:pt x="0" y="46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2" y="98"/>
                    </a:lnTo>
                    <a:lnTo>
                      <a:pt x="27" y="109"/>
                    </a:lnTo>
                    <a:lnTo>
                      <a:pt x="35" y="113"/>
                    </a:lnTo>
                    <a:lnTo>
                      <a:pt x="43" y="109"/>
                    </a:lnTo>
                    <a:lnTo>
                      <a:pt x="50" y="111"/>
                    </a:lnTo>
                    <a:lnTo>
                      <a:pt x="54" y="117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0" name="Line 1117"/>
              <p:cNvSpPr>
                <a:spLocks noChangeShapeType="1"/>
              </p:cNvSpPr>
              <p:nvPr/>
            </p:nvSpPr>
            <p:spPr bwMode="auto">
              <a:xfrm flipV="1">
                <a:off x="2552" y="3900"/>
                <a:ext cx="1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1" name="Line 1118"/>
              <p:cNvSpPr>
                <a:spLocks noChangeShapeType="1"/>
              </p:cNvSpPr>
              <p:nvPr/>
            </p:nvSpPr>
            <p:spPr bwMode="auto">
              <a:xfrm>
                <a:off x="2552" y="3900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2" name="Line 1119"/>
              <p:cNvSpPr>
                <a:spLocks noChangeShapeType="1"/>
              </p:cNvSpPr>
              <p:nvPr/>
            </p:nvSpPr>
            <p:spPr bwMode="auto">
              <a:xfrm>
                <a:off x="2557" y="3900"/>
                <a:ext cx="0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3" name="Line 1120"/>
              <p:cNvSpPr>
                <a:spLocks noChangeShapeType="1"/>
              </p:cNvSpPr>
              <p:nvPr/>
            </p:nvSpPr>
            <p:spPr bwMode="auto">
              <a:xfrm flipH="1">
                <a:off x="2552" y="3904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4" name="Freeform 1121"/>
              <p:cNvSpPr>
                <a:spLocks/>
              </p:cNvSpPr>
              <p:nvPr/>
            </p:nvSpPr>
            <p:spPr bwMode="auto">
              <a:xfrm>
                <a:off x="2486" y="3630"/>
                <a:ext cx="35" cy="30"/>
              </a:xfrm>
              <a:custGeom>
                <a:avLst/>
                <a:gdLst>
                  <a:gd name="T0" fmla="*/ 0 w 56"/>
                  <a:gd name="T1" fmla="*/ 48 h 48"/>
                  <a:gd name="T2" fmla="*/ 8 w 56"/>
                  <a:gd name="T3" fmla="*/ 36 h 48"/>
                  <a:gd name="T4" fmla="*/ 19 w 56"/>
                  <a:gd name="T5" fmla="*/ 38 h 48"/>
                  <a:gd name="T6" fmla="*/ 21 w 56"/>
                  <a:gd name="T7" fmla="*/ 29 h 48"/>
                  <a:gd name="T8" fmla="*/ 56 w 56"/>
                  <a:gd name="T9" fmla="*/ 17 h 48"/>
                  <a:gd name="T10" fmla="*/ 56 w 56"/>
                  <a:gd name="T1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48">
                    <a:moveTo>
                      <a:pt x="0" y="48"/>
                    </a:moveTo>
                    <a:lnTo>
                      <a:pt x="8" y="36"/>
                    </a:lnTo>
                    <a:lnTo>
                      <a:pt x="19" y="38"/>
                    </a:lnTo>
                    <a:lnTo>
                      <a:pt x="21" y="29"/>
                    </a:lnTo>
                    <a:lnTo>
                      <a:pt x="56" y="17"/>
                    </a:lnTo>
                    <a:lnTo>
                      <a:pt x="56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5" name="Freeform 1122"/>
              <p:cNvSpPr>
                <a:spLocks/>
              </p:cNvSpPr>
              <p:nvPr/>
            </p:nvSpPr>
            <p:spPr bwMode="auto">
              <a:xfrm>
                <a:off x="2436" y="3657"/>
                <a:ext cx="50" cy="7"/>
              </a:xfrm>
              <a:custGeom>
                <a:avLst/>
                <a:gdLst>
                  <a:gd name="T0" fmla="*/ 0 w 78"/>
                  <a:gd name="T1" fmla="*/ 0 h 12"/>
                  <a:gd name="T2" fmla="*/ 36 w 78"/>
                  <a:gd name="T3" fmla="*/ 12 h 12"/>
                  <a:gd name="T4" fmla="*/ 78 w 78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8" h="12">
                    <a:moveTo>
                      <a:pt x="0" y="0"/>
                    </a:moveTo>
                    <a:lnTo>
                      <a:pt x="36" y="12"/>
                    </a:lnTo>
                    <a:lnTo>
                      <a:pt x="78" y="4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6" name="Freeform 1123"/>
              <p:cNvSpPr>
                <a:spLocks/>
              </p:cNvSpPr>
              <p:nvPr/>
            </p:nvSpPr>
            <p:spPr bwMode="auto">
              <a:xfrm>
                <a:off x="2416" y="3646"/>
                <a:ext cx="20" cy="11"/>
              </a:xfrm>
              <a:custGeom>
                <a:avLst/>
                <a:gdLst>
                  <a:gd name="T0" fmla="*/ 35 w 35"/>
                  <a:gd name="T1" fmla="*/ 21 h 21"/>
                  <a:gd name="T2" fmla="*/ 35 w 35"/>
                  <a:gd name="T3" fmla="*/ 6 h 21"/>
                  <a:gd name="T4" fmla="*/ 0 w 35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21">
                    <a:moveTo>
                      <a:pt x="35" y="21"/>
                    </a:moveTo>
                    <a:lnTo>
                      <a:pt x="35" y="6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7" name="Freeform 1124"/>
              <p:cNvSpPr>
                <a:spLocks/>
              </p:cNvSpPr>
              <p:nvPr/>
            </p:nvSpPr>
            <p:spPr bwMode="auto">
              <a:xfrm>
                <a:off x="2416" y="3703"/>
                <a:ext cx="34" cy="39"/>
              </a:xfrm>
              <a:custGeom>
                <a:avLst/>
                <a:gdLst>
                  <a:gd name="T0" fmla="*/ 0 w 56"/>
                  <a:gd name="T1" fmla="*/ 0 h 65"/>
                  <a:gd name="T2" fmla="*/ 4 w 56"/>
                  <a:gd name="T3" fmla="*/ 4 h 65"/>
                  <a:gd name="T4" fmla="*/ 6 w 56"/>
                  <a:gd name="T5" fmla="*/ 17 h 65"/>
                  <a:gd name="T6" fmla="*/ 11 w 56"/>
                  <a:gd name="T7" fmla="*/ 35 h 65"/>
                  <a:gd name="T8" fmla="*/ 21 w 56"/>
                  <a:gd name="T9" fmla="*/ 48 h 65"/>
                  <a:gd name="T10" fmla="*/ 36 w 56"/>
                  <a:gd name="T11" fmla="*/ 54 h 65"/>
                  <a:gd name="T12" fmla="*/ 52 w 56"/>
                  <a:gd name="T13" fmla="*/ 65 h 65"/>
                  <a:gd name="T14" fmla="*/ 56 w 56"/>
                  <a:gd name="T15" fmla="*/ 6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5">
                    <a:moveTo>
                      <a:pt x="0" y="0"/>
                    </a:moveTo>
                    <a:lnTo>
                      <a:pt x="4" y="4"/>
                    </a:lnTo>
                    <a:lnTo>
                      <a:pt x="6" y="17"/>
                    </a:lnTo>
                    <a:lnTo>
                      <a:pt x="11" y="35"/>
                    </a:lnTo>
                    <a:lnTo>
                      <a:pt x="21" y="48"/>
                    </a:lnTo>
                    <a:lnTo>
                      <a:pt x="36" y="54"/>
                    </a:lnTo>
                    <a:lnTo>
                      <a:pt x="52" y="65"/>
                    </a:lnTo>
                    <a:lnTo>
                      <a:pt x="56" y="63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8" name="Freeform 1125"/>
              <p:cNvSpPr>
                <a:spLocks/>
              </p:cNvSpPr>
              <p:nvPr/>
            </p:nvSpPr>
            <p:spPr bwMode="auto">
              <a:xfrm>
                <a:off x="2450" y="3707"/>
                <a:ext cx="91" cy="33"/>
              </a:xfrm>
              <a:custGeom>
                <a:avLst/>
                <a:gdLst>
                  <a:gd name="T0" fmla="*/ 142 w 142"/>
                  <a:gd name="T1" fmla="*/ 0 h 55"/>
                  <a:gd name="T2" fmla="*/ 82 w 142"/>
                  <a:gd name="T3" fmla="*/ 36 h 55"/>
                  <a:gd name="T4" fmla="*/ 0 w 142"/>
                  <a:gd name="T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2" h="55">
                    <a:moveTo>
                      <a:pt x="142" y="0"/>
                    </a:moveTo>
                    <a:lnTo>
                      <a:pt x="82" y="36"/>
                    </a:lnTo>
                    <a:lnTo>
                      <a:pt x="0" y="55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9" name="Freeform 1126"/>
              <p:cNvSpPr>
                <a:spLocks/>
              </p:cNvSpPr>
              <p:nvPr/>
            </p:nvSpPr>
            <p:spPr bwMode="auto">
              <a:xfrm>
                <a:off x="2486" y="3658"/>
                <a:ext cx="55" cy="49"/>
              </a:xfrm>
              <a:custGeom>
                <a:avLst/>
                <a:gdLst>
                  <a:gd name="T0" fmla="*/ 0 w 85"/>
                  <a:gd name="T1" fmla="*/ 2 h 77"/>
                  <a:gd name="T2" fmla="*/ 14 w 85"/>
                  <a:gd name="T3" fmla="*/ 0 h 77"/>
                  <a:gd name="T4" fmla="*/ 85 w 85"/>
                  <a:gd name="T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" h="77">
                    <a:moveTo>
                      <a:pt x="0" y="2"/>
                    </a:moveTo>
                    <a:lnTo>
                      <a:pt x="14" y="0"/>
                    </a:lnTo>
                    <a:lnTo>
                      <a:pt x="85" y="77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0" name="Freeform 1127"/>
              <p:cNvSpPr>
                <a:spLocks/>
              </p:cNvSpPr>
              <p:nvPr/>
            </p:nvSpPr>
            <p:spPr bwMode="auto">
              <a:xfrm>
                <a:off x="2435" y="3657"/>
                <a:ext cx="15" cy="83"/>
              </a:xfrm>
              <a:custGeom>
                <a:avLst/>
                <a:gdLst>
                  <a:gd name="T0" fmla="*/ 25 w 25"/>
                  <a:gd name="T1" fmla="*/ 134 h 134"/>
                  <a:gd name="T2" fmla="*/ 15 w 25"/>
                  <a:gd name="T3" fmla="*/ 102 h 134"/>
                  <a:gd name="T4" fmla="*/ 5 w 25"/>
                  <a:gd name="T5" fmla="*/ 90 h 134"/>
                  <a:gd name="T6" fmla="*/ 4 w 25"/>
                  <a:gd name="T7" fmla="*/ 83 h 134"/>
                  <a:gd name="T8" fmla="*/ 2 w 25"/>
                  <a:gd name="T9" fmla="*/ 81 h 134"/>
                  <a:gd name="T10" fmla="*/ 0 w 25"/>
                  <a:gd name="T11" fmla="*/ 67 h 134"/>
                  <a:gd name="T12" fmla="*/ 2 w 25"/>
                  <a:gd name="T13" fmla="*/ 58 h 134"/>
                  <a:gd name="T14" fmla="*/ 4 w 25"/>
                  <a:gd name="T15" fmla="*/ 52 h 134"/>
                  <a:gd name="T16" fmla="*/ 5 w 25"/>
                  <a:gd name="T17" fmla="*/ 46 h 134"/>
                  <a:gd name="T18" fmla="*/ 9 w 25"/>
                  <a:gd name="T19" fmla="*/ 44 h 134"/>
                  <a:gd name="T20" fmla="*/ 17 w 25"/>
                  <a:gd name="T21" fmla="*/ 42 h 134"/>
                  <a:gd name="T22" fmla="*/ 21 w 25"/>
                  <a:gd name="T23" fmla="*/ 38 h 134"/>
                  <a:gd name="T24" fmla="*/ 17 w 25"/>
                  <a:gd name="T25" fmla="*/ 23 h 134"/>
                  <a:gd name="T26" fmla="*/ 9 w 25"/>
                  <a:gd name="T27" fmla="*/ 12 h 134"/>
                  <a:gd name="T28" fmla="*/ 4 w 25"/>
                  <a:gd name="T29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" h="134">
                    <a:moveTo>
                      <a:pt x="25" y="134"/>
                    </a:moveTo>
                    <a:lnTo>
                      <a:pt x="15" y="102"/>
                    </a:lnTo>
                    <a:lnTo>
                      <a:pt x="5" y="90"/>
                    </a:lnTo>
                    <a:lnTo>
                      <a:pt x="4" y="83"/>
                    </a:lnTo>
                    <a:lnTo>
                      <a:pt x="2" y="81"/>
                    </a:lnTo>
                    <a:lnTo>
                      <a:pt x="0" y="67"/>
                    </a:lnTo>
                    <a:lnTo>
                      <a:pt x="2" y="58"/>
                    </a:lnTo>
                    <a:lnTo>
                      <a:pt x="4" y="52"/>
                    </a:lnTo>
                    <a:lnTo>
                      <a:pt x="5" y="46"/>
                    </a:lnTo>
                    <a:lnTo>
                      <a:pt x="9" y="44"/>
                    </a:lnTo>
                    <a:lnTo>
                      <a:pt x="17" y="42"/>
                    </a:lnTo>
                    <a:lnTo>
                      <a:pt x="21" y="38"/>
                    </a:lnTo>
                    <a:lnTo>
                      <a:pt x="17" y="23"/>
                    </a:lnTo>
                    <a:lnTo>
                      <a:pt x="9" y="12"/>
                    </a:lnTo>
                    <a:lnTo>
                      <a:pt x="4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1" name="Freeform 1128"/>
              <p:cNvSpPr>
                <a:spLocks/>
              </p:cNvSpPr>
              <p:nvPr/>
            </p:nvSpPr>
            <p:spPr bwMode="auto">
              <a:xfrm>
                <a:off x="2445" y="3740"/>
                <a:ext cx="51" cy="92"/>
              </a:xfrm>
              <a:custGeom>
                <a:avLst/>
                <a:gdLst>
                  <a:gd name="T0" fmla="*/ 6 w 80"/>
                  <a:gd name="T1" fmla="*/ 0 h 148"/>
                  <a:gd name="T2" fmla="*/ 0 w 80"/>
                  <a:gd name="T3" fmla="*/ 31 h 148"/>
                  <a:gd name="T4" fmla="*/ 38 w 80"/>
                  <a:gd name="T5" fmla="*/ 73 h 148"/>
                  <a:gd name="T6" fmla="*/ 80 w 80"/>
                  <a:gd name="T7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148">
                    <a:moveTo>
                      <a:pt x="6" y="0"/>
                    </a:moveTo>
                    <a:lnTo>
                      <a:pt x="0" y="31"/>
                    </a:lnTo>
                    <a:lnTo>
                      <a:pt x="38" y="73"/>
                    </a:lnTo>
                    <a:lnTo>
                      <a:pt x="80" y="148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2" name="Line 1129"/>
              <p:cNvSpPr>
                <a:spLocks noChangeShapeType="1"/>
              </p:cNvSpPr>
              <p:nvPr/>
            </p:nvSpPr>
            <p:spPr bwMode="auto">
              <a:xfrm flipV="1">
                <a:off x="2427" y="3795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3" name="Line 1130"/>
              <p:cNvSpPr>
                <a:spLocks noChangeShapeType="1"/>
              </p:cNvSpPr>
              <p:nvPr/>
            </p:nvSpPr>
            <p:spPr bwMode="auto">
              <a:xfrm>
                <a:off x="2427" y="3795"/>
                <a:ext cx="3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4" name="Line 1131"/>
              <p:cNvSpPr>
                <a:spLocks noChangeShapeType="1"/>
              </p:cNvSpPr>
              <p:nvPr/>
            </p:nvSpPr>
            <p:spPr bwMode="auto">
              <a:xfrm>
                <a:off x="2430" y="3795"/>
                <a:ext cx="2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5" name="Line 1132"/>
              <p:cNvSpPr>
                <a:spLocks noChangeShapeType="1"/>
              </p:cNvSpPr>
              <p:nvPr/>
            </p:nvSpPr>
            <p:spPr bwMode="auto">
              <a:xfrm flipH="1">
                <a:off x="2427" y="3801"/>
                <a:ext cx="3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6" name="Freeform 1133"/>
              <p:cNvSpPr>
                <a:spLocks/>
              </p:cNvSpPr>
              <p:nvPr/>
            </p:nvSpPr>
            <p:spPr bwMode="auto">
              <a:xfrm>
                <a:off x="2402" y="3646"/>
                <a:ext cx="14" cy="57"/>
              </a:xfrm>
              <a:custGeom>
                <a:avLst/>
                <a:gdLst>
                  <a:gd name="T0" fmla="*/ 19 w 19"/>
                  <a:gd name="T1" fmla="*/ 0 h 92"/>
                  <a:gd name="T2" fmla="*/ 17 w 19"/>
                  <a:gd name="T3" fmla="*/ 10 h 92"/>
                  <a:gd name="T4" fmla="*/ 15 w 19"/>
                  <a:gd name="T5" fmla="*/ 17 h 92"/>
                  <a:gd name="T6" fmla="*/ 9 w 19"/>
                  <a:gd name="T7" fmla="*/ 27 h 92"/>
                  <a:gd name="T8" fmla="*/ 6 w 19"/>
                  <a:gd name="T9" fmla="*/ 38 h 92"/>
                  <a:gd name="T10" fmla="*/ 0 w 19"/>
                  <a:gd name="T11" fmla="*/ 48 h 92"/>
                  <a:gd name="T12" fmla="*/ 2 w 19"/>
                  <a:gd name="T13" fmla="*/ 58 h 92"/>
                  <a:gd name="T14" fmla="*/ 7 w 19"/>
                  <a:gd name="T15" fmla="*/ 67 h 92"/>
                  <a:gd name="T16" fmla="*/ 11 w 19"/>
                  <a:gd name="T17" fmla="*/ 81 h 92"/>
                  <a:gd name="T18" fmla="*/ 19 w 19"/>
                  <a:gd name="T19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92">
                    <a:moveTo>
                      <a:pt x="19" y="0"/>
                    </a:moveTo>
                    <a:lnTo>
                      <a:pt x="17" y="10"/>
                    </a:lnTo>
                    <a:lnTo>
                      <a:pt x="15" y="17"/>
                    </a:lnTo>
                    <a:lnTo>
                      <a:pt x="9" y="27"/>
                    </a:lnTo>
                    <a:lnTo>
                      <a:pt x="6" y="38"/>
                    </a:lnTo>
                    <a:lnTo>
                      <a:pt x="0" y="48"/>
                    </a:lnTo>
                    <a:lnTo>
                      <a:pt x="2" y="58"/>
                    </a:lnTo>
                    <a:lnTo>
                      <a:pt x="7" y="67"/>
                    </a:lnTo>
                    <a:lnTo>
                      <a:pt x="11" y="81"/>
                    </a:lnTo>
                    <a:lnTo>
                      <a:pt x="19" y="92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7" name="Line 1134"/>
              <p:cNvSpPr>
                <a:spLocks noChangeShapeType="1"/>
              </p:cNvSpPr>
              <p:nvPr/>
            </p:nvSpPr>
            <p:spPr bwMode="auto">
              <a:xfrm flipV="1">
                <a:off x="2430" y="3670"/>
                <a:ext cx="2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8" name="Line 1135"/>
              <p:cNvSpPr>
                <a:spLocks noChangeShapeType="1"/>
              </p:cNvSpPr>
              <p:nvPr/>
            </p:nvSpPr>
            <p:spPr bwMode="auto">
              <a:xfrm>
                <a:off x="2430" y="3670"/>
                <a:ext cx="8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9" name="Line 1136"/>
              <p:cNvSpPr>
                <a:spLocks noChangeShapeType="1"/>
              </p:cNvSpPr>
              <p:nvPr/>
            </p:nvSpPr>
            <p:spPr bwMode="auto">
              <a:xfrm>
                <a:off x="2438" y="3670"/>
                <a:ext cx="0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50" name="Line 1137"/>
              <p:cNvSpPr>
                <a:spLocks noChangeShapeType="1"/>
              </p:cNvSpPr>
              <p:nvPr/>
            </p:nvSpPr>
            <p:spPr bwMode="auto">
              <a:xfrm flipH="1">
                <a:off x="2430" y="3675"/>
                <a:ext cx="8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51" name="Line 1138"/>
              <p:cNvSpPr>
                <a:spLocks noChangeShapeType="1"/>
              </p:cNvSpPr>
              <p:nvPr/>
            </p:nvSpPr>
            <p:spPr bwMode="auto">
              <a:xfrm flipV="1">
                <a:off x="2430" y="3622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52" name="Line 1139"/>
              <p:cNvSpPr>
                <a:spLocks noChangeShapeType="1"/>
              </p:cNvSpPr>
              <p:nvPr/>
            </p:nvSpPr>
            <p:spPr bwMode="auto">
              <a:xfrm>
                <a:off x="2430" y="3622"/>
                <a:ext cx="6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53" name="Line 1140"/>
              <p:cNvSpPr>
                <a:spLocks noChangeShapeType="1"/>
              </p:cNvSpPr>
              <p:nvPr/>
            </p:nvSpPr>
            <p:spPr bwMode="auto">
              <a:xfrm>
                <a:off x="2436" y="3622"/>
                <a:ext cx="2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54" name="Line 1141"/>
              <p:cNvSpPr>
                <a:spLocks noChangeShapeType="1"/>
              </p:cNvSpPr>
              <p:nvPr/>
            </p:nvSpPr>
            <p:spPr bwMode="auto">
              <a:xfrm flipH="1">
                <a:off x="2430" y="3628"/>
                <a:ext cx="6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55" name="Line 1142"/>
              <p:cNvSpPr>
                <a:spLocks noChangeShapeType="1"/>
              </p:cNvSpPr>
              <p:nvPr/>
            </p:nvSpPr>
            <p:spPr bwMode="auto">
              <a:xfrm flipV="1">
                <a:off x="2502" y="3761"/>
                <a:ext cx="1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56" name="Line 1143"/>
              <p:cNvSpPr>
                <a:spLocks noChangeShapeType="1"/>
              </p:cNvSpPr>
              <p:nvPr/>
            </p:nvSpPr>
            <p:spPr bwMode="auto">
              <a:xfrm>
                <a:off x="2502" y="3761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57" name="Line 1144"/>
              <p:cNvSpPr>
                <a:spLocks noChangeShapeType="1"/>
              </p:cNvSpPr>
              <p:nvPr/>
            </p:nvSpPr>
            <p:spPr bwMode="auto">
              <a:xfrm>
                <a:off x="2508" y="3761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58" name="Line 1145"/>
              <p:cNvSpPr>
                <a:spLocks noChangeShapeType="1"/>
              </p:cNvSpPr>
              <p:nvPr/>
            </p:nvSpPr>
            <p:spPr bwMode="auto">
              <a:xfrm flipH="1">
                <a:off x="2502" y="3767"/>
                <a:ext cx="6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59" name="Line 1146"/>
              <p:cNvSpPr>
                <a:spLocks noChangeShapeType="1"/>
              </p:cNvSpPr>
              <p:nvPr/>
            </p:nvSpPr>
            <p:spPr bwMode="auto">
              <a:xfrm flipV="1">
                <a:off x="2609" y="3773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0" name="Line 1147"/>
              <p:cNvSpPr>
                <a:spLocks noChangeShapeType="1"/>
              </p:cNvSpPr>
              <p:nvPr/>
            </p:nvSpPr>
            <p:spPr bwMode="auto">
              <a:xfrm>
                <a:off x="2609" y="3773"/>
                <a:ext cx="7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1" name="Line 1148"/>
              <p:cNvSpPr>
                <a:spLocks noChangeShapeType="1"/>
              </p:cNvSpPr>
              <p:nvPr/>
            </p:nvSpPr>
            <p:spPr bwMode="auto">
              <a:xfrm>
                <a:off x="2616" y="3773"/>
                <a:ext cx="1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2" name="Line 1149"/>
              <p:cNvSpPr>
                <a:spLocks noChangeShapeType="1"/>
              </p:cNvSpPr>
              <p:nvPr/>
            </p:nvSpPr>
            <p:spPr bwMode="auto">
              <a:xfrm flipH="1">
                <a:off x="2609" y="3779"/>
                <a:ext cx="7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3" name="Line 1150"/>
              <p:cNvSpPr>
                <a:spLocks noChangeShapeType="1"/>
              </p:cNvSpPr>
              <p:nvPr/>
            </p:nvSpPr>
            <p:spPr bwMode="auto">
              <a:xfrm flipV="1">
                <a:off x="2483" y="3666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4" name="Line 1151"/>
              <p:cNvSpPr>
                <a:spLocks noChangeShapeType="1"/>
              </p:cNvSpPr>
              <p:nvPr/>
            </p:nvSpPr>
            <p:spPr bwMode="auto">
              <a:xfrm>
                <a:off x="2483" y="3666"/>
                <a:ext cx="5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5" name="Line 1152"/>
              <p:cNvSpPr>
                <a:spLocks noChangeShapeType="1"/>
              </p:cNvSpPr>
              <p:nvPr/>
            </p:nvSpPr>
            <p:spPr bwMode="auto">
              <a:xfrm>
                <a:off x="2488" y="3666"/>
                <a:ext cx="1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6" name="Line 1153"/>
              <p:cNvSpPr>
                <a:spLocks noChangeShapeType="1"/>
              </p:cNvSpPr>
              <p:nvPr/>
            </p:nvSpPr>
            <p:spPr bwMode="auto">
              <a:xfrm flipH="1">
                <a:off x="2483" y="3672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7" name="Line 1154"/>
              <p:cNvSpPr>
                <a:spLocks noChangeShapeType="1"/>
              </p:cNvSpPr>
              <p:nvPr/>
            </p:nvSpPr>
            <p:spPr bwMode="auto">
              <a:xfrm flipV="1">
                <a:off x="2542" y="3660"/>
                <a:ext cx="0" cy="7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8" name="Line 1155"/>
              <p:cNvSpPr>
                <a:spLocks noChangeShapeType="1"/>
              </p:cNvSpPr>
              <p:nvPr/>
            </p:nvSpPr>
            <p:spPr bwMode="auto">
              <a:xfrm>
                <a:off x="2542" y="3660"/>
                <a:ext cx="7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9" name="Line 1156"/>
              <p:cNvSpPr>
                <a:spLocks noChangeShapeType="1"/>
              </p:cNvSpPr>
              <p:nvPr/>
            </p:nvSpPr>
            <p:spPr bwMode="auto">
              <a:xfrm>
                <a:off x="2549" y="3660"/>
                <a:ext cx="0" cy="7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0" name="Line 1157"/>
              <p:cNvSpPr>
                <a:spLocks noChangeShapeType="1"/>
              </p:cNvSpPr>
              <p:nvPr/>
            </p:nvSpPr>
            <p:spPr bwMode="auto">
              <a:xfrm flipH="1">
                <a:off x="2542" y="3667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1" name="Line 1158"/>
              <p:cNvSpPr>
                <a:spLocks noChangeShapeType="1"/>
              </p:cNvSpPr>
              <p:nvPr/>
            </p:nvSpPr>
            <p:spPr bwMode="auto">
              <a:xfrm flipV="1">
                <a:off x="2663" y="3802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2" name="Line 1159"/>
              <p:cNvSpPr>
                <a:spLocks noChangeShapeType="1"/>
              </p:cNvSpPr>
              <p:nvPr/>
            </p:nvSpPr>
            <p:spPr bwMode="auto">
              <a:xfrm>
                <a:off x="2663" y="3802"/>
                <a:ext cx="6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3" name="Line 1160"/>
              <p:cNvSpPr>
                <a:spLocks noChangeShapeType="1"/>
              </p:cNvSpPr>
              <p:nvPr/>
            </p:nvSpPr>
            <p:spPr bwMode="auto">
              <a:xfrm>
                <a:off x="2669" y="3802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4" name="Line 1161"/>
              <p:cNvSpPr>
                <a:spLocks noChangeShapeType="1"/>
              </p:cNvSpPr>
              <p:nvPr/>
            </p:nvSpPr>
            <p:spPr bwMode="auto">
              <a:xfrm flipH="1">
                <a:off x="2663" y="3808"/>
                <a:ext cx="6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5" name="Line 1162"/>
              <p:cNvSpPr>
                <a:spLocks noChangeShapeType="1"/>
              </p:cNvSpPr>
              <p:nvPr/>
            </p:nvSpPr>
            <p:spPr bwMode="auto">
              <a:xfrm flipV="1">
                <a:off x="2646" y="3679"/>
                <a:ext cx="40" cy="1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6" name="Line 1163"/>
              <p:cNvSpPr>
                <a:spLocks noChangeShapeType="1"/>
              </p:cNvSpPr>
              <p:nvPr/>
            </p:nvSpPr>
            <p:spPr bwMode="auto">
              <a:xfrm>
                <a:off x="2686" y="3679"/>
                <a:ext cx="21" cy="7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7" name="Line 1164"/>
              <p:cNvSpPr>
                <a:spLocks noChangeShapeType="1"/>
              </p:cNvSpPr>
              <p:nvPr/>
            </p:nvSpPr>
            <p:spPr bwMode="auto">
              <a:xfrm flipV="1">
                <a:off x="2707" y="3681"/>
                <a:ext cx="27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8" name="Freeform 1165"/>
              <p:cNvSpPr>
                <a:spLocks/>
              </p:cNvSpPr>
              <p:nvPr/>
            </p:nvSpPr>
            <p:spPr bwMode="auto">
              <a:xfrm>
                <a:off x="2646" y="3679"/>
                <a:ext cx="94" cy="16"/>
              </a:xfrm>
              <a:custGeom>
                <a:avLst/>
                <a:gdLst>
                  <a:gd name="T0" fmla="*/ 147 w 147"/>
                  <a:gd name="T1" fmla="*/ 0 h 26"/>
                  <a:gd name="T2" fmla="*/ 97 w 147"/>
                  <a:gd name="T3" fmla="*/ 13 h 26"/>
                  <a:gd name="T4" fmla="*/ 65 w 147"/>
                  <a:gd name="T5" fmla="*/ 0 h 26"/>
                  <a:gd name="T6" fmla="*/ 0 w 147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6">
                    <a:moveTo>
                      <a:pt x="147" y="0"/>
                    </a:moveTo>
                    <a:lnTo>
                      <a:pt x="97" y="13"/>
                    </a:lnTo>
                    <a:lnTo>
                      <a:pt x="65" y="0"/>
                    </a:lnTo>
                    <a:lnTo>
                      <a:pt x="0" y="26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9" name="Line 1166"/>
              <p:cNvSpPr>
                <a:spLocks noChangeShapeType="1"/>
              </p:cNvSpPr>
              <p:nvPr/>
            </p:nvSpPr>
            <p:spPr bwMode="auto">
              <a:xfrm flipV="1">
                <a:off x="2651" y="3625"/>
                <a:ext cx="1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0" name="Line 1167"/>
              <p:cNvSpPr>
                <a:spLocks noChangeShapeType="1"/>
              </p:cNvSpPr>
              <p:nvPr/>
            </p:nvSpPr>
            <p:spPr bwMode="auto">
              <a:xfrm>
                <a:off x="2651" y="3625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1" name="Line 1168"/>
              <p:cNvSpPr>
                <a:spLocks noChangeShapeType="1"/>
              </p:cNvSpPr>
              <p:nvPr/>
            </p:nvSpPr>
            <p:spPr bwMode="auto">
              <a:xfrm>
                <a:off x="2656" y="3625"/>
                <a:ext cx="1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2" name="Line 1169"/>
              <p:cNvSpPr>
                <a:spLocks noChangeShapeType="1"/>
              </p:cNvSpPr>
              <p:nvPr/>
            </p:nvSpPr>
            <p:spPr bwMode="auto">
              <a:xfrm flipH="1">
                <a:off x="2651" y="3631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3" name="Freeform 1170"/>
              <p:cNvSpPr>
                <a:spLocks/>
              </p:cNvSpPr>
              <p:nvPr/>
            </p:nvSpPr>
            <p:spPr bwMode="auto">
              <a:xfrm>
                <a:off x="2222" y="3407"/>
                <a:ext cx="180" cy="109"/>
              </a:xfrm>
              <a:custGeom>
                <a:avLst/>
                <a:gdLst>
                  <a:gd name="T0" fmla="*/ 0 w 284"/>
                  <a:gd name="T1" fmla="*/ 38 h 173"/>
                  <a:gd name="T2" fmla="*/ 148 w 284"/>
                  <a:gd name="T3" fmla="*/ 0 h 173"/>
                  <a:gd name="T4" fmla="*/ 184 w 284"/>
                  <a:gd name="T5" fmla="*/ 67 h 173"/>
                  <a:gd name="T6" fmla="*/ 247 w 284"/>
                  <a:gd name="T7" fmla="*/ 86 h 173"/>
                  <a:gd name="T8" fmla="*/ 284 w 284"/>
                  <a:gd name="T9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73">
                    <a:moveTo>
                      <a:pt x="0" y="38"/>
                    </a:moveTo>
                    <a:lnTo>
                      <a:pt x="148" y="0"/>
                    </a:lnTo>
                    <a:lnTo>
                      <a:pt x="184" y="67"/>
                    </a:lnTo>
                    <a:lnTo>
                      <a:pt x="247" y="86"/>
                    </a:lnTo>
                    <a:lnTo>
                      <a:pt x="284" y="173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4" name="Freeform 1171"/>
              <p:cNvSpPr>
                <a:spLocks/>
              </p:cNvSpPr>
              <p:nvPr/>
            </p:nvSpPr>
            <p:spPr bwMode="auto">
              <a:xfrm>
                <a:off x="2180" y="3019"/>
                <a:ext cx="73" cy="180"/>
              </a:xfrm>
              <a:custGeom>
                <a:avLst/>
                <a:gdLst>
                  <a:gd name="T0" fmla="*/ 0 w 115"/>
                  <a:gd name="T1" fmla="*/ 288 h 288"/>
                  <a:gd name="T2" fmla="*/ 26 w 115"/>
                  <a:gd name="T3" fmla="*/ 223 h 288"/>
                  <a:gd name="T4" fmla="*/ 92 w 115"/>
                  <a:gd name="T5" fmla="*/ 204 h 288"/>
                  <a:gd name="T6" fmla="*/ 71 w 115"/>
                  <a:gd name="T7" fmla="*/ 98 h 288"/>
                  <a:gd name="T8" fmla="*/ 92 w 115"/>
                  <a:gd name="T9" fmla="*/ 83 h 288"/>
                  <a:gd name="T10" fmla="*/ 74 w 115"/>
                  <a:gd name="T11" fmla="*/ 46 h 288"/>
                  <a:gd name="T12" fmla="*/ 115 w 115"/>
                  <a:gd name="T13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5" h="288">
                    <a:moveTo>
                      <a:pt x="0" y="288"/>
                    </a:moveTo>
                    <a:lnTo>
                      <a:pt x="26" y="223"/>
                    </a:lnTo>
                    <a:lnTo>
                      <a:pt x="92" y="204"/>
                    </a:lnTo>
                    <a:lnTo>
                      <a:pt x="71" y="98"/>
                    </a:lnTo>
                    <a:lnTo>
                      <a:pt x="92" y="83"/>
                    </a:lnTo>
                    <a:lnTo>
                      <a:pt x="74" y="46"/>
                    </a:lnTo>
                    <a:lnTo>
                      <a:pt x="115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5" name="Freeform 1172"/>
              <p:cNvSpPr>
                <a:spLocks/>
              </p:cNvSpPr>
              <p:nvPr/>
            </p:nvSpPr>
            <p:spPr bwMode="auto">
              <a:xfrm>
                <a:off x="2030" y="3382"/>
                <a:ext cx="60" cy="134"/>
              </a:xfrm>
              <a:custGeom>
                <a:avLst/>
                <a:gdLst>
                  <a:gd name="T0" fmla="*/ 85 w 96"/>
                  <a:gd name="T1" fmla="*/ 0 h 215"/>
                  <a:gd name="T2" fmla="*/ 96 w 96"/>
                  <a:gd name="T3" fmla="*/ 34 h 215"/>
                  <a:gd name="T4" fmla="*/ 50 w 96"/>
                  <a:gd name="T5" fmla="*/ 125 h 215"/>
                  <a:gd name="T6" fmla="*/ 27 w 96"/>
                  <a:gd name="T7" fmla="*/ 125 h 215"/>
                  <a:gd name="T8" fmla="*/ 0 w 96"/>
                  <a:gd name="T9" fmla="*/ 190 h 215"/>
                  <a:gd name="T10" fmla="*/ 6 w 96"/>
                  <a:gd name="T11" fmla="*/ 207 h 215"/>
                  <a:gd name="T12" fmla="*/ 8 w 96"/>
                  <a:gd name="T13" fmla="*/ 21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215">
                    <a:moveTo>
                      <a:pt x="85" y="0"/>
                    </a:moveTo>
                    <a:lnTo>
                      <a:pt x="96" y="34"/>
                    </a:lnTo>
                    <a:lnTo>
                      <a:pt x="50" y="125"/>
                    </a:lnTo>
                    <a:lnTo>
                      <a:pt x="27" y="125"/>
                    </a:lnTo>
                    <a:lnTo>
                      <a:pt x="0" y="190"/>
                    </a:lnTo>
                    <a:lnTo>
                      <a:pt x="6" y="207"/>
                    </a:lnTo>
                    <a:lnTo>
                      <a:pt x="8" y="215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6" name="Freeform 1173"/>
              <p:cNvSpPr>
                <a:spLocks/>
              </p:cNvSpPr>
              <p:nvPr/>
            </p:nvSpPr>
            <p:spPr bwMode="auto">
              <a:xfrm>
                <a:off x="2051" y="3166"/>
                <a:ext cx="39" cy="216"/>
              </a:xfrm>
              <a:custGeom>
                <a:avLst/>
                <a:gdLst>
                  <a:gd name="T0" fmla="*/ 52 w 63"/>
                  <a:gd name="T1" fmla="*/ 346 h 346"/>
                  <a:gd name="T2" fmla="*/ 63 w 63"/>
                  <a:gd name="T3" fmla="*/ 292 h 346"/>
                  <a:gd name="T4" fmla="*/ 54 w 63"/>
                  <a:gd name="T5" fmla="*/ 231 h 346"/>
                  <a:gd name="T6" fmla="*/ 35 w 63"/>
                  <a:gd name="T7" fmla="*/ 231 h 346"/>
                  <a:gd name="T8" fmla="*/ 0 w 63"/>
                  <a:gd name="T9" fmla="*/ 115 h 346"/>
                  <a:gd name="T10" fmla="*/ 2 w 63"/>
                  <a:gd name="T11" fmla="*/ 0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46">
                    <a:moveTo>
                      <a:pt x="52" y="346"/>
                    </a:moveTo>
                    <a:lnTo>
                      <a:pt x="63" y="292"/>
                    </a:lnTo>
                    <a:lnTo>
                      <a:pt x="54" y="231"/>
                    </a:lnTo>
                    <a:lnTo>
                      <a:pt x="35" y="231"/>
                    </a:lnTo>
                    <a:lnTo>
                      <a:pt x="0" y="115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7" name="Line 1174"/>
              <p:cNvSpPr>
                <a:spLocks noChangeShapeType="1"/>
              </p:cNvSpPr>
              <p:nvPr/>
            </p:nvSpPr>
            <p:spPr bwMode="auto">
              <a:xfrm flipV="1">
                <a:off x="2052" y="3150"/>
                <a:ext cx="59" cy="1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8" name="Line 1175"/>
              <p:cNvSpPr>
                <a:spLocks noChangeShapeType="1"/>
              </p:cNvSpPr>
              <p:nvPr/>
            </p:nvSpPr>
            <p:spPr bwMode="auto">
              <a:xfrm>
                <a:off x="2111" y="3150"/>
                <a:ext cx="69" cy="49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9" name="Freeform 1176"/>
              <p:cNvSpPr>
                <a:spLocks/>
              </p:cNvSpPr>
              <p:nvPr/>
            </p:nvSpPr>
            <p:spPr bwMode="auto">
              <a:xfrm>
                <a:off x="1901" y="3159"/>
                <a:ext cx="151" cy="96"/>
              </a:xfrm>
              <a:custGeom>
                <a:avLst/>
                <a:gdLst>
                  <a:gd name="T0" fmla="*/ 238 w 238"/>
                  <a:gd name="T1" fmla="*/ 13 h 155"/>
                  <a:gd name="T2" fmla="*/ 159 w 238"/>
                  <a:gd name="T3" fmla="*/ 0 h 155"/>
                  <a:gd name="T4" fmla="*/ 4 w 238"/>
                  <a:gd name="T5" fmla="*/ 23 h 155"/>
                  <a:gd name="T6" fmla="*/ 0 w 238"/>
                  <a:gd name="T7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8" h="155">
                    <a:moveTo>
                      <a:pt x="238" y="13"/>
                    </a:moveTo>
                    <a:lnTo>
                      <a:pt x="159" y="0"/>
                    </a:lnTo>
                    <a:lnTo>
                      <a:pt x="4" y="23"/>
                    </a:lnTo>
                    <a:lnTo>
                      <a:pt x="0" y="155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0" name="Line 1177"/>
              <p:cNvSpPr>
                <a:spLocks noChangeShapeType="1"/>
              </p:cNvSpPr>
              <p:nvPr/>
            </p:nvSpPr>
            <p:spPr bwMode="auto">
              <a:xfrm flipH="1">
                <a:off x="1837" y="3255"/>
                <a:ext cx="64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1" name="Freeform 1178"/>
              <p:cNvSpPr>
                <a:spLocks/>
              </p:cNvSpPr>
              <p:nvPr/>
            </p:nvSpPr>
            <p:spPr bwMode="auto">
              <a:xfrm>
                <a:off x="1826" y="3255"/>
                <a:ext cx="83" cy="144"/>
              </a:xfrm>
              <a:custGeom>
                <a:avLst/>
                <a:gdLst>
                  <a:gd name="T0" fmla="*/ 19 w 132"/>
                  <a:gd name="T1" fmla="*/ 0 h 231"/>
                  <a:gd name="T2" fmla="*/ 2 w 132"/>
                  <a:gd name="T3" fmla="*/ 69 h 231"/>
                  <a:gd name="T4" fmla="*/ 0 w 132"/>
                  <a:gd name="T5" fmla="*/ 77 h 231"/>
                  <a:gd name="T6" fmla="*/ 63 w 132"/>
                  <a:gd name="T7" fmla="*/ 177 h 231"/>
                  <a:gd name="T8" fmla="*/ 29 w 132"/>
                  <a:gd name="T9" fmla="*/ 206 h 231"/>
                  <a:gd name="T10" fmla="*/ 42 w 132"/>
                  <a:gd name="T11" fmla="*/ 231 h 231"/>
                  <a:gd name="T12" fmla="*/ 132 w 132"/>
                  <a:gd name="T13" fmla="*/ 21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2" h="231">
                    <a:moveTo>
                      <a:pt x="19" y="0"/>
                    </a:moveTo>
                    <a:lnTo>
                      <a:pt x="2" y="69"/>
                    </a:lnTo>
                    <a:lnTo>
                      <a:pt x="0" y="77"/>
                    </a:lnTo>
                    <a:lnTo>
                      <a:pt x="63" y="177"/>
                    </a:lnTo>
                    <a:lnTo>
                      <a:pt x="29" y="206"/>
                    </a:lnTo>
                    <a:lnTo>
                      <a:pt x="42" y="231"/>
                    </a:lnTo>
                    <a:lnTo>
                      <a:pt x="132" y="211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2" name="Freeform 1179"/>
              <p:cNvSpPr>
                <a:spLocks/>
              </p:cNvSpPr>
              <p:nvPr/>
            </p:nvSpPr>
            <p:spPr bwMode="auto">
              <a:xfrm>
                <a:off x="1909" y="3370"/>
                <a:ext cx="143" cy="16"/>
              </a:xfrm>
              <a:custGeom>
                <a:avLst/>
                <a:gdLst>
                  <a:gd name="T0" fmla="*/ 0 w 227"/>
                  <a:gd name="T1" fmla="*/ 26 h 26"/>
                  <a:gd name="T2" fmla="*/ 125 w 227"/>
                  <a:gd name="T3" fmla="*/ 0 h 26"/>
                  <a:gd name="T4" fmla="*/ 129 w 227"/>
                  <a:gd name="T5" fmla="*/ 7 h 26"/>
                  <a:gd name="T6" fmla="*/ 150 w 227"/>
                  <a:gd name="T7" fmla="*/ 15 h 26"/>
                  <a:gd name="T8" fmla="*/ 179 w 227"/>
                  <a:gd name="T9" fmla="*/ 13 h 26"/>
                  <a:gd name="T10" fmla="*/ 190 w 227"/>
                  <a:gd name="T11" fmla="*/ 23 h 26"/>
                  <a:gd name="T12" fmla="*/ 208 w 227"/>
                  <a:gd name="T13" fmla="*/ 23 h 26"/>
                  <a:gd name="T14" fmla="*/ 227 w 227"/>
                  <a:gd name="T15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26">
                    <a:moveTo>
                      <a:pt x="0" y="26"/>
                    </a:moveTo>
                    <a:lnTo>
                      <a:pt x="125" y="0"/>
                    </a:lnTo>
                    <a:lnTo>
                      <a:pt x="129" y="7"/>
                    </a:lnTo>
                    <a:lnTo>
                      <a:pt x="150" y="15"/>
                    </a:lnTo>
                    <a:lnTo>
                      <a:pt x="179" y="13"/>
                    </a:lnTo>
                    <a:lnTo>
                      <a:pt x="190" y="23"/>
                    </a:lnTo>
                    <a:lnTo>
                      <a:pt x="208" y="23"/>
                    </a:lnTo>
                    <a:lnTo>
                      <a:pt x="227" y="21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3" name="Line 1180"/>
              <p:cNvSpPr>
                <a:spLocks noChangeShapeType="1"/>
              </p:cNvSpPr>
              <p:nvPr/>
            </p:nvSpPr>
            <p:spPr bwMode="auto">
              <a:xfrm flipV="1">
                <a:off x="2052" y="3382"/>
                <a:ext cx="30" cy="3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4" name="Freeform 1181"/>
              <p:cNvSpPr>
                <a:spLocks/>
              </p:cNvSpPr>
              <p:nvPr/>
            </p:nvSpPr>
            <p:spPr bwMode="auto">
              <a:xfrm>
                <a:off x="1901" y="3255"/>
                <a:ext cx="151" cy="130"/>
              </a:xfrm>
              <a:custGeom>
                <a:avLst/>
                <a:gdLst>
                  <a:gd name="T0" fmla="*/ 240 w 240"/>
                  <a:gd name="T1" fmla="*/ 206 h 206"/>
                  <a:gd name="T2" fmla="*/ 202 w 240"/>
                  <a:gd name="T3" fmla="*/ 135 h 206"/>
                  <a:gd name="T4" fmla="*/ 40 w 240"/>
                  <a:gd name="T5" fmla="*/ 69 h 206"/>
                  <a:gd name="T6" fmla="*/ 0 w 240"/>
                  <a:gd name="T7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206">
                    <a:moveTo>
                      <a:pt x="240" y="206"/>
                    </a:moveTo>
                    <a:lnTo>
                      <a:pt x="202" y="135"/>
                    </a:lnTo>
                    <a:lnTo>
                      <a:pt x="40" y="6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5" name="Freeform 1182"/>
              <p:cNvSpPr>
                <a:spLocks/>
              </p:cNvSpPr>
              <p:nvPr/>
            </p:nvSpPr>
            <p:spPr bwMode="auto">
              <a:xfrm>
                <a:off x="1848" y="3513"/>
                <a:ext cx="187" cy="90"/>
              </a:xfrm>
              <a:custGeom>
                <a:avLst/>
                <a:gdLst>
                  <a:gd name="T0" fmla="*/ 0 w 295"/>
                  <a:gd name="T1" fmla="*/ 77 h 146"/>
                  <a:gd name="T2" fmla="*/ 17 w 295"/>
                  <a:gd name="T3" fmla="*/ 102 h 146"/>
                  <a:gd name="T4" fmla="*/ 40 w 295"/>
                  <a:gd name="T5" fmla="*/ 92 h 146"/>
                  <a:gd name="T6" fmla="*/ 48 w 295"/>
                  <a:gd name="T7" fmla="*/ 94 h 146"/>
                  <a:gd name="T8" fmla="*/ 55 w 295"/>
                  <a:gd name="T9" fmla="*/ 102 h 146"/>
                  <a:gd name="T10" fmla="*/ 67 w 295"/>
                  <a:gd name="T11" fmla="*/ 103 h 146"/>
                  <a:gd name="T12" fmla="*/ 82 w 295"/>
                  <a:gd name="T13" fmla="*/ 100 h 146"/>
                  <a:gd name="T14" fmla="*/ 97 w 295"/>
                  <a:gd name="T15" fmla="*/ 103 h 146"/>
                  <a:gd name="T16" fmla="*/ 105 w 295"/>
                  <a:gd name="T17" fmla="*/ 113 h 146"/>
                  <a:gd name="T18" fmla="*/ 126 w 295"/>
                  <a:gd name="T19" fmla="*/ 144 h 146"/>
                  <a:gd name="T20" fmla="*/ 132 w 295"/>
                  <a:gd name="T21" fmla="*/ 146 h 146"/>
                  <a:gd name="T22" fmla="*/ 142 w 295"/>
                  <a:gd name="T23" fmla="*/ 146 h 146"/>
                  <a:gd name="T24" fmla="*/ 215 w 295"/>
                  <a:gd name="T25" fmla="*/ 96 h 146"/>
                  <a:gd name="T26" fmla="*/ 226 w 295"/>
                  <a:gd name="T27" fmla="*/ 88 h 146"/>
                  <a:gd name="T28" fmla="*/ 192 w 295"/>
                  <a:gd name="T29" fmla="*/ 17 h 146"/>
                  <a:gd name="T30" fmla="*/ 203 w 295"/>
                  <a:gd name="T31" fmla="*/ 0 h 146"/>
                  <a:gd name="T32" fmla="*/ 295 w 295"/>
                  <a:gd name="T33" fmla="*/ 4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95" h="146">
                    <a:moveTo>
                      <a:pt x="0" y="77"/>
                    </a:moveTo>
                    <a:lnTo>
                      <a:pt x="17" y="102"/>
                    </a:lnTo>
                    <a:lnTo>
                      <a:pt x="40" y="92"/>
                    </a:lnTo>
                    <a:lnTo>
                      <a:pt x="48" y="94"/>
                    </a:lnTo>
                    <a:lnTo>
                      <a:pt x="55" y="102"/>
                    </a:lnTo>
                    <a:lnTo>
                      <a:pt x="67" y="103"/>
                    </a:lnTo>
                    <a:lnTo>
                      <a:pt x="82" y="100"/>
                    </a:lnTo>
                    <a:lnTo>
                      <a:pt x="97" y="103"/>
                    </a:lnTo>
                    <a:lnTo>
                      <a:pt x="105" y="113"/>
                    </a:lnTo>
                    <a:lnTo>
                      <a:pt x="126" y="144"/>
                    </a:lnTo>
                    <a:lnTo>
                      <a:pt x="132" y="146"/>
                    </a:lnTo>
                    <a:lnTo>
                      <a:pt x="142" y="146"/>
                    </a:lnTo>
                    <a:lnTo>
                      <a:pt x="215" y="96"/>
                    </a:lnTo>
                    <a:lnTo>
                      <a:pt x="226" y="88"/>
                    </a:lnTo>
                    <a:lnTo>
                      <a:pt x="192" y="17"/>
                    </a:lnTo>
                    <a:lnTo>
                      <a:pt x="203" y="0"/>
                    </a:lnTo>
                    <a:lnTo>
                      <a:pt x="295" y="4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6" name="Line 1183"/>
              <p:cNvSpPr>
                <a:spLocks noChangeShapeType="1"/>
              </p:cNvSpPr>
              <p:nvPr/>
            </p:nvSpPr>
            <p:spPr bwMode="auto">
              <a:xfrm flipV="1">
                <a:off x="1815" y="3603"/>
                <a:ext cx="2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7" name="Line 1184"/>
              <p:cNvSpPr>
                <a:spLocks noChangeShapeType="1"/>
              </p:cNvSpPr>
              <p:nvPr/>
            </p:nvSpPr>
            <p:spPr bwMode="auto">
              <a:xfrm>
                <a:off x="1815" y="3603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8" name="Line 1185"/>
              <p:cNvSpPr>
                <a:spLocks noChangeShapeType="1"/>
              </p:cNvSpPr>
              <p:nvPr/>
            </p:nvSpPr>
            <p:spPr bwMode="auto">
              <a:xfrm>
                <a:off x="1821" y="3603"/>
                <a:ext cx="1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9" name="Line 1186"/>
              <p:cNvSpPr>
                <a:spLocks noChangeShapeType="1"/>
              </p:cNvSpPr>
              <p:nvPr/>
            </p:nvSpPr>
            <p:spPr bwMode="auto">
              <a:xfrm flipH="1">
                <a:off x="1815" y="3609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0" name="Line 1187"/>
              <p:cNvSpPr>
                <a:spLocks noChangeShapeType="1"/>
              </p:cNvSpPr>
              <p:nvPr/>
            </p:nvSpPr>
            <p:spPr bwMode="auto">
              <a:xfrm flipV="1">
                <a:off x="1938" y="3460"/>
                <a:ext cx="0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1" name="Line 1188"/>
              <p:cNvSpPr>
                <a:spLocks noChangeShapeType="1"/>
              </p:cNvSpPr>
              <p:nvPr/>
            </p:nvSpPr>
            <p:spPr bwMode="auto">
              <a:xfrm>
                <a:off x="1938" y="3460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2" name="Line 1189"/>
              <p:cNvSpPr>
                <a:spLocks noChangeShapeType="1"/>
              </p:cNvSpPr>
              <p:nvPr/>
            </p:nvSpPr>
            <p:spPr bwMode="auto">
              <a:xfrm>
                <a:off x="1943" y="3460"/>
                <a:ext cx="0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3" name="Line 1190"/>
              <p:cNvSpPr>
                <a:spLocks noChangeShapeType="1"/>
              </p:cNvSpPr>
              <p:nvPr/>
            </p:nvSpPr>
            <p:spPr bwMode="auto">
              <a:xfrm flipH="1">
                <a:off x="1938" y="3465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4" name="Line 1191"/>
              <p:cNvSpPr>
                <a:spLocks noChangeShapeType="1"/>
              </p:cNvSpPr>
              <p:nvPr/>
            </p:nvSpPr>
            <p:spPr bwMode="auto">
              <a:xfrm flipV="1">
                <a:off x="1926" y="3342"/>
                <a:ext cx="1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5" name="Line 1192"/>
              <p:cNvSpPr>
                <a:spLocks noChangeShapeType="1"/>
              </p:cNvSpPr>
              <p:nvPr/>
            </p:nvSpPr>
            <p:spPr bwMode="auto">
              <a:xfrm>
                <a:off x="1926" y="3342"/>
                <a:ext cx="8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6" name="Line 1193"/>
              <p:cNvSpPr>
                <a:spLocks noChangeShapeType="1"/>
              </p:cNvSpPr>
              <p:nvPr/>
            </p:nvSpPr>
            <p:spPr bwMode="auto">
              <a:xfrm>
                <a:off x="1934" y="3342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7" name="Line 1194"/>
              <p:cNvSpPr>
                <a:spLocks noChangeShapeType="1"/>
              </p:cNvSpPr>
              <p:nvPr/>
            </p:nvSpPr>
            <p:spPr bwMode="auto">
              <a:xfrm flipH="1">
                <a:off x="1926" y="3348"/>
                <a:ext cx="8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8" name="Line 1195"/>
              <p:cNvSpPr>
                <a:spLocks noChangeShapeType="1"/>
              </p:cNvSpPr>
              <p:nvPr/>
            </p:nvSpPr>
            <p:spPr bwMode="auto">
              <a:xfrm flipV="1">
                <a:off x="1960" y="3235"/>
                <a:ext cx="0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9" name="Line 1196"/>
              <p:cNvSpPr>
                <a:spLocks noChangeShapeType="1"/>
              </p:cNvSpPr>
              <p:nvPr/>
            </p:nvSpPr>
            <p:spPr bwMode="auto">
              <a:xfrm>
                <a:off x="1960" y="3235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0" name="Line 1197"/>
              <p:cNvSpPr>
                <a:spLocks noChangeShapeType="1"/>
              </p:cNvSpPr>
              <p:nvPr/>
            </p:nvSpPr>
            <p:spPr bwMode="auto">
              <a:xfrm>
                <a:off x="1966" y="3235"/>
                <a:ext cx="0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1" name="Line 1198"/>
              <p:cNvSpPr>
                <a:spLocks noChangeShapeType="1"/>
              </p:cNvSpPr>
              <p:nvPr/>
            </p:nvSpPr>
            <p:spPr bwMode="auto">
              <a:xfrm flipH="1">
                <a:off x="1960" y="3239"/>
                <a:ext cx="6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2" name="Freeform 1199"/>
              <p:cNvSpPr>
                <a:spLocks/>
              </p:cNvSpPr>
              <p:nvPr/>
            </p:nvSpPr>
            <p:spPr bwMode="auto">
              <a:xfrm>
                <a:off x="2151" y="3199"/>
                <a:ext cx="73" cy="233"/>
              </a:xfrm>
              <a:custGeom>
                <a:avLst/>
                <a:gdLst>
                  <a:gd name="T0" fmla="*/ 45 w 116"/>
                  <a:gd name="T1" fmla="*/ 0 h 376"/>
                  <a:gd name="T2" fmla="*/ 0 w 116"/>
                  <a:gd name="T3" fmla="*/ 60 h 376"/>
                  <a:gd name="T4" fmla="*/ 4 w 116"/>
                  <a:gd name="T5" fmla="*/ 75 h 376"/>
                  <a:gd name="T6" fmla="*/ 45 w 116"/>
                  <a:gd name="T7" fmla="*/ 52 h 376"/>
                  <a:gd name="T8" fmla="*/ 50 w 116"/>
                  <a:gd name="T9" fmla="*/ 67 h 376"/>
                  <a:gd name="T10" fmla="*/ 64 w 116"/>
                  <a:gd name="T11" fmla="*/ 73 h 376"/>
                  <a:gd name="T12" fmla="*/ 116 w 116"/>
                  <a:gd name="T13" fmla="*/ 213 h 376"/>
                  <a:gd name="T14" fmla="*/ 73 w 116"/>
                  <a:gd name="T15" fmla="*/ 234 h 376"/>
                  <a:gd name="T16" fmla="*/ 77 w 116"/>
                  <a:gd name="T17" fmla="*/ 238 h 376"/>
                  <a:gd name="T18" fmla="*/ 89 w 116"/>
                  <a:gd name="T19" fmla="*/ 246 h 376"/>
                  <a:gd name="T20" fmla="*/ 96 w 116"/>
                  <a:gd name="T21" fmla="*/ 254 h 376"/>
                  <a:gd name="T22" fmla="*/ 106 w 116"/>
                  <a:gd name="T23" fmla="*/ 259 h 376"/>
                  <a:gd name="T24" fmla="*/ 110 w 116"/>
                  <a:gd name="T25" fmla="*/ 273 h 376"/>
                  <a:gd name="T26" fmla="*/ 108 w 116"/>
                  <a:gd name="T27" fmla="*/ 282 h 376"/>
                  <a:gd name="T28" fmla="*/ 102 w 116"/>
                  <a:gd name="T29" fmla="*/ 290 h 376"/>
                  <a:gd name="T30" fmla="*/ 102 w 116"/>
                  <a:gd name="T31" fmla="*/ 311 h 376"/>
                  <a:gd name="T32" fmla="*/ 102 w 116"/>
                  <a:gd name="T33" fmla="*/ 336 h 376"/>
                  <a:gd name="T34" fmla="*/ 110 w 116"/>
                  <a:gd name="T35" fmla="*/ 342 h 376"/>
                  <a:gd name="T36" fmla="*/ 114 w 116"/>
                  <a:gd name="T37" fmla="*/ 348 h 376"/>
                  <a:gd name="T38" fmla="*/ 108 w 116"/>
                  <a:gd name="T39" fmla="*/ 353 h 376"/>
                  <a:gd name="T40" fmla="*/ 108 w 116"/>
                  <a:gd name="T41" fmla="*/ 365 h 376"/>
                  <a:gd name="T42" fmla="*/ 110 w 116"/>
                  <a:gd name="T43" fmla="*/ 376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6" h="376">
                    <a:moveTo>
                      <a:pt x="45" y="0"/>
                    </a:moveTo>
                    <a:lnTo>
                      <a:pt x="0" y="60"/>
                    </a:lnTo>
                    <a:lnTo>
                      <a:pt x="4" y="75"/>
                    </a:lnTo>
                    <a:lnTo>
                      <a:pt x="45" y="52"/>
                    </a:lnTo>
                    <a:lnTo>
                      <a:pt x="50" y="67"/>
                    </a:lnTo>
                    <a:lnTo>
                      <a:pt x="64" y="73"/>
                    </a:lnTo>
                    <a:lnTo>
                      <a:pt x="116" y="213"/>
                    </a:lnTo>
                    <a:lnTo>
                      <a:pt x="73" y="234"/>
                    </a:lnTo>
                    <a:lnTo>
                      <a:pt x="77" y="238"/>
                    </a:lnTo>
                    <a:lnTo>
                      <a:pt x="89" y="246"/>
                    </a:lnTo>
                    <a:lnTo>
                      <a:pt x="96" y="254"/>
                    </a:lnTo>
                    <a:lnTo>
                      <a:pt x="106" y="259"/>
                    </a:lnTo>
                    <a:lnTo>
                      <a:pt x="110" y="273"/>
                    </a:lnTo>
                    <a:lnTo>
                      <a:pt x="108" y="282"/>
                    </a:lnTo>
                    <a:lnTo>
                      <a:pt x="102" y="290"/>
                    </a:lnTo>
                    <a:lnTo>
                      <a:pt x="102" y="311"/>
                    </a:lnTo>
                    <a:lnTo>
                      <a:pt x="102" y="336"/>
                    </a:lnTo>
                    <a:lnTo>
                      <a:pt x="110" y="342"/>
                    </a:lnTo>
                    <a:lnTo>
                      <a:pt x="114" y="348"/>
                    </a:lnTo>
                    <a:lnTo>
                      <a:pt x="108" y="353"/>
                    </a:lnTo>
                    <a:lnTo>
                      <a:pt x="108" y="365"/>
                    </a:lnTo>
                    <a:lnTo>
                      <a:pt x="110" y="376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3" name="Freeform 1200"/>
              <p:cNvSpPr>
                <a:spLocks/>
              </p:cNvSpPr>
              <p:nvPr/>
            </p:nvSpPr>
            <p:spPr bwMode="auto">
              <a:xfrm>
                <a:off x="2222" y="3432"/>
                <a:ext cx="51" cy="190"/>
              </a:xfrm>
              <a:custGeom>
                <a:avLst/>
                <a:gdLst>
                  <a:gd name="T0" fmla="*/ 0 w 82"/>
                  <a:gd name="T1" fmla="*/ 0 h 307"/>
                  <a:gd name="T2" fmla="*/ 6 w 82"/>
                  <a:gd name="T3" fmla="*/ 12 h 307"/>
                  <a:gd name="T4" fmla="*/ 7 w 82"/>
                  <a:gd name="T5" fmla="*/ 25 h 307"/>
                  <a:gd name="T6" fmla="*/ 11 w 82"/>
                  <a:gd name="T7" fmla="*/ 37 h 307"/>
                  <a:gd name="T8" fmla="*/ 23 w 82"/>
                  <a:gd name="T9" fmla="*/ 41 h 307"/>
                  <a:gd name="T10" fmla="*/ 31 w 82"/>
                  <a:gd name="T11" fmla="*/ 46 h 307"/>
                  <a:gd name="T12" fmla="*/ 36 w 82"/>
                  <a:gd name="T13" fmla="*/ 60 h 307"/>
                  <a:gd name="T14" fmla="*/ 50 w 82"/>
                  <a:gd name="T15" fmla="*/ 69 h 307"/>
                  <a:gd name="T16" fmla="*/ 57 w 82"/>
                  <a:gd name="T17" fmla="*/ 79 h 307"/>
                  <a:gd name="T18" fmla="*/ 67 w 82"/>
                  <a:gd name="T19" fmla="*/ 83 h 307"/>
                  <a:gd name="T20" fmla="*/ 71 w 82"/>
                  <a:gd name="T21" fmla="*/ 79 h 307"/>
                  <a:gd name="T22" fmla="*/ 78 w 82"/>
                  <a:gd name="T23" fmla="*/ 87 h 307"/>
                  <a:gd name="T24" fmla="*/ 78 w 82"/>
                  <a:gd name="T25" fmla="*/ 94 h 307"/>
                  <a:gd name="T26" fmla="*/ 75 w 82"/>
                  <a:gd name="T27" fmla="*/ 100 h 307"/>
                  <a:gd name="T28" fmla="*/ 71 w 82"/>
                  <a:gd name="T29" fmla="*/ 112 h 307"/>
                  <a:gd name="T30" fmla="*/ 71 w 82"/>
                  <a:gd name="T31" fmla="*/ 127 h 307"/>
                  <a:gd name="T32" fmla="*/ 59 w 82"/>
                  <a:gd name="T33" fmla="*/ 215 h 307"/>
                  <a:gd name="T34" fmla="*/ 80 w 82"/>
                  <a:gd name="T35" fmla="*/ 233 h 307"/>
                  <a:gd name="T36" fmla="*/ 82 w 82"/>
                  <a:gd name="T37" fmla="*/ 244 h 307"/>
                  <a:gd name="T38" fmla="*/ 78 w 82"/>
                  <a:gd name="T39" fmla="*/ 254 h 307"/>
                  <a:gd name="T40" fmla="*/ 57 w 82"/>
                  <a:gd name="T41" fmla="*/ 259 h 307"/>
                  <a:gd name="T42" fmla="*/ 50 w 82"/>
                  <a:gd name="T43" fmla="*/ 279 h 307"/>
                  <a:gd name="T44" fmla="*/ 40 w 82"/>
                  <a:gd name="T45" fmla="*/ 296 h 307"/>
                  <a:gd name="T46" fmla="*/ 34 w 82"/>
                  <a:gd name="T47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2" h="307">
                    <a:moveTo>
                      <a:pt x="0" y="0"/>
                    </a:moveTo>
                    <a:lnTo>
                      <a:pt x="6" y="12"/>
                    </a:lnTo>
                    <a:lnTo>
                      <a:pt x="7" y="25"/>
                    </a:lnTo>
                    <a:lnTo>
                      <a:pt x="11" y="37"/>
                    </a:lnTo>
                    <a:lnTo>
                      <a:pt x="23" y="41"/>
                    </a:lnTo>
                    <a:lnTo>
                      <a:pt x="31" y="46"/>
                    </a:lnTo>
                    <a:lnTo>
                      <a:pt x="36" y="60"/>
                    </a:lnTo>
                    <a:lnTo>
                      <a:pt x="50" y="69"/>
                    </a:lnTo>
                    <a:lnTo>
                      <a:pt x="57" y="79"/>
                    </a:lnTo>
                    <a:lnTo>
                      <a:pt x="67" y="83"/>
                    </a:lnTo>
                    <a:lnTo>
                      <a:pt x="71" y="79"/>
                    </a:lnTo>
                    <a:lnTo>
                      <a:pt x="78" y="87"/>
                    </a:lnTo>
                    <a:lnTo>
                      <a:pt x="78" y="94"/>
                    </a:lnTo>
                    <a:lnTo>
                      <a:pt x="75" y="100"/>
                    </a:lnTo>
                    <a:lnTo>
                      <a:pt x="71" y="112"/>
                    </a:lnTo>
                    <a:lnTo>
                      <a:pt x="71" y="127"/>
                    </a:lnTo>
                    <a:lnTo>
                      <a:pt x="59" y="215"/>
                    </a:lnTo>
                    <a:lnTo>
                      <a:pt x="80" y="233"/>
                    </a:lnTo>
                    <a:lnTo>
                      <a:pt x="82" y="244"/>
                    </a:lnTo>
                    <a:lnTo>
                      <a:pt x="78" y="254"/>
                    </a:lnTo>
                    <a:lnTo>
                      <a:pt x="57" y="259"/>
                    </a:lnTo>
                    <a:lnTo>
                      <a:pt x="50" y="279"/>
                    </a:lnTo>
                    <a:lnTo>
                      <a:pt x="40" y="296"/>
                    </a:lnTo>
                    <a:lnTo>
                      <a:pt x="34" y="307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4" name="Line 1201"/>
              <p:cNvSpPr>
                <a:spLocks noChangeShapeType="1"/>
              </p:cNvSpPr>
              <p:nvPr/>
            </p:nvSpPr>
            <p:spPr bwMode="auto">
              <a:xfrm flipV="1">
                <a:off x="2048" y="3596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5" name="Line 1202"/>
              <p:cNvSpPr>
                <a:spLocks noChangeShapeType="1"/>
              </p:cNvSpPr>
              <p:nvPr/>
            </p:nvSpPr>
            <p:spPr bwMode="auto">
              <a:xfrm>
                <a:off x="2048" y="3596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6" name="Line 1203"/>
              <p:cNvSpPr>
                <a:spLocks noChangeShapeType="1"/>
              </p:cNvSpPr>
              <p:nvPr/>
            </p:nvSpPr>
            <p:spPr bwMode="auto">
              <a:xfrm>
                <a:off x="2055" y="3596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7" name="Line 1204"/>
              <p:cNvSpPr>
                <a:spLocks noChangeShapeType="1"/>
              </p:cNvSpPr>
              <p:nvPr/>
            </p:nvSpPr>
            <p:spPr bwMode="auto">
              <a:xfrm flipH="1">
                <a:off x="2048" y="3602"/>
                <a:ext cx="7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8" name="Line 1205"/>
              <p:cNvSpPr>
                <a:spLocks noChangeShapeType="1"/>
              </p:cNvSpPr>
              <p:nvPr/>
            </p:nvSpPr>
            <p:spPr bwMode="auto">
              <a:xfrm flipV="1">
                <a:off x="2122" y="3396"/>
                <a:ext cx="2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9" name="Line 1206"/>
              <p:cNvSpPr>
                <a:spLocks noChangeShapeType="1"/>
              </p:cNvSpPr>
              <p:nvPr/>
            </p:nvSpPr>
            <p:spPr bwMode="auto">
              <a:xfrm>
                <a:off x="2122" y="3396"/>
                <a:ext cx="6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20" name="Line 1207"/>
              <p:cNvSpPr>
                <a:spLocks noChangeShapeType="1"/>
              </p:cNvSpPr>
              <p:nvPr/>
            </p:nvSpPr>
            <p:spPr bwMode="auto">
              <a:xfrm>
                <a:off x="2128" y="3396"/>
                <a:ext cx="0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21" name="Line 1208"/>
              <p:cNvSpPr>
                <a:spLocks noChangeShapeType="1"/>
              </p:cNvSpPr>
              <p:nvPr/>
            </p:nvSpPr>
            <p:spPr bwMode="auto">
              <a:xfrm flipH="1">
                <a:off x="2122" y="3400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22" name="Line 1209"/>
              <p:cNvSpPr>
                <a:spLocks noChangeShapeType="1"/>
              </p:cNvSpPr>
              <p:nvPr/>
            </p:nvSpPr>
            <p:spPr bwMode="auto">
              <a:xfrm flipV="1">
                <a:off x="1955" y="3032"/>
                <a:ext cx="1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23" name="Line 1210"/>
              <p:cNvSpPr>
                <a:spLocks noChangeShapeType="1"/>
              </p:cNvSpPr>
              <p:nvPr/>
            </p:nvSpPr>
            <p:spPr bwMode="auto">
              <a:xfrm>
                <a:off x="1955" y="3032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24" name="Line 1211"/>
              <p:cNvSpPr>
                <a:spLocks noChangeShapeType="1"/>
              </p:cNvSpPr>
              <p:nvPr/>
            </p:nvSpPr>
            <p:spPr bwMode="auto">
              <a:xfrm>
                <a:off x="1961" y="3032"/>
                <a:ext cx="0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25" name="Line 1212"/>
              <p:cNvSpPr>
                <a:spLocks noChangeShapeType="1"/>
              </p:cNvSpPr>
              <p:nvPr/>
            </p:nvSpPr>
            <p:spPr bwMode="auto">
              <a:xfrm flipH="1">
                <a:off x="1955" y="3037"/>
                <a:ext cx="6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26" name="Freeform 1213"/>
              <p:cNvSpPr>
                <a:spLocks/>
              </p:cNvSpPr>
              <p:nvPr/>
            </p:nvSpPr>
            <p:spPr bwMode="auto">
              <a:xfrm>
                <a:off x="2404" y="3049"/>
                <a:ext cx="135" cy="392"/>
              </a:xfrm>
              <a:custGeom>
                <a:avLst/>
                <a:gdLst>
                  <a:gd name="T0" fmla="*/ 0 w 211"/>
                  <a:gd name="T1" fmla="*/ 0 h 634"/>
                  <a:gd name="T2" fmla="*/ 0 w 211"/>
                  <a:gd name="T3" fmla="*/ 108 h 634"/>
                  <a:gd name="T4" fmla="*/ 46 w 211"/>
                  <a:gd name="T5" fmla="*/ 244 h 634"/>
                  <a:gd name="T6" fmla="*/ 147 w 211"/>
                  <a:gd name="T7" fmla="*/ 283 h 634"/>
                  <a:gd name="T8" fmla="*/ 144 w 211"/>
                  <a:gd name="T9" fmla="*/ 325 h 634"/>
                  <a:gd name="T10" fmla="*/ 119 w 211"/>
                  <a:gd name="T11" fmla="*/ 332 h 634"/>
                  <a:gd name="T12" fmla="*/ 88 w 211"/>
                  <a:gd name="T13" fmla="*/ 496 h 634"/>
                  <a:gd name="T14" fmla="*/ 144 w 211"/>
                  <a:gd name="T15" fmla="*/ 524 h 634"/>
                  <a:gd name="T16" fmla="*/ 190 w 211"/>
                  <a:gd name="T17" fmla="*/ 524 h 634"/>
                  <a:gd name="T18" fmla="*/ 188 w 211"/>
                  <a:gd name="T19" fmla="*/ 532 h 634"/>
                  <a:gd name="T20" fmla="*/ 184 w 211"/>
                  <a:gd name="T21" fmla="*/ 542 h 634"/>
                  <a:gd name="T22" fmla="*/ 188 w 211"/>
                  <a:gd name="T23" fmla="*/ 549 h 634"/>
                  <a:gd name="T24" fmla="*/ 197 w 211"/>
                  <a:gd name="T25" fmla="*/ 549 h 634"/>
                  <a:gd name="T26" fmla="*/ 203 w 211"/>
                  <a:gd name="T27" fmla="*/ 557 h 634"/>
                  <a:gd name="T28" fmla="*/ 203 w 211"/>
                  <a:gd name="T29" fmla="*/ 568 h 634"/>
                  <a:gd name="T30" fmla="*/ 192 w 211"/>
                  <a:gd name="T31" fmla="*/ 572 h 634"/>
                  <a:gd name="T32" fmla="*/ 192 w 211"/>
                  <a:gd name="T33" fmla="*/ 582 h 634"/>
                  <a:gd name="T34" fmla="*/ 186 w 211"/>
                  <a:gd name="T35" fmla="*/ 615 h 634"/>
                  <a:gd name="T36" fmla="*/ 211 w 211"/>
                  <a:gd name="T37" fmla="*/ 624 h 634"/>
                  <a:gd name="T38" fmla="*/ 209 w 211"/>
                  <a:gd name="T39" fmla="*/ 634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1" h="634">
                    <a:moveTo>
                      <a:pt x="0" y="0"/>
                    </a:moveTo>
                    <a:lnTo>
                      <a:pt x="0" y="108"/>
                    </a:lnTo>
                    <a:lnTo>
                      <a:pt x="46" y="244"/>
                    </a:lnTo>
                    <a:lnTo>
                      <a:pt x="147" y="283"/>
                    </a:lnTo>
                    <a:lnTo>
                      <a:pt x="144" y="325"/>
                    </a:lnTo>
                    <a:lnTo>
                      <a:pt x="119" y="332"/>
                    </a:lnTo>
                    <a:lnTo>
                      <a:pt x="88" y="496"/>
                    </a:lnTo>
                    <a:lnTo>
                      <a:pt x="144" y="524"/>
                    </a:lnTo>
                    <a:lnTo>
                      <a:pt x="190" y="524"/>
                    </a:lnTo>
                    <a:lnTo>
                      <a:pt x="188" y="532"/>
                    </a:lnTo>
                    <a:lnTo>
                      <a:pt x="184" y="542"/>
                    </a:lnTo>
                    <a:lnTo>
                      <a:pt x="188" y="549"/>
                    </a:lnTo>
                    <a:lnTo>
                      <a:pt x="197" y="549"/>
                    </a:lnTo>
                    <a:lnTo>
                      <a:pt x="203" y="557"/>
                    </a:lnTo>
                    <a:lnTo>
                      <a:pt x="203" y="568"/>
                    </a:lnTo>
                    <a:lnTo>
                      <a:pt x="192" y="572"/>
                    </a:lnTo>
                    <a:lnTo>
                      <a:pt x="192" y="582"/>
                    </a:lnTo>
                    <a:lnTo>
                      <a:pt x="186" y="615"/>
                    </a:lnTo>
                    <a:lnTo>
                      <a:pt x="211" y="624"/>
                    </a:lnTo>
                    <a:lnTo>
                      <a:pt x="209" y="634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27" name="Line 1214"/>
              <p:cNvSpPr>
                <a:spLocks noChangeShapeType="1"/>
              </p:cNvSpPr>
              <p:nvPr/>
            </p:nvSpPr>
            <p:spPr bwMode="auto">
              <a:xfrm>
                <a:off x="2537" y="3441"/>
                <a:ext cx="86" cy="49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28" name="Freeform 1215"/>
              <p:cNvSpPr>
                <a:spLocks/>
              </p:cNvSpPr>
              <p:nvPr/>
            </p:nvSpPr>
            <p:spPr bwMode="auto">
              <a:xfrm>
                <a:off x="2663" y="3032"/>
                <a:ext cx="89" cy="323"/>
              </a:xfrm>
              <a:custGeom>
                <a:avLst/>
                <a:gdLst>
                  <a:gd name="T0" fmla="*/ 142 w 142"/>
                  <a:gd name="T1" fmla="*/ 519 h 519"/>
                  <a:gd name="T2" fmla="*/ 131 w 142"/>
                  <a:gd name="T3" fmla="*/ 480 h 519"/>
                  <a:gd name="T4" fmla="*/ 87 w 142"/>
                  <a:gd name="T5" fmla="*/ 442 h 519"/>
                  <a:gd name="T6" fmla="*/ 60 w 142"/>
                  <a:gd name="T7" fmla="*/ 430 h 519"/>
                  <a:gd name="T8" fmla="*/ 60 w 142"/>
                  <a:gd name="T9" fmla="*/ 415 h 519"/>
                  <a:gd name="T10" fmla="*/ 60 w 142"/>
                  <a:gd name="T11" fmla="*/ 403 h 519"/>
                  <a:gd name="T12" fmla="*/ 52 w 142"/>
                  <a:gd name="T13" fmla="*/ 388 h 519"/>
                  <a:gd name="T14" fmla="*/ 50 w 142"/>
                  <a:gd name="T15" fmla="*/ 369 h 519"/>
                  <a:gd name="T16" fmla="*/ 56 w 142"/>
                  <a:gd name="T17" fmla="*/ 348 h 519"/>
                  <a:gd name="T18" fmla="*/ 62 w 142"/>
                  <a:gd name="T19" fmla="*/ 332 h 519"/>
                  <a:gd name="T20" fmla="*/ 58 w 142"/>
                  <a:gd name="T21" fmla="*/ 315 h 519"/>
                  <a:gd name="T22" fmla="*/ 52 w 142"/>
                  <a:gd name="T23" fmla="*/ 309 h 519"/>
                  <a:gd name="T24" fmla="*/ 47 w 142"/>
                  <a:gd name="T25" fmla="*/ 286 h 519"/>
                  <a:gd name="T26" fmla="*/ 48 w 142"/>
                  <a:gd name="T27" fmla="*/ 283 h 519"/>
                  <a:gd name="T28" fmla="*/ 56 w 142"/>
                  <a:gd name="T29" fmla="*/ 277 h 519"/>
                  <a:gd name="T30" fmla="*/ 56 w 142"/>
                  <a:gd name="T31" fmla="*/ 271 h 519"/>
                  <a:gd name="T32" fmla="*/ 52 w 142"/>
                  <a:gd name="T33" fmla="*/ 256 h 519"/>
                  <a:gd name="T34" fmla="*/ 50 w 142"/>
                  <a:gd name="T35" fmla="*/ 248 h 519"/>
                  <a:gd name="T36" fmla="*/ 52 w 142"/>
                  <a:gd name="T37" fmla="*/ 237 h 519"/>
                  <a:gd name="T38" fmla="*/ 56 w 142"/>
                  <a:gd name="T39" fmla="*/ 225 h 519"/>
                  <a:gd name="T40" fmla="*/ 56 w 142"/>
                  <a:gd name="T41" fmla="*/ 213 h 519"/>
                  <a:gd name="T42" fmla="*/ 54 w 142"/>
                  <a:gd name="T43" fmla="*/ 190 h 519"/>
                  <a:gd name="T44" fmla="*/ 52 w 142"/>
                  <a:gd name="T45" fmla="*/ 169 h 519"/>
                  <a:gd name="T46" fmla="*/ 45 w 142"/>
                  <a:gd name="T47" fmla="*/ 160 h 519"/>
                  <a:gd name="T48" fmla="*/ 39 w 142"/>
                  <a:gd name="T49" fmla="*/ 146 h 519"/>
                  <a:gd name="T50" fmla="*/ 31 w 142"/>
                  <a:gd name="T51" fmla="*/ 139 h 519"/>
                  <a:gd name="T52" fmla="*/ 22 w 142"/>
                  <a:gd name="T53" fmla="*/ 129 h 519"/>
                  <a:gd name="T54" fmla="*/ 16 w 142"/>
                  <a:gd name="T55" fmla="*/ 127 h 519"/>
                  <a:gd name="T56" fmla="*/ 2 w 142"/>
                  <a:gd name="T57" fmla="*/ 100 h 519"/>
                  <a:gd name="T58" fmla="*/ 0 w 142"/>
                  <a:gd name="T59" fmla="*/ 0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2" h="519">
                    <a:moveTo>
                      <a:pt x="142" y="519"/>
                    </a:moveTo>
                    <a:lnTo>
                      <a:pt x="131" y="480"/>
                    </a:lnTo>
                    <a:lnTo>
                      <a:pt x="87" y="442"/>
                    </a:lnTo>
                    <a:lnTo>
                      <a:pt x="60" y="430"/>
                    </a:lnTo>
                    <a:lnTo>
                      <a:pt x="60" y="415"/>
                    </a:lnTo>
                    <a:lnTo>
                      <a:pt x="60" y="403"/>
                    </a:lnTo>
                    <a:lnTo>
                      <a:pt x="52" y="388"/>
                    </a:lnTo>
                    <a:lnTo>
                      <a:pt x="50" y="369"/>
                    </a:lnTo>
                    <a:lnTo>
                      <a:pt x="56" y="348"/>
                    </a:lnTo>
                    <a:lnTo>
                      <a:pt x="62" y="332"/>
                    </a:lnTo>
                    <a:lnTo>
                      <a:pt x="58" y="315"/>
                    </a:lnTo>
                    <a:lnTo>
                      <a:pt x="52" y="309"/>
                    </a:lnTo>
                    <a:lnTo>
                      <a:pt x="47" y="286"/>
                    </a:lnTo>
                    <a:lnTo>
                      <a:pt x="48" y="283"/>
                    </a:lnTo>
                    <a:lnTo>
                      <a:pt x="56" y="277"/>
                    </a:lnTo>
                    <a:lnTo>
                      <a:pt x="56" y="271"/>
                    </a:lnTo>
                    <a:lnTo>
                      <a:pt x="52" y="256"/>
                    </a:lnTo>
                    <a:lnTo>
                      <a:pt x="50" y="248"/>
                    </a:lnTo>
                    <a:lnTo>
                      <a:pt x="52" y="237"/>
                    </a:lnTo>
                    <a:lnTo>
                      <a:pt x="56" y="225"/>
                    </a:lnTo>
                    <a:lnTo>
                      <a:pt x="56" y="213"/>
                    </a:lnTo>
                    <a:lnTo>
                      <a:pt x="54" y="190"/>
                    </a:lnTo>
                    <a:lnTo>
                      <a:pt x="52" y="169"/>
                    </a:lnTo>
                    <a:lnTo>
                      <a:pt x="45" y="160"/>
                    </a:lnTo>
                    <a:lnTo>
                      <a:pt x="39" y="146"/>
                    </a:lnTo>
                    <a:lnTo>
                      <a:pt x="31" y="139"/>
                    </a:lnTo>
                    <a:lnTo>
                      <a:pt x="22" y="129"/>
                    </a:lnTo>
                    <a:lnTo>
                      <a:pt x="16" y="127"/>
                    </a:lnTo>
                    <a:lnTo>
                      <a:pt x="2" y="10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29" name="Freeform 1216"/>
              <p:cNvSpPr>
                <a:spLocks/>
              </p:cNvSpPr>
              <p:nvPr/>
            </p:nvSpPr>
            <p:spPr bwMode="auto">
              <a:xfrm>
                <a:off x="2584" y="3561"/>
                <a:ext cx="79" cy="26"/>
              </a:xfrm>
              <a:custGeom>
                <a:avLst/>
                <a:gdLst>
                  <a:gd name="T0" fmla="*/ 0 w 122"/>
                  <a:gd name="T1" fmla="*/ 42 h 42"/>
                  <a:gd name="T2" fmla="*/ 101 w 122"/>
                  <a:gd name="T3" fmla="*/ 36 h 42"/>
                  <a:gd name="T4" fmla="*/ 122 w 122"/>
                  <a:gd name="T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" h="42">
                    <a:moveTo>
                      <a:pt x="0" y="42"/>
                    </a:moveTo>
                    <a:lnTo>
                      <a:pt x="101" y="36"/>
                    </a:lnTo>
                    <a:lnTo>
                      <a:pt x="122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30" name="Line 1217"/>
              <p:cNvSpPr>
                <a:spLocks noChangeShapeType="1"/>
              </p:cNvSpPr>
              <p:nvPr/>
            </p:nvSpPr>
            <p:spPr bwMode="auto">
              <a:xfrm flipH="1" flipV="1">
                <a:off x="2663" y="3561"/>
                <a:ext cx="40" cy="2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31" name="Freeform 1218"/>
              <p:cNvSpPr>
                <a:spLocks/>
              </p:cNvSpPr>
              <p:nvPr/>
            </p:nvSpPr>
            <p:spPr bwMode="auto">
              <a:xfrm>
                <a:off x="2609" y="3490"/>
                <a:ext cx="54" cy="71"/>
              </a:xfrm>
              <a:custGeom>
                <a:avLst/>
                <a:gdLst>
                  <a:gd name="T0" fmla="*/ 23 w 84"/>
                  <a:gd name="T1" fmla="*/ 0 h 114"/>
                  <a:gd name="T2" fmla="*/ 0 w 84"/>
                  <a:gd name="T3" fmla="*/ 64 h 114"/>
                  <a:gd name="T4" fmla="*/ 84 w 84"/>
                  <a:gd name="T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114">
                    <a:moveTo>
                      <a:pt x="23" y="0"/>
                    </a:moveTo>
                    <a:lnTo>
                      <a:pt x="0" y="64"/>
                    </a:lnTo>
                    <a:lnTo>
                      <a:pt x="84" y="114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32" name="Line 1219"/>
              <p:cNvSpPr>
                <a:spLocks noChangeShapeType="1"/>
              </p:cNvSpPr>
              <p:nvPr/>
            </p:nvSpPr>
            <p:spPr bwMode="auto">
              <a:xfrm flipV="1">
                <a:off x="2691" y="3361"/>
                <a:ext cx="38" cy="2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33" name="Line 1220"/>
              <p:cNvSpPr>
                <a:spLocks noChangeShapeType="1"/>
              </p:cNvSpPr>
              <p:nvPr/>
            </p:nvSpPr>
            <p:spPr bwMode="auto">
              <a:xfrm flipV="1">
                <a:off x="2623" y="3385"/>
                <a:ext cx="68" cy="37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34" name="Line 1221"/>
              <p:cNvSpPr>
                <a:spLocks noChangeShapeType="1"/>
              </p:cNvSpPr>
              <p:nvPr/>
            </p:nvSpPr>
            <p:spPr bwMode="auto">
              <a:xfrm flipH="1" flipV="1">
                <a:off x="2623" y="3422"/>
                <a:ext cx="28" cy="5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35" name="Line 1222"/>
              <p:cNvSpPr>
                <a:spLocks noChangeShapeType="1"/>
              </p:cNvSpPr>
              <p:nvPr/>
            </p:nvSpPr>
            <p:spPr bwMode="auto">
              <a:xfrm flipV="1">
                <a:off x="2623" y="3472"/>
                <a:ext cx="28" cy="18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36" name="Freeform 1223"/>
              <p:cNvSpPr>
                <a:spLocks/>
              </p:cNvSpPr>
              <p:nvPr/>
            </p:nvSpPr>
            <p:spPr bwMode="auto">
              <a:xfrm>
                <a:off x="2470" y="3585"/>
                <a:ext cx="76" cy="24"/>
              </a:xfrm>
              <a:custGeom>
                <a:avLst/>
                <a:gdLst>
                  <a:gd name="T0" fmla="*/ 117 w 117"/>
                  <a:gd name="T1" fmla="*/ 25 h 36"/>
                  <a:gd name="T2" fmla="*/ 111 w 117"/>
                  <a:gd name="T3" fmla="*/ 13 h 36"/>
                  <a:gd name="T4" fmla="*/ 79 w 117"/>
                  <a:gd name="T5" fmla="*/ 23 h 36"/>
                  <a:gd name="T6" fmla="*/ 63 w 117"/>
                  <a:gd name="T7" fmla="*/ 0 h 36"/>
                  <a:gd name="T8" fmla="*/ 44 w 117"/>
                  <a:gd name="T9" fmla="*/ 8 h 36"/>
                  <a:gd name="T10" fmla="*/ 48 w 117"/>
                  <a:gd name="T11" fmla="*/ 23 h 36"/>
                  <a:gd name="T12" fmla="*/ 0 w 117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" h="36">
                    <a:moveTo>
                      <a:pt x="117" y="25"/>
                    </a:moveTo>
                    <a:lnTo>
                      <a:pt x="111" y="13"/>
                    </a:lnTo>
                    <a:lnTo>
                      <a:pt x="79" y="23"/>
                    </a:lnTo>
                    <a:lnTo>
                      <a:pt x="63" y="0"/>
                    </a:lnTo>
                    <a:lnTo>
                      <a:pt x="44" y="8"/>
                    </a:lnTo>
                    <a:lnTo>
                      <a:pt x="48" y="23"/>
                    </a:lnTo>
                    <a:lnTo>
                      <a:pt x="0" y="36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37" name="Freeform 1224"/>
              <p:cNvSpPr>
                <a:spLocks/>
              </p:cNvSpPr>
              <p:nvPr/>
            </p:nvSpPr>
            <p:spPr bwMode="auto">
              <a:xfrm>
                <a:off x="2402" y="3441"/>
                <a:ext cx="135" cy="77"/>
              </a:xfrm>
              <a:custGeom>
                <a:avLst/>
                <a:gdLst>
                  <a:gd name="T0" fmla="*/ 0 w 215"/>
                  <a:gd name="T1" fmla="*/ 119 h 123"/>
                  <a:gd name="T2" fmla="*/ 59 w 215"/>
                  <a:gd name="T3" fmla="*/ 119 h 123"/>
                  <a:gd name="T4" fmla="*/ 67 w 215"/>
                  <a:gd name="T5" fmla="*/ 119 h 123"/>
                  <a:gd name="T6" fmla="*/ 80 w 215"/>
                  <a:gd name="T7" fmla="*/ 123 h 123"/>
                  <a:gd name="T8" fmla="*/ 92 w 215"/>
                  <a:gd name="T9" fmla="*/ 119 h 123"/>
                  <a:gd name="T10" fmla="*/ 109 w 215"/>
                  <a:gd name="T11" fmla="*/ 119 h 123"/>
                  <a:gd name="T12" fmla="*/ 113 w 215"/>
                  <a:gd name="T13" fmla="*/ 111 h 123"/>
                  <a:gd name="T14" fmla="*/ 113 w 215"/>
                  <a:gd name="T15" fmla="*/ 101 h 123"/>
                  <a:gd name="T16" fmla="*/ 113 w 215"/>
                  <a:gd name="T17" fmla="*/ 96 h 123"/>
                  <a:gd name="T18" fmla="*/ 121 w 215"/>
                  <a:gd name="T19" fmla="*/ 90 h 123"/>
                  <a:gd name="T20" fmla="*/ 128 w 215"/>
                  <a:gd name="T21" fmla="*/ 90 h 123"/>
                  <a:gd name="T22" fmla="*/ 132 w 215"/>
                  <a:gd name="T23" fmla="*/ 88 h 123"/>
                  <a:gd name="T24" fmla="*/ 132 w 215"/>
                  <a:gd name="T25" fmla="*/ 82 h 123"/>
                  <a:gd name="T26" fmla="*/ 136 w 215"/>
                  <a:gd name="T27" fmla="*/ 78 h 123"/>
                  <a:gd name="T28" fmla="*/ 146 w 215"/>
                  <a:gd name="T29" fmla="*/ 80 h 123"/>
                  <a:gd name="T30" fmla="*/ 151 w 215"/>
                  <a:gd name="T31" fmla="*/ 78 h 123"/>
                  <a:gd name="T32" fmla="*/ 157 w 215"/>
                  <a:gd name="T33" fmla="*/ 69 h 123"/>
                  <a:gd name="T34" fmla="*/ 165 w 215"/>
                  <a:gd name="T35" fmla="*/ 65 h 123"/>
                  <a:gd name="T36" fmla="*/ 165 w 215"/>
                  <a:gd name="T37" fmla="*/ 57 h 123"/>
                  <a:gd name="T38" fmla="*/ 174 w 215"/>
                  <a:gd name="T39" fmla="*/ 53 h 123"/>
                  <a:gd name="T40" fmla="*/ 182 w 215"/>
                  <a:gd name="T41" fmla="*/ 46 h 123"/>
                  <a:gd name="T42" fmla="*/ 192 w 215"/>
                  <a:gd name="T43" fmla="*/ 36 h 123"/>
                  <a:gd name="T44" fmla="*/ 182 w 215"/>
                  <a:gd name="T45" fmla="*/ 30 h 123"/>
                  <a:gd name="T46" fmla="*/ 192 w 215"/>
                  <a:gd name="T47" fmla="*/ 23 h 123"/>
                  <a:gd name="T48" fmla="*/ 199 w 215"/>
                  <a:gd name="T49" fmla="*/ 17 h 123"/>
                  <a:gd name="T50" fmla="*/ 207 w 215"/>
                  <a:gd name="T51" fmla="*/ 13 h 123"/>
                  <a:gd name="T52" fmla="*/ 215 w 215"/>
                  <a:gd name="T53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15" h="123">
                    <a:moveTo>
                      <a:pt x="0" y="119"/>
                    </a:moveTo>
                    <a:lnTo>
                      <a:pt x="59" y="119"/>
                    </a:lnTo>
                    <a:lnTo>
                      <a:pt x="67" y="119"/>
                    </a:lnTo>
                    <a:lnTo>
                      <a:pt x="80" y="123"/>
                    </a:lnTo>
                    <a:lnTo>
                      <a:pt x="92" y="119"/>
                    </a:lnTo>
                    <a:lnTo>
                      <a:pt x="109" y="119"/>
                    </a:lnTo>
                    <a:lnTo>
                      <a:pt x="113" y="111"/>
                    </a:lnTo>
                    <a:lnTo>
                      <a:pt x="113" y="101"/>
                    </a:lnTo>
                    <a:lnTo>
                      <a:pt x="113" y="96"/>
                    </a:lnTo>
                    <a:lnTo>
                      <a:pt x="121" y="90"/>
                    </a:lnTo>
                    <a:lnTo>
                      <a:pt x="128" y="90"/>
                    </a:lnTo>
                    <a:lnTo>
                      <a:pt x="132" y="88"/>
                    </a:lnTo>
                    <a:lnTo>
                      <a:pt x="132" y="82"/>
                    </a:lnTo>
                    <a:lnTo>
                      <a:pt x="136" y="78"/>
                    </a:lnTo>
                    <a:lnTo>
                      <a:pt x="146" y="80"/>
                    </a:lnTo>
                    <a:lnTo>
                      <a:pt x="151" y="78"/>
                    </a:lnTo>
                    <a:lnTo>
                      <a:pt x="157" y="69"/>
                    </a:lnTo>
                    <a:lnTo>
                      <a:pt x="165" y="65"/>
                    </a:lnTo>
                    <a:lnTo>
                      <a:pt x="165" y="57"/>
                    </a:lnTo>
                    <a:lnTo>
                      <a:pt x="174" y="53"/>
                    </a:lnTo>
                    <a:lnTo>
                      <a:pt x="182" y="46"/>
                    </a:lnTo>
                    <a:lnTo>
                      <a:pt x="192" y="36"/>
                    </a:lnTo>
                    <a:lnTo>
                      <a:pt x="182" y="30"/>
                    </a:lnTo>
                    <a:lnTo>
                      <a:pt x="192" y="23"/>
                    </a:lnTo>
                    <a:lnTo>
                      <a:pt x="199" y="17"/>
                    </a:lnTo>
                    <a:lnTo>
                      <a:pt x="207" y="13"/>
                    </a:lnTo>
                    <a:lnTo>
                      <a:pt x="215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38" name="Freeform 1225"/>
              <p:cNvSpPr>
                <a:spLocks/>
              </p:cNvSpPr>
              <p:nvPr/>
            </p:nvSpPr>
            <p:spPr bwMode="auto">
              <a:xfrm>
                <a:off x="2393" y="3516"/>
                <a:ext cx="23" cy="17"/>
              </a:xfrm>
              <a:custGeom>
                <a:avLst/>
                <a:gdLst>
                  <a:gd name="T0" fmla="*/ 39 w 39"/>
                  <a:gd name="T1" fmla="*/ 28 h 28"/>
                  <a:gd name="T2" fmla="*/ 22 w 39"/>
                  <a:gd name="T3" fmla="*/ 21 h 28"/>
                  <a:gd name="T4" fmla="*/ 0 w 39"/>
                  <a:gd name="T5" fmla="*/ 0 h 28"/>
                  <a:gd name="T6" fmla="*/ 14 w 39"/>
                  <a:gd name="T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28">
                    <a:moveTo>
                      <a:pt x="39" y="28"/>
                    </a:moveTo>
                    <a:lnTo>
                      <a:pt x="22" y="21"/>
                    </a:lnTo>
                    <a:lnTo>
                      <a:pt x="0" y="0"/>
                    </a:lnTo>
                    <a:lnTo>
                      <a:pt x="14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39" name="Line 1226"/>
              <p:cNvSpPr>
                <a:spLocks noChangeShapeType="1"/>
              </p:cNvSpPr>
              <p:nvPr/>
            </p:nvSpPr>
            <p:spPr bwMode="auto">
              <a:xfrm flipV="1">
                <a:off x="2393" y="3615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0" name="Line 1227"/>
              <p:cNvSpPr>
                <a:spLocks noChangeShapeType="1"/>
              </p:cNvSpPr>
              <p:nvPr/>
            </p:nvSpPr>
            <p:spPr bwMode="auto">
              <a:xfrm>
                <a:off x="2393" y="3615"/>
                <a:ext cx="3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1" name="Line 1228"/>
              <p:cNvSpPr>
                <a:spLocks noChangeShapeType="1"/>
              </p:cNvSpPr>
              <p:nvPr/>
            </p:nvSpPr>
            <p:spPr bwMode="auto">
              <a:xfrm>
                <a:off x="2396" y="3615"/>
                <a:ext cx="2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2" name="Line 1229"/>
              <p:cNvSpPr>
                <a:spLocks noChangeShapeType="1"/>
              </p:cNvSpPr>
              <p:nvPr/>
            </p:nvSpPr>
            <p:spPr bwMode="auto">
              <a:xfrm flipH="1">
                <a:off x="2393" y="3621"/>
                <a:ext cx="3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3" name="Line 1230"/>
              <p:cNvSpPr>
                <a:spLocks noChangeShapeType="1"/>
              </p:cNvSpPr>
              <p:nvPr/>
            </p:nvSpPr>
            <p:spPr bwMode="auto">
              <a:xfrm>
                <a:off x="2416" y="3533"/>
                <a:ext cx="36" cy="17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4" name="Freeform 1231"/>
              <p:cNvSpPr>
                <a:spLocks/>
              </p:cNvSpPr>
              <p:nvPr/>
            </p:nvSpPr>
            <p:spPr bwMode="auto">
              <a:xfrm>
                <a:off x="2416" y="3533"/>
                <a:ext cx="60" cy="76"/>
              </a:xfrm>
              <a:custGeom>
                <a:avLst/>
                <a:gdLst>
                  <a:gd name="T0" fmla="*/ 0 w 94"/>
                  <a:gd name="T1" fmla="*/ 0 h 121"/>
                  <a:gd name="T2" fmla="*/ 54 w 94"/>
                  <a:gd name="T3" fmla="*/ 27 h 121"/>
                  <a:gd name="T4" fmla="*/ 54 w 94"/>
                  <a:gd name="T5" fmla="*/ 68 h 121"/>
                  <a:gd name="T6" fmla="*/ 94 w 94"/>
                  <a:gd name="T7" fmla="*/ 81 h 121"/>
                  <a:gd name="T8" fmla="*/ 94 w 94"/>
                  <a:gd name="T9" fmla="*/ 83 h 121"/>
                  <a:gd name="T10" fmla="*/ 92 w 94"/>
                  <a:gd name="T11" fmla="*/ 89 h 121"/>
                  <a:gd name="T12" fmla="*/ 82 w 94"/>
                  <a:gd name="T13" fmla="*/ 100 h 121"/>
                  <a:gd name="T14" fmla="*/ 75 w 94"/>
                  <a:gd name="T15" fmla="*/ 102 h 121"/>
                  <a:gd name="T16" fmla="*/ 71 w 94"/>
                  <a:gd name="T17" fmla="*/ 106 h 121"/>
                  <a:gd name="T18" fmla="*/ 75 w 94"/>
                  <a:gd name="T19" fmla="*/ 112 h 121"/>
                  <a:gd name="T20" fmla="*/ 84 w 94"/>
                  <a:gd name="T21" fmla="*/ 118 h 121"/>
                  <a:gd name="T22" fmla="*/ 86 w 94"/>
                  <a:gd name="T2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4" h="121">
                    <a:moveTo>
                      <a:pt x="0" y="0"/>
                    </a:moveTo>
                    <a:lnTo>
                      <a:pt x="54" y="27"/>
                    </a:lnTo>
                    <a:lnTo>
                      <a:pt x="54" y="68"/>
                    </a:lnTo>
                    <a:lnTo>
                      <a:pt x="94" y="81"/>
                    </a:lnTo>
                    <a:lnTo>
                      <a:pt x="94" y="83"/>
                    </a:lnTo>
                    <a:lnTo>
                      <a:pt x="92" y="89"/>
                    </a:lnTo>
                    <a:lnTo>
                      <a:pt x="82" y="100"/>
                    </a:lnTo>
                    <a:lnTo>
                      <a:pt x="75" y="102"/>
                    </a:lnTo>
                    <a:lnTo>
                      <a:pt x="71" y="106"/>
                    </a:lnTo>
                    <a:lnTo>
                      <a:pt x="75" y="112"/>
                    </a:lnTo>
                    <a:lnTo>
                      <a:pt x="84" y="118"/>
                    </a:lnTo>
                    <a:lnTo>
                      <a:pt x="86" y="121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5" name="Line 1232"/>
              <p:cNvSpPr>
                <a:spLocks noChangeShapeType="1"/>
              </p:cNvSpPr>
              <p:nvPr/>
            </p:nvSpPr>
            <p:spPr bwMode="auto">
              <a:xfrm flipV="1">
                <a:off x="2546" y="3587"/>
                <a:ext cx="38" cy="1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6" name="Line 1233"/>
              <p:cNvSpPr>
                <a:spLocks noChangeShapeType="1"/>
              </p:cNvSpPr>
              <p:nvPr/>
            </p:nvSpPr>
            <p:spPr bwMode="auto">
              <a:xfrm flipV="1">
                <a:off x="2488" y="3611"/>
                <a:ext cx="1" cy="7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7" name="Line 1234"/>
              <p:cNvSpPr>
                <a:spLocks noChangeShapeType="1"/>
              </p:cNvSpPr>
              <p:nvPr/>
            </p:nvSpPr>
            <p:spPr bwMode="auto">
              <a:xfrm>
                <a:off x="2488" y="3611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8" name="Line 1235"/>
              <p:cNvSpPr>
                <a:spLocks noChangeShapeType="1"/>
              </p:cNvSpPr>
              <p:nvPr/>
            </p:nvSpPr>
            <p:spPr bwMode="auto">
              <a:xfrm>
                <a:off x="2493" y="3611"/>
                <a:ext cx="2" cy="7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9" name="Line 1236"/>
              <p:cNvSpPr>
                <a:spLocks noChangeShapeType="1"/>
              </p:cNvSpPr>
              <p:nvPr/>
            </p:nvSpPr>
            <p:spPr bwMode="auto">
              <a:xfrm flipH="1">
                <a:off x="2488" y="3618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50" name="Line 1237"/>
              <p:cNvSpPr>
                <a:spLocks noChangeShapeType="1"/>
              </p:cNvSpPr>
              <p:nvPr/>
            </p:nvSpPr>
            <p:spPr bwMode="auto">
              <a:xfrm flipV="1">
                <a:off x="2490" y="3587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51" name="Line 1238"/>
              <p:cNvSpPr>
                <a:spLocks noChangeShapeType="1"/>
              </p:cNvSpPr>
              <p:nvPr/>
            </p:nvSpPr>
            <p:spPr bwMode="auto">
              <a:xfrm>
                <a:off x="2490" y="3587"/>
                <a:ext cx="6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52" name="Line 1239"/>
              <p:cNvSpPr>
                <a:spLocks noChangeShapeType="1"/>
              </p:cNvSpPr>
              <p:nvPr/>
            </p:nvSpPr>
            <p:spPr bwMode="auto">
              <a:xfrm>
                <a:off x="2496" y="3587"/>
                <a:ext cx="2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53" name="Line 1240"/>
              <p:cNvSpPr>
                <a:spLocks noChangeShapeType="1"/>
              </p:cNvSpPr>
              <p:nvPr/>
            </p:nvSpPr>
            <p:spPr bwMode="auto">
              <a:xfrm flipH="1">
                <a:off x="2490" y="3593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54" name="Line 1241"/>
              <p:cNvSpPr>
                <a:spLocks noChangeShapeType="1"/>
              </p:cNvSpPr>
              <p:nvPr/>
            </p:nvSpPr>
            <p:spPr bwMode="auto">
              <a:xfrm flipV="1">
                <a:off x="2559" y="3310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55" name="Line 1242"/>
              <p:cNvSpPr>
                <a:spLocks noChangeShapeType="1"/>
              </p:cNvSpPr>
              <p:nvPr/>
            </p:nvSpPr>
            <p:spPr bwMode="auto">
              <a:xfrm>
                <a:off x="2559" y="3310"/>
                <a:ext cx="5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56" name="Line 1243"/>
              <p:cNvSpPr>
                <a:spLocks noChangeShapeType="1"/>
              </p:cNvSpPr>
              <p:nvPr/>
            </p:nvSpPr>
            <p:spPr bwMode="auto">
              <a:xfrm>
                <a:off x="2564" y="3310"/>
                <a:ext cx="2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57" name="Line 1244"/>
              <p:cNvSpPr>
                <a:spLocks noChangeShapeType="1"/>
              </p:cNvSpPr>
              <p:nvPr/>
            </p:nvSpPr>
            <p:spPr bwMode="auto">
              <a:xfrm flipH="1">
                <a:off x="2559" y="3316"/>
                <a:ext cx="5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58" name="Line 1245"/>
              <p:cNvSpPr>
                <a:spLocks noChangeShapeType="1"/>
              </p:cNvSpPr>
              <p:nvPr/>
            </p:nvSpPr>
            <p:spPr bwMode="auto">
              <a:xfrm flipV="1">
                <a:off x="2706" y="3541"/>
                <a:ext cx="1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59" name="Line 1246"/>
              <p:cNvSpPr>
                <a:spLocks noChangeShapeType="1"/>
              </p:cNvSpPr>
              <p:nvPr/>
            </p:nvSpPr>
            <p:spPr bwMode="auto">
              <a:xfrm>
                <a:off x="2706" y="3541"/>
                <a:ext cx="6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0" name="Line 1247"/>
              <p:cNvSpPr>
                <a:spLocks noChangeShapeType="1"/>
              </p:cNvSpPr>
              <p:nvPr/>
            </p:nvSpPr>
            <p:spPr bwMode="auto">
              <a:xfrm>
                <a:off x="2712" y="3541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1" name="Line 1248"/>
              <p:cNvSpPr>
                <a:spLocks noChangeShapeType="1"/>
              </p:cNvSpPr>
              <p:nvPr/>
            </p:nvSpPr>
            <p:spPr bwMode="auto">
              <a:xfrm flipH="1">
                <a:off x="2706" y="3547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2" name="Freeform 1249"/>
              <p:cNvSpPr>
                <a:spLocks/>
              </p:cNvSpPr>
              <p:nvPr/>
            </p:nvSpPr>
            <p:spPr bwMode="auto">
              <a:xfrm>
                <a:off x="1119" y="2105"/>
                <a:ext cx="155" cy="303"/>
              </a:xfrm>
              <a:custGeom>
                <a:avLst/>
                <a:gdLst>
                  <a:gd name="T0" fmla="*/ 244 w 244"/>
                  <a:gd name="T1" fmla="*/ 491 h 491"/>
                  <a:gd name="T2" fmla="*/ 146 w 244"/>
                  <a:gd name="T3" fmla="*/ 477 h 491"/>
                  <a:gd name="T4" fmla="*/ 88 w 244"/>
                  <a:gd name="T5" fmla="*/ 376 h 491"/>
                  <a:gd name="T6" fmla="*/ 127 w 244"/>
                  <a:gd name="T7" fmla="*/ 335 h 491"/>
                  <a:gd name="T8" fmla="*/ 104 w 244"/>
                  <a:gd name="T9" fmla="*/ 201 h 491"/>
                  <a:gd name="T10" fmla="*/ 11 w 244"/>
                  <a:gd name="T11" fmla="*/ 155 h 491"/>
                  <a:gd name="T12" fmla="*/ 0 w 244"/>
                  <a:gd name="T13" fmla="*/ 92 h 491"/>
                  <a:gd name="T14" fmla="*/ 33 w 244"/>
                  <a:gd name="T15" fmla="*/ 84 h 491"/>
                  <a:gd name="T16" fmla="*/ 27 w 244"/>
                  <a:gd name="T17" fmla="*/ 0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4" h="491">
                    <a:moveTo>
                      <a:pt x="244" y="491"/>
                    </a:moveTo>
                    <a:lnTo>
                      <a:pt x="146" y="477"/>
                    </a:lnTo>
                    <a:lnTo>
                      <a:pt x="88" y="376"/>
                    </a:lnTo>
                    <a:lnTo>
                      <a:pt x="127" y="335"/>
                    </a:lnTo>
                    <a:lnTo>
                      <a:pt x="104" y="201"/>
                    </a:lnTo>
                    <a:lnTo>
                      <a:pt x="11" y="155"/>
                    </a:lnTo>
                    <a:lnTo>
                      <a:pt x="0" y="92"/>
                    </a:lnTo>
                    <a:lnTo>
                      <a:pt x="33" y="84"/>
                    </a:lnTo>
                    <a:lnTo>
                      <a:pt x="27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3" name="Freeform 1250"/>
              <p:cNvSpPr>
                <a:spLocks/>
              </p:cNvSpPr>
              <p:nvPr/>
            </p:nvSpPr>
            <p:spPr bwMode="auto">
              <a:xfrm>
                <a:off x="712" y="1390"/>
                <a:ext cx="487" cy="626"/>
              </a:xfrm>
              <a:custGeom>
                <a:avLst/>
                <a:gdLst>
                  <a:gd name="T0" fmla="*/ 505 w 766"/>
                  <a:gd name="T1" fmla="*/ 963 h 1005"/>
                  <a:gd name="T2" fmla="*/ 560 w 766"/>
                  <a:gd name="T3" fmla="*/ 852 h 1005"/>
                  <a:gd name="T4" fmla="*/ 549 w 766"/>
                  <a:gd name="T5" fmla="*/ 748 h 1005"/>
                  <a:gd name="T6" fmla="*/ 620 w 766"/>
                  <a:gd name="T7" fmla="*/ 572 h 1005"/>
                  <a:gd name="T8" fmla="*/ 766 w 766"/>
                  <a:gd name="T9" fmla="*/ 455 h 1005"/>
                  <a:gd name="T10" fmla="*/ 743 w 766"/>
                  <a:gd name="T11" fmla="*/ 247 h 1005"/>
                  <a:gd name="T12" fmla="*/ 545 w 766"/>
                  <a:gd name="T13" fmla="*/ 0 h 1005"/>
                  <a:gd name="T14" fmla="*/ 486 w 766"/>
                  <a:gd name="T15" fmla="*/ 125 h 1005"/>
                  <a:gd name="T16" fmla="*/ 340 w 766"/>
                  <a:gd name="T17" fmla="*/ 192 h 1005"/>
                  <a:gd name="T18" fmla="*/ 46 w 766"/>
                  <a:gd name="T19" fmla="*/ 708 h 1005"/>
                  <a:gd name="T20" fmla="*/ 13 w 766"/>
                  <a:gd name="T21" fmla="*/ 727 h 1005"/>
                  <a:gd name="T22" fmla="*/ 0 w 766"/>
                  <a:gd name="T23" fmla="*/ 739 h 1005"/>
                  <a:gd name="T24" fmla="*/ 315 w 766"/>
                  <a:gd name="T25" fmla="*/ 1005 h 1005"/>
                  <a:gd name="T26" fmla="*/ 505 w 766"/>
                  <a:gd name="T27" fmla="*/ 963 h 1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66" h="1005">
                    <a:moveTo>
                      <a:pt x="505" y="963"/>
                    </a:moveTo>
                    <a:lnTo>
                      <a:pt x="560" y="852"/>
                    </a:lnTo>
                    <a:lnTo>
                      <a:pt x="549" y="748"/>
                    </a:lnTo>
                    <a:lnTo>
                      <a:pt x="620" y="572"/>
                    </a:lnTo>
                    <a:lnTo>
                      <a:pt x="766" y="455"/>
                    </a:lnTo>
                    <a:lnTo>
                      <a:pt x="743" y="247"/>
                    </a:lnTo>
                    <a:lnTo>
                      <a:pt x="545" y="0"/>
                    </a:lnTo>
                    <a:lnTo>
                      <a:pt x="486" y="125"/>
                    </a:lnTo>
                    <a:lnTo>
                      <a:pt x="340" y="192"/>
                    </a:lnTo>
                    <a:lnTo>
                      <a:pt x="46" y="708"/>
                    </a:lnTo>
                    <a:lnTo>
                      <a:pt x="13" y="727"/>
                    </a:lnTo>
                    <a:lnTo>
                      <a:pt x="0" y="739"/>
                    </a:lnTo>
                    <a:lnTo>
                      <a:pt x="315" y="1005"/>
                    </a:lnTo>
                    <a:lnTo>
                      <a:pt x="505" y="963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4" name="Freeform 1251"/>
              <p:cNvSpPr>
                <a:spLocks/>
              </p:cNvSpPr>
              <p:nvPr/>
            </p:nvSpPr>
            <p:spPr bwMode="auto">
              <a:xfrm>
                <a:off x="712" y="1390"/>
                <a:ext cx="487" cy="626"/>
              </a:xfrm>
              <a:custGeom>
                <a:avLst/>
                <a:gdLst>
                  <a:gd name="T0" fmla="*/ 505 w 766"/>
                  <a:gd name="T1" fmla="*/ 963 h 1005"/>
                  <a:gd name="T2" fmla="*/ 560 w 766"/>
                  <a:gd name="T3" fmla="*/ 852 h 1005"/>
                  <a:gd name="T4" fmla="*/ 549 w 766"/>
                  <a:gd name="T5" fmla="*/ 748 h 1005"/>
                  <a:gd name="T6" fmla="*/ 620 w 766"/>
                  <a:gd name="T7" fmla="*/ 572 h 1005"/>
                  <a:gd name="T8" fmla="*/ 766 w 766"/>
                  <a:gd name="T9" fmla="*/ 455 h 1005"/>
                  <a:gd name="T10" fmla="*/ 743 w 766"/>
                  <a:gd name="T11" fmla="*/ 247 h 1005"/>
                  <a:gd name="T12" fmla="*/ 545 w 766"/>
                  <a:gd name="T13" fmla="*/ 0 h 1005"/>
                  <a:gd name="T14" fmla="*/ 486 w 766"/>
                  <a:gd name="T15" fmla="*/ 125 h 1005"/>
                  <a:gd name="T16" fmla="*/ 340 w 766"/>
                  <a:gd name="T17" fmla="*/ 192 h 1005"/>
                  <a:gd name="T18" fmla="*/ 46 w 766"/>
                  <a:gd name="T19" fmla="*/ 708 h 1005"/>
                  <a:gd name="T20" fmla="*/ 13 w 766"/>
                  <a:gd name="T21" fmla="*/ 727 h 1005"/>
                  <a:gd name="T22" fmla="*/ 0 w 766"/>
                  <a:gd name="T23" fmla="*/ 739 h 1005"/>
                  <a:gd name="T24" fmla="*/ 315 w 766"/>
                  <a:gd name="T25" fmla="*/ 1005 h 1005"/>
                  <a:gd name="T26" fmla="*/ 505 w 766"/>
                  <a:gd name="T27" fmla="*/ 963 h 1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66" h="1005">
                    <a:moveTo>
                      <a:pt x="505" y="963"/>
                    </a:moveTo>
                    <a:lnTo>
                      <a:pt x="560" y="852"/>
                    </a:lnTo>
                    <a:lnTo>
                      <a:pt x="549" y="748"/>
                    </a:lnTo>
                    <a:lnTo>
                      <a:pt x="620" y="572"/>
                    </a:lnTo>
                    <a:lnTo>
                      <a:pt x="766" y="455"/>
                    </a:lnTo>
                    <a:lnTo>
                      <a:pt x="743" y="247"/>
                    </a:lnTo>
                    <a:lnTo>
                      <a:pt x="545" y="0"/>
                    </a:lnTo>
                    <a:lnTo>
                      <a:pt x="486" y="125"/>
                    </a:lnTo>
                    <a:lnTo>
                      <a:pt x="340" y="192"/>
                    </a:lnTo>
                    <a:lnTo>
                      <a:pt x="46" y="708"/>
                    </a:lnTo>
                    <a:lnTo>
                      <a:pt x="13" y="727"/>
                    </a:lnTo>
                    <a:lnTo>
                      <a:pt x="0" y="739"/>
                    </a:lnTo>
                    <a:lnTo>
                      <a:pt x="315" y="1005"/>
                    </a:lnTo>
                    <a:lnTo>
                      <a:pt x="505" y="963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5" name="Freeform 1252"/>
              <p:cNvSpPr>
                <a:spLocks/>
              </p:cNvSpPr>
              <p:nvPr/>
            </p:nvSpPr>
            <p:spPr bwMode="auto">
              <a:xfrm>
                <a:off x="658" y="1849"/>
                <a:ext cx="429" cy="400"/>
              </a:xfrm>
              <a:custGeom>
                <a:avLst/>
                <a:gdLst>
                  <a:gd name="T0" fmla="*/ 5 w 677"/>
                  <a:gd name="T1" fmla="*/ 458 h 641"/>
                  <a:gd name="T2" fmla="*/ 53 w 677"/>
                  <a:gd name="T3" fmla="*/ 383 h 641"/>
                  <a:gd name="T4" fmla="*/ 17 w 677"/>
                  <a:gd name="T5" fmla="*/ 280 h 641"/>
                  <a:gd name="T6" fmla="*/ 50 w 677"/>
                  <a:gd name="T7" fmla="*/ 155 h 641"/>
                  <a:gd name="T8" fmla="*/ 0 w 677"/>
                  <a:gd name="T9" fmla="*/ 98 h 641"/>
                  <a:gd name="T10" fmla="*/ 88 w 677"/>
                  <a:gd name="T11" fmla="*/ 0 h 641"/>
                  <a:gd name="T12" fmla="*/ 403 w 677"/>
                  <a:gd name="T13" fmla="*/ 266 h 641"/>
                  <a:gd name="T14" fmla="*/ 593 w 677"/>
                  <a:gd name="T15" fmla="*/ 224 h 641"/>
                  <a:gd name="T16" fmla="*/ 660 w 677"/>
                  <a:gd name="T17" fmla="*/ 288 h 641"/>
                  <a:gd name="T18" fmla="*/ 646 w 677"/>
                  <a:gd name="T19" fmla="*/ 343 h 641"/>
                  <a:gd name="T20" fmla="*/ 658 w 677"/>
                  <a:gd name="T21" fmla="*/ 351 h 641"/>
                  <a:gd name="T22" fmla="*/ 641 w 677"/>
                  <a:gd name="T23" fmla="*/ 422 h 641"/>
                  <a:gd name="T24" fmla="*/ 677 w 677"/>
                  <a:gd name="T25" fmla="*/ 512 h 641"/>
                  <a:gd name="T26" fmla="*/ 670 w 677"/>
                  <a:gd name="T27" fmla="*/ 514 h 641"/>
                  <a:gd name="T28" fmla="*/ 664 w 677"/>
                  <a:gd name="T29" fmla="*/ 522 h 641"/>
                  <a:gd name="T30" fmla="*/ 654 w 677"/>
                  <a:gd name="T31" fmla="*/ 522 h 641"/>
                  <a:gd name="T32" fmla="*/ 648 w 677"/>
                  <a:gd name="T33" fmla="*/ 527 h 641"/>
                  <a:gd name="T34" fmla="*/ 637 w 677"/>
                  <a:gd name="T35" fmla="*/ 535 h 641"/>
                  <a:gd name="T36" fmla="*/ 637 w 677"/>
                  <a:gd name="T37" fmla="*/ 558 h 641"/>
                  <a:gd name="T38" fmla="*/ 443 w 677"/>
                  <a:gd name="T39" fmla="*/ 641 h 641"/>
                  <a:gd name="T40" fmla="*/ 384 w 677"/>
                  <a:gd name="T41" fmla="*/ 552 h 641"/>
                  <a:gd name="T42" fmla="*/ 265 w 677"/>
                  <a:gd name="T43" fmla="*/ 549 h 641"/>
                  <a:gd name="T44" fmla="*/ 255 w 677"/>
                  <a:gd name="T45" fmla="*/ 550 h 641"/>
                  <a:gd name="T46" fmla="*/ 249 w 677"/>
                  <a:gd name="T47" fmla="*/ 556 h 641"/>
                  <a:gd name="T48" fmla="*/ 236 w 677"/>
                  <a:gd name="T49" fmla="*/ 562 h 641"/>
                  <a:gd name="T50" fmla="*/ 220 w 677"/>
                  <a:gd name="T51" fmla="*/ 562 h 641"/>
                  <a:gd name="T52" fmla="*/ 5 w 677"/>
                  <a:gd name="T53" fmla="*/ 458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77" h="641">
                    <a:moveTo>
                      <a:pt x="5" y="458"/>
                    </a:moveTo>
                    <a:lnTo>
                      <a:pt x="53" y="383"/>
                    </a:lnTo>
                    <a:lnTo>
                      <a:pt x="17" y="280"/>
                    </a:lnTo>
                    <a:lnTo>
                      <a:pt x="50" y="155"/>
                    </a:lnTo>
                    <a:lnTo>
                      <a:pt x="0" y="98"/>
                    </a:lnTo>
                    <a:lnTo>
                      <a:pt x="88" y="0"/>
                    </a:lnTo>
                    <a:lnTo>
                      <a:pt x="403" y="266"/>
                    </a:lnTo>
                    <a:lnTo>
                      <a:pt x="593" y="224"/>
                    </a:lnTo>
                    <a:lnTo>
                      <a:pt x="660" y="288"/>
                    </a:lnTo>
                    <a:lnTo>
                      <a:pt x="646" y="343"/>
                    </a:lnTo>
                    <a:lnTo>
                      <a:pt x="658" y="351"/>
                    </a:lnTo>
                    <a:lnTo>
                      <a:pt x="641" y="422"/>
                    </a:lnTo>
                    <a:lnTo>
                      <a:pt x="677" y="512"/>
                    </a:lnTo>
                    <a:lnTo>
                      <a:pt x="670" y="514"/>
                    </a:lnTo>
                    <a:lnTo>
                      <a:pt x="664" y="522"/>
                    </a:lnTo>
                    <a:lnTo>
                      <a:pt x="654" y="522"/>
                    </a:lnTo>
                    <a:lnTo>
                      <a:pt x="648" y="527"/>
                    </a:lnTo>
                    <a:lnTo>
                      <a:pt x="637" y="535"/>
                    </a:lnTo>
                    <a:lnTo>
                      <a:pt x="637" y="558"/>
                    </a:lnTo>
                    <a:lnTo>
                      <a:pt x="443" y="641"/>
                    </a:lnTo>
                    <a:lnTo>
                      <a:pt x="384" y="552"/>
                    </a:lnTo>
                    <a:lnTo>
                      <a:pt x="265" y="549"/>
                    </a:lnTo>
                    <a:lnTo>
                      <a:pt x="255" y="550"/>
                    </a:lnTo>
                    <a:lnTo>
                      <a:pt x="249" y="556"/>
                    </a:lnTo>
                    <a:lnTo>
                      <a:pt x="236" y="562"/>
                    </a:lnTo>
                    <a:lnTo>
                      <a:pt x="220" y="562"/>
                    </a:lnTo>
                    <a:lnTo>
                      <a:pt x="5" y="45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6" name="Freeform 1253"/>
              <p:cNvSpPr>
                <a:spLocks/>
              </p:cNvSpPr>
              <p:nvPr/>
            </p:nvSpPr>
            <p:spPr bwMode="auto">
              <a:xfrm>
                <a:off x="658" y="1849"/>
                <a:ext cx="429" cy="400"/>
              </a:xfrm>
              <a:custGeom>
                <a:avLst/>
                <a:gdLst>
                  <a:gd name="T0" fmla="*/ 5 w 677"/>
                  <a:gd name="T1" fmla="*/ 458 h 641"/>
                  <a:gd name="T2" fmla="*/ 53 w 677"/>
                  <a:gd name="T3" fmla="*/ 383 h 641"/>
                  <a:gd name="T4" fmla="*/ 17 w 677"/>
                  <a:gd name="T5" fmla="*/ 280 h 641"/>
                  <a:gd name="T6" fmla="*/ 50 w 677"/>
                  <a:gd name="T7" fmla="*/ 155 h 641"/>
                  <a:gd name="T8" fmla="*/ 0 w 677"/>
                  <a:gd name="T9" fmla="*/ 98 h 641"/>
                  <a:gd name="T10" fmla="*/ 88 w 677"/>
                  <a:gd name="T11" fmla="*/ 0 h 641"/>
                  <a:gd name="T12" fmla="*/ 403 w 677"/>
                  <a:gd name="T13" fmla="*/ 266 h 641"/>
                  <a:gd name="T14" fmla="*/ 593 w 677"/>
                  <a:gd name="T15" fmla="*/ 224 h 641"/>
                  <a:gd name="T16" fmla="*/ 660 w 677"/>
                  <a:gd name="T17" fmla="*/ 288 h 641"/>
                  <a:gd name="T18" fmla="*/ 646 w 677"/>
                  <a:gd name="T19" fmla="*/ 343 h 641"/>
                  <a:gd name="T20" fmla="*/ 658 w 677"/>
                  <a:gd name="T21" fmla="*/ 351 h 641"/>
                  <a:gd name="T22" fmla="*/ 641 w 677"/>
                  <a:gd name="T23" fmla="*/ 422 h 641"/>
                  <a:gd name="T24" fmla="*/ 677 w 677"/>
                  <a:gd name="T25" fmla="*/ 512 h 641"/>
                  <a:gd name="T26" fmla="*/ 670 w 677"/>
                  <a:gd name="T27" fmla="*/ 514 h 641"/>
                  <a:gd name="T28" fmla="*/ 664 w 677"/>
                  <a:gd name="T29" fmla="*/ 522 h 641"/>
                  <a:gd name="T30" fmla="*/ 654 w 677"/>
                  <a:gd name="T31" fmla="*/ 522 h 641"/>
                  <a:gd name="T32" fmla="*/ 648 w 677"/>
                  <a:gd name="T33" fmla="*/ 527 h 641"/>
                  <a:gd name="T34" fmla="*/ 637 w 677"/>
                  <a:gd name="T35" fmla="*/ 535 h 641"/>
                  <a:gd name="T36" fmla="*/ 637 w 677"/>
                  <a:gd name="T37" fmla="*/ 558 h 641"/>
                  <a:gd name="T38" fmla="*/ 443 w 677"/>
                  <a:gd name="T39" fmla="*/ 641 h 641"/>
                  <a:gd name="T40" fmla="*/ 384 w 677"/>
                  <a:gd name="T41" fmla="*/ 552 h 641"/>
                  <a:gd name="T42" fmla="*/ 265 w 677"/>
                  <a:gd name="T43" fmla="*/ 549 h 641"/>
                  <a:gd name="T44" fmla="*/ 255 w 677"/>
                  <a:gd name="T45" fmla="*/ 550 h 641"/>
                  <a:gd name="T46" fmla="*/ 249 w 677"/>
                  <a:gd name="T47" fmla="*/ 556 h 641"/>
                  <a:gd name="T48" fmla="*/ 236 w 677"/>
                  <a:gd name="T49" fmla="*/ 562 h 641"/>
                  <a:gd name="T50" fmla="*/ 220 w 677"/>
                  <a:gd name="T51" fmla="*/ 562 h 641"/>
                  <a:gd name="T52" fmla="*/ 5 w 677"/>
                  <a:gd name="T53" fmla="*/ 458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77" h="641">
                    <a:moveTo>
                      <a:pt x="5" y="458"/>
                    </a:moveTo>
                    <a:lnTo>
                      <a:pt x="53" y="383"/>
                    </a:lnTo>
                    <a:lnTo>
                      <a:pt x="17" y="280"/>
                    </a:lnTo>
                    <a:lnTo>
                      <a:pt x="50" y="155"/>
                    </a:lnTo>
                    <a:lnTo>
                      <a:pt x="0" y="98"/>
                    </a:lnTo>
                    <a:lnTo>
                      <a:pt x="88" y="0"/>
                    </a:lnTo>
                    <a:lnTo>
                      <a:pt x="403" y="266"/>
                    </a:lnTo>
                    <a:lnTo>
                      <a:pt x="593" y="224"/>
                    </a:lnTo>
                    <a:lnTo>
                      <a:pt x="660" y="288"/>
                    </a:lnTo>
                    <a:lnTo>
                      <a:pt x="646" y="343"/>
                    </a:lnTo>
                    <a:lnTo>
                      <a:pt x="658" y="351"/>
                    </a:lnTo>
                    <a:lnTo>
                      <a:pt x="641" y="422"/>
                    </a:lnTo>
                    <a:lnTo>
                      <a:pt x="677" y="512"/>
                    </a:lnTo>
                    <a:lnTo>
                      <a:pt x="670" y="514"/>
                    </a:lnTo>
                    <a:lnTo>
                      <a:pt x="664" y="522"/>
                    </a:lnTo>
                    <a:lnTo>
                      <a:pt x="654" y="522"/>
                    </a:lnTo>
                    <a:lnTo>
                      <a:pt x="648" y="527"/>
                    </a:lnTo>
                    <a:lnTo>
                      <a:pt x="637" y="535"/>
                    </a:lnTo>
                    <a:lnTo>
                      <a:pt x="637" y="558"/>
                    </a:lnTo>
                    <a:lnTo>
                      <a:pt x="443" y="641"/>
                    </a:lnTo>
                    <a:lnTo>
                      <a:pt x="384" y="552"/>
                    </a:lnTo>
                    <a:lnTo>
                      <a:pt x="265" y="549"/>
                    </a:lnTo>
                    <a:lnTo>
                      <a:pt x="255" y="550"/>
                    </a:lnTo>
                    <a:lnTo>
                      <a:pt x="249" y="556"/>
                    </a:lnTo>
                    <a:lnTo>
                      <a:pt x="236" y="562"/>
                    </a:lnTo>
                    <a:lnTo>
                      <a:pt x="220" y="562"/>
                    </a:lnTo>
                    <a:lnTo>
                      <a:pt x="5" y="458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7" name="Freeform 1254"/>
              <p:cNvSpPr>
                <a:spLocks/>
              </p:cNvSpPr>
              <p:nvPr/>
            </p:nvSpPr>
            <p:spPr bwMode="auto">
              <a:xfrm>
                <a:off x="1033" y="1674"/>
                <a:ext cx="258" cy="367"/>
              </a:xfrm>
              <a:custGeom>
                <a:avLst/>
                <a:gdLst>
                  <a:gd name="T0" fmla="*/ 0 w 407"/>
                  <a:gd name="T1" fmla="*/ 508 h 589"/>
                  <a:gd name="T2" fmla="*/ 55 w 407"/>
                  <a:gd name="T3" fmla="*/ 397 h 589"/>
                  <a:gd name="T4" fmla="*/ 44 w 407"/>
                  <a:gd name="T5" fmla="*/ 293 h 589"/>
                  <a:gd name="T6" fmla="*/ 115 w 407"/>
                  <a:gd name="T7" fmla="*/ 117 h 589"/>
                  <a:gd name="T8" fmla="*/ 261 w 407"/>
                  <a:gd name="T9" fmla="*/ 0 h 589"/>
                  <a:gd name="T10" fmla="*/ 290 w 407"/>
                  <a:gd name="T11" fmla="*/ 264 h 589"/>
                  <a:gd name="T12" fmla="*/ 343 w 407"/>
                  <a:gd name="T13" fmla="*/ 334 h 589"/>
                  <a:gd name="T14" fmla="*/ 385 w 407"/>
                  <a:gd name="T15" fmla="*/ 393 h 589"/>
                  <a:gd name="T16" fmla="*/ 407 w 407"/>
                  <a:gd name="T17" fmla="*/ 453 h 589"/>
                  <a:gd name="T18" fmla="*/ 355 w 407"/>
                  <a:gd name="T19" fmla="*/ 466 h 589"/>
                  <a:gd name="T20" fmla="*/ 313 w 407"/>
                  <a:gd name="T21" fmla="*/ 462 h 589"/>
                  <a:gd name="T22" fmla="*/ 282 w 407"/>
                  <a:gd name="T23" fmla="*/ 573 h 589"/>
                  <a:gd name="T24" fmla="*/ 226 w 407"/>
                  <a:gd name="T25" fmla="*/ 589 h 589"/>
                  <a:gd name="T26" fmla="*/ 67 w 407"/>
                  <a:gd name="T27" fmla="*/ 572 h 589"/>
                  <a:gd name="T28" fmla="*/ 0 w 407"/>
                  <a:gd name="T29" fmla="*/ 508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07" h="589">
                    <a:moveTo>
                      <a:pt x="0" y="508"/>
                    </a:moveTo>
                    <a:lnTo>
                      <a:pt x="55" y="397"/>
                    </a:lnTo>
                    <a:lnTo>
                      <a:pt x="44" y="293"/>
                    </a:lnTo>
                    <a:lnTo>
                      <a:pt x="115" y="117"/>
                    </a:lnTo>
                    <a:lnTo>
                      <a:pt x="261" y="0"/>
                    </a:lnTo>
                    <a:lnTo>
                      <a:pt x="290" y="264"/>
                    </a:lnTo>
                    <a:lnTo>
                      <a:pt x="343" y="334"/>
                    </a:lnTo>
                    <a:lnTo>
                      <a:pt x="385" y="393"/>
                    </a:lnTo>
                    <a:lnTo>
                      <a:pt x="407" y="453"/>
                    </a:lnTo>
                    <a:lnTo>
                      <a:pt x="355" y="466"/>
                    </a:lnTo>
                    <a:lnTo>
                      <a:pt x="313" y="462"/>
                    </a:lnTo>
                    <a:lnTo>
                      <a:pt x="282" y="573"/>
                    </a:lnTo>
                    <a:lnTo>
                      <a:pt x="226" y="589"/>
                    </a:lnTo>
                    <a:lnTo>
                      <a:pt x="67" y="572"/>
                    </a:lnTo>
                    <a:lnTo>
                      <a:pt x="0" y="508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8" name="Freeform 1255"/>
              <p:cNvSpPr>
                <a:spLocks/>
              </p:cNvSpPr>
              <p:nvPr/>
            </p:nvSpPr>
            <p:spPr bwMode="auto">
              <a:xfrm>
                <a:off x="1033" y="1674"/>
                <a:ext cx="258" cy="367"/>
              </a:xfrm>
              <a:custGeom>
                <a:avLst/>
                <a:gdLst>
                  <a:gd name="T0" fmla="*/ 0 w 407"/>
                  <a:gd name="T1" fmla="*/ 508 h 589"/>
                  <a:gd name="T2" fmla="*/ 55 w 407"/>
                  <a:gd name="T3" fmla="*/ 397 h 589"/>
                  <a:gd name="T4" fmla="*/ 44 w 407"/>
                  <a:gd name="T5" fmla="*/ 293 h 589"/>
                  <a:gd name="T6" fmla="*/ 115 w 407"/>
                  <a:gd name="T7" fmla="*/ 117 h 589"/>
                  <a:gd name="T8" fmla="*/ 261 w 407"/>
                  <a:gd name="T9" fmla="*/ 0 h 589"/>
                  <a:gd name="T10" fmla="*/ 290 w 407"/>
                  <a:gd name="T11" fmla="*/ 264 h 589"/>
                  <a:gd name="T12" fmla="*/ 343 w 407"/>
                  <a:gd name="T13" fmla="*/ 334 h 589"/>
                  <a:gd name="T14" fmla="*/ 385 w 407"/>
                  <a:gd name="T15" fmla="*/ 393 h 589"/>
                  <a:gd name="T16" fmla="*/ 407 w 407"/>
                  <a:gd name="T17" fmla="*/ 453 h 589"/>
                  <a:gd name="T18" fmla="*/ 355 w 407"/>
                  <a:gd name="T19" fmla="*/ 466 h 589"/>
                  <a:gd name="T20" fmla="*/ 313 w 407"/>
                  <a:gd name="T21" fmla="*/ 462 h 589"/>
                  <a:gd name="T22" fmla="*/ 282 w 407"/>
                  <a:gd name="T23" fmla="*/ 573 h 589"/>
                  <a:gd name="T24" fmla="*/ 226 w 407"/>
                  <a:gd name="T25" fmla="*/ 589 h 589"/>
                  <a:gd name="T26" fmla="*/ 67 w 407"/>
                  <a:gd name="T27" fmla="*/ 572 h 589"/>
                  <a:gd name="T28" fmla="*/ 0 w 407"/>
                  <a:gd name="T29" fmla="*/ 508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07" h="589">
                    <a:moveTo>
                      <a:pt x="0" y="508"/>
                    </a:moveTo>
                    <a:lnTo>
                      <a:pt x="55" y="397"/>
                    </a:lnTo>
                    <a:lnTo>
                      <a:pt x="44" y="293"/>
                    </a:lnTo>
                    <a:lnTo>
                      <a:pt x="115" y="117"/>
                    </a:lnTo>
                    <a:lnTo>
                      <a:pt x="261" y="0"/>
                    </a:lnTo>
                    <a:lnTo>
                      <a:pt x="290" y="264"/>
                    </a:lnTo>
                    <a:lnTo>
                      <a:pt x="343" y="334"/>
                    </a:lnTo>
                    <a:lnTo>
                      <a:pt x="385" y="393"/>
                    </a:lnTo>
                    <a:lnTo>
                      <a:pt x="407" y="453"/>
                    </a:lnTo>
                    <a:lnTo>
                      <a:pt x="355" y="466"/>
                    </a:lnTo>
                    <a:lnTo>
                      <a:pt x="313" y="462"/>
                    </a:lnTo>
                    <a:lnTo>
                      <a:pt x="282" y="573"/>
                    </a:lnTo>
                    <a:lnTo>
                      <a:pt x="226" y="589"/>
                    </a:lnTo>
                    <a:lnTo>
                      <a:pt x="67" y="572"/>
                    </a:lnTo>
                    <a:lnTo>
                      <a:pt x="0" y="508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9" name="Freeform 1256"/>
              <p:cNvSpPr>
                <a:spLocks/>
              </p:cNvSpPr>
              <p:nvPr/>
            </p:nvSpPr>
            <p:spPr bwMode="auto">
              <a:xfrm>
                <a:off x="1063" y="2031"/>
                <a:ext cx="120" cy="83"/>
              </a:xfrm>
              <a:custGeom>
                <a:avLst/>
                <a:gdLst>
                  <a:gd name="T0" fmla="*/ 0 w 188"/>
                  <a:gd name="T1" fmla="*/ 134 h 134"/>
                  <a:gd name="T2" fmla="*/ 55 w 188"/>
                  <a:gd name="T3" fmla="*/ 134 h 134"/>
                  <a:gd name="T4" fmla="*/ 117 w 188"/>
                  <a:gd name="T5" fmla="*/ 119 h 134"/>
                  <a:gd name="T6" fmla="*/ 134 w 188"/>
                  <a:gd name="T7" fmla="*/ 113 h 134"/>
                  <a:gd name="T8" fmla="*/ 130 w 188"/>
                  <a:gd name="T9" fmla="*/ 90 h 134"/>
                  <a:gd name="T10" fmla="*/ 188 w 188"/>
                  <a:gd name="T11" fmla="*/ 76 h 134"/>
                  <a:gd name="T12" fmla="*/ 178 w 188"/>
                  <a:gd name="T13" fmla="*/ 17 h 134"/>
                  <a:gd name="T14" fmla="*/ 19 w 188"/>
                  <a:gd name="T15" fmla="*/ 0 h 134"/>
                  <a:gd name="T16" fmla="*/ 5 w 188"/>
                  <a:gd name="T17" fmla="*/ 55 h 134"/>
                  <a:gd name="T18" fmla="*/ 17 w 188"/>
                  <a:gd name="T19" fmla="*/ 63 h 134"/>
                  <a:gd name="T20" fmla="*/ 0 w 188"/>
                  <a:gd name="T2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8" h="134">
                    <a:moveTo>
                      <a:pt x="0" y="134"/>
                    </a:moveTo>
                    <a:lnTo>
                      <a:pt x="55" y="134"/>
                    </a:lnTo>
                    <a:lnTo>
                      <a:pt x="117" y="119"/>
                    </a:lnTo>
                    <a:lnTo>
                      <a:pt x="134" y="113"/>
                    </a:lnTo>
                    <a:lnTo>
                      <a:pt x="130" y="90"/>
                    </a:lnTo>
                    <a:lnTo>
                      <a:pt x="188" y="76"/>
                    </a:lnTo>
                    <a:lnTo>
                      <a:pt x="178" y="17"/>
                    </a:lnTo>
                    <a:lnTo>
                      <a:pt x="19" y="0"/>
                    </a:lnTo>
                    <a:lnTo>
                      <a:pt x="5" y="55"/>
                    </a:lnTo>
                    <a:lnTo>
                      <a:pt x="17" y="63"/>
                    </a:ln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70" name="Freeform 1257"/>
              <p:cNvSpPr>
                <a:spLocks/>
              </p:cNvSpPr>
              <p:nvPr/>
            </p:nvSpPr>
            <p:spPr bwMode="auto">
              <a:xfrm>
                <a:off x="1063" y="2031"/>
                <a:ext cx="120" cy="83"/>
              </a:xfrm>
              <a:custGeom>
                <a:avLst/>
                <a:gdLst>
                  <a:gd name="T0" fmla="*/ 0 w 188"/>
                  <a:gd name="T1" fmla="*/ 134 h 134"/>
                  <a:gd name="T2" fmla="*/ 55 w 188"/>
                  <a:gd name="T3" fmla="*/ 134 h 134"/>
                  <a:gd name="T4" fmla="*/ 117 w 188"/>
                  <a:gd name="T5" fmla="*/ 119 h 134"/>
                  <a:gd name="T6" fmla="*/ 134 w 188"/>
                  <a:gd name="T7" fmla="*/ 113 h 134"/>
                  <a:gd name="T8" fmla="*/ 130 w 188"/>
                  <a:gd name="T9" fmla="*/ 90 h 134"/>
                  <a:gd name="T10" fmla="*/ 188 w 188"/>
                  <a:gd name="T11" fmla="*/ 76 h 134"/>
                  <a:gd name="T12" fmla="*/ 178 w 188"/>
                  <a:gd name="T13" fmla="*/ 17 h 134"/>
                  <a:gd name="T14" fmla="*/ 19 w 188"/>
                  <a:gd name="T15" fmla="*/ 0 h 134"/>
                  <a:gd name="T16" fmla="*/ 5 w 188"/>
                  <a:gd name="T17" fmla="*/ 55 h 134"/>
                  <a:gd name="T18" fmla="*/ 17 w 188"/>
                  <a:gd name="T19" fmla="*/ 63 h 134"/>
                  <a:gd name="T20" fmla="*/ 0 w 188"/>
                  <a:gd name="T2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8" h="134">
                    <a:moveTo>
                      <a:pt x="0" y="134"/>
                    </a:moveTo>
                    <a:lnTo>
                      <a:pt x="55" y="134"/>
                    </a:lnTo>
                    <a:lnTo>
                      <a:pt x="117" y="119"/>
                    </a:lnTo>
                    <a:lnTo>
                      <a:pt x="134" y="113"/>
                    </a:lnTo>
                    <a:lnTo>
                      <a:pt x="130" y="90"/>
                    </a:lnTo>
                    <a:lnTo>
                      <a:pt x="188" y="76"/>
                    </a:lnTo>
                    <a:lnTo>
                      <a:pt x="178" y="17"/>
                    </a:lnTo>
                    <a:lnTo>
                      <a:pt x="19" y="0"/>
                    </a:lnTo>
                    <a:lnTo>
                      <a:pt x="5" y="55"/>
                    </a:lnTo>
                    <a:lnTo>
                      <a:pt x="17" y="63"/>
                    </a:lnTo>
                    <a:lnTo>
                      <a:pt x="0" y="134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71" name="Freeform 1258"/>
              <p:cNvSpPr>
                <a:spLocks/>
              </p:cNvSpPr>
              <p:nvPr/>
            </p:nvSpPr>
            <p:spPr bwMode="auto">
              <a:xfrm>
                <a:off x="1119" y="1956"/>
                <a:ext cx="205" cy="460"/>
              </a:xfrm>
              <a:custGeom>
                <a:avLst/>
                <a:gdLst>
                  <a:gd name="T0" fmla="*/ 320 w 320"/>
                  <a:gd name="T1" fmla="*/ 740 h 740"/>
                  <a:gd name="T2" fmla="*/ 295 w 320"/>
                  <a:gd name="T3" fmla="*/ 692 h 740"/>
                  <a:gd name="T4" fmla="*/ 292 w 320"/>
                  <a:gd name="T5" fmla="*/ 652 h 740"/>
                  <a:gd name="T6" fmla="*/ 294 w 320"/>
                  <a:gd name="T7" fmla="*/ 598 h 740"/>
                  <a:gd name="T8" fmla="*/ 292 w 320"/>
                  <a:gd name="T9" fmla="*/ 535 h 740"/>
                  <a:gd name="T10" fmla="*/ 299 w 320"/>
                  <a:gd name="T11" fmla="*/ 439 h 740"/>
                  <a:gd name="T12" fmla="*/ 311 w 320"/>
                  <a:gd name="T13" fmla="*/ 399 h 740"/>
                  <a:gd name="T14" fmla="*/ 288 w 320"/>
                  <a:gd name="T15" fmla="*/ 332 h 740"/>
                  <a:gd name="T16" fmla="*/ 292 w 320"/>
                  <a:gd name="T17" fmla="*/ 268 h 740"/>
                  <a:gd name="T18" fmla="*/ 303 w 320"/>
                  <a:gd name="T19" fmla="*/ 222 h 740"/>
                  <a:gd name="T20" fmla="*/ 315 w 320"/>
                  <a:gd name="T21" fmla="*/ 165 h 740"/>
                  <a:gd name="T22" fmla="*/ 292 w 320"/>
                  <a:gd name="T23" fmla="*/ 113 h 740"/>
                  <a:gd name="T24" fmla="*/ 271 w 320"/>
                  <a:gd name="T25" fmla="*/ 67 h 740"/>
                  <a:gd name="T26" fmla="*/ 269 w 320"/>
                  <a:gd name="T27" fmla="*/ 0 h 740"/>
                  <a:gd name="T28" fmla="*/ 217 w 320"/>
                  <a:gd name="T29" fmla="*/ 13 h 740"/>
                  <a:gd name="T30" fmla="*/ 175 w 320"/>
                  <a:gd name="T31" fmla="*/ 9 h 740"/>
                  <a:gd name="T32" fmla="*/ 144 w 320"/>
                  <a:gd name="T33" fmla="*/ 120 h 740"/>
                  <a:gd name="T34" fmla="*/ 88 w 320"/>
                  <a:gd name="T35" fmla="*/ 136 h 740"/>
                  <a:gd name="T36" fmla="*/ 98 w 320"/>
                  <a:gd name="T37" fmla="*/ 195 h 740"/>
                  <a:gd name="T38" fmla="*/ 40 w 320"/>
                  <a:gd name="T39" fmla="*/ 209 h 740"/>
                  <a:gd name="T40" fmla="*/ 44 w 320"/>
                  <a:gd name="T41" fmla="*/ 232 h 740"/>
                  <a:gd name="T42" fmla="*/ 27 w 320"/>
                  <a:gd name="T43" fmla="*/ 238 h 740"/>
                  <a:gd name="T44" fmla="*/ 33 w 320"/>
                  <a:gd name="T45" fmla="*/ 322 h 740"/>
                  <a:gd name="T46" fmla="*/ 0 w 320"/>
                  <a:gd name="T47" fmla="*/ 330 h 740"/>
                  <a:gd name="T48" fmla="*/ 11 w 320"/>
                  <a:gd name="T49" fmla="*/ 393 h 740"/>
                  <a:gd name="T50" fmla="*/ 104 w 320"/>
                  <a:gd name="T51" fmla="*/ 439 h 740"/>
                  <a:gd name="T52" fmla="*/ 127 w 320"/>
                  <a:gd name="T53" fmla="*/ 573 h 740"/>
                  <a:gd name="T54" fmla="*/ 88 w 320"/>
                  <a:gd name="T55" fmla="*/ 614 h 740"/>
                  <a:gd name="T56" fmla="*/ 146 w 320"/>
                  <a:gd name="T57" fmla="*/ 715 h 740"/>
                  <a:gd name="T58" fmla="*/ 244 w 320"/>
                  <a:gd name="T59" fmla="*/ 729 h 740"/>
                  <a:gd name="T60" fmla="*/ 320 w 320"/>
                  <a:gd name="T61" fmla="*/ 74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20" h="740">
                    <a:moveTo>
                      <a:pt x="320" y="740"/>
                    </a:moveTo>
                    <a:lnTo>
                      <a:pt x="295" y="692"/>
                    </a:lnTo>
                    <a:lnTo>
                      <a:pt x="292" y="652"/>
                    </a:lnTo>
                    <a:lnTo>
                      <a:pt x="294" y="598"/>
                    </a:lnTo>
                    <a:lnTo>
                      <a:pt x="292" y="535"/>
                    </a:lnTo>
                    <a:lnTo>
                      <a:pt x="299" y="439"/>
                    </a:lnTo>
                    <a:lnTo>
                      <a:pt x="311" y="399"/>
                    </a:lnTo>
                    <a:lnTo>
                      <a:pt x="288" y="332"/>
                    </a:lnTo>
                    <a:lnTo>
                      <a:pt x="292" y="268"/>
                    </a:lnTo>
                    <a:lnTo>
                      <a:pt x="303" y="222"/>
                    </a:lnTo>
                    <a:lnTo>
                      <a:pt x="315" y="165"/>
                    </a:lnTo>
                    <a:lnTo>
                      <a:pt x="292" y="113"/>
                    </a:lnTo>
                    <a:lnTo>
                      <a:pt x="271" y="67"/>
                    </a:lnTo>
                    <a:lnTo>
                      <a:pt x="269" y="0"/>
                    </a:lnTo>
                    <a:lnTo>
                      <a:pt x="217" y="13"/>
                    </a:lnTo>
                    <a:lnTo>
                      <a:pt x="175" y="9"/>
                    </a:lnTo>
                    <a:lnTo>
                      <a:pt x="144" y="120"/>
                    </a:lnTo>
                    <a:lnTo>
                      <a:pt x="88" y="136"/>
                    </a:lnTo>
                    <a:lnTo>
                      <a:pt x="98" y="195"/>
                    </a:lnTo>
                    <a:lnTo>
                      <a:pt x="40" y="209"/>
                    </a:lnTo>
                    <a:lnTo>
                      <a:pt x="44" y="232"/>
                    </a:lnTo>
                    <a:lnTo>
                      <a:pt x="27" y="238"/>
                    </a:lnTo>
                    <a:lnTo>
                      <a:pt x="33" y="322"/>
                    </a:lnTo>
                    <a:lnTo>
                      <a:pt x="0" y="330"/>
                    </a:lnTo>
                    <a:lnTo>
                      <a:pt x="11" y="393"/>
                    </a:lnTo>
                    <a:lnTo>
                      <a:pt x="104" y="439"/>
                    </a:lnTo>
                    <a:lnTo>
                      <a:pt x="127" y="573"/>
                    </a:lnTo>
                    <a:lnTo>
                      <a:pt x="88" y="614"/>
                    </a:lnTo>
                    <a:lnTo>
                      <a:pt x="146" y="715"/>
                    </a:lnTo>
                    <a:lnTo>
                      <a:pt x="244" y="729"/>
                    </a:lnTo>
                    <a:lnTo>
                      <a:pt x="320" y="740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72" name="Freeform 1259"/>
              <p:cNvSpPr>
                <a:spLocks/>
              </p:cNvSpPr>
              <p:nvPr/>
            </p:nvSpPr>
            <p:spPr bwMode="auto">
              <a:xfrm>
                <a:off x="1119" y="1956"/>
                <a:ext cx="205" cy="460"/>
              </a:xfrm>
              <a:custGeom>
                <a:avLst/>
                <a:gdLst>
                  <a:gd name="T0" fmla="*/ 320 w 320"/>
                  <a:gd name="T1" fmla="*/ 740 h 740"/>
                  <a:gd name="T2" fmla="*/ 295 w 320"/>
                  <a:gd name="T3" fmla="*/ 692 h 740"/>
                  <a:gd name="T4" fmla="*/ 292 w 320"/>
                  <a:gd name="T5" fmla="*/ 652 h 740"/>
                  <a:gd name="T6" fmla="*/ 294 w 320"/>
                  <a:gd name="T7" fmla="*/ 598 h 740"/>
                  <a:gd name="T8" fmla="*/ 292 w 320"/>
                  <a:gd name="T9" fmla="*/ 535 h 740"/>
                  <a:gd name="T10" fmla="*/ 299 w 320"/>
                  <a:gd name="T11" fmla="*/ 439 h 740"/>
                  <a:gd name="T12" fmla="*/ 311 w 320"/>
                  <a:gd name="T13" fmla="*/ 399 h 740"/>
                  <a:gd name="T14" fmla="*/ 288 w 320"/>
                  <a:gd name="T15" fmla="*/ 332 h 740"/>
                  <a:gd name="T16" fmla="*/ 292 w 320"/>
                  <a:gd name="T17" fmla="*/ 268 h 740"/>
                  <a:gd name="T18" fmla="*/ 303 w 320"/>
                  <a:gd name="T19" fmla="*/ 222 h 740"/>
                  <a:gd name="T20" fmla="*/ 315 w 320"/>
                  <a:gd name="T21" fmla="*/ 165 h 740"/>
                  <a:gd name="T22" fmla="*/ 292 w 320"/>
                  <a:gd name="T23" fmla="*/ 113 h 740"/>
                  <a:gd name="T24" fmla="*/ 271 w 320"/>
                  <a:gd name="T25" fmla="*/ 67 h 740"/>
                  <a:gd name="T26" fmla="*/ 269 w 320"/>
                  <a:gd name="T27" fmla="*/ 0 h 740"/>
                  <a:gd name="T28" fmla="*/ 217 w 320"/>
                  <a:gd name="T29" fmla="*/ 13 h 740"/>
                  <a:gd name="T30" fmla="*/ 175 w 320"/>
                  <a:gd name="T31" fmla="*/ 9 h 740"/>
                  <a:gd name="T32" fmla="*/ 144 w 320"/>
                  <a:gd name="T33" fmla="*/ 120 h 740"/>
                  <a:gd name="T34" fmla="*/ 88 w 320"/>
                  <a:gd name="T35" fmla="*/ 136 h 740"/>
                  <a:gd name="T36" fmla="*/ 98 w 320"/>
                  <a:gd name="T37" fmla="*/ 195 h 740"/>
                  <a:gd name="T38" fmla="*/ 40 w 320"/>
                  <a:gd name="T39" fmla="*/ 209 h 740"/>
                  <a:gd name="T40" fmla="*/ 44 w 320"/>
                  <a:gd name="T41" fmla="*/ 232 h 740"/>
                  <a:gd name="T42" fmla="*/ 27 w 320"/>
                  <a:gd name="T43" fmla="*/ 238 h 740"/>
                  <a:gd name="T44" fmla="*/ 33 w 320"/>
                  <a:gd name="T45" fmla="*/ 322 h 740"/>
                  <a:gd name="T46" fmla="*/ 0 w 320"/>
                  <a:gd name="T47" fmla="*/ 330 h 740"/>
                  <a:gd name="T48" fmla="*/ 11 w 320"/>
                  <a:gd name="T49" fmla="*/ 393 h 740"/>
                  <a:gd name="T50" fmla="*/ 104 w 320"/>
                  <a:gd name="T51" fmla="*/ 439 h 740"/>
                  <a:gd name="T52" fmla="*/ 127 w 320"/>
                  <a:gd name="T53" fmla="*/ 573 h 740"/>
                  <a:gd name="T54" fmla="*/ 88 w 320"/>
                  <a:gd name="T55" fmla="*/ 614 h 740"/>
                  <a:gd name="T56" fmla="*/ 146 w 320"/>
                  <a:gd name="T57" fmla="*/ 715 h 740"/>
                  <a:gd name="T58" fmla="*/ 244 w 320"/>
                  <a:gd name="T59" fmla="*/ 729 h 740"/>
                  <a:gd name="T60" fmla="*/ 320 w 320"/>
                  <a:gd name="T61" fmla="*/ 74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20" h="740">
                    <a:moveTo>
                      <a:pt x="320" y="740"/>
                    </a:moveTo>
                    <a:lnTo>
                      <a:pt x="295" y="692"/>
                    </a:lnTo>
                    <a:lnTo>
                      <a:pt x="292" y="652"/>
                    </a:lnTo>
                    <a:lnTo>
                      <a:pt x="294" y="598"/>
                    </a:lnTo>
                    <a:lnTo>
                      <a:pt x="292" y="535"/>
                    </a:lnTo>
                    <a:lnTo>
                      <a:pt x="299" y="439"/>
                    </a:lnTo>
                    <a:lnTo>
                      <a:pt x="311" y="399"/>
                    </a:lnTo>
                    <a:lnTo>
                      <a:pt x="288" y="332"/>
                    </a:lnTo>
                    <a:lnTo>
                      <a:pt x="292" y="268"/>
                    </a:lnTo>
                    <a:lnTo>
                      <a:pt x="303" y="222"/>
                    </a:lnTo>
                    <a:lnTo>
                      <a:pt x="315" y="165"/>
                    </a:lnTo>
                    <a:lnTo>
                      <a:pt x="292" y="113"/>
                    </a:lnTo>
                    <a:lnTo>
                      <a:pt x="271" y="67"/>
                    </a:lnTo>
                    <a:lnTo>
                      <a:pt x="269" y="0"/>
                    </a:lnTo>
                    <a:lnTo>
                      <a:pt x="217" y="13"/>
                    </a:lnTo>
                    <a:lnTo>
                      <a:pt x="175" y="9"/>
                    </a:lnTo>
                    <a:lnTo>
                      <a:pt x="144" y="120"/>
                    </a:lnTo>
                    <a:lnTo>
                      <a:pt x="88" y="136"/>
                    </a:lnTo>
                    <a:lnTo>
                      <a:pt x="98" y="195"/>
                    </a:lnTo>
                    <a:lnTo>
                      <a:pt x="40" y="209"/>
                    </a:lnTo>
                    <a:lnTo>
                      <a:pt x="44" y="232"/>
                    </a:lnTo>
                    <a:lnTo>
                      <a:pt x="27" y="238"/>
                    </a:lnTo>
                    <a:lnTo>
                      <a:pt x="33" y="322"/>
                    </a:lnTo>
                    <a:lnTo>
                      <a:pt x="0" y="330"/>
                    </a:lnTo>
                    <a:lnTo>
                      <a:pt x="11" y="393"/>
                    </a:lnTo>
                    <a:lnTo>
                      <a:pt x="104" y="439"/>
                    </a:lnTo>
                    <a:lnTo>
                      <a:pt x="127" y="573"/>
                    </a:lnTo>
                    <a:lnTo>
                      <a:pt x="88" y="614"/>
                    </a:lnTo>
                    <a:lnTo>
                      <a:pt x="146" y="715"/>
                    </a:lnTo>
                    <a:lnTo>
                      <a:pt x="244" y="729"/>
                    </a:lnTo>
                    <a:lnTo>
                      <a:pt x="320" y="74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73" name="Freeform 1260"/>
              <p:cNvSpPr>
                <a:spLocks/>
              </p:cNvSpPr>
              <p:nvPr/>
            </p:nvSpPr>
            <p:spPr bwMode="auto">
              <a:xfrm>
                <a:off x="1219" y="2390"/>
                <a:ext cx="518" cy="568"/>
              </a:xfrm>
              <a:custGeom>
                <a:avLst/>
                <a:gdLst>
                  <a:gd name="T0" fmla="*/ 190 w 818"/>
                  <a:gd name="T1" fmla="*/ 856 h 915"/>
                  <a:gd name="T2" fmla="*/ 398 w 818"/>
                  <a:gd name="T3" fmla="*/ 844 h 915"/>
                  <a:gd name="T4" fmla="*/ 392 w 818"/>
                  <a:gd name="T5" fmla="*/ 869 h 915"/>
                  <a:gd name="T6" fmla="*/ 403 w 818"/>
                  <a:gd name="T7" fmla="*/ 889 h 915"/>
                  <a:gd name="T8" fmla="*/ 426 w 818"/>
                  <a:gd name="T9" fmla="*/ 892 h 915"/>
                  <a:gd name="T10" fmla="*/ 449 w 818"/>
                  <a:gd name="T11" fmla="*/ 889 h 915"/>
                  <a:gd name="T12" fmla="*/ 461 w 818"/>
                  <a:gd name="T13" fmla="*/ 894 h 915"/>
                  <a:gd name="T14" fmla="*/ 472 w 818"/>
                  <a:gd name="T15" fmla="*/ 889 h 915"/>
                  <a:gd name="T16" fmla="*/ 586 w 818"/>
                  <a:gd name="T17" fmla="*/ 868 h 915"/>
                  <a:gd name="T18" fmla="*/ 701 w 818"/>
                  <a:gd name="T19" fmla="*/ 831 h 915"/>
                  <a:gd name="T20" fmla="*/ 743 w 818"/>
                  <a:gd name="T21" fmla="*/ 591 h 915"/>
                  <a:gd name="T22" fmla="*/ 699 w 818"/>
                  <a:gd name="T23" fmla="*/ 568 h 915"/>
                  <a:gd name="T24" fmla="*/ 659 w 818"/>
                  <a:gd name="T25" fmla="*/ 486 h 915"/>
                  <a:gd name="T26" fmla="*/ 710 w 818"/>
                  <a:gd name="T27" fmla="*/ 438 h 915"/>
                  <a:gd name="T28" fmla="*/ 789 w 818"/>
                  <a:gd name="T29" fmla="*/ 347 h 915"/>
                  <a:gd name="T30" fmla="*/ 812 w 818"/>
                  <a:gd name="T31" fmla="*/ 280 h 915"/>
                  <a:gd name="T32" fmla="*/ 737 w 818"/>
                  <a:gd name="T33" fmla="*/ 215 h 915"/>
                  <a:gd name="T34" fmla="*/ 691 w 818"/>
                  <a:gd name="T35" fmla="*/ 136 h 915"/>
                  <a:gd name="T36" fmla="*/ 643 w 818"/>
                  <a:gd name="T37" fmla="*/ 119 h 915"/>
                  <a:gd name="T38" fmla="*/ 641 w 818"/>
                  <a:gd name="T39" fmla="*/ 121 h 915"/>
                  <a:gd name="T40" fmla="*/ 638 w 818"/>
                  <a:gd name="T41" fmla="*/ 123 h 915"/>
                  <a:gd name="T42" fmla="*/ 634 w 818"/>
                  <a:gd name="T43" fmla="*/ 123 h 915"/>
                  <a:gd name="T44" fmla="*/ 632 w 818"/>
                  <a:gd name="T45" fmla="*/ 125 h 915"/>
                  <a:gd name="T46" fmla="*/ 628 w 818"/>
                  <a:gd name="T47" fmla="*/ 127 h 915"/>
                  <a:gd name="T48" fmla="*/ 624 w 818"/>
                  <a:gd name="T49" fmla="*/ 127 h 915"/>
                  <a:gd name="T50" fmla="*/ 620 w 818"/>
                  <a:gd name="T51" fmla="*/ 129 h 915"/>
                  <a:gd name="T52" fmla="*/ 618 w 818"/>
                  <a:gd name="T53" fmla="*/ 131 h 915"/>
                  <a:gd name="T54" fmla="*/ 615 w 818"/>
                  <a:gd name="T55" fmla="*/ 131 h 915"/>
                  <a:gd name="T56" fmla="*/ 611 w 818"/>
                  <a:gd name="T57" fmla="*/ 131 h 915"/>
                  <a:gd name="T58" fmla="*/ 580 w 818"/>
                  <a:gd name="T59" fmla="*/ 106 h 915"/>
                  <a:gd name="T60" fmla="*/ 603 w 818"/>
                  <a:gd name="T61" fmla="*/ 0 h 915"/>
                  <a:gd name="T62" fmla="*/ 298 w 818"/>
                  <a:gd name="T63" fmla="*/ 31 h 915"/>
                  <a:gd name="T64" fmla="*/ 294 w 818"/>
                  <a:gd name="T65" fmla="*/ 79 h 915"/>
                  <a:gd name="T66" fmla="*/ 244 w 818"/>
                  <a:gd name="T67" fmla="*/ 77 h 915"/>
                  <a:gd name="T68" fmla="*/ 175 w 818"/>
                  <a:gd name="T69" fmla="*/ 60 h 915"/>
                  <a:gd name="T70" fmla="*/ 89 w 818"/>
                  <a:gd name="T71" fmla="*/ 31 h 915"/>
                  <a:gd name="T72" fmla="*/ 73 w 818"/>
                  <a:gd name="T73" fmla="*/ 438 h 915"/>
                  <a:gd name="T74" fmla="*/ 29 w 818"/>
                  <a:gd name="T75" fmla="*/ 630 h 915"/>
                  <a:gd name="T76" fmla="*/ 8 w 818"/>
                  <a:gd name="T77" fmla="*/ 739 h 915"/>
                  <a:gd name="T78" fmla="*/ 114 w 818"/>
                  <a:gd name="T79" fmla="*/ 852 h 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18" h="915">
                    <a:moveTo>
                      <a:pt x="114" y="852"/>
                    </a:moveTo>
                    <a:lnTo>
                      <a:pt x="190" y="856"/>
                    </a:lnTo>
                    <a:lnTo>
                      <a:pt x="267" y="915"/>
                    </a:lnTo>
                    <a:lnTo>
                      <a:pt x="398" y="844"/>
                    </a:lnTo>
                    <a:lnTo>
                      <a:pt x="401" y="848"/>
                    </a:lnTo>
                    <a:lnTo>
                      <a:pt x="392" y="869"/>
                    </a:lnTo>
                    <a:lnTo>
                      <a:pt x="392" y="881"/>
                    </a:lnTo>
                    <a:lnTo>
                      <a:pt x="403" y="889"/>
                    </a:lnTo>
                    <a:lnTo>
                      <a:pt x="415" y="894"/>
                    </a:lnTo>
                    <a:lnTo>
                      <a:pt x="426" y="892"/>
                    </a:lnTo>
                    <a:lnTo>
                      <a:pt x="440" y="885"/>
                    </a:lnTo>
                    <a:lnTo>
                      <a:pt x="449" y="889"/>
                    </a:lnTo>
                    <a:lnTo>
                      <a:pt x="453" y="894"/>
                    </a:lnTo>
                    <a:lnTo>
                      <a:pt x="461" y="894"/>
                    </a:lnTo>
                    <a:lnTo>
                      <a:pt x="467" y="889"/>
                    </a:lnTo>
                    <a:lnTo>
                      <a:pt x="472" y="889"/>
                    </a:lnTo>
                    <a:lnTo>
                      <a:pt x="478" y="887"/>
                    </a:lnTo>
                    <a:lnTo>
                      <a:pt x="586" y="868"/>
                    </a:lnTo>
                    <a:lnTo>
                      <a:pt x="609" y="887"/>
                    </a:lnTo>
                    <a:lnTo>
                      <a:pt x="701" y="831"/>
                    </a:lnTo>
                    <a:lnTo>
                      <a:pt x="693" y="660"/>
                    </a:lnTo>
                    <a:lnTo>
                      <a:pt x="743" y="591"/>
                    </a:lnTo>
                    <a:lnTo>
                      <a:pt x="734" y="587"/>
                    </a:lnTo>
                    <a:lnTo>
                      <a:pt x="699" y="568"/>
                    </a:lnTo>
                    <a:lnTo>
                      <a:pt x="680" y="524"/>
                    </a:lnTo>
                    <a:lnTo>
                      <a:pt x="659" y="486"/>
                    </a:lnTo>
                    <a:lnTo>
                      <a:pt x="659" y="472"/>
                    </a:lnTo>
                    <a:lnTo>
                      <a:pt x="710" y="438"/>
                    </a:lnTo>
                    <a:lnTo>
                      <a:pt x="747" y="399"/>
                    </a:lnTo>
                    <a:lnTo>
                      <a:pt x="789" y="347"/>
                    </a:lnTo>
                    <a:lnTo>
                      <a:pt x="818" y="299"/>
                    </a:lnTo>
                    <a:lnTo>
                      <a:pt x="812" y="280"/>
                    </a:lnTo>
                    <a:lnTo>
                      <a:pt x="776" y="250"/>
                    </a:lnTo>
                    <a:lnTo>
                      <a:pt x="737" y="215"/>
                    </a:lnTo>
                    <a:lnTo>
                      <a:pt x="709" y="173"/>
                    </a:lnTo>
                    <a:lnTo>
                      <a:pt x="691" y="136"/>
                    </a:lnTo>
                    <a:lnTo>
                      <a:pt x="680" y="111"/>
                    </a:lnTo>
                    <a:lnTo>
                      <a:pt x="643" y="119"/>
                    </a:lnTo>
                    <a:lnTo>
                      <a:pt x="641" y="119"/>
                    </a:lnTo>
                    <a:lnTo>
                      <a:pt x="641" y="121"/>
                    </a:lnTo>
                    <a:lnTo>
                      <a:pt x="639" y="121"/>
                    </a:lnTo>
                    <a:lnTo>
                      <a:pt x="638" y="123"/>
                    </a:lnTo>
                    <a:lnTo>
                      <a:pt x="636" y="123"/>
                    </a:lnTo>
                    <a:lnTo>
                      <a:pt x="634" y="123"/>
                    </a:lnTo>
                    <a:lnTo>
                      <a:pt x="634" y="125"/>
                    </a:lnTo>
                    <a:lnTo>
                      <a:pt x="632" y="125"/>
                    </a:lnTo>
                    <a:lnTo>
                      <a:pt x="630" y="125"/>
                    </a:lnTo>
                    <a:lnTo>
                      <a:pt x="628" y="127"/>
                    </a:lnTo>
                    <a:lnTo>
                      <a:pt x="626" y="127"/>
                    </a:lnTo>
                    <a:lnTo>
                      <a:pt x="624" y="127"/>
                    </a:lnTo>
                    <a:lnTo>
                      <a:pt x="622" y="129"/>
                    </a:lnTo>
                    <a:lnTo>
                      <a:pt x="620" y="129"/>
                    </a:lnTo>
                    <a:lnTo>
                      <a:pt x="618" y="129"/>
                    </a:lnTo>
                    <a:lnTo>
                      <a:pt x="618" y="131"/>
                    </a:lnTo>
                    <a:lnTo>
                      <a:pt x="616" y="131"/>
                    </a:lnTo>
                    <a:lnTo>
                      <a:pt x="615" y="131"/>
                    </a:lnTo>
                    <a:lnTo>
                      <a:pt x="613" y="131"/>
                    </a:lnTo>
                    <a:lnTo>
                      <a:pt x="611" y="131"/>
                    </a:lnTo>
                    <a:lnTo>
                      <a:pt x="580" y="136"/>
                    </a:lnTo>
                    <a:lnTo>
                      <a:pt x="580" y="106"/>
                    </a:lnTo>
                    <a:lnTo>
                      <a:pt x="590" y="58"/>
                    </a:lnTo>
                    <a:lnTo>
                      <a:pt x="603" y="0"/>
                    </a:lnTo>
                    <a:lnTo>
                      <a:pt x="313" y="6"/>
                    </a:lnTo>
                    <a:lnTo>
                      <a:pt x="298" y="31"/>
                    </a:lnTo>
                    <a:lnTo>
                      <a:pt x="292" y="54"/>
                    </a:lnTo>
                    <a:lnTo>
                      <a:pt x="294" y="79"/>
                    </a:lnTo>
                    <a:lnTo>
                      <a:pt x="267" y="75"/>
                    </a:lnTo>
                    <a:lnTo>
                      <a:pt x="244" y="77"/>
                    </a:lnTo>
                    <a:lnTo>
                      <a:pt x="213" y="85"/>
                    </a:lnTo>
                    <a:lnTo>
                      <a:pt x="175" y="60"/>
                    </a:lnTo>
                    <a:lnTo>
                      <a:pt x="165" y="42"/>
                    </a:lnTo>
                    <a:lnTo>
                      <a:pt x="89" y="31"/>
                    </a:lnTo>
                    <a:lnTo>
                      <a:pt x="185" y="376"/>
                    </a:lnTo>
                    <a:lnTo>
                      <a:pt x="73" y="438"/>
                    </a:lnTo>
                    <a:lnTo>
                      <a:pt x="12" y="518"/>
                    </a:lnTo>
                    <a:lnTo>
                      <a:pt x="29" y="630"/>
                    </a:lnTo>
                    <a:lnTo>
                      <a:pt x="0" y="647"/>
                    </a:lnTo>
                    <a:lnTo>
                      <a:pt x="8" y="739"/>
                    </a:lnTo>
                    <a:lnTo>
                      <a:pt x="69" y="848"/>
                    </a:lnTo>
                    <a:lnTo>
                      <a:pt x="114" y="85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74" name="Freeform 1261"/>
              <p:cNvSpPr>
                <a:spLocks/>
              </p:cNvSpPr>
              <p:nvPr/>
            </p:nvSpPr>
            <p:spPr bwMode="auto">
              <a:xfrm>
                <a:off x="1219" y="2390"/>
                <a:ext cx="518" cy="568"/>
              </a:xfrm>
              <a:custGeom>
                <a:avLst/>
                <a:gdLst>
                  <a:gd name="T0" fmla="*/ 190 w 818"/>
                  <a:gd name="T1" fmla="*/ 856 h 915"/>
                  <a:gd name="T2" fmla="*/ 398 w 818"/>
                  <a:gd name="T3" fmla="*/ 844 h 915"/>
                  <a:gd name="T4" fmla="*/ 392 w 818"/>
                  <a:gd name="T5" fmla="*/ 869 h 915"/>
                  <a:gd name="T6" fmla="*/ 403 w 818"/>
                  <a:gd name="T7" fmla="*/ 889 h 915"/>
                  <a:gd name="T8" fmla="*/ 426 w 818"/>
                  <a:gd name="T9" fmla="*/ 892 h 915"/>
                  <a:gd name="T10" fmla="*/ 449 w 818"/>
                  <a:gd name="T11" fmla="*/ 889 h 915"/>
                  <a:gd name="T12" fmla="*/ 461 w 818"/>
                  <a:gd name="T13" fmla="*/ 894 h 915"/>
                  <a:gd name="T14" fmla="*/ 472 w 818"/>
                  <a:gd name="T15" fmla="*/ 889 h 915"/>
                  <a:gd name="T16" fmla="*/ 586 w 818"/>
                  <a:gd name="T17" fmla="*/ 868 h 915"/>
                  <a:gd name="T18" fmla="*/ 701 w 818"/>
                  <a:gd name="T19" fmla="*/ 831 h 915"/>
                  <a:gd name="T20" fmla="*/ 743 w 818"/>
                  <a:gd name="T21" fmla="*/ 591 h 915"/>
                  <a:gd name="T22" fmla="*/ 699 w 818"/>
                  <a:gd name="T23" fmla="*/ 568 h 915"/>
                  <a:gd name="T24" fmla="*/ 659 w 818"/>
                  <a:gd name="T25" fmla="*/ 486 h 915"/>
                  <a:gd name="T26" fmla="*/ 710 w 818"/>
                  <a:gd name="T27" fmla="*/ 438 h 915"/>
                  <a:gd name="T28" fmla="*/ 789 w 818"/>
                  <a:gd name="T29" fmla="*/ 347 h 915"/>
                  <a:gd name="T30" fmla="*/ 812 w 818"/>
                  <a:gd name="T31" fmla="*/ 280 h 915"/>
                  <a:gd name="T32" fmla="*/ 737 w 818"/>
                  <a:gd name="T33" fmla="*/ 215 h 915"/>
                  <a:gd name="T34" fmla="*/ 691 w 818"/>
                  <a:gd name="T35" fmla="*/ 136 h 915"/>
                  <a:gd name="T36" fmla="*/ 643 w 818"/>
                  <a:gd name="T37" fmla="*/ 119 h 915"/>
                  <a:gd name="T38" fmla="*/ 641 w 818"/>
                  <a:gd name="T39" fmla="*/ 121 h 915"/>
                  <a:gd name="T40" fmla="*/ 638 w 818"/>
                  <a:gd name="T41" fmla="*/ 123 h 915"/>
                  <a:gd name="T42" fmla="*/ 634 w 818"/>
                  <a:gd name="T43" fmla="*/ 123 h 915"/>
                  <a:gd name="T44" fmla="*/ 632 w 818"/>
                  <a:gd name="T45" fmla="*/ 125 h 915"/>
                  <a:gd name="T46" fmla="*/ 628 w 818"/>
                  <a:gd name="T47" fmla="*/ 127 h 915"/>
                  <a:gd name="T48" fmla="*/ 624 w 818"/>
                  <a:gd name="T49" fmla="*/ 127 h 915"/>
                  <a:gd name="T50" fmla="*/ 620 w 818"/>
                  <a:gd name="T51" fmla="*/ 129 h 915"/>
                  <a:gd name="T52" fmla="*/ 618 w 818"/>
                  <a:gd name="T53" fmla="*/ 131 h 915"/>
                  <a:gd name="T54" fmla="*/ 615 w 818"/>
                  <a:gd name="T55" fmla="*/ 131 h 915"/>
                  <a:gd name="T56" fmla="*/ 611 w 818"/>
                  <a:gd name="T57" fmla="*/ 131 h 915"/>
                  <a:gd name="T58" fmla="*/ 580 w 818"/>
                  <a:gd name="T59" fmla="*/ 106 h 915"/>
                  <a:gd name="T60" fmla="*/ 603 w 818"/>
                  <a:gd name="T61" fmla="*/ 0 h 915"/>
                  <a:gd name="T62" fmla="*/ 298 w 818"/>
                  <a:gd name="T63" fmla="*/ 31 h 915"/>
                  <a:gd name="T64" fmla="*/ 294 w 818"/>
                  <a:gd name="T65" fmla="*/ 79 h 915"/>
                  <a:gd name="T66" fmla="*/ 244 w 818"/>
                  <a:gd name="T67" fmla="*/ 77 h 915"/>
                  <a:gd name="T68" fmla="*/ 175 w 818"/>
                  <a:gd name="T69" fmla="*/ 60 h 915"/>
                  <a:gd name="T70" fmla="*/ 89 w 818"/>
                  <a:gd name="T71" fmla="*/ 31 h 915"/>
                  <a:gd name="T72" fmla="*/ 73 w 818"/>
                  <a:gd name="T73" fmla="*/ 438 h 915"/>
                  <a:gd name="T74" fmla="*/ 29 w 818"/>
                  <a:gd name="T75" fmla="*/ 630 h 915"/>
                  <a:gd name="T76" fmla="*/ 8 w 818"/>
                  <a:gd name="T77" fmla="*/ 739 h 915"/>
                  <a:gd name="T78" fmla="*/ 114 w 818"/>
                  <a:gd name="T79" fmla="*/ 852 h 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18" h="915">
                    <a:moveTo>
                      <a:pt x="114" y="852"/>
                    </a:moveTo>
                    <a:lnTo>
                      <a:pt x="190" y="856"/>
                    </a:lnTo>
                    <a:lnTo>
                      <a:pt x="267" y="915"/>
                    </a:lnTo>
                    <a:lnTo>
                      <a:pt x="398" y="844"/>
                    </a:lnTo>
                    <a:lnTo>
                      <a:pt x="401" y="848"/>
                    </a:lnTo>
                    <a:lnTo>
                      <a:pt x="392" y="869"/>
                    </a:lnTo>
                    <a:lnTo>
                      <a:pt x="392" y="881"/>
                    </a:lnTo>
                    <a:lnTo>
                      <a:pt x="403" y="889"/>
                    </a:lnTo>
                    <a:lnTo>
                      <a:pt x="415" y="894"/>
                    </a:lnTo>
                    <a:lnTo>
                      <a:pt x="426" y="892"/>
                    </a:lnTo>
                    <a:lnTo>
                      <a:pt x="440" y="885"/>
                    </a:lnTo>
                    <a:lnTo>
                      <a:pt x="449" y="889"/>
                    </a:lnTo>
                    <a:lnTo>
                      <a:pt x="453" y="894"/>
                    </a:lnTo>
                    <a:lnTo>
                      <a:pt x="461" y="894"/>
                    </a:lnTo>
                    <a:lnTo>
                      <a:pt x="467" y="889"/>
                    </a:lnTo>
                    <a:lnTo>
                      <a:pt x="472" y="889"/>
                    </a:lnTo>
                    <a:lnTo>
                      <a:pt x="478" y="887"/>
                    </a:lnTo>
                    <a:lnTo>
                      <a:pt x="586" y="868"/>
                    </a:lnTo>
                    <a:lnTo>
                      <a:pt x="609" y="887"/>
                    </a:lnTo>
                    <a:lnTo>
                      <a:pt x="701" y="831"/>
                    </a:lnTo>
                    <a:lnTo>
                      <a:pt x="693" y="660"/>
                    </a:lnTo>
                    <a:lnTo>
                      <a:pt x="743" y="591"/>
                    </a:lnTo>
                    <a:lnTo>
                      <a:pt x="734" y="587"/>
                    </a:lnTo>
                    <a:lnTo>
                      <a:pt x="699" y="568"/>
                    </a:lnTo>
                    <a:lnTo>
                      <a:pt x="680" y="524"/>
                    </a:lnTo>
                    <a:lnTo>
                      <a:pt x="659" y="486"/>
                    </a:lnTo>
                    <a:lnTo>
                      <a:pt x="659" y="472"/>
                    </a:lnTo>
                    <a:lnTo>
                      <a:pt x="710" y="438"/>
                    </a:lnTo>
                    <a:lnTo>
                      <a:pt x="747" y="399"/>
                    </a:lnTo>
                    <a:lnTo>
                      <a:pt x="789" y="347"/>
                    </a:lnTo>
                    <a:lnTo>
                      <a:pt x="818" y="299"/>
                    </a:lnTo>
                    <a:lnTo>
                      <a:pt x="812" y="280"/>
                    </a:lnTo>
                    <a:lnTo>
                      <a:pt x="776" y="250"/>
                    </a:lnTo>
                    <a:lnTo>
                      <a:pt x="737" y="215"/>
                    </a:lnTo>
                    <a:lnTo>
                      <a:pt x="709" y="173"/>
                    </a:lnTo>
                    <a:lnTo>
                      <a:pt x="691" y="136"/>
                    </a:lnTo>
                    <a:lnTo>
                      <a:pt x="680" y="111"/>
                    </a:lnTo>
                    <a:lnTo>
                      <a:pt x="643" y="119"/>
                    </a:lnTo>
                    <a:lnTo>
                      <a:pt x="641" y="119"/>
                    </a:lnTo>
                    <a:lnTo>
                      <a:pt x="641" y="121"/>
                    </a:lnTo>
                    <a:lnTo>
                      <a:pt x="639" y="121"/>
                    </a:lnTo>
                    <a:lnTo>
                      <a:pt x="638" y="123"/>
                    </a:lnTo>
                    <a:lnTo>
                      <a:pt x="636" y="123"/>
                    </a:lnTo>
                    <a:lnTo>
                      <a:pt x="634" y="123"/>
                    </a:lnTo>
                    <a:lnTo>
                      <a:pt x="634" y="125"/>
                    </a:lnTo>
                    <a:lnTo>
                      <a:pt x="632" y="125"/>
                    </a:lnTo>
                    <a:lnTo>
                      <a:pt x="630" y="125"/>
                    </a:lnTo>
                    <a:lnTo>
                      <a:pt x="628" y="127"/>
                    </a:lnTo>
                    <a:lnTo>
                      <a:pt x="626" y="127"/>
                    </a:lnTo>
                    <a:lnTo>
                      <a:pt x="624" y="127"/>
                    </a:lnTo>
                    <a:lnTo>
                      <a:pt x="622" y="129"/>
                    </a:lnTo>
                    <a:lnTo>
                      <a:pt x="620" y="129"/>
                    </a:lnTo>
                    <a:lnTo>
                      <a:pt x="618" y="129"/>
                    </a:lnTo>
                    <a:lnTo>
                      <a:pt x="618" y="131"/>
                    </a:lnTo>
                    <a:lnTo>
                      <a:pt x="616" y="131"/>
                    </a:lnTo>
                    <a:lnTo>
                      <a:pt x="615" y="131"/>
                    </a:lnTo>
                    <a:lnTo>
                      <a:pt x="613" y="131"/>
                    </a:lnTo>
                    <a:lnTo>
                      <a:pt x="611" y="131"/>
                    </a:lnTo>
                    <a:lnTo>
                      <a:pt x="580" y="136"/>
                    </a:lnTo>
                    <a:lnTo>
                      <a:pt x="580" y="106"/>
                    </a:lnTo>
                    <a:lnTo>
                      <a:pt x="590" y="58"/>
                    </a:lnTo>
                    <a:lnTo>
                      <a:pt x="603" y="0"/>
                    </a:lnTo>
                    <a:lnTo>
                      <a:pt x="313" y="6"/>
                    </a:lnTo>
                    <a:lnTo>
                      <a:pt x="298" y="31"/>
                    </a:lnTo>
                    <a:lnTo>
                      <a:pt x="292" y="54"/>
                    </a:lnTo>
                    <a:lnTo>
                      <a:pt x="294" y="79"/>
                    </a:lnTo>
                    <a:lnTo>
                      <a:pt x="267" y="75"/>
                    </a:lnTo>
                    <a:lnTo>
                      <a:pt x="244" y="77"/>
                    </a:lnTo>
                    <a:lnTo>
                      <a:pt x="213" y="85"/>
                    </a:lnTo>
                    <a:lnTo>
                      <a:pt x="175" y="60"/>
                    </a:lnTo>
                    <a:lnTo>
                      <a:pt x="165" y="42"/>
                    </a:lnTo>
                    <a:lnTo>
                      <a:pt x="89" y="31"/>
                    </a:lnTo>
                    <a:lnTo>
                      <a:pt x="185" y="376"/>
                    </a:lnTo>
                    <a:lnTo>
                      <a:pt x="73" y="438"/>
                    </a:lnTo>
                    <a:lnTo>
                      <a:pt x="12" y="518"/>
                    </a:lnTo>
                    <a:lnTo>
                      <a:pt x="29" y="630"/>
                    </a:lnTo>
                    <a:lnTo>
                      <a:pt x="0" y="647"/>
                    </a:lnTo>
                    <a:lnTo>
                      <a:pt x="8" y="739"/>
                    </a:lnTo>
                    <a:lnTo>
                      <a:pt x="69" y="848"/>
                    </a:lnTo>
                    <a:lnTo>
                      <a:pt x="114" y="852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75" name="Freeform 1262"/>
              <p:cNvSpPr>
                <a:spLocks/>
              </p:cNvSpPr>
              <p:nvPr/>
            </p:nvSpPr>
            <p:spPr bwMode="auto">
              <a:xfrm>
                <a:off x="1097" y="2613"/>
                <a:ext cx="168" cy="177"/>
              </a:xfrm>
              <a:custGeom>
                <a:avLst/>
                <a:gdLst>
                  <a:gd name="T0" fmla="*/ 265 w 265"/>
                  <a:gd name="T1" fmla="*/ 77 h 284"/>
                  <a:gd name="T2" fmla="*/ 148 w 265"/>
                  <a:gd name="T3" fmla="*/ 0 h 284"/>
                  <a:gd name="T4" fmla="*/ 127 w 265"/>
                  <a:gd name="T5" fmla="*/ 90 h 284"/>
                  <a:gd name="T6" fmla="*/ 91 w 265"/>
                  <a:gd name="T7" fmla="*/ 134 h 284"/>
                  <a:gd name="T8" fmla="*/ 89 w 265"/>
                  <a:gd name="T9" fmla="*/ 205 h 284"/>
                  <a:gd name="T10" fmla="*/ 71 w 265"/>
                  <a:gd name="T11" fmla="*/ 207 h 284"/>
                  <a:gd name="T12" fmla="*/ 45 w 265"/>
                  <a:gd name="T13" fmla="*/ 217 h 284"/>
                  <a:gd name="T14" fmla="*/ 31 w 265"/>
                  <a:gd name="T15" fmla="*/ 224 h 284"/>
                  <a:gd name="T16" fmla="*/ 20 w 265"/>
                  <a:gd name="T17" fmla="*/ 242 h 284"/>
                  <a:gd name="T18" fmla="*/ 16 w 265"/>
                  <a:gd name="T19" fmla="*/ 251 h 284"/>
                  <a:gd name="T20" fmla="*/ 6 w 265"/>
                  <a:gd name="T21" fmla="*/ 272 h 284"/>
                  <a:gd name="T22" fmla="*/ 0 w 265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5" h="284">
                    <a:moveTo>
                      <a:pt x="265" y="77"/>
                    </a:moveTo>
                    <a:lnTo>
                      <a:pt x="148" y="0"/>
                    </a:lnTo>
                    <a:lnTo>
                      <a:pt x="127" y="90"/>
                    </a:lnTo>
                    <a:lnTo>
                      <a:pt x="91" y="134"/>
                    </a:lnTo>
                    <a:lnTo>
                      <a:pt x="89" y="205"/>
                    </a:lnTo>
                    <a:lnTo>
                      <a:pt x="71" y="207"/>
                    </a:lnTo>
                    <a:lnTo>
                      <a:pt x="45" y="217"/>
                    </a:lnTo>
                    <a:lnTo>
                      <a:pt x="31" y="224"/>
                    </a:lnTo>
                    <a:lnTo>
                      <a:pt x="20" y="242"/>
                    </a:lnTo>
                    <a:lnTo>
                      <a:pt x="16" y="251"/>
                    </a:lnTo>
                    <a:lnTo>
                      <a:pt x="6" y="272"/>
                    </a:lnTo>
                    <a:lnTo>
                      <a:pt x="0" y="284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76" name="Freeform 1263"/>
              <p:cNvSpPr>
                <a:spLocks/>
              </p:cNvSpPr>
              <p:nvPr/>
            </p:nvSpPr>
            <p:spPr bwMode="auto">
              <a:xfrm>
                <a:off x="1043" y="2694"/>
                <a:ext cx="54" cy="96"/>
              </a:xfrm>
              <a:custGeom>
                <a:avLst/>
                <a:gdLst>
                  <a:gd name="T0" fmla="*/ 86 w 86"/>
                  <a:gd name="T1" fmla="*/ 156 h 156"/>
                  <a:gd name="T2" fmla="*/ 50 w 86"/>
                  <a:gd name="T3" fmla="*/ 135 h 156"/>
                  <a:gd name="T4" fmla="*/ 67 w 86"/>
                  <a:gd name="T5" fmla="*/ 87 h 156"/>
                  <a:gd name="T6" fmla="*/ 46 w 86"/>
                  <a:gd name="T7" fmla="*/ 18 h 156"/>
                  <a:gd name="T8" fmla="*/ 0 w 86"/>
                  <a:gd name="T9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6">
                    <a:moveTo>
                      <a:pt x="86" y="156"/>
                    </a:moveTo>
                    <a:lnTo>
                      <a:pt x="50" y="135"/>
                    </a:lnTo>
                    <a:lnTo>
                      <a:pt x="67" y="87"/>
                    </a:lnTo>
                    <a:lnTo>
                      <a:pt x="46" y="1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77" name="Freeform 1264"/>
              <p:cNvSpPr>
                <a:spLocks/>
              </p:cNvSpPr>
              <p:nvPr/>
            </p:nvSpPr>
            <p:spPr bwMode="auto">
              <a:xfrm>
                <a:off x="1008" y="2587"/>
                <a:ext cx="49" cy="107"/>
              </a:xfrm>
              <a:custGeom>
                <a:avLst/>
                <a:gdLst>
                  <a:gd name="T0" fmla="*/ 54 w 77"/>
                  <a:gd name="T1" fmla="*/ 170 h 170"/>
                  <a:gd name="T2" fmla="*/ 77 w 77"/>
                  <a:gd name="T3" fmla="*/ 50 h 170"/>
                  <a:gd name="T4" fmla="*/ 0 w 77"/>
                  <a:gd name="T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170">
                    <a:moveTo>
                      <a:pt x="54" y="170"/>
                    </a:moveTo>
                    <a:lnTo>
                      <a:pt x="77" y="5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78" name="Freeform 1265"/>
              <p:cNvSpPr>
                <a:spLocks/>
              </p:cNvSpPr>
              <p:nvPr/>
            </p:nvSpPr>
            <p:spPr bwMode="auto">
              <a:xfrm>
                <a:off x="935" y="2249"/>
                <a:ext cx="110" cy="338"/>
              </a:xfrm>
              <a:custGeom>
                <a:avLst/>
                <a:gdLst>
                  <a:gd name="T0" fmla="*/ 115 w 173"/>
                  <a:gd name="T1" fmla="*/ 545 h 545"/>
                  <a:gd name="T2" fmla="*/ 173 w 173"/>
                  <a:gd name="T3" fmla="*/ 456 h 545"/>
                  <a:gd name="T4" fmla="*/ 115 w 173"/>
                  <a:gd name="T5" fmla="*/ 357 h 545"/>
                  <a:gd name="T6" fmla="*/ 110 w 173"/>
                  <a:gd name="T7" fmla="*/ 84 h 545"/>
                  <a:gd name="T8" fmla="*/ 0 w 173"/>
                  <a:gd name="T9" fmla="*/ 51 h 545"/>
                  <a:gd name="T10" fmla="*/ 4 w 173"/>
                  <a:gd name="T11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3" h="545">
                    <a:moveTo>
                      <a:pt x="115" y="545"/>
                    </a:moveTo>
                    <a:lnTo>
                      <a:pt x="173" y="456"/>
                    </a:lnTo>
                    <a:lnTo>
                      <a:pt x="115" y="357"/>
                    </a:lnTo>
                    <a:lnTo>
                      <a:pt x="110" y="84"/>
                    </a:lnTo>
                    <a:lnTo>
                      <a:pt x="0" y="51"/>
                    </a:lnTo>
                    <a:lnTo>
                      <a:pt x="4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79" name="Freeform 1266"/>
              <p:cNvSpPr>
                <a:spLocks/>
              </p:cNvSpPr>
              <p:nvPr/>
            </p:nvSpPr>
            <p:spPr bwMode="auto">
              <a:xfrm>
                <a:off x="938" y="2114"/>
                <a:ext cx="149" cy="135"/>
              </a:xfrm>
              <a:custGeom>
                <a:avLst/>
                <a:gdLst>
                  <a:gd name="T0" fmla="*/ 0 w 234"/>
                  <a:gd name="T1" fmla="*/ 219 h 219"/>
                  <a:gd name="T2" fmla="*/ 194 w 234"/>
                  <a:gd name="T3" fmla="*/ 136 h 219"/>
                  <a:gd name="T4" fmla="*/ 194 w 234"/>
                  <a:gd name="T5" fmla="*/ 113 h 219"/>
                  <a:gd name="T6" fmla="*/ 205 w 234"/>
                  <a:gd name="T7" fmla="*/ 105 h 219"/>
                  <a:gd name="T8" fmla="*/ 211 w 234"/>
                  <a:gd name="T9" fmla="*/ 100 h 219"/>
                  <a:gd name="T10" fmla="*/ 221 w 234"/>
                  <a:gd name="T11" fmla="*/ 100 h 219"/>
                  <a:gd name="T12" fmla="*/ 227 w 234"/>
                  <a:gd name="T13" fmla="*/ 92 h 219"/>
                  <a:gd name="T14" fmla="*/ 234 w 234"/>
                  <a:gd name="T15" fmla="*/ 90 h 219"/>
                  <a:gd name="T16" fmla="*/ 198 w 234"/>
                  <a:gd name="T17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4" h="219">
                    <a:moveTo>
                      <a:pt x="0" y="219"/>
                    </a:moveTo>
                    <a:lnTo>
                      <a:pt x="194" y="136"/>
                    </a:lnTo>
                    <a:lnTo>
                      <a:pt x="194" y="113"/>
                    </a:lnTo>
                    <a:lnTo>
                      <a:pt x="205" y="105"/>
                    </a:lnTo>
                    <a:lnTo>
                      <a:pt x="211" y="100"/>
                    </a:lnTo>
                    <a:lnTo>
                      <a:pt x="221" y="100"/>
                    </a:lnTo>
                    <a:lnTo>
                      <a:pt x="227" y="92"/>
                    </a:lnTo>
                    <a:lnTo>
                      <a:pt x="234" y="90"/>
                    </a:lnTo>
                    <a:lnTo>
                      <a:pt x="198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80" name="Freeform 1267"/>
              <p:cNvSpPr>
                <a:spLocks/>
              </p:cNvSpPr>
              <p:nvPr/>
            </p:nvSpPr>
            <p:spPr bwMode="auto">
              <a:xfrm>
                <a:off x="1063" y="2105"/>
                <a:ext cx="74" cy="9"/>
              </a:xfrm>
              <a:custGeom>
                <a:avLst/>
                <a:gdLst>
                  <a:gd name="T0" fmla="*/ 0 w 117"/>
                  <a:gd name="T1" fmla="*/ 15 h 15"/>
                  <a:gd name="T2" fmla="*/ 55 w 117"/>
                  <a:gd name="T3" fmla="*/ 15 h 15"/>
                  <a:gd name="T4" fmla="*/ 117 w 117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15">
                    <a:moveTo>
                      <a:pt x="0" y="15"/>
                    </a:moveTo>
                    <a:lnTo>
                      <a:pt x="55" y="15"/>
                    </a:lnTo>
                    <a:lnTo>
                      <a:pt x="117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81" name="Freeform 1268"/>
              <p:cNvSpPr>
                <a:spLocks/>
              </p:cNvSpPr>
              <p:nvPr/>
            </p:nvSpPr>
            <p:spPr bwMode="auto">
              <a:xfrm>
                <a:off x="1265" y="2408"/>
                <a:ext cx="71" cy="253"/>
              </a:xfrm>
              <a:custGeom>
                <a:avLst/>
                <a:gdLst>
                  <a:gd name="T0" fmla="*/ 0 w 112"/>
                  <a:gd name="T1" fmla="*/ 407 h 407"/>
                  <a:gd name="T2" fmla="*/ 112 w 112"/>
                  <a:gd name="T3" fmla="*/ 345 h 407"/>
                  <a:gd name="T4" fmla="*/ 16 w 112"/>
                  <a:gd name="T5" fmla="*/ 0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2" h="407">
                    <a:moveTo>
                      <a:pt x="0" y="407"/>
                    </a:moveTo>
                    <a:lnTo>
                      <a:pt x="112" y="345"/>
                    </a:lnTo>
                    <a:lnTo>
                      <a:pt x="16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82" name="Freeform 1269"/>
              <p:cNvSpPr>
                <a:spLocks/>
              </p:cNvSpPr>
              <p:nvPr/>
            </p:nvSpPr>
            <p:spPr bwMode="auto">
              <a:xfrm>
                <a:off x="1119" y="2105"/>
                <a:ext cx="155" cy="303"/>
              </a:xfrm>
              <a:custGeom>
                <a:avLst/>
                <a:gdLst>
                  <a:gd name="T0" fmla="*/ 244 w 244"/>
                  <a:gd name="T1" fmla="*/ 491 h 491"/>
                  <a:gd name="T2" fmla="*/ 146 w 244"/>
                  <a:gd name="T3" fmla="*/ 477 h 491"/>
                  <a:gd name="T4" fmla="*/ 88 w 244"/>
                  <a:gd name="T5" fmla="*/ 376 h 491"/>
                  <a:gd name="T6" fmla="*/ 127 w 244"/>
                  <a:gd name="T7" fmla="*/ 335 h 491"/>
                  <a:gd name="T8" fmla="*/ 104 w 244"/>
                  <a:gd name="T9" fmla="*/ 201 h 491"/>
                  <a:gd name="T10" fmla="*/ 11 w 244"/>
                  <a:gd name="T11" fmla="*/ 155 h 491"/>
                  <a:gd name="T12" fmla="*/ 0 w 244"/>
                  <a:gd name="T13" fmla="*/ 92 h 491"/>
                  <a:gd name="T14" fmla="*/ 33 w 244"/>
                  <a:gd name="T15" fmla="*/ 84 h 491"/>
                  <a:gd name="T16" fmla="*/ 27 w 244"/>
                  <a:gd name="T17" fmla="*/ 0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4" h="491">
                    <a:moveTo>
                      <a:pt x="244" y="491"/>
                    </a:moveTo>
                    <a:lnTo>
                      <a:pt x="146" y="477"/>
                    </a:lnTo>
                    <a:lnTo>
                      <a:pt x="88" y="376"/>
                    </a:lnTo>
                    <a:lnTo>
                      <a:pt x="127" y="335"/>
                    </a:lnTo>
                    <a:lnTo>
                      <a:pt x="104" y="201"/>
                    </a:lnTo>
                    <a:lnTo>
                      <a:pt x="11" y="155"/>
                    </a:lnTo>
                    <a:lnTo>
                      <a:pt x="0" y="92"/>
                    </a:lnTo>
                    <a:lnTo>
                      <a:pt x="33" y="84"/>
                    </a:lnTo>
                    <a:lnTo>
                      <a:pt x="27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83" name="Freeform 1270"/>
              <p:cNvSpPr>
                <a:spLocks/>
              </p:cNvSpPr>
              <p:nvPr/>
            </p:nvSpPr>
            <p:spPr bwMode="auto">
              <a:xfrm>
                <a:off x="935" y="2105"/>
                <a:ext cx="401" cy="685"/>
              </a:xfrm>
              <a:custGeom>
                <a:avLst/>
                <a:gdLst>
                  <a:gd name="T0" fmla="*/ 255 w 632"/>
                  <a:gd name="T1" fmla="*/ 1105 h 1105"/>
                  <a:gd name="T2" fmla="*/ 261 w 632"/>
                  <a:gd name="T3" fmla="*/ 1093 h 1105"/>
                  <a:gd name="T4" fmla="*/ 271 w 632"/>
                  <a:gd name="T5" fmla="*/ 1072 h 1105"/>
                  <a:gd name="T6" fmla="*/ 275 w 632"/>
                  <a:gd name="T7" fmla="*/ 1063 h 1105"/>
                  <a:gd name="T8" fmla="*/ 286 w 632"/>
                  <a:gd name="T9" fmla="*/ 1045 h 1105"/>
                  <a:gd name="T10" fmla="*/ 300 w 632"/>
                  <a:gd name="T11" fmla="*/ 1038 h 1105"/>
                  <a:gd name="T12" fmla="*/ 326 w 632"/>
                  <a:gd name="T13" fmla="*/ 1028 h 1105"/>
                  <a:gd name="T14" fmla="*/ 344 w 632"/>
                  <a:gd name="T15" fmla="*/ 1026 h 1105"/>
                  <a:gd name="T16" fmla="*/ 346 w 632"/>
                  <a:gd name="T17" fmla="*/ 955 h 1105"/>
                  <a:gd name="T18" fmla="*/ 382 w 632"/>
                  <a:gd name="T19" fmla="*/ 911 h 1105"/>
                  <a:gd name="T20" fmla="*/ 403 w 632"/>
                  <a:gd name="T21" fmla="*/ 821 h 1105"/>
                  <a:gd name="T22" fmla="*/ 520 w 632"/>
                  <a:gd name="T23" fmla="*/ 898 h 1105"/>
                  <a:gd name="T24" fmla="*/ 632 w 632"/>
                  <a:gd name="T25" fmla="*/ 836 h 1105"/>
                  <a:gd name="T26" fmla="*/ 536 w 632"/>
                  <a:gd name="T27" fmla="*/ 491 h 1105"/>
                  <a:gd name="T28" fmla="*/ 438 w 632"/>
                  <a:gd name="T29" fmla="*/ 477 h 1105"/>
                  <a:gd name="T30" fmla="*/ 380 w 632"/>
                  <a:gd name="T31" fmla="*/ 376 h 1105"/>
                  <a:gd name="T32" fmla="*/ 419 w 632"/>
                  <a:gd name="T33" fmla="*/ 335 h 1105"/>
                  <a:gd name="T34" fmla="*/ 396 w 632"/>
                  <a:gd name="T35" fmla="*/ 201 h 1105"/>
                  <a:gd name="T36" fmla="*/ 303 w 632"/>
                  <a:gd name="T37" fmla="*/ 155 h 1105"/>
                  <a:gd name="T38" fmla="*/ 292 w 632"/>
                  <a:gd name="T39" fmla="*/ 92 h 1105"/>
                  <a:gd name="T40" fmla="*/ 325 w 632"/>
                  <a:gd name="T41" fmla="*/ 84 h 1105"/>
                  <a:gd name="T42" fmla="*/ 319 w 632"/>
                  <a:gd name="T43" fmla="*/ 0 h 1105"/>
                  <a:gd name="T44" fmla="*/ 257 w 632"/>
                  <a:gd name="T45" fmla="*/ 15 h 1105"/>
                  <a:gd name="T46" fmla="*/ 202 w 632"/>
                  <a:gd name="T47" fmla="*/ 15 h 1105"/>
                  <a:gd name="T48" fmla="*/ 238 w 632"/>
                  <a:gd name="T49" fmla="*/ 105 h 1105"/>
                  <a:gd name="T50" fmla="*/ 231 w 632"/>
                  <a:gd name="T51" fmla="*/ 107 h 1105"/>
                  <a:gd name="T52" fmla="*/ 225 w 632"/>
                  <a:gd name="T53" fmla="*/ 115 h 1105"/>
                  <a:gd name="T54" fmla="*/ 215 w 632"/>
                  <a:gd name="T55" fmla="*/ 115 h 1105"/>
                  <a:gd name="T56" fmla="*/ 209 w 632"/>
                  <a:gd name="T57" fmla="*/ 120 h 1105"/>
                  <a:gd name="T58" fmla="*/ 198 w 632"/>
                  <a:gd name="T59" fmla="*/ 128 h 1105"/>
                  <a:gd name="T60" fmla="*/ 198 w 632"/>
                  <a:gd name="T61" fmla="*/ 151 h 1105"/>
                  <a:gd name="T62" fmla="*/ 4 w 632"/>
                  <a:gd name="T63" fmla="*/ 234 h 1105"/>
                  <a:gd name="T64" fmla="*/ 0 w 632"/>
                  <a:gd name="T65" fmla="*/ 285 h 1105"/>
                  <a:gd name="T66" fmla="*/ 110 w 632"/>
                  <a:gd name="T67" fmla="*/ 318 h 1105"/>
                  <a:gd name="T68" fmla="*/ 115 w 632"/>
                  <a:gd name="T69" fmla="*/ 591 h 1105"/>
                  <a:gd name="T70" fmla="*/ 173 w 632"/>
                  <a:gd name="T71" fmla="*/ 690 h 1105"/>
                  <a:gd name="T72" fmla="*/ 115 w 632"/>
                  <a:gd name="T73" fmla="*/ 779 h 1105"/>
                  <a:gd name="T74" fmla="*/ 192 w 632"/>
                  <a:gd name="T75" fmla="*/ 829 h 1105"/>
                  <a:gd name="T76" fmla="*/ 169 w 632"/>
                  <a:gd name="T77" fmla="*/ 949 h 1105"/>
                  <a:gd name="T78" fmla="*/ 215 w 632"/>
                  <a:gd name="T79" fmla="*/ 967 h 1105"/>
                  <a:gd name="T80" fmla="*/ 236 w 632"/>
                  <a:gd name="T81" fmla="*/ 1036 h 1105"/>
                  <a:gd name="T82" fmla="*/ 219 w 632"/>
                  <a:gd name="T83" fmla="*/ 1084 h 1105"/>
                  <a:gd name="T84" fmla="*/ 255 w 632"/>
                  <a:gd name="T85" fmla="*/ 1105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32" h="1105">
                    <a:moveTo>
                      <a:pt x="255" y="1105"/>
                    </a:moveTo>
                    <a:lnTo>
                      <a:pt x="261" y="1093"/>
                    </a:lnTo>
                    <a:lnTo>
                      <a:pt x="271" y="1072"/>
                    </a:lnTo>
                    <a:lnTo>
                      <a:pt x="275" y="1063"/>
                    </a:lnTo>
                    <a:lnTo>
                      <a:pt x="286" y="1045"/>
                    </a:lnTo>
                    <a:lnTo>
                      <a:pt x="300" y="1038"/>
                    </a:lnTo>
                    <a:lnTo>
                      <a:pt x="326" y="1028"/>
                    </a:lnTo>
                    <a:lnTo>
                      <a:pt x="344" y="1026"/>
                    </a:lnTo>
                    <a:lnTo>
                      <a:pt x="346" y="955"/>
                    </a:lnTo>
                    <a:lnTo>
                      <a:pt x="382" y="911"/>
                    </a:lnTo>
                    <a:lnTo>
                      <a:pt x="403" y="821"/>
                    </a:lnTo>
                    <a:lnTo>
                      <a:pt x="520" y="898"/>
                    </a:lnTo>
                    <a:lnTo>
                      <a:pt x="632" y="836"/>
                    </a:lnTo>
                    <a:lnTo>
                      <a:pt x="536" y="491"/>
                    </a:lnTo>
                    <a:lnTo>
                      <a:pt x="438" y="477"/>
                    </a:lnTo>
                    <a:lnTo>
                      <a:pt x="380" y="376"/>
                    </a:lnTo>
                    <a:lnTo>
                      <a:pt x="419" y="335"/>
                    </a:lnTo>
                    <a:lnTo>
                      <a:pt x="396" y="201"/>
                    </a:lnTo>
                    <a:lnTo>
                      <a:pt x="303" y="155"/>
                    </a:lnTo>
                    <a:lnTo>
                      <a:pt x="292" y="92"/>
                    </a:lnTo>
                    <a:lnTo>
                      <a:pt x="325" y="84"/>
                    </a:lnTo>
                    <a:lnTo>
                      <a:pt x="319" y="0"/>
                    </a:lnTo>
                    <a:lnTo>
                      <a:pt x="257" y="15"/>
                    </a:lnTo>
                    <a:lnTo>
                      <a:pt x="202" y="15"/>
                    </a:lnTo>
                    <a:lnTo>
                      <a:pt x="238" y="105"/>
                    </a:lnTo>
                    <a:lnTo>
                      <a:pt x="231" y="107"/>
                    </a:lnTo>
                    <a:lnTo>
                      <a:pt x="225" y="115"/>
                    </a:lnTo>
                    <a:lnTo>
                      <a:pt x="215" y="115"/>
                    </a:lnTo>
                    <a:lnTo>
                      <a:pt x="209" y="120"/>
                    </a:lnTo>
                    <a:lnTo>
                      <a:pt x="198" y="128"/>
                    </a:lnTo>
                    <a:lnTo>
                      <a:pt x="198" y="151"/>
                    </a:lnTo>
                    <a:lnTo>
                      <a:pt x="4" y="234"/>
                    </a:lnTo>
                    <a:lnTo>
                      <a:pt x="0" y="285"/>
                    </a:lnTo>
                    <a:lnTo>
                      <a:pt x="110" y="318"/>
                    </a:lnTo>
                    <a:lnTo>
                      <a:pt x="115" y="591"/>
                    </a:lnTo>
                    <a:lnTo>
                      <a:pt x="173" y="690"/>
                    </a:lnTo>
                    <a:lnTo>
                      <a:pt x="115" y="779"/>
                    </a:lnTo>
                    <a:lnTo>
                      <a:pt x="192" y="829"/>
                    </a:lnTo>
                    <a:lnTo>
                      <a:pt x="169" y="949"/>
                    </a:lnTo>
                    <a:lnTo>
                      <a:pt x="215" y="967"/>
                    </a:lnTo>
                    <a:lnTo>
                      <a:pt x="236" y="1036"/>
                    </a:lnTo>
                    <a:lnTo>
                      <a:pt x="219" y="1084"/>
                    </a:lnTo>
                    <a:lnTo>
                      <a:pt x="255" y="1105"/>
                    </a:lnTo>
                    <a:close/>
                  </a:path>
                </a:pathLst>
              </a:custGeom>
              <a:solidFill>
                <a:srgbClr val="2AE872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84" name="Freeform 1271"/>
              <p:cNvSpPr>
                <a:spLocks/>
              </p:cNvSpPr>
              <p:nvPr/>
            </p:nvSpPr>
            <p:spPr bwMode="auto">
              <a:xfrm>
                <a:off x="935" y="2105"/>
                <a:ext cx="401" cy="685"/>
              </a:xfrm>
              <a:custGeom>
                <a:avLst/>
                <a:gdLst>
                  <a:gd name="T0" fmla="*/ 255 w 632"/>
                  <a:gd name="T1" fmla="*/ 1105 h 1105"/>
                  <a:gd name="T2" fmla="*/ 261 w 632"/>
                  <a:gd name="T3" fmla="*/ 1093 h 1105"/>
                  <a:gd name="T4" fmla="*/ 271 w 632"/>
                  <a:gd name="T5" fmla="*/ 1072 h 1105"/>
                  <a:gd name="T6" fmla="*/ 275 w 632"/>
                  <a:gd name="T7" fmla="*/ 1063 h 1105"/>
                  <a:gd name="T8" fmla="*/ 286 w 632"/>
                  <a:gd name="T9" fmla="*/ 1045 h 1105"/>
                  <a:gd name="T10" fmla="*/ 300 w 632"/>
                  <a:gd name="T11" fmla="*/ 1038 h 1105"/>
                  <a:gd name="T12" fmla="*/ 326 w 632"/>
                  <a:gd name="T13" fmla="*/ 1028 h 1105"/>
                  <a:gd name="T14" fmla="*/ 344 w 632"/>
                  <a:gd name="T15" fmla="*/ 1026 h 1105"/>
                  <a:gd name="T16" fmla="*/ 346 w 632"/>
                  <a:gd name="T17" fmla="*/ 955 h 1105"/>
                  <a:gd name="T18" fmla="*/ 382 w 632"/>
                  <a:gd name="T19" fmla="*/ 911 h 1105"/>
                  <a:gd name="T20" fmla="*/ 403 w 632"/>
                  <a:gd name="T21" fmla="*/ 821 h 1105"/>
                  <a:gd name="T22" fmla="*/ 520 w 632"/>
                  <a:gd name="T23" fmla="*/ 898 h 1105"/>
                  <a:gd name="T24" fmla="*/ 632 w 632"/>
                  <a:gd name="T25" fmla="*/ 836 h 1105"/>
                  <a:gd name="T26" fmla="*/ 536 w 632"/>
                  <a:gd name="T27" fmla="*/ 491 h 1105"/>
                  <a:gd name="T28" fmla="*/ 438 w 632"/>
                  <a:gd name="T29" fmla="*/ 477 h 1105"/>
                  <a:gd name="T30" fmla="*/ 380 w 632"/>
                  <a:gd name="T31" fmla="*/ 376 h 1105"/>
                  <a:gd name="T32" fmla="*/ 419 w 632"/>
                  <a:gd name="T33" fmla="*/ 335 h 1105"/>
                  <a:gd name="T34" fmla="*/ 396 w 632"/>
                  <a:gd name="T35" fmla="*/ 201 h 1105"/>
                  <a:gd name="T36" fmla="*/ 303 w 632"/>
                  <a:gd name="T37" fmla="*/ 155 h 1105"/>
                  <a:gd name="T38" fmla="*/ 292 w 632"/>
                  <a:gd name="T39" fmla="*/ 92 h 1105"/>
                  <a:gd name="T40" fmla="*/ 325 w 632"/>
                  <a:gd name="T41" fmla="*/ 84 h 1105"/>
                  <a:gd name="T42" fmla="*/ 319 w 632"/>
                  <a:gd name="T43" fmla="*/ 0 h 1105"/>
                  <a:gd name="T44" fmla="*/ 257 w 632"/>
                  <a:gd name="T45" fmla="*/ 15 h 1105"/>
                  <a:gd name="T46" fmla="*/ 202 w 632"/>
                  <a:gd name="T47" fmla="*/ 15 h 1105"/>
                  <a:gd name="T48" fmla="*/ 238 w 632"/>
                  <a:gd name="T49" fmla="*/ 105 h 1105"/>
                  <a:gd name="T50" fmla="*/ 231 w 632"/>
                  <a:gd name="T51" fmla="*/ 107 h 1105"/>
                  <a:gd name="T52" fmla="*/ 225 w 632"/>
                  <a:gd name="T53" fmla="*/ 115 h 1105"/>
                  <a:gd name="T54" fmla="*/ 215 w 632"/>
                  <a:gd name="T55" fmla="*/ 115 h 1105"/>
                  <a:gd name="T56" fmla="*/ 209 w 632"/>
                  <a:gd name="T57" fmla="*/ 120 h 1105"/>
                  <a:gd name="T58" fmla="*/ 198 w 632"/>
                  <a:gd name="T59" fmla="*/ 128 h 1105"/>
                  <a:gd name="T60" fmla="*/ 198 w 632"/>
                  <a:gd name="T61" fmla="*/ 151 h 1105"/>
                  <a:gd name="T62" fmla="*/ 4 w 632"/>
                  <a:gd name="T63" fmla="*/ 234 h 1105"/>
                  <a:gd name="T64" fmla="*/ 0 w 632"/>
                  <a:gd name="T65" fmla="*/ 285 h 1105"/>
                  <a:gd name="T66" fmla="*/ 110 w 632"/>
                  <a:gd name="T67" fmla="*/ 318 h 1105"/>
                  <a:gd name="T68" fmla="*/ 115 w 632"/>
                  <a:gd name="T69" fmla="*/ 591 h 1105"/>
                  <a:gd name="T70" fmla="*/ 173 w 632"/>
                  <a:gd name="T71" fmla="*/ 690 h 1105"/>
                  <a:gd name="T72" fmla="*/ 115 w 632"/>
                  <a:gd name="T73" fmla="*/ 779 h 1105"/>
                  <a:gd name="T74" fmla="*/ 192 w 632"/>
                  <a:gd name="T75" fmla="*/ 829 h 1105"/>
                  <a:gd name="T76" fmla="*/ 169 w 632"/>
                  <a:gd name="T77" fmla="*/ 949 h 1105"/>
                  <a:gd name="T78" fmla="*/ 215 w 632"/>
                  <a:gd name="T79" fmla="*/ 967 h 1105"/>
                  <a:gd name="T80" fmla="*/ 236 w 632"/>
                  <a:gd name="T81" fmla="*/ 1036 h 1105"/>
                  <a:gd name="T82" fmla="*/ 219 w 632"/>
                  <a:gd name="T83" fmla="*/ 1084 h 1105"/>
                  <a:gd name="T84" fmla="*/ 255 w 632"/>
                  <a:gd name="T85" fmla="*/ 1105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32" h="1105">
                    <a:moveTo>
                      <a:pt x="255" y="1105"/>
                    </a:moveTo>
                    <a:lnTo>
                      <a:pt x="261" y="1093"/>
                    </a:lnTo>
                    <a:lnTo>
                      <a:pt x="271" y="1072"/>
                    </a:lnTo>
                    <a:lnTo>
                      <a:pt x="275" y="1063"/>
                    </a:lnTo>
                    <a:lnTo>
                      <a:pt x="286" y="1045"/>
                    </a:lnTo>
                    <a:lnTo>
                      <a:pt x="300" y="1038"/>
                    </a:lnTo>
                    <a:lnTo>
                      <a:pt x="326" y="1028"/>
                    </a:lnTo>
                    <a:lnTo>
                      <a:pt x="344" y="1026"/>
                    </a:lnTo>
                    <a:lnTo>
                      <a:pt x="346" y="955"/>
                    </a:lnTo>
                    <a:lnTo>
                      <a:pt x="382" y="911"/>
                    </a:lnTo>
                    <a:lnTo>
                      <a:pt x="403" y="821"/>
                    </a:lnTo>
                    <a:lnTo>
                      <a:pt x="520" y="898"/>
                    </a:lnTo>
                    <a:lnTo>
                      <a:pt x="632" y="836"/>
                    </a:lnTo>
                    <a:lnTo>
                      <a:pt x="536" y="491"/>
                    </a:lnTo>
                    <a:lnTo>
                      <a:pt x="438" y="477"/>
                    </a:lnTo>
                    <a:lnTo>
                      <a:pt x="380" y="376"/>
                    </a:lnTo>
                    <a:lnTo>
                      <a:pt x="419" y="335"/>
                    </a:lnTo>
                    <a:lnTo>
                      <a:pt x="396" y="201"/>
                    </a:lnTo>
                    <a:lnTo>
                      <a:pt x="303" y="155"/>
                    </a:lnTo>
                    <a:lnTo>
                      <a:pt x="292" y="92"/>
                    </a:lnTo>
                    <a:lnTo>
                      <a:pt x="325" y="84"/>
                    </a:lnTo>
                    <a:lnTo>
                      <a:pt x="319" y="0"/>
                    </a:lnTo>
                    <a:lnTo>
                      <a:pt x="257" y="15"/>
                    </a:lnTo>
                    <a:lnTo>
                      <a:pt x="202" y="15"/>
                    </a:lnTo>
                    <a:lnTo>
                      <a:pt x="238" y="105"/>
                    </a:lnTo>
                    <a:lnTo>
                      <a:pt x="231" y="107"/>
                    </a:lnTo>
                    <a:lnTo>
                      <a:pt x="225" y="115"/>
                    </a:lnTo>
                    <a:lnTo>
                      <a:pt x="215" y="115"/>
                    </a:lnTo>
                    <a:lnTo>
                      <a:pt x="209" y="120"/>
                    </a:lnTo>
                    <a:lnTo>
                      <a:pt x="198" y="128"/>
                    </a:lnTo>
                    <a:lnTo>
                      <a:pt x="198" y="151"/>
                    </a:lnTo>
                    <a:lnTo>
                      <a:pt x="4" y="234"/>
                    </a:lnTo>
                    <a:lnTo>
                      <a:pt x="0" y="285"/>
                    </a:lnTo>
                    <a:lnTo>
                      <a:pt x="110" y="318"/>
                    </a:lnTo>
                    <a:lnTo>
                      <a:pt x="115" y="591"/>
                    </a:lnTo>
                    <a:lnTo>
                      <a:pt x="173" y="690"/>
                    </a:lnTo>
                    <a:lnTo>
                      <a:pt x="115" y="779"/>
                    </a:lnTo>
                    <a:lnTo>
                      <a:pt x="192" y="829"/>
                    </a:lnTo>
                    <a:lnTo>
                      <a:pt x="169" y="949"/>
                    </a:lnTo>
                    <a:lnTo>
                      <a:pt x="215" y="967"/>
                    </a:lnTo>
                    <a:lnTo>
                      <a:pt x="236" y="1036"/>
                    </a:lnTo>
                    <a:lnTo>
                      <a:pt x="219" y="1084"/>
                    </a:lnTo>
                    <a:lnTo>
                      <a:pt x="255" y="1105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85" name="Freeform 1272"/>
              <p:cNvSpPr>
                <a:spLocks/>
              </p:cNvSpPr>
              <p:nvPr/>
            </p:nvSpPr>
            <p:spPr bwMode="auto">
              <a:xfrm>
                <a:off x="605" y="2136"/>
                <a:ext cx="440" cy="485"/>
              </a:xfrm>
              <a:custGeom>
                <a:avLst/>
                <a:gdLst>
                  <a:gd name="T0" fmla="*/ 524 w 693"/>
                  <a:gd name="T1" fmla="*/ 183 h 781"/>
                  <a:gd name="T2" fmla="*/ 520 w 693"/>
                  <a:gd name="T3" fmla="*/ 234 h 781"/>
                  <a:gd name="T4" fmla="*/ 630 w 693"/>
                  <a:gd name="T5" fmla="*/ 267 h 781"/>
                  <a:gd name="T6" fmla="*/ 635 w 693"/>
                  <a:gd name="T7" fmla="*/ 540 h 781"/>
                  <a:gd name="T8" fmla="*/ 693 w 693"/>
                  <a:gd name="T9" fmla="*/ 639 h 781"/>
                  <a:gd name="T10" fmla="*/ 635 w 693"/>
                  <a:gd name="T11" fmla="*/ 728 h 781"/>
                  <a:gd name="T12" fmla="*/ 559 w 693"/>
                  <a:gd name="T13" fmla="*/ 680 h 781"/>
                  <a:gd name="T14" fmla="*/ 532 w 693"/>
                  <a:gd name="T15" fmla="*/ 703 h 781"/>
                  <a:gd name="T16" fmla="*/ 411 w 693"/>
                  <a:gd name="T17" fmla="*/ 705 h 781"/>
                  <a:gd name="T18" fmla="*/ 413 w 693"/>
                  <a:gd name="T19" fmla="*/ 720 h 781"/>
                  <a:gd name="T20" fmla="*/ 190 w 693"/>
                  <a:gd name="T21" fmla="*/ 718 h 781"/>
                  <a:gd name="T22" fmla="*/ 0 w 693"/>
                  <a:gd name="T23" fmla="*/ 781 h 781"/>
                  <a:gd name="T24" fmla="*/ 14 w 693"/>
                  <a:gd name="T25" fmla="*/ 495 h 781"/>
                  <a:gd name="T26" fmla="*/ 111 w 693"/>
                  <a:gd name="T27" fmla="*/ 455 h 781"/>
                  <a:gd name="T28" fmla="*/ 111 w 693"/>
                  <a:gd name="T29" fmla="*/ 98 h 781"/>
                  <a:gd name="T30" fmla="*/ 71 w 693"/>
                  <a:gd name="T31" fmla="*/ 25 h 781"/>
                  <a:gd name="T32" fmla="*/ 86 w 693"/>
                  <a:gd name="T33" fmla="*/ 0 h 781"/>
                  <a:gd name="T34" fmla="*/ 301 w 693"/>
                  <a:gd name="T35" fmla="*/ 104 h 781"/>
                  <a:gd name="T36" fmla="*/ 317 w 693"/>
                  <a:gd name="T37" fmla="*/ 104 h 781"/>
                  <a:gd name="T38" fmla="*/ 330 w 693"/>
                  <a:gd name="T39" fmla="*/ 98 h 781"/>
                  <a:gd name="T40" fmla="*/ 336 w 693"/>
                  <a:gd name="T41" fmla="*/ 92 h 781"/>
                  <a:gd name="T42" fmla="*/ 346 w 693"/>
                  <a:gd name="T43" fmla="*/ 91 h 781"/>
                  <a:gd name="T44" fmla="*/ 465 w 693"/>
                  <a:gd name="T45" fmla="*/ 94 h 781"/>
                  <a:gd name="T46" fmla="*/ 524 w 693"/>
                  <a:gd name="T47" fmla="*/ 183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93" h="781">
                    <a:moveTo>
                      <a:pt x="524" y="183"/>
                    </a:moveTo>
                    <a:lnTo>
                      <a:pt x="520" y="234"/>
                    </a:lnTo>
                    <a:lnTo>
                      <a:pt x="630" y="267"/>
                    </a:lnTo>
                    <a:lnTo>
                      <a:pt x="635" y="540"/>
                    </a:lnTo>
                    <a:lnTo>
                      <a:pt x="693" y="639"/>
                    </a:lnTo>
                    <a:lnTo>
                      <a:pt x="635" y="728"/>
                    </a:lnTo>
                    <a:lnTo>
                      <a:pt x="559" y="680"/>
                    </a:lnTo>
                    <a:lnTo>
                      <a:pt x="532" y="703"/>
                    </a:lnTo>
                    <a:lnTo>
                      <a:pt x="411" y="705"/>
                    </a:lnTo>
                    <a:lnTo>
                      <a:pt x="413" y="720"/>
                    </a:lnTo>
                    <a:lnTo>
                      <a:pt x="190" y="718"/>
                    </a:lnTo>
                    <a:lnTo>
                      <a:pt x="0" y="781"/>
                    </a:lnTo>
                    <a:lnTo>
                      <a:pt x="14" y="495"/>
                    </a:lnTo>
                    <a:lnTo>
                      <a:pt x="111" y="455"/>
                    </a:lnTo>
                    <a:lnTo>
                      <a:pt x="111" y="98"/>
                    </a:lnTo>
                    <a:lnTo>
                      <a:pt x="71" y="25"/>
                    </a:lnTo>
                    <a:lnTo>
                      <a:pt x="86" y="0"/>
                    </a:lnTo>
                    <a:lnTo>
                      <a:pt x="301" y="104"/>
                    </a:lnTo>
                    <a:lnTo>
                      <a:pt x="317" y="104"/>
                    </a:lnTo>
                    <a:lnTo>
                      <a:pt x="330" y="98"/>
                    </a:lnTo>
                    <a:lnTo>
                      <a:pt x="336" y="92"/>
                    </a:lnTo>
                    <a:lnTo>
                      <a:pt x="346" y="91"/>
                    </a:lnTo>
                    <a:lnTo>
                      <a:pt x="465" y="94"/>
                    </a:lnTo>
                    <a:lnTo>
                      <a:pt x="524" y="183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86" name="Freeform 1273"/>
              <p:cNvSpPr>
                <a:spLocks/>
              </p:cNvSpPr>
              <p:nvPr/>
            </p:nvSpPr>
            <p:spPr bwMode="auto">
              <a:xfrm>
                <a:off x="605" y="2136"/>
                <a:ext cx="440" cy="485"/>
              </a:xfrm>
              <a:custGeom>
                <a:avLst/>
                <a:gdLst>
                  <a:gd name="T0" fmla="*/ 524 w 693"/>
                  <a:gd name="T1" fmla="*/ 183 h 781"/>
                  <a:gd name="T2" fmla="*/ 520 w 693"/>
                  <a:gd name="T3" fmla="*/ 234 h 781"/>
                  <a:gd name="T4" fmla="*/ 630 w 693"/>
                  <a:gd name="T5" fmla="*/ 267 h 781"/>
                  <a:gd name="T6" fmla="*/ 635 w 693"/>
                  <a:gd name="T7" fmla="*/ 540 h 781"/>
                  <a:gd name="T8" fmla="*/ 693 w 693"/>
                  <a:gd name="T9" fmla="*/ 639 h 781"/>
                  <a:gd name="T10" fmla="*/ 635 w 693"/>
                  <a:gd name="T11" fmla="*/ 728 h 781"/>
                  <a:gd name="T12" fmla="*/ 559 w 693"/>
                  <a:gd name="T13" fmla="*/ 680 h 781"/>
                  <a:gd name="T14" fmla="*/ 532 w 693"/>
                  <a:gd name="T15" fmla="*/ 703 h 781"/>
                  <a:gd name="T16" fmla="*/ 411 w 693"/>
                  <a:gd name="T17" fmla="*/ 705 h 781"/>
                  <a:gd name="T18" fmla="*/ 413 w 693"/>
                  <a:gd name="T19" fmla="*/ 720 h 781"/>
                  <a:gd name="T20" fmla="*/ 190 w 693"/>
                  <a:gd name="T21" fmla="*/ 718 h 781"/>
                  <a:gd name="T22" fmla="*/ 0 w 693"/>
                  <a:gd name="T23" fmla="*/ 781 h 781"/>
                  <a:gd name="T24" fmla="*/ 14 w 693"/>
                  <a:gd name="T25" fmla="*/ 495 h 781"/>
                  <a:gd name="T26" fmla="*/ 111 w 693"/>
                  <a:gd name="T27" fmla="*/ 455 h 781"/>
                  <a:gd name="T28" fmla="*/ 111 w 693"/>
                  <a:gd name="T29" fmla="*/ 98 h 781"/>
                  <a:gd name="T30" fmla="*/ 71 w 693"/>
                  <a:gd name="T31" fmla="*/ 25 h 781"/>
                  <a:gd name="T32" fmla="*/ 86 w 693"/>
                  <a:gd name="T33" fmla="*/ 0 h 781"/>
                  <a:gd name="T34" fmla="*/ 301 w 693"/>
                  <a:gd name="T35" fmla="*/ 104 h 781"/>
                  <a:gd name="T36" fmla="*/ 317 w 693"/>
                  <a:gd name="T37" fmla="*/ 104 h 781"/>
                  <a:gd name="T38" fmla="*/ 330 w 693"/>
                  <a:gd name="T39" fmla="*/ 98 h 781"/>
                  <a:gd name="T40" fmla="*/ 336 w 693"/>
                  <a:gd name="T41" fmla="*/ 92 h 781"/>
                  <a:gd name="T42" fmla="*/ 346 w 693"/>
                  <a:gd name="T43" fmla="*/ 91 h 781"/>
                  <a:gd name="T44" fmla="*/ 465 w 693"/>
                  <a:gd name="T45" fmla="*/ 94 h 781"/>
                  <a:gd name="T46" fmla="*/ 524 w 693"/>
                  <a:gd name="T47" fmla="*/ 183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93" h="781">
                    <a:moveTo>
                      <a:pt x="524" y="183"/>
                    </a:moveTo>
                    <a:lnTo>
                      <a:pt x="520" y="234"/>
                    </a:lnTo>
                    <a:lnTo>
                      <a:pt x="630" y="267"/>
                    </a:lnTo>
                    <a:lnTo>
                      <a:pt x="635" y="540"/>
                    </a:lnTo>
                    <a:lnTo>
                      <a:pt x="693" y="639"/>
                    </a:lnTo>
                    <a:lnTo>
                      <a:pt x="635" y="728"/>
                    </a:lnTo>
                    <a:lnTo>
                      <a:pt x="559" y="680"/>
                    </a:lnTo>
                    <a:lnTo>
                      <a:pt x="532" y="703"/>
                    </a:lnTo>
                    <a:lnTo>
                      <a:pt x="411" y="705"/>
                    </a:lnTo>
                    <a:lnTo>
                      <a:pt x="413" y="720"/>
                    </a:lnTo>
                    <a:lnTo>
                      <a:pt x="190" y="718"/>
                    </a:lnTo>
                    <a:lnTo>
                      <a:pt x="0" y="781"/>
                    </a:lnTo>
                    <a:lnTo>
                      <a:pt x="14" y="495"/>
                    </a:lnTo>
                    <a:lnTo>
                      <a:pt x="111" y="455"/>
                    </a:lnTo>
                    <a:lnTo>
                      <a:pt x="111" y="98"/>
                    </a:lnTo>
                    <a:lnTo>
                      <a:pt x="71" y="25"/>
                    </a:lnTo>
                    <a:lnTo>
                      <a:pt x="86" y="0"/>
                    </a:lnTo>
                    <a:lnTo>
                      <a:pt x="301" y="104"/>
                    </a:lnTo>
                    <a:lnTo>
                      <a:pt x="317" y="104"/>
                    </a:lnTo>
                    <a:lnTo>
                      <a:pt x="330" y="98"/>
                    </a:lnTo>
                    <a:lnTo>
                      <a:pt x="336" y="92"/>
                    </a:lnTo>
                    <a:lnTo>
                      <a:pt x="346" y="91"/>
                    </a:lnTo>
                    <a:lnTo>
                      <a:pt x="465" y="94"/>
                    </a:lnTo>
                    <a:lnTo>
                      <a:pt x="524" y="183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87" name="Freeform 1274"/>
              <p:cNvSpPr>
                <a:spLocks/>
              </p:cNvSpPr>
              <p:nvPr/>
            </p:nvSpPr>
            <p:spPr bwMode="auto">
              <a:xfrm>
                <a:off x="2402" y="3646"/>
                <a:ext cx="48" cy="96"/>
              </a:xfrm>
              <a:custGeom>
                <a:avLst/>
                <a:gdLst>
                  <a:gd name="T0" fmla="*/ 75 w 75"/>
                  <a:gd name="T1" fmla="*/ 155 h 157"/>
                  <a:gd name="T2" fmla="*/ 65 w 75"/>
                  <a:gd name="T3" fmla="*/ 123 h 157"/>
                  <a:gd name="T4" fmla="*/ 55 w 75"/>
                  <a:gd name="T5" fmla="*/ 111 h 157"/>
                  <a:gd name="T6" fmla="*/ 54 w 75"/>
                  <a:gd name="T7" fmla="*/ 104 h 157"/>
                  <a:gd name="T8" fmla="*/ 52 w 75"/>
                  <a:gd name="T9" fmla="*/ 102 h 157"/>
                  <a:gd name="T10" fmla="*/ 50 w 75"/>
                  <a:gd name="T11" fmla="*/ 88 h 157"/>
                  <a:gd name="T12" fmla="*/ 52 w 75"/>
                  <a:gd name="T13" fmla="*/ 79 h 157"/>
                  <a:gd name="T14" fmla="*/ 54 w 75"/>
                  <a:gd name="T15" fmla="*/ 73 h 157"/>
                  <a:gd name="T16" fmla="*/ 55 w 75"/>
                  <a:gd name="T17" fmla="*/ 67 h 157"/>
                  <a:gd name="T18" fmla="*/ 59 w 75"/>
                  <a:gd name="T19" fmla="*/ 65 h 157"/>
                  <a:gd name="T20" fmla="*/ 67 w 75"/>
                  <a:gd name="T21" fmla="*/ 63 h 157"/>
                  <a:gd name="T22" fmla="*/ 71 w 75"/>
                  <a:gd name="T23" fmla="*/ 59 h 157"/>
                  <a:gd name="T24" fmla="*/ 67 w 75"/>
                  <a:gd name="T25" fmla="*/ 44 h 157"/>
                  <a:gd name="T26" fmla="*/ 59 w 75"/>
                  <a:gd name="T27" fmla="*/ 33 h 157"/>
                  <a:gd name="T28" fmla="*/ 54 w 75"/>
                  <a:gd name="T29" fmla="*/ 21 h 157"/>
                  <a:gd name="T30" fmla="*/ 54 w 75"/>
                  <a:gd name="T31" fmla="*/ 6 h 157"/>
                  <a:gd name="T32" fmla="*/ 19 w 75"/>
                  <a:gd name="T33" fmla="*/ 0 h 157"/>
                  <a:gd name="T34" fmla="*/ 17 w 75"/>
                  <a:gd name="T35" fmla="*/ 10 h 157"/>
                  <a:gd name="T36" fmla="*/ 15 w 75"/>
                  <a:gd name="T37" fmla="*/ 17 h 157"/>
                  <a:gd name="T38" fmla="*/ 9 w 75"/>
                  <a:gd name="T39" fmla="*/ 27 h 157"/>
                  <a:gd name="T40" fmla="*/ 6 w 75"/>
                  <a:gd name="T41" fmla="*/ 38 h 157"/>
                  <a:gd name="T42" fmla="*/ 0 w 75"/>
                  <a:gd name="T43" fmla="*/ 48 h 157"/>
                  <a:gd name="T44" fmla="*/ 2 w 75"/>
                  <a:gd name="T45" fmla="*/ 58 h 157"/>
                  <a:gd name="T46" fmla="*/ 7 w 75"/>
                  <a:gd name="T47" fmla="*/ 67 h 157"/>
                  <a:gd name="T48" fmla="*/ 11 w 75"/>
                  <a:gd name="T49" fmla="*/ 81 h 157"/>
                  <a:gd name="T50" fmla="*/ 19 w 75"/>
                  <a:gd name="T51" fmla="*/ 92 h 157"/>
                  <a:gd name="T52" fmla="*/ 23 w 75"/>
                  <a:gd name="T53" fmla="*/ 96 h 157"/>
                  <a:gd name="T54" fmla="*/ 25 w 75"/>
                  <a:gd name="T55" fmla="*/ 109 h 157"/>
                  <a:gd name="T56" fmla="*/ 30 w 75"/>
                  <a:gd name="T57" fmla="*/ 127 h 157"/>
                  <a:gd name="T58" fmla="*/ 40 w 75"/>
                  <a:gd name="T59" fmla="*/ 140 h 157"/>
                  <a:gd name="T60" fmla="*/ 55 w 75"/>
                  <a:gd name="T61" fmla="*/ 146 h 157"/>
                  <a:gd name="T62" fmla="*/ 71 w 75"/>
                  <a:gd name="T63" fmla="*/ 157 h 157"/>
                  <a:gd name="T64" fmla="*/ 75 w 75"/>
                  <a:gd name="T65" fmla="*/ 155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5" h="157">
                    <a:moveTo>
                      <a:pt x="75" y="155"/>
                    </a:moveTo>
                    <a:lnTo>
                      <a:pt x="65" y="123"/>
                    </a:lnTo>
                    <a:lnTo>
                      <a:pt x="55" y="111"/>
                    </a:lnTo>
                    <a:lnTo>
                      <a:pt x="54" y="104"/>
                    </a:lnTo>
                    <a:lnTo>
                      <a:pt x="52" y="102"/>
                    </a:lnTo>
                    <a:lnTo>
                      <a:pt x="50" y="88"/>
                    </a:lnTo>
                    <a:lnTo>
                      <a:pt x="52" y="79"/>
                    </a:lnTo>
                    <a:lnTo>
                      <a:pt x="54" y="73"/>
                    </a:lnTo>
                    <a:lnTo>
                      <a:pt x="55" y="67"/>
                    </a:lnTo>
                    <a:lnTo>
                      <a:pt x="59" y="65"/>
                    </a:lnTo>
                    <a:lnTo>
                      <a:pt x="67" y="63"/>
                    </a:lnTo>
                    <a:lnTo>
                      <a:pt x="71" y="59"/>
                    </a:lnTo>
                    <a:lnTo>
                      <a:pt x="67" y="44"/>
                    </a:lnTo>
                    <a:lnTo>
                      <a:pt x="59" y="33"/>
                    </a:lnTo>
                    <a:lnTo>
                      <a:pt x="54" y="21"/>
                    </a:lnTo>
                    <a:lnTo>
                      <a:pt x="54" y="6"/>
                    </a:lnTo>
                    <a:lnTo>
                      <a:pt x="19" y="0"/>
                    </a:lnTo>
                    <a:lnTo>
                      <a:pt x="17" y="10"/>
                    </a:lnTo>
                    <a:lnTo>
                      <a:pt x="15" y="17"/>
                    </a:lnTo>
                    <a:lnTo>
                      <a:pt x="9" y="27"/>
                    </a:lnTo>
                    <a:lnTo>
                      <a:pt x="6" y="38"/>
                    </a:lnTo>
                    <a:lnTo>
                      <a:pt x="0" y="48"/>
                    </a:lnTo>
                    <a:lnTo>
                      <a:pt x="2" y="58"/>
                    </a:lnTo>
                    <a:lnTo>
                      <a:pt x="7" y="67"/>
                    </a:lnTo>
                    <a:lnTo>
                      <a:pt x="11" y="81"/>
                    </a:lnTo>
                    <a:lnTo>
                      <a:pt x="19" y="92"/>
                    </a:lnTo>
                    <a:lnTo>
                      <a:pt x="23" y="96"/>
                    </a:lnTo>
                    <a:lnTo>
                      <a:pt x="25" y="109"/>
                    </a:lnTo>
                    <a:lnTo>
                      <a:pt x="30" y="127"/>
                    </a:lnTo>
                    <a:lnTo>
                      <a:pt x="40" y="140"/>
                    </a:lnTo>
                    <a:lnTo>
                      <a:pt x="55" y="146"/>
                    </a:lnTo>
                    <a:lnTo>
                      <a:pt x="71" y="157"/>
                    </a:lnTo>
                    <a:lnTo>
                      <a:pt x="75" y="15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88" name="Freeform 1275"/>
              <p:cNvSpPr>
                <a:spLocks/>
              </p:cNvSpPr>
              <p:nvPr/>
            </p:nvSpPr>
            <p:spPr bwMode="auto">
              <a:xfrm>
                <a:off x="2402" y="3646"/>
                <a:ext cx="48" cy="96"/>
              </a:xfrm>
              <a:custGeom>
                <a:avLst/>
                <a:gdLst>
                  <a:gd name="T0" fmla="*/ 75 w 75"/>
                  <a:gd name="T1" fmla="*/ 155 h 157"/>
                  <a:gd name="T2" fmla="*/ 65 w 75"/>
                  <a:gd name="T3" fmla="*/ 123 h 157"/>
                  <a:gd name="T4" fmla="*/ 55 w 75"/>
                  <a:gd name="T5" fmla="*/ 111 h 157"/>
                  <a:gd name="T6" fmla="*/ 54 w 75"/>
                  <a:gd name="T7" fmla="*/ 104 h 157"/>
                  <a:gd name="T8" fmla="*/ 52 w 75"/>
                  <a:gd name="T9" fmla="*/ 102 h 157"/>
                  <a:gd name="T10" fmla="*/ 50 w 75"/>
                  <a:gd name="T11" fmla="*/ 88 h 157"/>
                  <a:gd name="T12" fmla="*/ 52 w 75"/>
                  <a:gd name="T13" fmla="*/ 79 h 157"/>
                  <a:gd name="T14" fmla="*/ 54 w 75"/>
                  <a:gd name="T15" fmla="*/ 73 h 157"/>
                  <a:gd name="T16" fmla="*/ 55 w 75"/>
                  <a:gd name="T17" fmla="*/ 67 h 157"/>
                  <a:gd name="T18" fmla="*/ 59 w 75"/>
                  <a:gd name="T19" fmla="*/ 65 h 157"/>
                  <a:gd name="T20" fmla="*/ 67 w 75"/>
                  <a:gd name="T21" fmla="*/ 63 h 157"/>
                  <a:gd name="T22" fmla="*/ 71 w 75"/>
                  <a:gd name="T23" fmla="*/ 59 h 157"/>
                  <a:gd name="T24" fmla="*/ 67 w 75"/>
                  <a:gd name="T25" fmla="*/ 44 h 157"/>
                  <a:gd name="T26" fmla="*/ 59 w 75"/>
                  <a:gd name="T27" fmla="*/ 33 h 157"/>
                  <a:gd name="T28" fmla="*/ 54 w 75"/>
                  <a:gd name="T29" fmla="*/ 21 h 157"/>
                  <a:gd name="T30" fmla="*/ 54 w 75"/>
                  <a:gd name="T31" fmla="*/ 6 h 157"/>
                  <a:gd name="T32" fmla="*/ 19 w 75"/>
                  <a:gd name="T33" fmla="*/ 0 h 157"/>
                  <a:gd name="T34" fmla="*/ 17 w 75"/>
                  <a:gd name="T35" fmla="*/ 10 h 157"/>
                  <a:gd name="T36" fmla="*/ 15 w 75"/>
                  <a:gd name="T37" fmla="*/ 17 h 157"/>
                  <a:gd name="T38" fmla="*/ 9 w 75"/>
                  <a:gd name="T39" fmla="*/ 27 h 157"/>
                  <a:gd name="T40" fmla="*/ 6 w 75"/>
                  <a:gd name="T41" fmla="*/ 38 h 157"/>
                  <a:gd name="T42" fmla="*/ 0 w 75"/>
                  <a:gd name="T43" fmla="*/ 48 h 157"/>
                  <a:gd name="T44" fmla="*/ 2 w 75"/>
                  <a:gd name="T45" fmla="*/ 58 h 157"/>
                  <a:gd name="T46" fmla="*/ 7 w 75"/>
                  <a:gd name="T47" fmla="*/ 67 h 157"/>
                  <a:gd name="T48" fmla="*/ 11 w 75"/>
                  <a:gd name="T49" fmla="*/ 81 h 157"/>
                  <a:gd name="T50" fmla="*/ 19 w 75"/>
                  <a:gd name="T51" fmla="*/ 92 h 157"/>
                  <a:gd name="T52" fmla="*/ 23 w 75"/>
                  <a:gd name="T53" fmla="*/ 96 h 157"/>
                  <a:gd name="T54" fmla="*/ 25 w 75"/>
                  <a:gd name="T55" fmla="*/ 109 h 157"/>
                  <a:gd name="T56" fmla="*/ 30 w 75"/>
                  <a:gd name="T57" fmla="*/ 127 h 157"/>
                  <a:gd name="T58" fmla="*/ 40 w 75"/>
                  <a:gd name="T59" fmla="*/ 140 h 157"/>
                  <a:gd name="T60" fmla="*/ 55 w 75"/>
                  <a:gd name="T61" fmla="*/ 146 h 157"/>
                  <a:gd name="T62" fmla="*/ 71 w 75"/>
                  <a:gd name="T63" fmla="*/ 157 h 157"/>
                  <a:gd name="T64" fmla="*/ 75 w 75"/>
                  <a:gd name="T65" fmla="*/ 155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5" h="157">
                    <a:moveTo>
                      <a:pt x="75" y="155"/>
                    </a:moveTo>
                    <a:lnTo>
                      <a:pt x="65" y="123"/>
                    </a:lnTo>
                    <a:lnTo>
                      <a:pt x="55" y="111"/>
                    </a:lnTo>
                    <a:lnTo>
                      <a:pt x="54" y="104"/>
                    </a:lnTo>
                    <a:lnTo>
                      <a:pt x="52" y="102"/>
                    </a:lnTo>
                    <a:lnTo>
                      <a:pt x="50" y="88"/>
                    </a:lnTo>
                    <a:lnTo>
                      <a:pt x="52" y="79"/>
                    </a:lnTo>
                    <a:lnTo>
                      <a:pt x="54" y="73"/>
                    </a:lnTo>
                    <a:lnTo>
                      <a:pt x="55" y="67"/>
                    </a:lnTo>
                    <a:lnTo>
                      <a:pt x="59" y="65"/>
                    </a:lnTo>
                    <a:lnTo>
                      <a:pt x="67" y="63"/>
                    </a:lnTo>
                    <a:lnTo>
                      <a:pt x="71" y="59"/>
                    </a:lnTo>
                    <a:lnTo>
                      <a:pt x="67" y="44"/>
                    </a:lnTo>
                    <a:lnTo>
                      <a:pt x="59" y="33"/>
                    </a:lnTo>
                    <a:lnTo>
                      <a:pt x="54" y="21"/>
                    </a:lnTo>
                    <a:lnTo>
                      <a:pt x="54" y="6"/>
                    </a:lnTo>
                    <a:lnTo>
                      <a:pt x="19" y="0"/>
                    </a:lnTo>
                    <a:lnTo>
                      <a:pt x="17" y="10"/>
                    </a:lnTo>
                    <a:lnTo>
                      <a:pt x="15" y="17"/>
                    </a:lnTo>
                    <a:lnTo>
                      <a:pt x="9" y="27"/>
                    </a:lnTo>
                    <a:lnTo>
                      <a:pt x="6" y="38"/>
                    </a:lnTo>
                    <a:lnTo>
                      <a:pt x="0" y="48"/>
                    </a:lnTo>
                    <a:lnTo>
                      <a:pt x="2" y="58"/>
                    </a:lnTo>
                    <a:lnTo>
                      <a:pt x="7" y="67"/>
                    </a:lnTo>
                    <a:lnTo>
                      <a:pt x="11" y="81"/>
                    </a:lnTo>
                    <a:lnTo>
                      <a:pt x="19" y="92"/>
                    </a:lnTo>
                    <a:lnTo>
                      <a:pt x="23" y="96"/>
                    </a:lnTo>
                    <a:lnTo>
                      <a:pt x="25" y="109"/>
                    </a:lnTo>
                    <a:lnTo>
                      <a:pt x="30" y="127"/>
                    </a:lnTo>
                    <a:lnTo>
                      <a:pt x="40" y="140"/>
                    </a:lnTo>
                    <a:lnTo>
                      <a:pt x="55" y="146"/>
                    </a:lnTo>
                    <a:lnTo>
                      <a:pt x="71" y="157"/>
                    </a:lnTo>
                    <a:lnTo>
                      <a:pt x="75" y="155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89" name="Freeform 1276"/>
              <p:cNvSpPr>
                <a:spLocks/>
              </p:cNvSpPr>
              <p:nvPr/>
            </p:nvSpPr>
            <p:spPr bwMode="auto">
              <a:xfrm>
                <a:off x="2466" y="3585"/>
                <a:ext cx="83" cy="57"/>
              </a:xfrm>
              <a:custGeom>
                <a:avLst/>
                <a:gdLst>
                  <a:gd name="T0" fmla="*/ 128 w 134"/>
                  <a:gd name="T1" fmla="*/ 25 h 90"/>
                  <a:gd name="T2" fmla="*/ 122 w 134"/>
                  <a:gd name="T3" fmla="*/ 13 h 90"/>
                  <a:gd name="T4" fmla="*/ 90 w 134"/>
                  <a:gd name="T5" fmla="*/ 23 h 90"/>
                  <a:gd name="T6" fmla="*/ 74 w 134"/>
                  <a:gd name="T7" fmla="*/ 0 h 90"/>
                  <a:gd name="T8" fmla="*/ 55 w 134"/>
                  <a:gd name="T9" fmla="*/ 8 h 90"/>
                  <a:gd name="T10" fmla="*/ 59 w 134"/>
                  <a:gd name="T11" fmla="*/ 23 h 90"/>
                  <a:gd name="T12" fmla="*/ 11 w 134"/>
                  <a:gd name="T13" fmla="*/ 36 h 90"/>
                  <a:gd name="T14" fmla="*/ 11 w 134"/>
                  <a:gd name="T15" fmla="*/ 38 h 90"/>
                  <a:gd name="T16" fmla="*/ 5 w 134"/>
                  <a:gd name="T17" fmla="*/ 59 h 90"/>
                  <a:gd name="T18" fmla="*/ 0 w 134"/>
                  <a:gd name="T19" fmla="*/ 69 h 90"/>
                  <a:gd name="T20" fmla="*/ 21 w 134"/>
                  <a:gd name="T21" fmla="*/ 90 h 90"/>
                  <a:gd name="T22" fmla="*/ 74 w 134"/>
                  <a:gd name="T23" fmla="*/ 67 h 90"/>
                  <a:gd name="T24" fmla="*/ 90 w 134"/>
                  <a:gd name="T25" fmla="*/ 71 h 90"/>
                  <a:gd name="T26" fmla="*/ 99 w 134"/>
                  <a:gd name="T27" fmla="*/ 65 h 90"/>
                  <a:gd name="T28" fmla="*/ 90 w 134"/>
                  <a:gd name="T29" fmla="*/ 52 h 90"/>
                  <a:gd name="T30" fmla="*/ 115 w 134"/>
                  <a:gd name="T31" fmla="*/ 38 h 90"/>
                  <a:gd name="T32" fmla="*/ 121 w 134"/>
                  <a:gd name="T33" fmla="*/ 42 h 90"/>
                  <a:gd name="T34" fmla="*/ 134 w 134"/>
                  <a:gd name="T35" fmla="*/ 36 h 90"/>
                  <a:gd name="T36" fmla="*/ 128 w 134"/>
                  <a:gd name="T37" fmla="*/ 2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4" h="90">
                    <a:moveTo>
                      <a:pt x="128" y="25"/>
                    </a:moveTo>
                    <a:lnTo>
                      <a:pt x="122" y="13"/>
                    </a:lnTo>
                    <a:lnTo>
                      <a:pt x="90" y="23"/>
                    </a:lnTo>
                    <a:lnTo>
                      <a:pt x="74" y="0"/>
                    </a:lnTo>
                    <a:lnTo>
                      <a:pt x="55" y="8"/>
                    </a:lnTo>
                    <a:lnTo>
                      <a:pt x="59" y="23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5" y="59"/>
                    </a:lnTo>
                    <a:lnTo>
                      <a:pt x="0" y="69"/>
                    </a:lnTo>
                    <a:lnTo>
                      <a:pt x="21" y="90"/>
                    </a:lnTo>
                    <a:lnTo>
                      <a:pt x="74" y="67"/>
                    </a:lnTo>
                    <a:lnTo>
                      <a:pt x="90" y="71"/>
                    </a:lnTo>
                    <a:lnTo>
                      <a:pt x="99" y="65"/>
                    </a:lnTo>
                    <a:lnTo>
                      <a:pt x="90" y="52"/>
                    </a:lnTo>
                    <a:lnTo>
                      <a:pt x="115" y="38"/>
                    </a:lnTo>
                    <a:lnTo>
                      <a:pt x="121" y="42"/>
                    </a:lnTo>
                    <a:lnTo>
                      <a:pt x="134" y="36"/>
                    </a:lnTo>
                    <a:lnTo>
                      <a:pt x="128" y="25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90" name="Freeform 1277"/>
              <p:cNvSpPr>
                <a:spLocks/>
              </p:cNvSpPr>
              <p:nvPr/>
            </p:nvSpPr>
            <p:spPr bwMode="auto">
              <a:xfrm>
                <a:off x="2466" y="3585"/>
                <a:ext cx="83" cy="57"/>
              </a:xfrm>
              <a:custGeom>
                <a:avLst/>
                <a:gdLst>
                  <a:gd name="T0" fmla="*/ 128 w 134"/>
                  <a:gd name="T1" fmla="*/ 25 h 90"/>
                  <a:gd name="T2" fmla="*/ 122 w 134"/>
                  <a:gd name="T3" fmla="*/ 13 h 90"/>
                  <a:gd name="T4" fmla="*/ 90 w 134"/>
                  <a:gd name="T5" fmla="*/ 23 h 90"/>
                  <a:gd name="T6" fmla="*/ 74 w 134"/>
                  <a:gd name="T7" fmla="*/ 0 h 90"/>
                  <a:gd name="T8" fmla="*/ 55 w 134"/>
                  <a:gd name="T9" fmla="*/ 8 h 90"/>
                  <a:gd name="T10" fmla="*/ 59 w 134"/>
                  <a:gd name="T11" fmla="*/ 23 h 90"/>
                  <a:gd name="T12" fmla="*/ 11 w 134"/>
                  <a:gd name="T13" fmla="*/ 36 h 90"/>
                  <a:gd name="T14" fmla="*/ 11 w 134"/>
                  <a:gd name="T15" fmla="*/ 38 h 90"/>
                  <a:gd name="T16" fmla="*/ 5 w 134"/>
                  <a:gd name="T17" fmla="*/ 59 h 90"/>
                  <a:gd name="T18" fmla="*/ 0 w 134"/>
                  <a:gd name="T19" fmla="*/ 69 h 90"/>
                  <a:gd name="T20" fmla="*/ 21 w 134"/>
                  <a:gd name="T21" fmla="*/ 90 h 90"/>
                  <a:gd name="T22" fmla="*/ 74 w 134"/>
                  <a:gd name="T23" fmla="*/ 67 h 90"/>
                  <a:gd name="T24" fmla="*/ 90 w 134"/>
                  <a:gd name="T25" fmla="*/ 71 h 90"/>
                  <a:gd name="T26" fmla="*/ 99 w 134"/>
                  <a:gd name="T27" fmla="*/ 65 h 90"/>
                  <a:gd name="T28" fmla="*/ 90 w 134"/>
                  <a:gd name="T29" fmla="*/ 52 h 90"/>
                  <a:gd name="T30" fmla="*/ 115 w 134"/>
                  <a:gd name="T31" fmla="*/ 38 h 90"/>
                  <a:gd name="T32" fmla="*/ 121 w 134"/>
                  <a:gd name="T33" fmla="*/ 42 h 90"/>
                  <a:gd name="T34" fmla="*/ 134 w 134"/>
                  <a:gd name="T35" fmla="*/ 36 h 90"/>
                  <a:gd name="T36" fmla="*/ 128 w 134"/>
                  <a:gd name="T37" fmla="*/ 2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4" h="90">
                    <a:moveTo>
                      <a:pt x="128" y="25"/>
                    </a:moveTo>
                    <a:lnTo>
                      <a:pt x="122" y="13"/>
                    </a:lnTo>
                    <a:lnTo>
                      <a:pt x="90" y="23"/>
                    </a:lnTo>
                    <a:lnTo>
                      <a:pt x="74" y="0"/>
                    </a:lnTo>
                    <a:lnTo>
                      <a:pt x="55" y="8"/>
                    </a:lnTo>
                    <a:lnTo>
                      <a:pt x="59" y="23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5" y="59"/>
                    </a:lnTo>
                    <a:lnTo>
                      <a:pt x="0" y="69"/>
                    </a:lnTo>
                    <a:lnTo>
                      <a:pt x="21" y="90"/>
                    </a:lnTo>
                    <a:lnTo>
                      <a:pt x="74" y="67"/>
                    </a:lnTo>
                    <a:lnTo>
                      <a:pt x="90" y="71"/>
                    </a:lnTo>
                    <a:lnTo>
                      <a:pt x="99" y="65"/>
                    </a:lnTo>
                    <a:lnTo>
                      <a:pt x="90" y="52"/>
                    </a:lnTo>
                    <a:lnTo>
                      <a:pt x="115" y="38"/>
                    </a:lnTo>
                    <a:lnTo>
                      <a:pt x="121" y="42"/>
                    </a:lnTo>
                    <a:lnTo>
                      <a:pt x="134" y="36"/>
                    </a:lnTo>
                    <a:lnTo>
                      <a:pt x="128" y="25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91" name="Freeform 1278"/>
              <p:cNvSpPr>
                <a:spLocks/>
              </p:cNvSpPr>
              <p:nvPr/>
            </p:nvSpPr>
            <p:spPr bwMode="auto">
              <a:xfrm>
                <a:off x="2435" y="3657"/>
                <a:ext cx="106" cy="83"/>
              </a:xfrm>
              <a:custGeom>
                <a:avLst/>
                <a:gdLst>
                  <a:gd name="T0" fmla="*/ 25 w 167"/>
                  <a:gd name="T1" fmla="*/ 134 h 134"/>
                  <a:gd name="T2" fmla="*/ 15 w 167"/>
                  <a:gd name="T3" fmla="*/ 102 h 134"/>
                  <a:gd name="T4" fmla="*/ 5 w 167"/>
                  <a:gd name="T5" fmla="*/ 90 h 134"/>
                  <a:gd name="T6" fmla="*/ 4 w 167"/>
                  <a:gd name="T7" fmla="*/ 83 h 134"/>
                  <a:gd name="T8" fmla="*/ 2 w 167"/>
                  <a:gd name="T9" fmla="*/ 81 h 134"/>
                  <a:gd name="T10" fmla="*/ 0 w 167"/>
                  <a:gd name="T11" fmla="*/ 67 h 134"/>
                  <a:gd name="T12" fmla="*/ 2 w 167"/>
                  <a:gd name="T13" fmla="*/ 58 h 134"/>
                  <a:gd name="T14" fmla="*/ 4 w 167"/>
                  <a:gd name="T15" fmla="*/ 52 h 134"/>
                  <a:gd name="T16" fmla="*/ 5 w 167"/>
                  <a:gd name="T17" fmla="*/ 46 h 134"/>
                  <a:gd name="T18" fmla="*/ 9 w 167"/>
                  <a:gd name="T19" fmla="*/ 44 h 134"/>
                  <a:gd name="T20" fmla="*/ 17 w 167"/>
                  <a:gd name="T21" fmla="*/ 42 h 134"/>
                  <a:gd name="T22" fmla="*/ 21 w 167"/>
                  <a:gd name="T23" fmla="*/ 38 h 134"/>
                  <a:gd name="T24" fmla="*/ 17 w 167"/>
                  <a:gd name="T25" fmla="*/ 23 h 134"/>
                  <a:gd name="T26" fmla="*/ 9 w 167"/>
                  <a:gd name="T27" fmla="*/ 12 h 134"/>
                  <a:gd name="T28" fmla="*/ 4 w 167"/>
                  <a:gd name="T29" fmla="*/ 0 h 134"/>
                  <a:gd name="T30" fmla="*/ 40 w 167"/>
                  <a:gd name="T31" fmla="*/ 12 h 134"/>
                  <a:gd name="T32" fmla="*/ 82 w 167"/>
                  <a:gd name="T33" fmla="*/ 4 h 134"/>
                  <a:gd name="T34" fmla="*/ 96 w 167"/>
                  <a:gd name="T35" fmla="*/ 2 h 134"/>
                  <a:gd name="T36" fmla="*/ 167 w 167"/>
                  <a:gd name="T37" fmla="*/ 79 h 134"/>
                  <a:gd name="T38" fmla="*/ 107 w 167"/>
                  <a:gd name="T39" fmla="*/ 115 h 134"/>
                  <a:gd name="T40" fmla="*/ 25 w 167"/>
                  <a:gd name="T4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7" h="134">
                    <a:moveTo>
                      <a:pt x="25" y="134"/>
                    </a:moveTo>
                    <a:lnTo>
                      <a:pt x="15" y="102"/>
                    </a:lnTo>
                    <a:lnTo>
                      <a:pt x="5" y="90"/>
                    </a:lnTo>
                    <a:lnTo>
                      <a:pt x="4" y="83"/>
                    </a:lnTo>
                    <a:lnTo>
                      <a:pt x="2" y="81"/>
                    </a:lnTo>
                    <a:lnTo>
                      <a:pt x="0" y="67"/>
                    </a:lnTo>
                    <a:lnTo>
                      <a:pt x="2" y="58"/>
                    </a:lnTo>
                    <a:lnTo>
                      <a:pt x="4" y="52"/>
                    </a:lnTo>
                    <a:lnTo>
                      <a:pt x="5" y="46"/>
                    </a:lnTo>
                    <a:lnTo>
                      <a:pt x="9" y="44"/>
                    </a:lnTo>
                    <a:lnTo>
                      <a:pt x="17" y="42"/>
                    </a:lnTo>
                    <a:lnTo>
                      <a:pt x="21" y="38"/>
                    </a:lnTo>
                    <a:lnTo>
                      <a:pt x="17" y="23"/>
                    </a:lnTo>
                    <a:lnTo>
                      <a:pt x="9" y="12"/>
                    </a:lnTo>
                    <a:lnTo>
                      <a:pt x="4" y="0"/>
                    </a:lnTo>
                    <a:lnTo>
                      <a:pt x="40" y="12"/>
                    </a:lnTo>
                    <a:lnTo>
                      <a:pt x="82" y="4"/>
                    </a:lnTo>
                    <a:lnTo>
                      <a:pt x="96" y="2"/>
                    </a:lnTo>
                    <a:lnTo>
                      <a:pt x="167" y="79"/>
                    </a:lnTo>
                    <a:lnTo>
                      <a:pt x="107" y="115"/>
                    </a:lnTo>
                    <a:lnTo>
                      <a:pt x="25" y="13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92" name="Freeform 1279"/>
              <p:cNvSpPr>
                <a:spLocks/>
              </p:cNvSpPr>
              <p:nvPr/>
            </p:nvSpPr>
            <p:spPr bwMode="auto">
              <a:xfrm>
                <a:off x="2435" y="3657"/>
                <a:ext cx="106" cy="83"/>
              </a:xfrm>
              <a:custGeom>
                <a:avLst/>
                <a:gdLst>
                  <a:gd name="T0" fmla="*/ 25 w 167"/>
                  <a:gd name="T1" fmla="*/ 134 h 134"/>
                  <a:gd name="T2" fmla="*/ 15 w 167"/>
                  <a:gd name="T3" fmla="*/ 102 h 134"/>
                  <a:gd name="T4" fmla="*/ 5 w 167"/>
                  <a:gd name="T5" fmla="*/ 90 h 134"/>
                  <a:gd name="T6" fmla="*/ 4 w 167"/>
                  <a:gd name="T7" fmla="*/ 83 h 134"/>
                  <a:gd name="T8" fmla="*/ 2 w 167"/>
                  <a:gd name="T9" fmla="*/ 81 h 134"/>
                  <a:gd name="T10" fmla="*/ 0 w 167"/>
                  <a:gd name="T11" fmla="*/ 67 h 134"/>
                  <a:gd name="T12" fmla="*/ 2 w 167"/>
                  <a:gd name="T13" fmla="*/ 58 h 134"/>
                  <a:gd name="T14" fmla="*/ 4 w 167"/>
                  <a:gd name="T15" fmla="*/ 52 h 134"/>
                  <a:gd name="T16" fmla="*/ 5 w 167"/>
                  <a:gd name="T17" fmla="*/ 46 h 134"/>
                  <a:gd name="T18" fmla="*/ 9 w 167"/>
                  <a:gd name="T19" fmla="*/ 44 h 134"/>
                  <a:gd name="T20" fmla="*/ 17 w 167"/>
                  <a:gd name="T21" fmla="*/ 42 h 134"/>
                  <a:gd name="T22" fmla="*/ 21 w 167"/>
                  <a:gd name="T23" fmla="*/ 38 h 134"/>
                  <a:gd name="T24" fmla="*/ 17 w 167"/>
                  <a:gd name="T25" fmla="*/ 23 h 134"/>
                  <a:gd name="T26" fmla="*/ 9 w 167"/>
                  <a:gd name="T27" fmla="*/ 12 h 134"/>
                  <a:gd name="T28" fmla="*/ 4 w 167"/>
                  <a:gd name="T29" fmla="*/ 0 h 134"/>
                  <a:gd name="T30" fmla="*/ 40 w 167"/>
                  <a:gd name="T31" fmla="*/ 12 h 134"/>
                  <a:gd name="T32" fmla="*/ 82 w 167"/>
                  <a:gd name="T33" fmla="*/ 4 h 134"/>
                  <a:gd name="T34" fmla="*/ 96 w 167"/>
                  <a:gd name="T35" fmla="*/ 2 h 134"/>
                  <a:gd name="T36" fmla="*/ 167 w 167"/>
                  <a:gd name="T37" fmla="*/ 79 h 134"/>
                  <a:gd name="T38" fmla="*/ 107 w 167"/>
                  <a:gd name="T39" fmla="*/ 115 h 134"/>
                  <a:gd name="T40" fmla="*/ 25 w 167"/>
                  <a:gd name="T4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7" h="134">
                    <a:moveTo>
                      <a:pt x="25" y="134"/>
                    </a:moveTo>
                    <a:lnTo>
                      <a:pt x="15" y="102"/>
                    </a:lnTo>
                    <a:lnTo>
                      <a:pt x="5" y="90"/>
                    </a:lnTo>
                    <a:lnTo>
                      <a:pt x="4" y="83"/>
                    </a:lnTo>
                    <a:lnTo>
                      <a:pt x="2" y="81"/>
                    </a:lnTo>
                    <a:lnTo>
                      <a:pt x="0" y="67"/>
                    </a:lnTo>
                    <a:lnTo>
                      <a:pt x="2" y="58"/>
                    </a:lnTo>
                    <a:lnTo>
                      <a:pt x="4" y="52"/>
                    </a:lnTo>
                    <a:lnTo>
                      <a:pt x="5" y="46"/>
                    </a:lnTo>
                    <a:lnTo>
                      <a:pt x="9" y="44"/>
                    </a:lnTo>
                    <a:lnTo>
                      <a:pt x="17" y="42"/>
                    </a:lnTo>
                    <a:lnTo>
                      <a:pt x="21" y="38"/>
                    </a:lnTo>
                    <a:lnTo>
                      <a:pt x="17" y="23"/>
                    </a:lnTo>
                    <a:lnTo>
                      <a:pt x="9" y="12"/>
                    </a:lnTo>
                    <a:lnTo>
                      <a:pt x="4" y="0"/>
                    </a:lnTo>
                    <a:lnTo>
                      <a:pt x="40" y="12"/>
                    </a:lnTo>
                    <a:lnTo>
                      <a:pt x="82" y="4"/>
                    </a:lnTo>
                    <a:lnTo>
                      <a:pt x="96" y="2"/>
                    </a:lnTo>
                    <a:lnTo>
                      <a:pt x="167" y="79"/>
                    </a:lnTo>
                    <a:lnTo>
                      <a:pt x="107" y="115"/>
                    </a:lnTo>
                    <a:lnTo>
                      <a:pt x="25" y="134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93" name="Freeform 1280"/>
              <p:cNvSpPr>
                <a:spLocks/>
              </p:cNvSpPr>
              <p:nvPr/>
            </p:nvSpPr>
            <p:spPr bwMode="auto">
              <a:xfrm>
                <a:off x="2393" y="3533"/>
                <a:ext cx="128" cy="131"/>
              </a:xfrm>
              <a:custGeom>
                <a:avLst/>
                <a:gdLst>
                  <a:gd name="T0" fmla="*/ 14 w 204"/>
                  <a:gd name="T1" fmla="*/ 29 h 212"/>
                  <a:gd name="T2" fmla="*/ 8 w 204"/>
                  <a:gd name="T3" fmla="*/ 39 h 212"/>
                  <a:gd name="T4" fmla="*/ 0 w 204"/>
                  <a:gd name="T5" fmla="*/ 48 h 212"/>
                  <a:gd name="T6" fmla="*/ 0 w 204"/>
                  <a:gd name="T7" fmla="*/ 58 h 212"/>
                  <a:gd name="T8" fmla="*/ 4 w 204"/>
                  <a:gd name="T9" fmla="*/ 66 h 212"/>
                  <a:gd name="T10" fmla="*/ 4 w 204"/>
                  <a:gd name="T11" fmla="*/ 73 h 212"/>
                  <a:gd name="T12" fmla="*/ 8 w 204"/>
                  <a:gd name="T13" fmla="*/ 77 h 212"/>
                  <a:gd name="T14" fmla="*/ 16 w 204"/>
                  <a:gd name="T15" fmla="*/ 91 h 212"/>
                  <a:gd name="T16" fmla="*/ 29 w 204"/>
                  <a:gd name="T17" fmla="*/ 102 h 212"/>
                  <a:gd name="T18" fmla="*/ 35 w 204"/>
                  <a:gd name="T19" fmla="*/ 114 h 212"/>
                  <a:gd name="T20" fmla="*/ 39 w 204"/>
                  <a:gd name="T21" fmla="*/ 125 h 212"/>
                  <a:gd name="T22" fmla="*/ 35 w 204"/>
                  <a:gd name="T23" fmla="*/ 137 h 212"/>
                  <a:gd name="T24" fmla="*/ 37 w 204"/>
                  <a:gd name="T25" fmla="*/ 146 h 212"/>
                  <a:gd name="T26" fmla="*/ 39 w 204"/>
                  <a:gd name="T27" fmla="*/ 156 h 212"/>
                  <a:gd name="T28" fmla="*/ 33 w 204"/>
                  <a:gd name="T29" fmla="*/ 164 h 212"/>
                  <a:gd name="T30" fmla="*/ 33 w 204"/>
                  <a:gd name="T31" fmla="*/ 171 h 212"/>
                  <a:gd name="T32" fmla="*/ 35 w 204"/>
                  <a:gd name="T33" fmla="*/ 179 h 212"/>
                  <a:gd name="T34" fmla="*/ 70 w 204"/>
                  <a:gd name="T35" fmla="*/ 185 h 212"/>
                  <a:gd name="T36" fmla="*/ 70 w 204"/>
                  <a:gd name="T37" fmla="*/ 200 h 212"/>
                  <a:gd name="T38" fmla="*/ 106 w 204"/>
                  <a:gd name="T39" fmla="*/ 212 h 212"/>
                  <a:gd name="T40" fmla="*/ 148 w 204"/>
                  <a:gd name="T41" fmla="*/ 204 h 212"/>
                  <a:gd name="T42" fmla="*/ 156 w 204"/>
                  <a:gd name="T43" fmla="*/ 192 h 212"/>
                  <a:gd name="T44" fmla="*/ 167 w 204"/>
                  <a:gd name="T45" fmla="*/ 194 h 212"/>
                  <a:gd name="T46" fmla="*/ 169 w 204"/>
                  <a:gd name="T47" fmla="*/ 185 h 212"/>
                  <a:gd name="T48" fmla="*/ 204 w 204"/>
                  <a:gd name="T49" fmla="*/ 173 h 212"/>
                  <a:gd name="T50" fmla="*/ 204 w 204"/>
                  <a:gd name="T51" fmla="*/ 156 h 212"/>
                  <a:gd name="T52" fmla="*/ 188 w 204"/>
                  <a:gd name="T53" fmla="*/ 152 h 212"/>
                  <a:gd name="T54" fmla="*/ 135 w 204"/>
                  <a:gd name="T55" fmla="*/ 175 h 212"/>
                  <a:gd name="T56" fmla="*/ 114 w 204"/>
                  <a:gd name="T57" fmla="*/ 154 h 212"/>
                  <a:gd name="T58" fmla="*/ 119 w 204"/>
                  <a:gd name="T59" fmla="*/ 144 h 212"/>
                  <a:gd name="T60" fmla="*/ 125 w 204"/>
                  <a:gd name="T61" fmla="*/ 123 h 212"/>
                  <a:gd name="T62" fmla="*/ 125 w 204"/>
                  <a:gd name="T63" fmla="*/ 121 h 212"/>
                  <a:gd name="T64" fmla="*/ 123 w 204"/>
                  <a:gd name="T65" fmla="*/ 118 h 212"/>
                  <a:gd name="T66" fmla="*/ 114 w 204"/>
                  <a:gd name="T67" fmla="*/ 112 h 212"/>
                  <a:gd name="T68" fmla="*/ 110 w 204"/>
                  <a:gd name="T69" fmla="*/ 106 h 212"/>
                  <a:gd name="T70" fmla="*/ 114 w 204"/>
                  <a:gd name="T71" fmla="*/ 102 h 212"/>
                  <a:gd name="T72" fmla="*/ 121 w 204"/>
                  <a:gd name="T73" fmla="*/ 100 h 212"/>
                  <a:gd name="T74" fmla="*/ 131 w 204"/>
                  <a:gd name="T75" fmla="*/ 89 h 212"/>
                  <a:gd name="T76" fmla="*/ 133 w 204"/>
                  <a:gd name="T77" fmla="*/ 83 h 212"/>
                  <a:gd name="T78" fmla="*/ 133 w 204"/>
                  <a:gd name="T79" fmla="*/ 81 h 212"/>
                  <a:gd name="T80" fmla="*/ 93 w 204"/>
                  <a:gd name="T81" fmla="*/ 68 h 212"/>
                  <a:gd name="T82" fmla="*/ 93 w 204"/>
                  <a:gd name="T83" fmla="*/ 27 h 212"/>
                  <a:gd name="T84" fmla="*/ 39 w 204"/>
                  <a:gd name="T85" fmla="*/ 0 h 212"/>
                  <a:gd name="T86" fmla="*/ 33 w 204"/>
                  <a:gd name="T87" fmla="*/ 10 h 212"/>
                  <a:gd name="T88" fmla="*/ 25 w 204"/>
                  <a:gd name="T89" fmla="*/ 12 h 212"/>
                  <a:gd name="T90" fmla="*/ 22 w 204"/>
                  <a:gd name="T91" fmla="*/ 18 h 212"/>
                  <a:gd name="T92" fmla="*/ 14 w 204"/>
                  <a:gd name="T93" fmla="*/ 29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04" h="212">
                    <a:moveTo>
                      <a:pt x="14" y="29"/>
                    </a:moveTo>
                    <a:lnTo>
                      <a:pt x="8" y="39"/>
                    </a:lnTo>
                    <a:lnTo>
                      <a:pt x="0" y="48"/>
                    </a:lnTo>
                    <a:lnTo>
                      <a:pt x="0" y="58"/>
                    </a:lnTo>
                    <a:lnTo>
                      <a:pt x="4" y="66"/>
                    </a:lnTo>
                    <a:lnTo>
                      <a:pt x="4" y="73"/>
                    </a:lnTo>
                    <a:lnTo>
                      <a:pt x="8" y="77"/>
                    </a:lnTo>
                    <a:lnTo>
                      <a:pt x="16" y="91"/>
                    </a:lnTo>
                    <a:lnTo>
                      <a:pt x="29" y="102"/>
                    </a:lnTo>
                    <a:lnTo>
                      <a:pt x="35" y="114"/>
                    </a:lnTo>
                    <a:lnTo>
                      <a:pt x="39" y="125"/>
                    </a:lnTo>
                    <a:lnTo>
                      <a:pt x="35" y="137"/>
                    </a:lnTo>
                    <a:lnTo>
                      <a:pt x="37" y="146"/>
                    </a:lnTo>
                    <a:lnTo>
                      <a:pt x="39" y="156"/>
                    </a:lnTo>
                    <a:lnTo>
                      <a:pt x="33" y="164"/>
                    </a:lnTo>
                    <a:lnTo>
                      <a:pt x="33" y="171"/>
                    </a:lnTo>
                    <a:lnTo>
                      <a:pt x="35" y="179"/>
                    </a:lnTo>
                    <a:lnTo>
                      <a:pt x="70" y="185"/>
                    </a:lnTo>
                    <a:lnTo>
                      <a:pt x="70" y="200"/>
                    </a:lnTo>
                    <a:lnTo>
                      <a:pt x="106" y="212"/>
                    </a:lnTo>
                    <a:lnTo>
                      <a:pt x="148" y="204"/>
                    </a:lnTo>
                    <a:lnTo>
                      <a:pt x="156" y="192"/>
                    </a:lnTo>
                    <a:lnTo>
                      <a:pt x="167" y="194"/>
                    </a:lnTo>
                    <a:lnTo>
                      <a:pt x="169" y="185"/>
                    </a:lnTo>
                    <a:lnTo>
                      <a:pt x="204" y="173"/>
                    </a:lnTo>
                    <a:lnTo>
                      <a:pt x="204" y="156"/>
                    </a:lnTo>
                    <a:lnTo>
                      <a:pt x="188" y="152"/>
                    </a:lnTo>
                    <a:lnTo>
                      <a:pt x="135" y="175"/>
                    </a:lnTo>
                    <a:lnTo>
                      <a:pt x="114" y="154"/>
                    </a:lnTo>
                    <a:lnTo>
                      <a:pt x="119" y="144"/>
                    </a:lnTo>
                    <a:lnTo>
                      <a:pt x="125" y="123"/>
                    </a:lnTo>
                    <a:lnTo>
                      <a:pt x="125" y="121"/>
                    </a:lnTo>
                    <a:lnTo>
                      <a:pt x="123" y="118"/>
                    </a:lnTo>
                    <a:lnTo>
                      <a:pt x="114" y="112"/>
                    </a:lnTo>
                    <a:lnTo>
                      <a:pt x="110" y="106"/>
                    </a:lnTo>
                    <a:lnTo>
                      <a:pt x="114" y="102"/>
                    </a:lnTo>
                    <a:lnTo>
                      <a:pt x="121" y="100"/>
                    </a:lnTo>
                    <a:lnTo>
                      <a:pt x="131" y="89"/>
                    </a:lnTo>
                    <a:lnTo>
                      <a:pt x="133" y="83"/>
                    </a:lnTo>
                    <a:lnTo>
                      <a:pt x="133" y="81"/>
                    </a:lnTo>
                    <a:lnTo>
                      <a:pt x="93" y="68"/>
                    </a:lnTo>
                    <a:lnTo>
                      <a:pt x="93" y="27"/>
                    </a:lnTo>
                    <a:lnTo>
                      <a:pt x="39" y="0"/>
                    </a:lnTo>
                    <a:lnTo>
                      <a:pt x="33" y="10"/>
                    </a:lnTo>
                    <a:lnTo>
                      <a:pt x="25" y="12"/>
                    </a:lnTo>
                    <a:lnTo>
                      <a:pt x="22" y="18"/>
                    </a:lnTo>
                    <a:lnTo>
                      <a:pt x="14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94" name="Freeform 1281"/>
              <p:cNvSpPr>
                <a:spLocks/>
              </p:cNvSpPr>
              <p:nvPr/>
            </p:nvSpPr>
            <p:spPr bwMode="auto">
              <a:xfrm>
                <a:off x="2393" y="3533"/>
                <a:ext cx="128" cy="131"/>
              </a:xfrm>
              <a:custGeom>
                <a:avLst/>
                <a:gdLst>
                  <a:gd name="T0" fmla="*/ 14 w 204"/>
                  <a:gd name="T1" fmla="*/ 29 h 212"/>
                  <a:gd name="T2" fmla="*/ 8 w 204"/>
                  <a:gd name="T3" fmla="*/ 39 h 212"/>
                  <a:gd name="T4" fmla="*/ 0 w 204"/>
                  <a:gd name="T5" fmla="*/ 48 h 212"/>
                  <a:gd name="T6" fmla="*/ 0 w 204"/>
                  <a:gd name="T7" fmla="*/ 58 h 212"/>
                  <a:gd name="T8" fmla="*/ 4 w 204"/>
                  <a:gd name="T9" fmla="*/ 66 h 212"/>
                  <a:gd name="T10" fmla="*/ 4 w 204"/>
                  <a:gd name="T11" fmla="*/ 73 h 212"/>
                  <a:gd name="T12" fmla="*/ 8 w 204"/>
                  <a:gd name="T13" fmla="*/ 77 h 212"/>
                  <a:gd name="T14" fmla="*/ 16 w 204"/>
                  <a:gd name="T15" fmla="*/ 91 h 212"/>
                  <a:gd name="T16" fmla="*/ 29 w 204"/>
                  <a:gd name="T17" fmla="*/ 102 h 212"/>
                  <a:gd name="T18" fmla="*/ 35 w 204"/>
                  <a:gd name="T19" fmla="*/ 114 h 212"/>
                  <a:gd name="T20" fmla="*/ 39 w 204"/>
                  <a:gd name="T21" fmla="*/ 125 h 212"/>
                  <a:gd name="T22" fmla="*/ 35 w 204"/>
                  <a:gd name="T23" fmla="*/ 137 h 212"/>
                  <a:gd name="T24" fmla="*/ 37 w 204"/>
                  <a:gd name="T25" fmla="*/ 146 h 212"/>
                  <a:gd name="T26" fmla="*/ 39 w 204"/>
                  <a:gd name="T27" fmla="*/ 156 h 212"/>
                  <a:gd name="T28" fmla="*/ 33 w 204"/>
                  <a:gd name="T29" fmla="*/ 164 h 212"/>
                  <a:gd name="T30" fmla="*/ 33 w 204"/>
                  <a:gd name="T31" fmla="*/ 171 h 212"/>
                  <a:gd name="T32" fmla="*/ 35 w 204"/>
                  <a:gd name="T33" fmla="*/ 179 h 212"/>
                  <a:gd name="T34" fmla="*/ 70 w 204"/>
                  <a:gd name="T35" fmla="*/ 185 h 212"/>
                  <a:gd name="T36" fmla="*/ 70 w 204"/>
                  <a:gd name="T37" fmla="*/ 200 h 212"/>
                  <a:gd name="T38" fmla="*/ 106 w 204"/>
                  <a:gd name="T39" fmla="*/ 212 h 212"/>
                  <a:gd name="T40" fmla="*/ 148 w 204"/>
                  <a:gd name="T41" fmla="*/ 204 h 212"/>
                  <a:gd name="T42" fmla="*/ 156 w 204"/>
                  <a:gd name="T43" fmla="*/ 192 h 212"/>
                  <a:gd name="T44" fmla="*/ 167 w 204"/>
                  <a:gd name="T45" fmla="*/ 194 h 212"/>
                  <a:gd name="T46" fmla="*/ 169 w 204"/>
                  <a:gd name="T47" fmla="*/ 185 h 212"/>
                  <a:gd name="T48" fmla="*/ 204 w 204"/>
                  <a:gd name="T49" fmla="*/ 173 h 212"/>
                  <a:gd name="T50" fmla="*/ 204 w 204"/>
                  <a:gd name="T51" fmla="*/ 156 h 212"/>
                  <a:gd name="T52" fmla="*/ 188 w 204"/>
                  <a:gd name="T53" fmla="*/ 152 h 212"/>
                  <a:gd name="T54" fmla="*/ 135 w 204"/>
                  <a:gd name="T55" fmla="*/ 175 h 212"/>
                  <a:gd name="T56" fmla="*/ 114 w 204"/>
                  <a:gd name="T57" fmla="*/ 154 h 212"/>
                  <a:gd name="T58" fmla="*/ 119 w 204"/>
                  <a:gd name="T59" fmla="*/ 144 h 212"/>
                  <a:gd name="T60" fmla="*/ 125 w 204"/>
                  <a:gd name="T61" fmla="*/ 123 h 212"/>
                  <a:gd name="T62" fmla="*/ 125 w 204"/>
                  <a:gd name="T63" fmla="*/ 121 h 212"/>
                  <a:gd name="T64" fmla="*/ 123 w 204"/>
                  <a:gd name="T65" fmla="*/ 118 h 212"/>
                  <a:gd name="T66" fmla="*/ 114 w 204"/>
                  <a:gd name="T67" fmla="*/ 112 h 212"/>
                  <a:gd name="T68" fmla="*/ 110 w 204"/>
                  <a:gd name="T69" fmla="*/ 106 h 212"/>
                  <a:gd name="T70" fmla="*/ 114 w 204"/>
                  <a:gd name="T71" fmla="*/ 102 h 212"/>
                  <a:gd name="T72" fmla="*/ 121 w 204"/>
                  <a:gd name="T73" fmla="*/ 100 h 212"/>
                  <a:gd name="T74" fmla="*/ 131 w 204"/>
                  <a:gd name="T75" fmla="*/ 89 h 212"/>
                  <a:gd name="T76" fmla="*/ 133 w 204"/>
                  <a:gd name="T77" fmla="*/ 83 h 212"/>
                  <a:gd name="T78" fmla="*/ 133 w 204"/>
                  <a:gd name="T79" fmla="*/ 81 h 212"/>
                  <a:gd name="T80" fmla="*/ 93 w 204"/>
                  <a:gd name="T81" fmla="*/ 68 h 212"/>
                  <a:gd name="T82" fmla="*/ 93 w 204"/>
                  <a:gd name="T83" fmla="*/ 27 h 212"/>
                  <a:gd name="T84" fmla="*/ 39 w 204"/>
                  <a:gd name="T85" fmla="*/ 0 h 212"/>
                  <a:gd name="T86" fmla="*/ 33 w 204"/>
                  <a:gd name="T87" fmla="*/ 10 h 212"/>
                  <a:gd name="T88" fmla="*/ 25 w 204"/>
                  <a:gd name="T89" fmla="*/ 12 h 212"/>
                  <a:gd name="T90" fmla="*/ 22 w 204"/>
                  <a:gd name="T91" fmla="*/ 18 h 212"/>
                  <a:gd name="T92" fmla="*/ 14 w 204"/>
                  <a:gd name="T93" fmla="*/ 29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04" h="212">
                    <a:moveTo>
                      <a:pt x="14" y="29"/>
                    </a:moveTo>
                    <a:lnTo>
                      <a:pt x="8" y="39"/>
                    </a:lnTo>
                    <a:lnTo>
                      <a:pt x="0" y="48"/>
                    </a:lnTo>
                    <a:lnTo>
                      <a:pt x="0" y="58"/>
                    </a:lnTo>
                    <a:lnTo>
                      <a:pt x="4" y="66"/>
                    </a:lnTo>
                    <a:lnTo>
                      <a:pt x="4" y="73"/>
                    </a:lnTo>
                    <a:lnTo>
                      <a:pt x="8" y="77"/>
                    </a:lnTo>
                    <a:lnTo>
                      <a:pt x="16" y="91"/>
                    </a:lnTo>
                    <a:lnTo>
                      <a:pt x="29" y="102"/>
                    </a:lnTo>
                    <a:lnTo>
                      <a:pt x="35" y="114"/>
                    </a:lnTo>
                    <a:lnTo>
                      <a:pt x="39" y="125"/>
                    </a:lnTo>
                    <a:lnTo>
                      <a:pt x="35" y="137"/>
                    </a:lnTo>
                    <a:lnTo>
                      <a:pt x="37" y="146"/>
                    </a:lnTo>
                    <a:lnTo>
                      <a:pt x="39" y="156"/>
                    </a:lnTo>
                    <a:lnTo>
                      <a:pt x="33" y="164"/>
                    </a:lnTo>
                    <a:lnTo>
                      <a:pt x="33" y="171"/>
                    </a:lnTo>
                    <a:lnTo>
                      <a:pt x="35" y="179"/>
                    </a:lnTo>
                    <a:lnTo>
                      <a:pt x="70" y="185"/>
                    </a:lnTo>
                    <a:lnTo>
                      <a:pt x="70" y="200"/>
                    </a:lnTo>
                    <a:lnTo>
                      <a:pt x="106" y="212"/>
                    </a:lnTo>
                    <a:lnTo>
                      <a:pt x="148" y="204"/>
                    </a:lnTo>
                    <a:lnTo>
                      <a:pt x="156" y="192"/>
                    </a:lnTo>
                    <a:lnTo>
                      <a:pt x="167" y="194"/>
                    </a:lnTo>
                    <a:lnTo>
                      <a:pt x="169" y="185"/>
                    </a:lnTo>
                    <a:lnTo>
                      <a:pt x="204" y="173"/>
                    </a:lnTo>
                    <a:lnTo>
                      <a:pt x="204" y="156"/>
                    </a:lnTo>
                    <a:lnTo>
                      <a:pt x="188" y="152"/>
                    </a:lnTo>
                    <a:lnTo>
                      <a:pt x="135" y="175"/>
                    </a:lnTo>
                    <a:lnTo>
                      <a:pt x="114" y="154"/>
                    </a:lnTo>
                    <a:lnTo>
                      <a:pt x="119" y="144"/>
                    </a:lnTo>
                    <a:lnTo>
                      <a:pt x="125" y="123"/>
                    </a:lnTo>
                    <a:lnTo>
                      <a:pt x="125" y="121"/>
                    </a:lnTo>
                    <a:lnTo>
                      <a:pt x="123" y="118"/>
                    </a:lnTo>
                    <a:lnTo>
                      <a:pt x="114" y="112"/>
                    </a:lnTo>
                    <a:lnTo>
                      <a:pt x="110" y="106"/>
                    </a:lnTo>
                    <a:lnTo>
                      <a:pt x="114" y="102"/>
                    </a:lnTo>
                    <a:lnTo>
                      <a:pt x="121" y="100"/>
                    </a:lnTo>
                    <a:lnTo>
                      <a:pt x="131" y="89"/>
                    </a:lnTo>
                    <a:lnTo>
                      <a:pt x="133" y="83"/>
                    </a:lnTo>
                    <a:lnTo>
                      <a:pt x="133" y="81"/>
                    </a:lnTo>
                    <a:lnTo>
                      <a:pt x="93" y="68"/>
                    </a:lnTo>
                    <a:lnTo>
                      <a:pt x="93" y="27"/>
                    </a:lnTo>
                    <a:lnTo>
                      <a:pt x="39" y="0"/>
                    </a:lnTo>
                    <a:lnTo>
                      <a:pt x="33" y="10"/>
                    </a:lnTo>
                    <a:lnTo>
                      <a:pt x="25" y="12"/>
                    </a:lnTo>
                    <a:lnTo>
                      <a:pt x="22" y="18"/>
                    </a:lnTo>
                    <a:lnTo>
                      <a:pt x="14" y="29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95" name="Freeform 1282"/>
              <p:cNvSpPr>
                <a:spLocks/>
              </p:cNvSpPr>
              <p:nvPr/>
            </p:nvSpPr>
            <p:spPr bwMode="auto">
              <a:xfrm>
                <a:off x="2486" y="3587"/>
                <a:ext cx="174" cy="158"/>
              </a:xfrm>
              <a:custGeom>
                <a:avLst/>
                <a:gdLst>
                  <a:gd name="T0" fmla="*/ 252 w 273"/>
                  <a:gd name="T1" fmla="*/ 174 h 253"/>
                  <a:gd name="T2" fmla="*/ 252 w 273"/>
                  <a:gd name="T3" fmla="*/ 94 h 253"/>
                  <a:gd name="T4" fmla="*/ 215 w 273"/>
                  <a:gd name="T5" fmla="*/ 94 h 253"/>
                  <a:gd name="T6" fmla="*/ 215 w 273"/>
                  <a:gd name="T7" fmla="*/ 75 h 253"/>
                  <a:gd name="T8" fmla="*/ 200 w 273"/>
                  <a:gd name="T9" fmla="*/ 71 h 253"/>
                  <a:gd name="T10" fmla="*/ 192 w 273"/>
                  <a:gd name="T11" fmla="*/ 63 h 253"/>
                  <a:gd name="T12" fmla="*/ 192 w 273"/>
                  <a:gd name="T13" fmla="*/ 44 h 253"/>
                  <a:gd name="T14" fmla="*/ 156 w 273"/>
                  <a:gd name="T15" fmla="*/ 0 h 253"/>
                  <a:gd name="T16" fmla="*/ 94 w 273"/>
                  <a:gd name="T17" fmla="*/ 23 h 253"/>
                  <a:gd name="T18" fmla="*/ 100 w 273"/>
                  <a:gd name="T19" fmla="*/ 34 h 253"/>
                  <a:gd name="T20" fmla="*/ 87 w 273"/>
                  <a:gd name="T21" fmla="*/ 40 h 253"/>
                  <a:gd name="T22" fmla="*/ 81 w 273"/>
                  <a:gd name="T23" fmla="*/ 36 h 253"/>
                  <a:gd name="T24" fmla="*/ 56 w 273"/>
                  <a:gd name="T25" fmla="*/ 50 h 253"/>
                  <a:gd name="T26" fmla="*/ 65 w 273"/>
                  <a:gd name="T27" fmla="*/ 63 h 253"/>
                  <a:gd name="T28" fmla="*/ 56 w 273"/>
                  <a:gd name="T29" fmla="*/ 69 h 253"/>
                  <a:gd name="T30" fmla="*/ 56 w 273"/>
                  <a:gd name="T31" fmla="*/ 86 h 253"/>
                  <a:gd name="T32" fmla="*/ 21 w 273"/>
                  <a:gd name="T33" fmla="*/ 98 h 253"/>
                  <a:gd name="T34" fmla="*/ 19 w 273"/>
                  <a:gd name="T35" fmla="*/ 107 h 253"/>
                  <a:gd name="T36" fmla="*/ 8 w 273"/>
                  <a:gd name="T37" fmla="*/ 105 h 253"/>
                  <a:gd name="T38" fmla="*/ 0 w 273"/>
                  <a:gd name="T39" fmla="*/ 117 h 253"/>
                  <a:gd name="T40" fmla="*/ 14 w 273"/>
                  <a:gd name="T41" fmla="*/ 115 h 253"/>
                  <a:gd name="T42" fmla="*/ 85 w 273"/>
                  <a:gd name="T43" fmla="*/ 192 h 253"/>
                  <a:gd name="T44" fmla="*/ 104 w 273"/>
                  <a:gd name="T45" fmla="*/ 213 h 253"/>
                  <a:gd name="T46" fmla="*/ 110 w 273"/>
                  <a:gd name="T47" fmla="*/ 215 h 253"/>
                  <a:gd name="T48" fmla="*/ 115 w 273"/>
                  <a:gd name="T49" fmla="*/ 215 h 253"/>
                  <a:gd name="T50" fmla="*/ 119 w 273"/>
                  <a:gd name="T51" fmla="*/ 215 h 253"/>
                  <a:gd name="T52" fmla="*/ 125 w 273"/>
                  <a:gd name="T53" fmla="*/ 207 h 253"/>
                  <a:gd name="T54" fmla="*/ 133 w 273"/>
                  <a:gd name="T55" fmla="*/ 201 h 253"/>
                  <a:gd name="T56" fmla="*/ 217 w 273"/>
                  <a:gd name="T57" fmla="*/ 201 h 253"/>
                  <a:gd name="T58" fmla="*/ 217 w 273"/>
                  <a:gd name="T59" fmla="*/ 253 h 253"/>
                  <a:gd name="T60" fmla="*/ 273 w 273"/>
                  <a:gd name="T61" fmla="*/ 247 h 253"/>
                  <a:gd name="T62" fmla="*/ 252 w 273"/>
                  <a:gd name="T63" fmla="*/ 201 h 253"/>
                  <a:gd name="T64" fmla="*/ 252 w 273"/>
                  <a:gd name="T65" fmla="*/ 174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3" h="253">
                    <a:moveTo>
                      <a:pt x="252" y="174"/>
                    </a:moveTo>
                    <a:lnTo>
                      <a:pt x="252" y="94"/>
                    </a:lnTo>
                    <a:lnTo>
                      <a:pt x="215" y="94"/>
                    </a:lnTo>
                    <a:lnTo>
                      <a:pt x="215" y="75"/>
                    </a:lnTo>
                    <a:lnTo>
                      <a:pt x="200" y="71"/>
                    </a:lnTo>
                    <a:lnTo>
                      <a:pt x="192" y="63"/>
                    </a:lnTo>
                    <a:lnTo>
                      <a:pt x="192" y="44"/>
                    </a:lnTo>
                    <a:lnTo>
                      <a:pt x="156" y="0"/>
                    </a:lnTo>
                    <a:lnTo>
                      <a:pt x="94" y="23"/>
                    </a:lnTo>
                    <a:lnTo>
                      <a:pt x="100" y="34"/>
                    </a:lnTo>
                    <a:lnTo>
                      <a:pt x="87" y="40"/>
                    </a:lnTo>
                    <a:lnTo>
                      <a:pt x="81" y="36"/>
                    </a:lnTo>
                    <a:lnTo>
                      <a:pt x="56" y="50"/>
                    </a:lnTo>
                    <a:lnTo>
                      <a:pt x="65" y="63"/>
                    </a:lnTo>
                    <a:lnTo>
                      <a:pt x="56" y="69"/>
                    </a:lnTo>
                    <a:lnTo>
                      <a:pt x="56" y="86"/>
                    </a:lnTo>
                    <a:lnTo>
                      <a:pt x="21" y="98"/>
                    </a:lnTo>
                    <a:lnTo>
                      <a:pt x="19" y="107"/>
                    </a:lnTo>
                    <a:lnTo>
                      <a:pt x="8" y="105"/>
                    </a:lnTo>
                    <a:lnTo>
                      <a:pt x="0" y="117"/>
                    </a:lnTo>
                    <a:lnTo>
                      <a:pt x="14" y="115"/>
                    </a:lnTo>
                    <a:lnTo>
                      <a:pt x="85" y="192"/>
                    </a:lnTo>
                    <a:lnTo>
                      <a:pt x="104" y="213"/>
                    </a:lnTo>
                    <a:lnTo>
                      <a:pt x="110" y="215"/>
                    </a:lnTo>
                    <a:lnTo>
                      <a:pt x="115" y="215"/>
                    </a:lnTo>
                    <a:lnTo>
                      <a:pt x="119" y="215"/>
                    </a:lnTo>
                    <a:lnTo>
                      <a:pt x="125" y="207"/>
                    </a:lnTo>
                    <a:lnTo>
                      <a:pt x="133" y="201"/>
                    </a:lnTo>
                    <a:lnTo>
                      <a:pt x="217" y="201"/>
                    </a:lnTo>
                    <a:lnTo>
                      <a:pt x="217" y="253"/>
                    </a:lnTo>
                    <a:lnTo>
                      <a:pt x="273" y="247"/>
                    </a:lnTo>
                    <a:lnTo>
                      <a:pt x="252" y="201"/>
                    </a:lnTo>
                    <a:lnTo>
                      <a:pt x="252" y="174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96" name="Freeform 1283"/>
              <p:cNvSpPr>
                <a:spLocks/>
              </p:cNvSpPr>
              <p:nvPr/>
            </p:nvSpPr>
            <p:spPr bwMode="auto">
              <a:xfrm>
                <a:off x="2486" y="3587"/>
                <a:ext cx="174" cy="158"/>
              </a:xfrm>
              <a:custGeom>
                <a:avLst/>
                <a:gdLst>
                  <a:gd name="T0" fmla="*/ 252 w 273"/>
                  <a:gd name="T1" fmla="*/ 174 h 253"/>
                  <a:gd name="T2" fmla="*/ 252 w 273"/>
                  <a:gd name="T3" fmla="*/ 94 h 253"/>
                  <a:gd name="T4" fmla="*/ 215 w 273"/>
                  <a:gd name="T5" fmla="*/ 94 h 253"/>
                  <a:gd name="T6" fmla="*/ 215 w 273"/>
                  <a:gd name="T7" fmla="*/ 75 h 253"/>
                  <a:gd name="T8" fmla="*/ 200 w 273"/>
                  <a:gd name="T9" fmla="*/ 71 h 253"/>
                  <a:gd name="T10" fmla="*/ 192 w 273"/>
                  <a:gd name="T11" fmla="*/ 63 h 253"/>
                  <a:gd name="T12" fmla="*/ 192 w 273"/>
                  <a:gd name="T13" fmla="*/ 44 h 253"/>
                  <a:gd name="T14" fmla="*/ 156 w 273"/>
                  <a:gd name="T15" fmla="*/ 0 h 253"/>
                  <a:gd name="T16" fmla="*/ 94 w 273"/>
                  <a:gd name="T17" fmla="*/ 23 h 253"/>
                  <a:gd name="T18" fmla="*/ 100 w 273"/>
                  <a:gd name="T19" fmla="*/ 34 h 253"/>
                  <a:gd name="T20" fmla="*/ 87 w 273"/>
                  <a:gd name="T21" fmla="*/ 40 h 253"/>
                  <a:gd name="T22" fmla="*/ 81 w 273"/>
                  <a:gd name="T23" fmla="*/ 36 h 253"/>
                  <a:gd name="T24" fmla="*/ 56 w 273"/>
                  <a:gd name="T25" fmla="*/ 50 h 253"/>
                  <a:gd name="T26" fmla="*/ 65 w 273"/>
                  <a:gd name="T27" fmla="*/ 63 h 253"/>
                  <a:gd name="T28" fmla="*/ 56 w 273"/>
                  <a:gd name="T29" fmla="*/ 69 h 253"/>
                  <a:gd name="T30" fmla="*/ 56 w 273"/>
                  <a:gd name="T31" fmla="*/ 86 h 253"/>
                  <a:gd name="T32" fmla="*/ 21 w 273"/>
                  <a:gd name="T33" fmla="*/ 98 h 253"/>
                  <a:gd name="T34" fmla="*/ 19 w 273"/>
                  <a:gd name="T35" fmla="*/ 107 h 253"/>
                  <a:gd name="T36" fmla="*/ 8 w 273"/>
                  <a:gd name="T37" fmla="*/ 105 h 253"/>
                  <a:gd name="T38" fmla="*/ 0 w 273"/>
                  <a:gd name="T39" fmla="*/ 117 h 253"/>
                  <a:gd name="T40" fmla="*/ 14 w 273"/>
                  <a:gd name="T41" fmla="*/ 115 h 253"/>
                  <a:gd name="T42" fmla="*/ 85 w 273"/>
                  <a:gd name="T43" fmla="*/ 192 h 253"/>
                  <a:gd name="T44" fmla="*/ 104 w 273"/>
                  <a:gd name="T45" fmla="*/ 213 h 253"/>
                  <a:gd name="T46" fmla="*/ 110 w 273"/>
                  <a:gd name="T47" fmla="*/ 215 h 253"/>
                  <a:gd name="T48" fmla="*/ 115 w 273"/>
                  <a:gd name="T49" fmla="*/ 215 h 253"/>
                  <a:gd name="T50" fmla="*/ 119 w 273"/>
                  <a:gd name="T51" fmla="*/ 215 h 253"/>
                  <a:gd name="T52" fmla="*/ 125 w 273"/>
                  <a:gd name="T53" fmla="*/ 207 h 253"/>
                  <a:gd name="T54" fmla="*/ 133 w 273"/>
                  <a:gd name="T55" fmla="*/ 201 h 253"/>
                  <a:gd name="T56" fmla="*/ 217 w 273"/>
                  <a:gd name="T57" fmla="*/ 201 h 253"/>
                  <a:gd name="T58" fmla="*/ 217 w 273"/>
                  <a:gd name="T59" fmla="*/ 253 h 253"/>
                  <a:gd name="T60" fmla="*/ 273 w 273"/>
                  <a:gd name="T61" fmla="*/ 247 h 253"/>
                  <a:gd name="T62" fmla="*/ 252 w 273"/>
                  <a:gd name="T63" fmla="*/ 201 h 253"/>
                  <a:gd name="T64" fmla="*/ 252 w 273"/>
                  <a:gd name="T65" fmla="*/ 174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3" h="253">
                    <a:moveTo>
                      <a:pt x="252" y="174"/>
                    </a:moveTo>
                    <a:lnTo>
                      <a:pt x="252" y="94"/>
                    </a:lnTo>
                    <a:lnTo>
                      <a:pt x="215" y="94"/>
                    </a:lnTo>
                    <a:lnTo>
                      <a:pt x="215" y="75"/>
                    </a:lnTo>
                    <a:lnTo>
                      <a:pt x="200" y="71"/>
                    </a:lnTo>
                    <a:lnTo>
                      <a:pt x="192" y="63"/>
                    </a:lnTo>
                    <a:lnTo>
                      <a:pt x="192" y="44"/>
                    </a:lnTo>
                    <a:lnTo>
                      <a:pt x="156" y="0"/>
                    </a:lnTo>
                    <a:lnTo>
                      <a:pt x="94" y="23"/>
                    </a:lnTo>
                    <a:lnTo>
                      <a:pt x="100" y="34"/>
                    </a:lnTo>
                    <a:lnTo>
                      <a:pt x="87" y="40"/>
                    </a:lnTo>
                    <a:lnTo>
                      <a:pt x="81" y="36"/>
                    </a:lnTo>
                    <a:lnTo>
                      <a:pt x="56" y="50"/>
                    </a:lnTo>
                    <a:lnTo>
                      <a:pt x="65" y="63"/>
                    </a:lnTo>
                    <a:lnTo>
                      <a:pt x="56" y="69"/>
                    </a:lnTo>
                    <a:lnTo>
                      <a:pt x="56" y="86"/>
                    </a:lnTo>
                    <a:lnTo>
                      <a:pt x="21" y="98"/>
                    </a:lnTo>
                    <a:lnTo>
                      <a:pt x="19" y="107"/>
                    </a:lnTo>
                    <a:lnTo>
                      <a:pt x="8" y="105"/>
                    </a:lnTo>
                    <a:lnTo>
                      <a:pt x="0" y="117"/>
                    </a:lnTo>
                    <a:lnTo>
                      <a:pt x="14" y="115"/>
                    </a:lnTo>
                    <a:lnTo>
                      <a:pt x="85" y="192"/>
                    </a:lnTo>
                    <a:lnTo>
                      <a:pt x="104" y="213"/>
                    </a:lnTo>
                    <a:lnTo>
                      <a:pt x="110" y="215"/>
                    </a:lnTo>
                    <a:lnTo>
                      <a:pt x="115" y="215"/>
                    </a:lnTo>
                    <a:lnTo>
                      <a:pt x="119" y="215"/>
                    </a:lnTo>
                    <a:lnTo>
                      <a:pt x="125" y="207"/>
                    </a:lnTo>
                    <a:lnTo>
                      <a:pt x="133" y="201"/>
                    </a:lnTo>
                    <a:lnTo>
                      <a:pt x="217" y="201"/>
                    </a:lnTo>
                    <a:lnTo>
                      <a:pt x="217" y="253"/>
                    </a:lnTo>
                    <a:lnTo>
                      <a:pt x="273" y="247"/>
                    </a:lnTo>
                    <a:lnTo>
                      <a:pt x="252" y="201"/>
                    </a:lnTo>
                    <a:lnTo>
                      <a:pt x="252" y="174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97" name="Freeform 1284"/>
              <p:cNvSpPr>
                <a:spLocks/>
              </p:cNvSpPr>
              <p:nvPr/>
            </p:nvSpPr>
            <p:spPr bwMode="auto">
              <a:xfrm>
                <a:off x="2584" y="3561"/>
                <a:ext cx="156" cy="134"/>
              </a:xfrm>
              <a:custGeom>
                <a:avLst/>
                <a:gdLst>
                  <a:gd name="T0" fmla="*/ 243 w 243"/>
                  <a:gd name="T1" fmla="*/ 190 h 216"/>
                  <a:gd name="T2" fmla="*/ 193 w 243"/>
                  <a:gd name="T3" fmla="*/ 203 h 216"/>
                  <a:gd name="T4" fmla="*/ 161 w 243"/>
                  <a:gd name="T5" fmla="*/ 190 h 216"/>
                  <a:gd name="T6" fmla="*/ 96 w 243"/>
                  <a:gd name="T7" fmla="*/ 216 h 216"/>
                  <a:gd name="T8" fmla="*/ 96 w 243"/>
                  <a:gd name="T9" fmla="*/ 136 h 216"/>
                  <a:gd name="T10" fmla="*/ 59 w 243"/>
                  <a:gd name="T11" fmla="*/ 136 h 216"/>
                  <a:gd name="T12" fmla="*/ 59 w 243"/>
                  <a:gd name="T13" fmla="*/ 117 h 216"/>
                  <a:gd name="T14" fmla="*/ 44 w 243"/>
                  <a:gd name="T15" fmla="*/ 113 h 216"/>
                  <a:gd name="T16" fmla="*/ 36 w 243"/>
                  <a:gd name="T17" fmla="*/ 105 h 216"/>
                  <a:gd name="T18" fmla="*/ 36 w 243"/>
                  <a:gd name="T19" fmla="*/ 86 h 216"/>
                  <a:gd name="T20" fmla="*/ 0 w 243"/>
                  <a:gd name="T21" fmla="*/ 42 h 216"/>
                  <a:gd name="T22" fmla="*/ 101 w 243"/>
                  <a:gd name="T23" fmla="*/ 36 h 216"/>
                  <a:gd name="T24" fmla="*/ 122 w 243"/>
                  <a:gd name="T25" fmla="*/ 0 h 216"/>
                  <a:gd name="T26" fmla="*/ 186 w 243"/>
                  <a:gd name="T27" fmla="*/ 34 h 216"/>
                  <a:gd name="T28" fmla="*/ 178 w 243"/>
                  <a:gd name="T29" fmla="*/ 36 h 216"/>
                  <a:gd name="T30" fmla="*/ 169 w 243"/>
                  <a:gd name="T31" fmla="*/ 53 h 216"/>
                  <a:gd name="T32" fmla="*/ 161 w 243"/>
                  <a:gd name="T33" fmla="*/ 65 h 216"/>
                  <a:gd name="T34" fmla="*/ 161 w 243"/>
                  <a:gd name="T35" fmla="*/ 71 h 216"/>
                  <a:gd name="T36" fmla="*/ 169 w 243"/>
                  <a:gd name="T37" fmla="*/ 74 h 216"/>
                  <a:gd name="T38" fmla="*/ 172 w 243"/>
                  <a:gd name="T39" fmla="*/ 86 h 216"/>
                  <a:gd name="T40" fmla="*/ 174 w 243"/>
                  <a:gd name="T41" fmla="*/ 99 h 216"/>
                  <a:gd name="T42" fmla="*/ 169 w 243"/>
                  <a:gd name="T43" fmla="*/ 115 h 216"/>
                  <a:gd name="T44" fmla="*/ 169 w 243"/>
                  <a:gd name="T45" fmla="*/ 122 h 216"/>
                  <a:gd name="T46" fmla="*/ 201 w 243"/>
                  <a:gd name="T47" fmla="*/ 161 h 216"/>
                  <a:gd name="T48" fmla="*/ 243 w 243"/>
                  <a:gd name="T49" fmla="*/ 19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43" h="216">
                    <a:moveTo>
                      <a:pt x="243" y="190"/>
                    </a:moveTo>
                    <a:lnTo>
                      <a:pt x="193" y="203"/>
                    </a:lnTo>
                    <a:lnTo>
                      <a:pt x="161" y="190"/>
                    </a:lnTo>
                    <a:lnTo>
                      <a:pt x="96" y="216"/>
                    </a:lnTo>
                    <a:lnTo>
                      <a:pt x="96" y="136"/>
                    </a:lnTo>
                    <a:lnTo>
                      <a:pt x="59" y="136"/>
                    </a:lnTo>
                    <a:lnTo>
                      <a:pt x="59" y="117"/>
                    </a:lnTo>
                    <a:lnTo>
                      <a:pt x="44" y="113"/>
                    </a:lnTo>
                    <a:lnTo>
                      <a:pt x="36" y="105"/>
                    </a:lnTo>
                    <a:lnTo>
                      <a:pt x="36" y="86"/>
                    </a:lnTo>
                    <a:lnTo>
                      <a:pt x="0" y="42"/>
                    </a:lnTo>
                    <a:lnTo>
                      <a:pt x="101" y="36"/>
                    </a:lnTo>
                    <a:lnTo>
                      <a:pt x="122" y="0"/>
                    </a:lnTo>
                    <a:lnTo>
                      <a:pt x="186" y="34"/>
                    </a:lnTo>
                    <a:lnTo>
                      <a:pt x="178" y="36"/>
                    </a:lnTo>
                    <a:lnTo>
                      <a:pt x="169" y="53"/>
                    </a:lnTo>
                    <a:lnTo>
                      <a:pt x="161" y="65"/>
                    </a:lnTo>
                    <a:lnTo>
                      <a:pt x="161" y="71"/>
                    </a:lnTo>
                    <a:lnTo>
                      <a:pt x="169" y="74"/>
                    </a:lnTo>
                    <a:lnTo>
                      <a:pt x="172" y="86"/>
                    </a:lnTo>
                    <a:lnTo>
                      <a:pt x="174" y="99"/>
                    </a:lnTo>
                    <a:lnTo>
                      <a:pt x="169" y="115"/>
                    </a:lnTo>
                    <a:lnTo>
                      <a:pt x="169" y="122"/>
                    </a:lnTo>
                    <a:lnTo>
                      <a:pt x="201" y="161"/>
                    </a:lnTo>
                    <a:lnTo>
                      <a:pt x="243" y="19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98" name="Freeform 1285"/>
              <p:cNvSpPr>
                <a:spLocks/>
              </p:cNvSpPr>
              <p:nvPr/>
            </p:nvSpPr>
            <p:spPr bwMode="auto">
              <a:xfrm>
                <a:off x="2584" y="3561"/>
                <a:ext cx="156" cy="134"/>
              </a:xfrm>
              <a:custGeom>
                <a:avLst/>
                <a:gdLst>
                  <a:gd name="T0" fmla="*/ 243 w 243"/>
                  <a:gd name="T1" fmla="*/ 190 h 216"/>
                  <a:gd name="T2" fmla="*/ 193 w 243"/>
                  <a:gd name="T3" fmla="*/ 203 h 216"/>
                  <a:gd name="T4" fmla="*/ 161 w 243"/>
                  <a:gd name="T5" fmla="*/ 190 h 216"/>
                  <a:gd name="T6" fmla="*/ 96 w 243"/>
                  <a:gd name="T7" fmla="*/ 216 h 216"/>
                  <a:gd name="T8" fmla="*/ 96 w 243"/>
                  <a:gd name="T9" fmla="*/ 136 h 216"/>
                  <a:gd name="T10" fmla="*/ 59 w 243"/>
                  <a:gd name="T11" fmla="*/ 136 h 216"/>
                  <a:gd name="T12" fmla="*/ 59 w 243"/>
                  <a:gd name="T13" fmla="*/ 117 h 216"/>
                  <a:gd name="T14" fmla="*/ 44 w 243"/>
                  <a:gd name="T15" fmla="*/ 113 h 216"/>
                  <a:gd name="T16" fmla="*/ 36 w 243"/>
                  <a:gd name="T17" fmla="*/ 105 h 216"/>
                  <a:gd name="T18" fmla="*/ 36 w 243"/>
                  <a:gd name="T19" fmla="*/ 86 h 216"/>
                  <a:gd name="T20" fmla="*/ 0 w 243"/>
                  <a:gd name="T21" fmla="*/ 42 h 216"/>
                  <a:gd name="T22" fmla="*/ 101 w 243"/>
                  <a:gd name="T23" fmla="*/ 36 h 216"/>
                  <a:gd name="T24" fmla="*/ 122 w 243"/>
                  <a:gd name="T25" fmla="*/ 0 h 216"/>
                  <a:gd name="T26" fmla="*/ 186 w 243"/>
                  <a:gd name="T27" fmla="*/ 34 h 216"/>
                  <a:gd name="T28" fmla="*/ 178 w 243"/>
                  <a:gd name="T29" fmla="*/ 36 h 216"/>
                  <a:gd name="T30" fmla="*/ 169 w 243"/>
                  <a:gd name="T31" fmla="*/ 53 h 216"/>
                  <a:gd name="T32" fmla="*/ 161 w 243"/>
                  <a:gd name="T33" fmla="*/ 65 h 216"/>
                  <a:gd name="T34" fmla="*/ 161 w 243"/>
                  <a:gd name="T35" fmla="*/ 71 h 216"/>
                  <a:gd name="T36" fmla="*/ 169 w 243"/>
                  <a:gd name="T37" fmla="*/ 74 h 216"/>
                  <a:gd name="T38" fmla="*/ 172 w 243"/>
                  <a:gd name="T39" fmla="*/ 86 h 216"/>
                  <a:gd name="T40" fmla="*/ 174 w 243"/>
                  <a:gd name="T41" fmla="*/ 99 h 216"/>
                  <a:gd name="T42" fmla="*/ 169 w 243"/>
                  <a:gd name="T43" fmla="*/ 115 h 216"/>
                  <a:gd name="T44" fmla="*/ 169 w 243"/>
                  <a:gd name="T45" fmla="*/ 122 h 216"/>
                  <a:gd name="T46" fmla="*/ 201 w 243"/>
                  <a:gd name="T47" fmla="*/ 161 h 216"/>
                  <a:gd name="T48" fmla="*/ 243 w 243"/>
                  <a:gd name="T49" fmla="*/ 19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43" h="216">
                    <a:moveTo>
                      <a:pt x="243" y="190"/>
                    </a:moveTo>
                    <a:lnTo>
                      <a:pt x="193" y="203"/>
                    </a:lnTo>
                    <a:lnTo>
                      <a:pt x="161" y="190"/>
                    </a:lnTo>
                    <a:lnTo>
                      <a:pt x="96" y="216"/>
                    </a:lnTo>
                    <a:lnTo>
                      <a:pt x="96" y="136"/>
                    </a:lnTo>
                    <a:lnTo>
                      <a:pt x="59" y="136"/>
                    </a:lnTo>
                    <a:lnTo>
                      <a:pt x="59" y="117"/>
                    </a:lnTo>
                    <a:lnTo>
                      <a:pt x="44" y="113"/>
                    </a:lnTo>
                    <a:lnTo>
                      <a:pt x="36" y="105"/>
                    </a:lnTo>
                    <a:lnTo>
                      <a:pt x="36" y="86"/>
                    </a:lnTo>
                    <a:lnTo>
                      <a:pt x="0" y="42"/>
                    </a:lnTo>
                    <a:lnTo>
                      <a:pt x="101" y="36"/>
                    </a:lnTo>
                    <a:lnTo>
                      <a:pt x="122" y="0"/>
                    </a:lnTo>
                    <a:lnTo>
                      <a:pt x="186" y="34"/>
                    </a:lnTo>
                    <a:lnTo>
                      <a:pt x="178" y="36"/>
                    </a:lnTo>
                    <a:lnTo>
                      <a:pt x="169" y="53"/>
                    </a:lnTo>
                    <a:lnTo>
                      <a:pt x="161" y="65"/>
                    </a:lnTo>
                    <a:lnTo>
                      <a:pt x="161" y="71"/>
                    </a:lnTo>
                    <a:lnTo>
                      <a:pt x="169" y="74"/>
                    </a:lnTo>
                    <a:lnTo>
                      <a:pt x="172" y="86"/>
                    </a:lnTo>
                    <a:lnTo>
                      <a:pt x="174" y="99"/>
                    </a:lnTo>
                    <a:lnTo>
                      <a:pt x="169" y="115"/>
                    </a:lnTo>
                    <a:lnTo>
                      <a:pt x="169" y="122"/>
                    </a:lnTo>
                    <a:lnTo>
                      <a:pt x="201" y="161"/>
                    </a:lnTo>
                    <a:lnTo>
                      <a:pt x="243" y="190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99" name="Freeform 1286"/>
              <p:cNvSpPr>
                <a:spLocks/>
              </p:cNvSpPr>
              <p:nvPr/>
            </p:nvSpPr>
            <p:spPr bwMode="auto">
              <a:xfrm>
                <a:off x="2393" y="3441"/>
                <a:ext cx="270" cy="168"/>
              </a:xfrm>
              <a:custGeom>
                <a:avLst/>
                <a:gdLst>
                  <a:gd name="T0" fmla="*/ 14 w 426"/>
                  <a:gd name="T1" fmla="*/ 119 h 268"/>
                  <a:gd name="T2" fmla="*/ 73 w 426"/>
                  <a:gd name="T3" fmla="*/ 119 h 268"/>
                  <a:gd name="T4" fmla="*/ 81 w 426"/>
                  <a:gd name="T5" fmla="*/ 119 h 268"/>
                  <a:gd name="T6" fmla="*/ 94 w 426"/>
                  <a:gd name="T7" fmla="*/ 123 h 268"/>
                  <a:gd name="T8" fmla="*/ 106 w 426"/>
                  <a:gd name="T9" fmla="*/ 119 h 268"/>
                  <a:gd name="T10" fmla="*/ 123 w 426"/>
                  <a:gd name="T11" fmla="*/ 119 h 268"/>
                  <a:gd name="T12" fmla="*/ 127 w 426"/>
                  <a:gd name="T13" fmla="*/ 111 h 268"/>
                  <a:gd name="T14" fmla="*/ 127 w 426"/>
                  <a:gd name="T15" fmla="*/ 101 h 268"/>
                  <a:gd name="T16" fmla="*/ 127 w 426"/>
                  <a:gd name="T17" fmla="*/ 96 h 268"/>
                  <a:gd name="T18" fmla="*/ 135 w 426"/>
                  <a:gd name="T19" fmla="*/ 90 h 268"/>
                  <a:gd name="T20" fmla="*/ 142 w 426"/>
                  <a:gd name="T21" fmla="*/ 90 h 268"/>
                  <a:gd name="T22" fmla="*/ 146 w 426"/>
                  <a:gd name="T23" fmla="*/ 88 h 268"/>
                  <a:gd name="T24" fmla="*/ 146 w 426"/>
                  <a:gd name="T25" fmla="*/ 82 h 268"/>
                  <a:gd name="T26" fmla="*/ 150 w 426"/>
                  <a:gd name="T27" fmla="*/ 78 h 268"/>
                  <a:gd name="T28" fmla="*/ 160 w 426"/>
                  <a:gd name="T29" fmla="*/ 80 h 268"/>
                  <a:gd name="T30" fmla="*/ 165 w 426"/>
                  <a:gd name="T31" fmla="*/ 78 h 268"/>
                  <a:gd name="T32" fmla="*/ 171 w 426"/>
                  <a:gd name="T33" fmla="*/ 69 h 268"/>
                  <a:gd name="T34" fmla="*/ 179 w 426"/>
                  <a:gd name="T35" fmla="*/ 65 h 268"/>
                  <a:gd name="T36" fmla="*/ 179 w 426"/>
                  <a:gd name="T37" fmla="*/ 57 h 268"/>
                  <a:gd name="T38" fmla="*/ 188 w 426"/>
                  <a:gd name="T39" fmla="*/ 53 h 268"/>
                  <a:gd name="T40" fmla="*/ 196 w 426"/>
                  <a:gd name="T41" fmla="*/ 46 h 268"/>
                  <a:gd name="T42" fmla="*/ 206 w 426"/>
                  <a:gd name="T43" fmla="*/ 36 h 268"/>
                  <a:gd name="T44" fmla="*/ 196 w 426"/>
                  <a:gd name="T45" fmla="*/ 30 h 268"/>
                  <a:gd name="T46" fmla="*/ 206 w 426"/>
                  <a:gd name="T47" fmla="*/ 23 h 268"/>
                  <a:gd name="T48" fmla="*/ 213 w 426"/>
                  <a:gd name="T49" fmla="*/ 17 h 268"/>
                  <a:gd name="T50" fmla="*/ 221 w 426"/>
                  <a:gd name="T51" fmla="*/ 13 h 268"/>
                  <a:gd name="T52" fmla="*/ 229 w 426"/>
                  <a:gd name="T53" fmla="*/ 0 h 268"/>
                  <a:gd name="T54" fmla="*/ 365 w 426"/>
                  <a:gd name="T55" fmla="*/ 78 h 268"/>
                  <a:gd name="T56" fmla="*/ 342 w 426"/>
                  <a:gd name="T57" fmla="*/ 142 h 268"/>
                  <a:gd name="T58" fmla="*/ 426 w 426"/>
                  <a:gd name="T59" fmla="*/ 192 h 268"/>
                  <a:gd name="T60" fmla="*/ 405 w 426"/>
                  <a:gd name="T61" fmla="*/ 228 h 268"/>
                  <a:gd name="T62" fmla="*/ 304 w 426"/>
                  <a:gd name="T63" fmla="*/ 234 h 268"/>
                  <a:gd name="T64" fmla="*/ 242 w 426"/>
                  <a:gd name="T65" fmla="*/ 257 h 268"/>
                  <a:gd name="T66" fmla="*/ 236 w 426"/>
                  <a:gd name="T67" fmla="*/ 245 h 268"/>
                  <a:gd name="T68" fmla="*/ 204 w 426"/>
                  <a:gd name="T69" fmla="*/ 255 h 268"/>
                  <a:gd name="T70" fmla="*/ 188 w 426"/>
                  <a:gd name="T71" fmla="*/ 232 h 268"/>
                  <a:gd name="T72" fmla="*/ 169 w 426"/>
                  <a:gd name="T73" fmla="*/ 240 h 268"/>
                  <a:gd name="T74" fmla="*/ 173 w 426"/>
                  <a:gd name="T75" fmla="*/ 255 h 268"/>
                  <a:gd name="T76" fmla="*/ 125 w 426"/>
                  <a:gd name="T77" fmla="*/ 268 h 268"/>
                  <a:gd name="T78" fmla="*/ 123 w 426"/>
                  <a:gd name="T79" fmla="*/ 265 h 268"/>
                  <a:gd name="T80" fmla="*/ 114 w 426"/>
                  <a:gd name="T81" fmla="*/ 259 h 268"/>
                  <a:gd name="T82" fmla="*/ 110 w 426"/>
                  <a:gd name="T83" fmla="*/ 253 h 268"/>
                  <a:gd name="T84" fmla="*/ 114 w 426"/>
                  <a:gd name="T85" fmla="*/ 249 h 268"/>
                  <a:gd name="T86" fmla="*/ 121 w 426"/>
                  <a:gd name="T87" fmla="*/ 247 h 268"/>
                  <a:gd name="T88" fmla="*/ 131 w 426"/>
                  <a:gd name="T89" fmla="*/ 236 h 268"/>
                  <a:gd name="T90" fmla="*/ 133 w 426"/>
                  <a:gd name="T91" fmla="*/ 230 h 268"/>
                  <a:gd name="T92" fmla="*/ 133 w 426"/>
                  <a:gd name="T93" fmla="*/ 228 h 268"/>
                  <a:gd name="T94" fmla="*/ 93 w 426"/>
                  <a:gd name="T95" fmla="*/ 215 h 268"/>
                  <a:gd name="T96" fmla="*/ 93 w 426"/>
                  <a:gd name="T97" fmla="*/ 174 h 268"/>
                  <a:gd name="T98" fmla="*/ 39 w 426"/>
                  <a:gd name="T99" fmla="*/ 147 h 268"/>
                  <a:gd name="T100" fmla="*/ 22 w 426"/>
                  <a:gd name="T101" fmla="*/ 140 h 268"/>
                  <a:gd name="T102" fmla="*/ 0 w 426"/>
                  <a:gd name="T103" fmla="*/ 119 h 268"/>
                  <a:gd name="T104" fmla="*/ 14 w 426"/>
                  <a:gd name="T105" fmla="*/ 119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26" h="268">
                    <a:moveTo>
                      <a:pt x="14" y="119"/>
                    </a:moveTo>
                    <a:lnTo>
                      <a:pt x="73" y="119"/>
                    </a:lnTo>
                    <a:lnTo>
                      <a:pt x="81" y="119"/>
                    </a:lnTo>
                    <a:lnTo>
                      <a:pt x="94" y="123"/>
                    </a:lnTo>
                    <a:lnTo>
                      <a:pt x="106" y="119"/>
                    </a:lnTo>
                    <a:lnTo>
                      <a:pt x="123" y="119"/>
                    </a:lnTo>
                    <a:lnTo>
                      <a:pt x="127" y="111"/>
                    </a:lnTo>
                    <a:lnTo>
                      <a:pt x="127" y="101"/>
                    </a:lnTo>
                    <a:lnTo>
                      <a:pt x="127" y="96"/>
                    </a:lnTo>
                    <a:lnTo>
                      <a:pt x="135" y="90"/>
                    </a:lnTo>
                    <a:lnTo>
                      <a:pt x="142" y="90"/>
                    </a:lnTo>
                    <a:lnTo>
                      <a:pt x="146" y="88"/>
                    </a:lnTo>
                    <a:lnTo>
                      <a:pt x="146" y="82"/>
                    </a:lnTo>
                    <a:lnTo>
                      <a:pt x="150" y="78"/>
                    </a:lnTo>
                    <a:lnTo>
                      <a:pt x="160" y="80"/>
                    </a:lnTo>
                    <a:lnTo>
                      <a:pt x="165" y="78"/>
                    </a:lnTo>
                    <a:lnTo>
                      <a:pt x="171" y="69"/>
                    </a:lnTo>
                    <a:lnTo>
                      <a:pt x="179" y="65"/>
                    </a:lnTo>
                    <a:lnTo>
                      <a:pt x="179" y="57"/>
                    </a:lnTo>
                    <a:lnTo>
                      <a:pt x="188" y="53"/>
                    </a:lnTo>
                    <a:lnTo>
                      <a:pt x="196" y="46"/>
                    </a:lnTo>
                    <a:lnTo>
                      <a:pt x="206" y="36"/>
                    </a:lnTo>
                    <a:lnTo>
                      <a:pt x="196" y="30"/>
                    </a:lnTo>
                    <a:lnTo>
                      <a:pt x="206" y="23"/>
                    </a:lnTo>
                    <a:lnTo>
                      <a:pt x="213" y="17"/>
                    </a:lnTo>
                    <a:lnTo>
                      <a:pt x="221" y="13"/>
                    </a:lnTo>
                    <a:lnTo>
                      <a:pt x="229" y="0"/>
                    </a:lnTo>
                    <a:lnTo>
                      <a:pt x="365" y="78"/>
                    </a:lnTo>
                    <a:lnTo>
                      <a:pt x="342" y="142"/>
                    </a:lnTo>
                    <a:lnTo>
                      <a:pt x="426" y="192"/>
                    </a:lnTo>
                    <a:lnTo>
                      <a:pt x="405" y="228"/>
                    </a:lnTo>
                    <a:lnTo>
                      <a:pt x="304" y="234"/>
                    </a:lnTo>
                    <a:lnTo>
                      <a:pt x="242" y="257"/>
                    </a:lnTo>
                    <a:lnTo>
                      <a:pt x="236" y="245"/>
                    </a:lnTo>
                    <a:lnTo>
                      <a:pt x="204" y="255"/>
                    </a:lnTo>
                    <a:lnTo>
                      <a:pt x="188" y="232"/>
                    </a:lnTo>
                    <a:lnTo>
                      <a:pt x="169" y="240"/>
                    </a:lnTo>
                    <a:lnTo>
                      <a:pt x="173" y="255"/>
                    </a:lnTo>
                    <a:lnTo>
                      <a:pt x="125" y="268"/>
                    </a:lnTo>
                    <a:lnTo>
                      <a:pt x="123" y="265"/>
                    </a:lnTo>
                    <a:lnTo>
                      <a:pt x="114" y="259"/>
                    </a:lnTo>
                    <a:lnTo>
                      <a:pt x="110" y="253"/>
                    </a:lnTo>
                    <a:lnTo>
                      <a:pt x="114" y="249"/>
                    </a:lnTo>
                    <a:lnTo>
                      <a:pt x="121" y="247"/>
                    </a:lnTo>
                    <a:lnTo>
                      <a:pt x="131" y="236"/>
                    </a:lnTo>
                    <a:lnTo>
                      <a:pt x="133" y="230"/>
                    </a:lnTo>
                    <a:lnTo>
                      <a:pt x="133" y="228"/>
                    </a:lnTo>
                    <a:lnTo>
                      <a:pt x="93" y="215"/>
                    </a:lnTo>
                    <a:lnTo>
                      <a:pt x="93" y="174"/>
                    </a:lnTo>
                    <a:lnTo>
                      <a:pt x="39" y="147"/>
                    </a:lnTo>
                    <a:lnTo>
                      <a:pt x="22" y="140"/>
                    </a:lnTo>
                    <a:lnTo>
                      <a:pt x="0" y="119"/>
                    </a:lnTo>
                    <a:lnTo>
                      <a:pt x="14" y="119"/>
                    </a:lnTo>
                    <a:close/>
                  </a:path>
                </a:pathLst>
              </a:custGeom>
              <a:solidFill>
                <a:srgbClr val="00CC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00" name="Freeform 1287"/>
              <p:cNvSpPr>
                <a:spLocks/>
              </p:cNvSpPr>
              <p:nvPr/>
            </p:nvSpPr>
            <p:spPr bwMode="auto">
              <a:xfrm>
                <a:off x="2393" y="3441"/>
                <a:ext cx="270" cy="168"/>
              </a:xfrm>
              <a:custGeom>
                <a:avLst/>
                <a:gdLst>
                  <a:gd name="T0" fmla="*/ 14 w 426"/>
                  <a:gd name="T1" fmla="*/ 119 h 268"/>
                  <a:gd name="T2" fmla="*/ 73 w 426"/>
                  <a:gd name="T3" fmla="*/ 119 h 268"/>
                  <a:gd name="T4" fmla="*/ 81 w 426"/>
                  <a:gd name="T5" fmla="*/ 119 h 268"/>
                  <a:gd name="T6" fmla="*/ 94 w 426"/>
                  <a:gd name="T7" fmla="*/ 123 h 268"/>
                  <a:gd name="T8" fmla="*/ 106 w 426"/>
                  <a:gd name="T9" fmla="*/ 119 h 268"/>
                  <a:gd name="T10" fmla="*/ 123 w 426"/>
                  <a:gd name="T11" fmla="*/ 119 h 268"/>
                  <a:gd name="T12" fmla="*/ 127 w 426"/>
                  <a:gd name="T13" fmla="*/ 111 h 268"/>
                  <a:gd name="T14" fmla="*/ 127 w 426"/>
                  <a:gd name="T15" fmla="*/ 101 h 268"/>
                  <a:gd name="T16" fmla="*/ 127 w 426"/>
                  <a:gd name="T17" fmla="*/ 96 h 268"/>
                  <a:gd name="T18" fmla="*/ 135 w 426"/>
                  <a:gd name="T19" fmla="*/ 90 h 268"/>
                  <a:gd name="T20" fmla="*/ 142 w 426"/>
                  <a:gd name="T21" fmla="*/ 90 h 268"/>
                  <a:gd name="T22" fmla="*/ 146 w 426"/>
                  <a:gd name="T23" fmla="*/ 88 h 268"/>
                  <a:gd name="T24" fmla="*/ 146 w 426"/>
                  <a:gd name="T25" fmla="*/ 82 h 268"/>
                  <a:gd name="T26" fmla="*/ 150 w 426"/>
                  <a:gd name="T27" fmla="*/ 78 h 268"/>
                  <a:gd name="T28" fmla="*/ 160 w 426"/>
                  <a:gd name="T29" fmla="*/ 80 h 268"/>
                  <a:gd name="T30" fmla="*/ 165 w 426"/>
                  <a:gd name="T31" fmla="*/ 78 h 268"/>
                  <a:gd name="T32" fmla="*/ 171 w 426"/>
                  <a:gd name="T33" fmla="*/ 69 h 268"/>
                  <a:gd name="T34" fmla="*/ 179 w 426"/>
                  <a:gd name="T35" fmla="*/ 65 h 268"/>
                  <a:gd name="T36" fmla="*/ 179 w 426"/>
                  <a:gd name="T37" fmla="*/ 57 h 268"/>
                  <a:gd name="T38" fmla="*/ 188 w 426"/>
                  <a:gd name="T39" fmla="*/ 53 h 268"/>
                  <a:gd name="T40" fmla="*/ 196 w 426"/>
                  <a:gd name="T41" fmla="*/ 46 h 268"/>
                  <a:gd name="T42" fmla="*/ 206 w 426"/>
                  <a:gd name="T43" fmla="*/ 36 h 268"/>
                  <a:gd name="T44" fmla="*/ 196 w 426"/>
                  <a:gd name="T45" fmla="*/ 30 h 268"/>
                  <a:gd name="T46" fmla="*/ 206 w 426"/>
                  <a:gd name="T47" fmla="*/ 23 h 268"/>
                  <a:gd name="T48" fmla="*/ 213 w 426"/>
                  <a:gd name="T49" fmla="*/ 17 h 268"/>
                  <a:gd name="T50" fmla="*/ 221 w 426"/>
                  <a:gd name="T51" fmla="*/ 13 h 268"/>
                  <a:gd name="T52" fmla="*/ 229 w 426"/>
                  <a:gd name="T53" fmla="*/ 0 h 268"/>
                  <a:gd name="T54" fmla="*/ 365 w 426"/>
                  <a:gd name="T55" fmla="*/ 78 h 268"/>
                  <a:gd name="T56" fmla="*/ 342 w 426"/>
                  <a:gd name="T57" fmla="*/ 142 h 268"/>
                  <a:gd name="T58" fmla="*/ 426 w 426"/>
                  <a:gd name="T59" fmla="*/ 192 h 268"/>
                  <a:gd name="T60" fmla="*/ 405 w 426"/>
                  <a:gd name="T61" fmla="*/ 228 h 268"/>
                  <a:gd name="T62" fmla="*/ 304 w 426"/>
                  <a:gd name="T63" fmla="*/ 234 h 268"/>
                  <a:gd name="T64" fmla="*/ 242 w 426"/>
                  <a:gd name="T65" fmla="*/ 257 h 268"/>
                  <a:gd name="T66" fmla="*/ 236 w 426"/>
                  <a:gd name="T67" fmla="*/ 245 h 268"/>
                  <a:gd name="T68" fmla="*/ 204 w 426"/>
                  <a:gd name="T69" fmla="*/ 255 h 268"/>
                  <a:gd name="T70" fmla="*/ 188 w 426"/>
                  <a:gd name="T71" fmla="*/ 232 h 268"/>
                  <a:gd name="T72" fmla="*/ 169 w 426"/>
                  <a:gd name="T73" fmla="*/ 240 h 268"/>
                  <a:gd name="T74" fmla="*/ 173 w 426"/>
                  <a:gd name="T75" fmla="*/ 255 h 268"/>
                  <a:gd name="T76" fmla="*/ 125 w 426"/>
                  <a:gd name="T77" fmla="*/ 268 h 268"/>
                  <a:gd name="T78" fmla="*/ 123 w 426"/>
                  <a:gd name="T79" fmla="*/ 265 h 268"/>
                  <a:gd name="T80" fmla="*/ 114 w 426"/>
                  <a:gd name="T81" fmla="*/ 259 h 268"/>
                  <a:gd name="T82" fmla="*/ 110 w 426"/>
                  <a:gd name="T83" fmla="*/ 253 h 268"/>
                  <a:gd name="T84" fmla="*/ 114 w 426"/>
                  <a:gd name="T85" fmla="*/ 249 h 268"/>
                  <a:gd name="T86" fmla="*/ 121 w 426"/>
                  <a:gd name="T87" fmla="*/ 247 h 268"/>
                  <a:gd name="T88" fmla="*/ 131 w 426"/>
                  <a:gd name="T89" fmla="*/ 236 h 268"/>
                  <a:gd name="T90" fmla="*/ 133 w 426"/>
                  <a:gd name="T91" fmla="*/ 230 h 268"/>
                  <a:gd name="T92" fmla="*/ 133 w 426"/>
                  <a:gd name="T93" fmla="*/ 228 h 268"/>
                  <a:gd name="T94" fmla="*/ 93 w 426"/>
                  <a:gd name="T95" fmla="*/ 215 h 268"/>
                  <a:gd name="T96" fmla="*/ 93 w 426"/>
                  <a:gd name="T97" fmla="*/ 174 h 268"/>
                  <a:gd name="T98" fmla="*/ 39 w 426"/>
                  <a:gd name="T99" fmla="*/ 147 h 268"/>
                  <a:gd name="T100" fmla="*/ 22 w 426"/>
                  <a:gd name="T101" fmla="*/ 140 h 268"/>
                  <a:gd name="T102" fmla="*/ 0 w 426"/>
                  <a:gd name="T103" fmla="*/ 119 h 268"/>
                  <a:gd name="T104" fmla="*/ 14 w 426"/>
                  <a:gd name="T105" fmla="*/ 119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26" h="268">
                    <a:moveTo>
                      <a:pt x="14" y="119"/>
                    </a:moveTo>
                    <a:lnTo>
                      <a:pt x="73" y="119"/>
                    </a:lnTo>
                    <a:lnTo>
                      <a:pt x="81" y="119"/>
                    </a:lnTo>
                    <a:lnTo>
                      <a:pt x="94" y="123"/>
                    </a:lnTo>
                    <a:lnTo>
                      <a:pt x="106" y="119"/>
                    </a:lnTo>
                    <a:lnTo>
                      <a:pt x="123" y="119"/>
                    </a:lnTo>
                    <a:lnTo>
                      <a:pt x="127" y="111"/>
                    </a:lnTo>
                    <a:lnTo>
                      <a:pt x="127" y="101"/>
                    </a:lnTo>
                    <a:lnTo>
                      <a:pt x="127" y="96"/>
                    </a:lnTo>
                    <a:lnTo>
                      <a:pt x="135" y="90"/>
                    </a:lnTo>
                    <a:lnTo>
                      <a:pt x="142" y="90"/>
                    </a:lnTo>
                    <a:lnTo>
                      <a:pt x="146" y="88"/>
                    </a:lnTo>
                    <a:lnTo>
                      <a:pt x="146" y="82"/>
                    </a:lnTo>
                    <a:lnTo>
                      <a:pt x="150" y="78"/>
                    </a:lnTo>
                    <a:lnTo>
                      <a:pt x="160" y="80"/>
                    </a:lnTo>
                    <a:lnTo>
                      <a:pt x="165" y="78"/>
                    </a:lnTo>
                    <a:lnTo>
                      <a:pt x="171" y="69"/>
                    </a:lnTo>
                    <a:lnTo>
                      <a:pt x="179" y="65"/>
                    </a:lnTo>
                    <a:lnTo>
                      <a:pt x="179" y="57"/>
                    </a:lnTo>
                    <a:lnTo>
                      <a:pt x="188" y="53"/>
                    </a:lnTo>
                    <a:lnTo>
                      <a:pt x="196" y="46"/>
                    </a:lnTo>
                    <a:lnTo>
                      <a:pt x="206" y="36"/>
                    </a:lnTo>
                    <a:lnTo>
                      <a:pt x="196" y="30"/>
                    </a:lnTo>
                    <a:lnTo>
                      <a:pt x="206" y="23"/>
                    </a:lnTo>
                    <a:lnTo>
                      <a:pt x="213" y="17"/>
                    </a:lnTo>
                    <a:lnTo>
                      <a:pt x="221" y="13"/>
                    </a:lnTo>
                    <a:lnTo>
                      <a:pt x="229" y="0"/>
                    </a:lnTo>
                    <a:lnTo>
                      <a:pt x="365" y="78"/>
                    </a:lnTo>
                    <a:lnTo>
                      <a:pt x="342" y="142"/>
                    </a:lnTo>
                    <a:lnTo>
                      <a:pt x="426" y="192"/>
                    </a:lnTo>
                    <a:lnTo>
                      <a:pt x="405" y="228"/>
                    </a:lnTo>
                    <a:lnTo>
                      <a:pt x="304" y="234"/>
                    </a:lnTo>
                    <a:lnTo>
                      <a:pt x="242" y="257"/>
                    </a:lnTo>
                    <a:lnTo>
                      <a:pt x="236" y="245"/>
                    </a:lnTo>
                    <a:lnTo>
                      <a:pt x="204" y="255"/>
                    </a:lnTo>
                    <a:lnTo>
                      <a:pt x="188" y="232"/>
                    </a:lnTo>
                    <a:lnTo>
                      <a:pt x="169" y="240"/>
                    </a:lnTo>
                    <a:lnTo>
                      <a:pt x="173" y="255"/>
                    </a:lnTo>
                    <a:lnTo>
                      <a:pt x="125" y="268"/>
                    </a:lnTo>
                    <a:lnTo>
                      <a:pt x="123" y="265"/>
                    </a:lnTo>
                    <a:lnTo>
                      <a:pt x="114" y="259"/>
                    </a:lnTo>
                    <a:lnTo>
                      <a:pt x="110" y="253"/>
                    </a:lnTo>
                    <a:lnTo>
                      <a:pt x="114" y="249"/>
                    </a:lnTo>
                    <a:lnTo>
                      <a:pt x="121" y="247"/>
                    </a:lnTo>
                    <a:lnTo>
                      <a:pt x="131" y="236"/>
                    </a:lnTo>
                    <a:lnTo>
                      <a:pt x="133" y="230"/>
                    </a:lnTo>
                    <a:lnTo>
                      <a:pt x="133" y="228"/>
                    </a:lnTo>
                    <a:lnTo>
                      <a:pt x="93" y="215"/>
                    </a:lnTo>
                    <a:lnTo>
                      <a:pt x="93" y="174"/>
                    </a:lnTo>
                    <a:lnTo>
                      <a:pt x="39" y="147"/>
                    </a:lnTo>
                    <a:lnTo>
                      <a:pt x="22" y="140"/>
                    </a:lnTo>
                    <a:lnTo>
                      <a:pt x="0" y="119"/>
                    </a:lnTo>
                    <a:lnTo>
                      <a:pt x="14" y="119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01" name="Freeform 1288"/>
              <p:cNvSpPr>
                <a:spLocks/>
              </p:cNvSpPr>
              <p:nvPr/>
            </p:nvSpPr>
            <p:spPr bwMode="auto">
              <a:xfrm>
                <a:off x="2604" y="3679"/>
                <a:ext cx="179" cy="301"/>
              </a:xfrm>
              <a:custGeom>
                <a:avLst/>
                <a:gdLst>
                  <a:gd name="T0" fmla="*/ 188 w 282"/>
                  <a:gd name="T1" fmla="*/ 485 h 485"/>
                  <a:gd name="T2" fmla="*/ 171 w 282"/>
                  <a:gd name="T3" fmla="*/ 429 h 485"/>
                  <a:gd name="T4" fmla="*/ 167 w 282"/>
                  <a:gd name="T5" fmla="*/ 414 h 485"/>
                  <a:gd name="T6" fmla="*/ 35 w 282"/>
                  <a:gd name="T7" fmla="*/ 357 h 485"/>
                  <a:gd name="T8" fmla="*/ 35 w 282"/>
                  <a:gd name="T9" fmla="*/ 284 h 485"/>
                  <a:gd name="T10" fmla="*/ 27 w 282"/>
                  <a:gd name="T11" fmla="*/ 278 h 485"/>
                  <a:gd name="T12" fmla="*/ 23 w 282"/>
                  <a:gd name="T13" fmla="*/ 276 h 485"/>
                  <a:gd name="T14" fmla="*/ 14 w 282"/>
                  <a:gd name="T15" fmla="*/ 268 h 485"/>
                  <a:gd name="T16" fmla="*/ 0 w 282"/>
                  <a:gd name="T17" fmla="*/ 264 h 485"/>
                  <a:gd name="T18" fmla="*/ 52 w 282"/>
                  <a:gd name="T19" fmla="*/ 209 h 485"/>
                  <a:gd name="T20" fmla="*/ 77 w 282"/>
                  <a:gd name="T21" fmla="*/ 168 h 485"/>
                  <a:gd name="T22" fmla="*/ 85 w 282"/>
                  <a:gd name="T23" fmla="*/ 99 h 485"/>
                  <a:gd name="T24" fmla="*/ 64 w 282"/>
                  <a:gd name="T25" fmla="*/ 53 h 485"/>
                  <a:gd name="T26" fmla="*/ 64 w 282"/>
                  <a:gd name="T27" fmla="*/ 26 h 485"/>
                  <a:gd name="T28" fmla="*/ 129 w 282"/>
                  <a:gd name="T29" fmla="*/ 0 h 485"/>
                  <a:gd name="T30" fmla="*/ 161 w 282"/>
                  <a:gd name="T31" fmla="*/ 13 h 485"/>
                  <a:gd name="T32" fmla="*/ 211 w 282"/>
                  <a:gd name="T33" fmla="*/ 0 h 485"/>
                  <a:gd name="T34" fmla="*/ 236 w 282"/>
                  <a:gd name="T35" fmla="*/ 19 h 485"/>
                  <a:gd name="T36" fmla="*/ 277 w 282"/>
                  <a:gd name="T37" fmla="*/ 46 h 485"/>
                  <a:gd name="T38" fmla="*/ 267 w 282"/>
                  <a:gd name="T39" fmla="*/ 67 h 485"/>
                  <a:gd name="T40" fmla="*/ 261 w 282"/>
                  <a:gd name="T41" fmla="*/ 101 h 485"/>
                  <a:gd name="T42" fmla="*/ 279 w 282"/>
                  <a:gd name="T43" fmla="*/ 180 h 485"/>
                  <a:gd name="T44" fmla="*/ 263 w 282"/>
                  <a:gd name="T45" fmla="*/ 203 h 485"/>
                  <a:gd name="T46" fmla="*/ 234 w 282"/>
                  <a:gd name="T47" fmla="*/ 218 h 485"/>
                  <a:gd name="T48" fmla="*/ 202 w 282"/>
                  <a:gd name="T49" fmla="*/ 224 h 485"/>
                  <a:gd name="T50" fmla="*/ 173 w 282"/>
                  <a:gd name="T51" fmla="*/ 211 h 485"/>
                  <a:gd name="T52" fmla="*/ 146 w 282"/>
                  <a:gd name="T53" fmla="*/ 201 h 485"/>
                  <a:gd name="T54" fmla="*/ 129 w 282"/>
                  <a:gd name="T55" fmla="*/ 209 h 485"/>
                  <a:gd name="T56" fmla="*/ 117 w 282"/>
                  <a:gd name="T57" fmla="*/ 222 h 485"/>
                  <a:gd name="T58" fmla="*/ 112 w 282"/>
                  <a:gd name="T59" fmla="*/ 241 h 485"/>
                  <a:gd name="T60" fmla="*/ 114 w 282"/>
                  <a:gd name="T61" fmla="*/ 257 h 485"/>
                  <a:gd name="T62" fmla="*/ 150 w 282"/>
                  <a:gd name="T63" fmla="*/ 268 h 485"/>
                  <a:gd name="T64" fmla="*/ 179 w 282"/>
                  <a:gd name="T65" fmla="*/ 286 h 485"/>
                  <a:gd name="T66" fmla="*/ 206 w 282"/>
                  <a:gd name="T67" fmla="*/ 305 h 485"/>
                  <a:gd name="T68" fmla="*/ 231 w 282"/>
                  <a:gd name="T69" fmla="*/ 330 h 485"/>
                  <a:gd name="T70" fmla="*/ 263 w 282"/>
                  <a:gd name="T71" fmla="*/ 358 h 485"/>
                  <a:gd name="T72" fmla="*/ 263 w 282"/>
                  <a:gd name="T73" fmla="*/ 376 h 485"/>
                  <a:gd name="T74" fmla="*/ 279 w 282"/>
                  <a:gd name="T75" fmla="*/ 406 h 485"/>
                  <a:gd name="T76" fmla="*/ 282 w 282"/>
                  <a:gd name="T77" fmla="*/ 447 h 485"/>
                  <a:gd name="T78" fmla="*/ 257 w 282"/>
                  <a:gd name="T79" fmla="*/ 477 h 485"/>
                  <a:gd name="T80" fmla="*/ 215 w 282"/>
                  <a:gd name="T81" fmla="*/ 485 h 485"/>
                  <a:gd name="T82" fmla="*/ 188 w 282"/>
                  <a:gd name="T83" fmla="*/ 485 h 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82" h="485">
                    <a:moveTo>
                      <a:pt x="188" y="485"/>
                    </a:moveTo>
                    <a:lnTo>
                      <a:pt x="171" y="429"/>
                    </a:lnTo>
                    <a:lnTo>
                      <a:pt x="167" y="414"/>
                    </a:lnTo>
                    <a:lnTo>
                      <a:pt x="35" y="357"/>
                    </a:lnTo>
                    <a:lnTo>
                      <a:pt x="35" y="284"/>
                    </a:lnTo>
                    <a:lnTo>
                      <a:pt x="27" y="278"/>
                    </a:lnTo>
                    <a:lnTo>
                      <a:pt x="23" y="276"/>
                    </a:lnTo>
                    <a:lnTo>
                      <a:pt x="14" y="268"/>
                    </a:lnTo>
                    <a:lnTo>
                      <a:pt x="0" y="264"/>
                    </a:lnTo>
                    <a:lnTo>
                      <a:pt x="52" y="209"/>
                    </a:lnTo>
                    <a:lnTo>
                      <a:pt x="77" y="168"/>
                    </a:lnTo>
                    <a:lnTo>
                      <a:pt x="85" y="99"/>
                    </a:lnTo>
                    <a:lnTo>
                      <a:pt x="64" y="53"/>
                    </a:lnTo>
                    <a:lnTo>
                      <a:pt x="64" y="26"/>
                    </a:lnTo>
                    <a:lnTo>
                      <a:pt x="129" y="0"/>
                    </a:lnTo>
                    <a:lnTo>
                      <a:pt x="161" y="13"/>
                    </a:lnTo>
                    <a:lnTo>
                      <a:pt x="211" y="0"/>
                    </a:lnTo>
                    <a:lnTo>
                      <a:pt x="236" y="19"/>
                    </a:lnTo>
                    <a:lnTo>
                      <a:pt x="277" y="46"/>
                    </a:lnTo>
                    <a:lnTo>
                      <a:pt x="267" y="67"/>
                    </a:lnTo>
                    <a:lnTo>
                      <a:pt x="261" y="101"/>
                    </a:lnTo>
                    <a:lnTo>
                      <a:pt x="279" y="180"/>
                    </a:lnTo>
                    <a:lnTo>
                      <a:pt x="263" y="203"/>
                    </a:lnTo>
                    <a:lnTo>
                      <a:pt x="234" y="218"/>
                    </a:lnTo>
                    <a:lnTo>
                      <a:pt x="202" y="224"/>
                    </a:lnTo>
                    <a:lnTo>
                      <a:pt x="173" y="211"/>
                    </a:lnTo>
                    <a:lnTo>
                      <a:pt x="146" y="201"/>
                    </a:lnTo>
                    <a:lnTo>
                      <a:pt x="129" y="209"/>
                    </a:lnTo>
                    <a:lnTo>
                      <a:pt x="117" y="222"/>
                    </a:lnTo>
                    <a:lnTo>
                      <a:pt x="112" y="241"/>
                    </a:lnTo>
                    <a:lnTo>
                      <a:pt x="114" y="257"/>
                    </a:lnTo>
                    <a:lnTo>
                      <a:pt x="150" y="268"/>
                    </a:lnTo>
                    <a:lnTo>
                      <a:pt x="179" y="286"/>
                    </a:lnTo>
                    <a:lnTo>
                      <a:pt x="206" y="305"/>
                    </a:lnTo>
                    <a:lnTo>
                      <a:pt x="231" y="330"/>
                    </a:lnTo>
                    <a:lnTo>
                      <a:pt x="263" y="358"/>
                    </a:lnTo>
                    <a:lnTo>
                      <a:pt x="263" y="376"/>
                    </a:lnTo>
                    <a:lnTo>
                      <a:pt x="279" y="406"/>
                    </a:lnTo>
                    <a:lnTo>
                      <a:pt x="282" y="447"/>
                    </a:lnTo>
                    <a:lnTo>
                      <a:pt x="257" y="477"/>
                    </a:lnTo>
                    <a:lnTo>
                      <a:pt x="215" y="485"/>
                    </a:lnTo>
                    <a:lnTo>
                      <a:pt x="188" y="48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02" name="Freeform 1289"/>
              <p:cNvSpPr>
                <a:spLocks/>
              </p:cNvSpPr>
              <p:nvPr/>
            </p:nvSpPr>
            <p:spPr bwMode="auto">
              <a:xfrm>
                <a:off x="2604" y="3679"/>
                <a:ext cx="179" cy="301"/>
              </a:xfrm>
              <a:custGeom>
                <a:avLst/>
                <a:gdLst>
                  <a:gd name="T0" fmla="*/ 188 w 282"/>
                  <a:gd name="T1" fmla="*/ 485 h 485"/>
                  <a:gd name="T2" fmla="*/ 171 w 282"/>
                  <a:gd name="T3" fmla="*/ 429 h 485"/>
                  <a:gd name="T4" fmla="*/ 167 w 282"/>
                  <a:gd name="T5" fmla="*/ 414 h 485"/>
                  <a:gd name="T6" fmla="*/ 35 w 282"/>
                  <a:gd name="T7" fmla="*/ 357 h 485"/>
                  <a:gd name="T8" fmla="*/ 35 w 282"/>
                  <a:gd name="T9" fmla="*/ 284 h 485"/>
                  <a:gd name="T10" fmla="*/ 27 w 282"/>
                  <a:gd name="T11" fmla="*/ 278 h 485"/>
                  <a:gd name="T12" fmla="*/ 23 w 282"/>
                  <a:gd name="T13" fmla="*/ 276 h 485"/>
                  <a:gd name="T14" fmla="*/ 14 w 282"/>
                  <a:gd name="T15" fmla="*/ 268 h 485"/>
                  <a:gd name="T16" fmla="*/ 0 w 282"/>
                  <a:gd name="T17" fmla="*/ 264 h 485"/>
                  <a:gd name="T18" fmla="*/ 52 w 282"/>
                  <a:gd name="T19" fmla="*/ 209 h 485"/>
                  <a:gd name="T20" fmla="*/ 77 w 282"/>
                  <a:gd name="T21" fmla="*/ 168 h 485"/>
                  <a:gd name="T22" fmla="*/ 85 w 282"/>
                  <a:gd name="T23" fmla="*/ 99 h 485"/>
                  <a:gd name="T24" fmla="*/ 64 w 282"/>
                  <a:gd name="T25" fmla="*/ 53 h 485"/>
                  <a:gd name="T26" fmla="*/ 64 w 282"/>
                  <a:gd name="T27" fmla="*/ 26 h 485"/>
                  <a:gd name="T28" fmla="*/ 129 w 282"/>
                  <a:gd name="T29" fmla="*/ 0 h 485"/>
                  <a:gd name="T30" fmla="*/ 161 w 282"/>
                  <a:gd name="T31" fmla="*/ 13 h 485"/>
                  <a:gd name="T32" fmla="*/ 211 w 282"/>
                  <a:gd name="T33" fmla="*/ 0 h 485"/>
                  <a:gd name="T34" fmla="*/ 236 w 282"/>
                  <a:gd name="T35" fmla="*/ 19 h 485"/>
                  <a:gd name="T36" fmla="*/ 277 w 282"/>
                  <a:gd name="T37" fmla="*/ 46 h 485"/>
                  <a:gd name="T38" fmla="*/ 267 w 282"/>
                  <a:gd name="T39" fmla="*/ 67 h 485"/>
                  <a:gd name="T40" fmla="*/ 261 w 282"/>
                  <a:gd name="T41" fmla="*/ 101 h 485"/>
                  <a:gd name="T42" fmla="*/ 279 w 282"/>
                  <a:gd name="T43" fmla="*/ 180 h 485"/>
                  <a:gd name="T44" fmla="*/ 263 w 282"/>
                  <a:gd name="T45" fmla="*/ 203 h 485"/>
                  <a:gd name="T46" fmla="*/ 234 w 282"/>
                  <a:gd name="T47" fmla="*/ 218 h 485"/>
                  <a:gd name="T48" fmla="*/ 202 w 282"/>
                  <a:gd name="T49" fmla="*/ 224 h 485"/>
                  <a:gd name="T50" fmla="*/ 173 w 282"/>
                  <a:gd name="T51" fmla="*/ 211 h 485"/>
                  <a:gd name="T52" fmla="*/ 146 w 282"/>
                  <a:gd name="T53" fmla="*/ 201 h 485"/>
                  <a:gd name="T54" fmla="*/ 129 w 282"/>
                  <a:gd name="T55" fmla="*/ 209 h 485"/>
                  <a:gd name="T56" fmla="*/ 117 w 282"/>
                  <a:gd name="T57" fmla="*/ 222 h 485"/>
                  <a:gd name="T58" fmla="*/ 112 w 282"/>
                  <a:gd name="T59" fmla="*/ 241 h 485"/>
                  <a:gd name="T60" fmla="*/ 114 w 282"/>
                  <a:gd name="T61" fmla="*/ 257 h 485"/>
                  <a:gd name="T62" fmla="*/ 150 w 282"/>
                  <a:gd name="T63" fmla="*/ 268 h 485"/>
                  <a:gd name="T64" fmla="*/ 179 w 282"/>
                  <a:gd name="T65" fmla="*/ 286 h 485"/>
                  <a:gd name="T66" fmla="*/ 206 w 282"/>
                  <a:gd name="T67" fmla="*/ 305 h 485"/>
                  <a:gd name="T68" fmla="*/ 231 w 282"/>
                  <a:gd name="T69" fmla="*/ 330 h 485"/>
                  <a:gd name="T70" fmla="*/ 263 w 282"/>
                  <a:gd name="T71" fmla="*/ 358 h 485"/>
                  <a:gd name="T72" fmla="*/ 263 w 282"/>
                  <a:gd name="T73" fmla="*/ 376 h 485"/>
                  <a:gd name="T74" fmla="*/ 279 w 282"/>
                  <a:gd name="T75" fmla="*/ 406 h 485"/>
                  <a:gd name="T76" fmla="*/ 282 w 282"/>
                  <a:gd name="T77" fmla="*/ 447 h 485"/>
                  <a:gd name="T78" fmla="*/ 257 w 282"/>
                  <a:gd name="T79" fmla="*/ 477 h 485"/>
                  <a:gd name="T80" fmla="*/ 215 w 282"/>
                  <a:gd name="T81" fmla="*/ 485 h 485"/>
                  <a:gd name="T82" fmla="*/ 188 w 282"/>
                  <a:gd name="T83" fmla="*/ 485 h 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82" h="485">
                    <a:moveTo>
                      <a:pt x="188" y="485"/>
                    </a:moveTo>
                    <a:lnTo>
                      <a:pt x="171" y="429"/>
                    </a:lnTo>
                    <a:lnTo>
                      <a:pt x="167" y="414"/>
                    </a:lnTo>
                    <a:lnTo>
                      <a:pt x="35" y="357"/>
                    </a:lnTo>
                    <a:lnTo>
                      <a:pt x="35" y="284"/>
                    </a:lnTo>
                    <a:lnTo>
                      <a:pt x="27" y="278"/>
                    </a:lnTo>
                    <a:lnTo>
                      <a:pt x="23" y="276"/>
                    </a:lnTo>
                    <a:lnTo>
                      <a:pt x="14" y="268"/>
                    </a:lnTo>
                    <a:lnTo>
                      <a:pt x="0" y="264"/>
                    </a:lnTo>
                    <a:lnTo>
                      <a:pt x="52" y="209"/>
                    </a:lnTo>
                    <a:lnTo>
                      <a:pt x="77" y="168"/>
                    </a:lnTo>
                    <a:lnTo>
                      <a:pt x="85" y="99"/>
                    </a:lnTo>
                    <a:lnTo>
                      <a:pt x="64" y="53"/>
                    </a:lnTo>
                    <a:lnTo>
                      <a:pt x="64" y="26"/>
                    </a:lnTo>
                    <a:lnTo>
                      <a:pt x="129" y="0"/>
                    </a:lnTo>
                    <a:lnTo>
                      <a:pt x="161" y="13"/>
                    </a:lnTo>
                    <a:lnTo>
                      <a:pt x="211" y="0"/>
                    </a:lnTo>
                    <a:lnTo>
                      <a:pt x="236" y="19"/>
                    </a:lnTo>
                    <a:lnTo>
                      <a:pt x="277" y="46"/>
                    </a:lnTo>
                    <a:lnTo>
                      <a:pt x="267" y="67"/>
                    </a:lnTo>
                    <a:lnTo>
                      <a:pt x="261" y="101"/>
                    </a:lnTo>
                    <a:lnTo>
                      <a:pt x="279" y="180"/>
                    </a:lnTo>
                    <a:lnTo>
                      <a:pt x="263" y="203"/>
                    </a:lnTo>
                    <a:lnTo>
                      <a:pt x="234" y="218"/>
                    </a:lnTo>
                    <a:lnTo>
                      <a:pt x="202" y="224"/>
                    </a:lnTo>
                    <a:lnTo>
                      <a:pt x="173" y="211"/>
                    </a:lnTo>
                    <a:lnTo>
                      <a:pt x="146" y="201"/>
                    </a:lnTo>
                    <a:lnTo>
                      <a:pt x="129" y="209"/>
                    </a:lnTo>
                    <a:lnTo>
                      <a:pt x="117" y="222"/>
                    </a:lnTo>
                    <a:lnTo>
                      <a:pt x="112" y="241"/>
                    </a:lnTo>
                    <a:lnTo>
                      <a:pt x="114" y="257"/>
                    </a:lnTo>
                    <a:lnTo>
                      <a:pt x="150" y="268"/>
                    </a:lnTo>
                    <a:lnTo>
                      <a:pt x="179" y="286"/>
                    </a:lnTo>
                    <a:lnTo>
                      <a:pt x="206" y="305"/>
                    </a:lnTo>
                    <a:lnTo>
                      <a:pt x="231" y="330"/>
                    </a:lnTo>
                    <a:lnTo>
                      <a:pt x="263" y="358"/>
                    </a:lnTo>
                    <a:lnTo>
                      <a:pt x="263" y="376"/>
                    </a:lnTo>
                    <a:lnTo>
                      <a:pt x="279" y="406"/>
                    </a:lnTo>
                    <a:lnTo>
                      <a:pt x="282" y="447"/>
                    </a:lnTo>
                    <a:lnTo>
                      <a:pt x="257" y="477"/>
                    </a:lnTo>
                    <a:lnTo>
                      <a:pt x="215" y="485"/>
                    </a:lnTo>
                    <a:lnTo>
                      <a:pt x="188" y="485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03" name="Freeform 1290"/>
              <p:cNvSpPr>
                <a:spLocks/>
              </p:cNvSpPr>
              <p:nvPr/>
            </p:nvSpPr>
            <p:spPr bwMode="auto">
              <a:xfrm>
                <a:off x="2543" y="3712"/>
                <a:ext cx="117" cy="131"/>
              </a:xfrm>
              <a:custGeom>
                <a:avLst/>
                <a:gdLst>
                  <a:gd name="T0" fmla="*/ 73 w 183"/>
                  <a:gd name="T1" fmla="*/ 185 h 211"/>
                  <a:gd name="T2" fmla="*/ 68 w 183"/>
                  <a:gd name="T3" fmla="*/ 175 h 211"/>
                  <a:gd name="T4" fmla="*/ 68 w 183"/>
                  <a:gd name="T5" fmla="*/ 163 h 211"/>
                  <a:gd name="T6" fmla="*/ 64 w 183"/>
                  <a:gd name="T7" fmla="*/ 158 h 211"/>
                  <a:gd name="T8" fmla="*/ 58 w 183"/>
                  <a:gd name="T9" fmla="*/ 144 h 211"/>
                  <a:gd name="T10" fmla="*/ 54 w 183"/>
                  <a:gd name="T11" fmla="*/ 131 h 211"/>
                  <a:gd name="T12" fmla="*/ 50 w 183"/>
                  <a:gd name="T13" fmla="*/ 125 h 211"/>
                  <a:gd name="T14" fmla="*/ 43 w 183"/>
                  <a:gd name="T15" fmla="*/ 123 h 211"/>
                  <a:gd name="T16" fmla="*/ 35 w 183"/>
                  <a:gd name="T17" fmla="*/ 127 h 211"/>
                  <a:gd name="T18" fmla="*/ 27 w 183"/>
                  <a:gd name="T19" fmla="*/ 123 h 211"/>
                  <a:gd name="T20" fmla="*/ 22 w 183"/>
                  <a:gd name="T21" fmla="*/ 112 h 211"/>
                  <a:gd name="T22" fmla="*/ 14 w 183"/>
                  <a:gd name="T23" fmla="*/ 98 h 211"/>
                  <a:gd name="T24" fmla="*/ 8 w 183"/>
                  <a:gd name="T25" fmla="*/ 87 h 211"/>
                  <a:gd name="T26" fmla="*/ 0 w 183"/>
                  <a:gd name="T27" fmla="*/ 60 h 211"/>
                  <a:gd name="T28" fmla="*/ 6 w 183"/>
                  <a:gd name="T29" fmla="*/ 41 h 211"/>
                  <a:gd name="T30" fmla="*/ 18 w 183"/>
                  <a:gd name="T31" fmla="*/ 21 h 211"/>
                  <a:gd name="T32" fmla="*/ 25 w 183"/>
                  <a:gd name="T33" fmla="*/ 14 h 211"/>
                  <a:gd name="T34" fmla="*/ 29 w 183"/>
                  <a:gd name="T35" fmla="*/ 14 h 211"/>
                  <a:gd name="T36" fmla="*/ 35 w 183"/>
                  <a:gd name="T37" fmla="*/ 6 h 211"/>
                  <a:gd name="T38" fmla="*/ 43 w 183"/>
                  <a:gd name="T39" fmla="*/ 0 h 211"/>
                  <a:gd name="T40" fmla="*/ 127 w 183"/>
                  <a:gd name="T41" fmla="*/ 0 h 211"/>
                  <a:gd name="T42" fmla="*/ 127 w 183"/>
                  <a:gd name="T43" fmla="*/ 52 h 211"/>
                  <a:gd name="T44" fmla="*/ 183 w 183"/>
                  <a:gd name="T45" fmla="*/ 46 h 211"/>
                  <a:gd name="T46" fmla="*/ 175 w 183"/>
                  <a:gd name="T47" fmla="*/ 115 h 211"/>
                  <a:gd name="T48" fmla="*/ 150 w 183"/>
                  <a:gd name="T49" fmla="*/ 156 h 211"/>
                  <a:gd name="T50" fmla="*/ 98 w 183"/>
                  <a:gd name="T51" fmla="*/ 211 h 211"/>
                  <a:gd name="T52" fmla="*/ 79 w 183"/>
                  <a:gd name="T53" fmla="*/ 202 h 211"/>
                  <a:gd name="T54" fmla="*/ 77 w 183"/>
                  <a:gd name="T55" fmla="*/ 192 h 211"/>
                  <a:gd name="T56" fmla="*/ 73 w 183"/>
                  <a:gd name="T57" fmla="*/ 185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83" h="211">
                    <a:moveTo>
                      <a:pt x="73" y="185"/>
                    </a:moveTo>
                    <a:lnTo>
                      <a:pt x="68" y="175"/>
                    </a:lnTo>
                    <a:lnTo>
                      <a:pt x="68" y="163"/>
                    </a:lnTo>
                    <a:lnTo>
                      <a:pt x="64" y="158"/>
                    </a:lnTo>
                    <a:lnTo>
                      <a:pt x="58" y="144"/>
                    </a:lnTo>
                    <a:lnTo>
                      <a:pt x="54" y="131"/>
                    </a:lnTo>
                    <a:lnTo>
                      <a:pt x="50" y="125"/>
                    </a:lnTo>
                    <a:lnTo>
                      <a:pt x="43" y="123"/>
                    </a:lnTo>
                    <a:lnTo>
                      <a:pt x="35" y="127"/>
                    </a:lnTo>
                    <a:lnTo>
                      <a:pt x="27" y="123"/>
                    </a:lnTo>
                    <a:lnTo>
                      <a:pt x="22" y="112"/>
                    </a:lnTo>
                    <a:lnTo>
                      <a:pt x="14" y="98"/>
                    </a:lnTo>
                    <a:lnTo>
                      <a:pt x="8" y="87"/>
                    </a:lnTo>
                    <a:lnTo>
                      <a:pt x="0" y="60"/>
                    </a:lnTo>
                    <a:lnTo>
                      <a:pt x="6" y="41"/>
                    </a:lnTo>
                    <a:lnTo>
                      <a:pt x="18" y="21"/>
                    </a:lnTo>
                    <a:lnTo>
                      <a:pt x="25" y="14"/>
                    </a:lnTo>
                    <a:lnTo>
                      <a:pt x="29" y="14"/>
                    </a:lnTo>
                    <a:lnTo>
                      <a:pt x="35" y="6"/>
                    </a:lnTo>
                    <a:lnTo>
                      <a:pt x="43" y="0"/>
                    </a:lnTo>
                    <a:lnTo>
                      <a:pt x="127" y="0"/>
                    </a:lnTo>
                    <a:lnTo>
                      <a:pt x="127" y="52"/>
                    </a:lnTo>
                    <a:lnTo>
                      <a:pt x="183" y="46"/>
                    </a:lnTo>
                    <a:lnTo>
                      <a:pt x="175" y="115"/>
                    </a:lnTo>
                    <a:lnTo>
                      <a:pt x="150" y="156"/>
                    </a:lnTo>
                    <a:lnTo>
                      <a:pt x="98" y="211"/>
                    </a:lnTo>
                    <a:lnTo>
                      <a:pt x="79" y="202"/>
                    </a:lnTo>
                    <a:lnTo>
                      <a:pt x="77" y="192"/>
                    </a:lnTo>
                    <a:lnTo>
                      <a:pt x="73" y="185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04" name="Freeform 1291"/>
              <p:cNvSpPr>
                <a:spLocks/>
              </p:cNvSpPr>
              <p:nvPr/>
            </p:nvSpPr>
            <p:spPr bwMode="auto">
              <a:xfrm>
                <a:off x="2543" y="3712"/>
                <a:ext cx="117" cy="131"/>
              </a:xfrm>
              <a:custGeom>
                <a:avLst/>
                <a:gdLst>
                  <a:gd name="T0" fmla="*/ 73 w 183"/>
                  <a:gd name="T1" fmla="*/ 185 h 211"/>
                  <a:gd name="T2" fmla="*/ 68 w 183"/>
                  <a:gd name="T3" fmla="*/ 175 h 211"/>
                  <a:gd name="T4" fmla="*/ 68 w 183"/>
                  <a:gd name="T5" fmla="*/ 163 h 211"/>
                  <a:gd name="T6" fmla="*/ 64 w 183"/>
                  <a:gd name="T7" fmla="*/ 158 h 211"/>
                  <a:gd name="T8" fmla="*/ 58 w 183"/>
                  <a:gd name="T9" fmla="*/ 144 h 211"/>
                  <a:gd name="T10" fmla="*/ 54 w 183"/>
                  <a:gd name="T11" fmla="*/ 131 h 211"/>
                  <a:gd name="T12" fmla="*/ 50 w 183"/>
                  <a:gd name="T13" fmla="*/ 125 h 211"/>
                  <a:gd name="T14" fmla="*/ 43 w 183"/>
                  <a:gd name="T15" fmla="*/ 123 h 211"/>
                  <a:gd name="T16" fmla="*/ 35 w 183"/>
                  <a:gd name="T17" fmla="*/ 127 h 211"/>
                  <a:gd name="T18" fmla="*/ 27 w 183"/>
                  <a:gd name="T19" fmla="*/ 123 h 211"/>
                  <a:gd name="T20" fmla="*/ 22 w 183"/>
                  <a:gd name="T21" fmla="*/ 112 h 211"/>
                  <a:gd name="T22" fmla="*/ 14 w 183"/>
                  <a:gd name="T23" fmla="*/ 98 h 211"/>
                  <a:gd name="T24" fmla="*/ 8 w 183"/>
                  <a:gd name="T25" fmla="*/ 87 h 211"/>
                  <a:gd name="T26" fmla="*/ 0 w 183"/>
                  <a:gd name="T27" fmla="*/ 60 h 211"/>
                  <a:gd name="T28" fmla="*/ 6 w 183"/>
                  <a:gd name="T29" fmla="*/ 41 h 211"/>
                  <a:gd name="T30" fmla="*/ 18 w 183"/>
                  <a:gd name="T31" fmla="*/ 21 h 211"/>
                  <a:gd name="T32" fmla="*/ 25 w 183"/>
                  <a:gd name="T33" fmla="*/ 14 h 211"/>
                  <a:gd name="T34" fmla="*/ 29 w 183"/>
                  <a:gd name="T35" fmla="*/ 14 h 211"/>
                  <a:gd name="T36" fmla="*/ 35 w 183"/>
                  <a:gd name="T37" fmla="*/ 6 h 211"/>
                  <a:gd name="T38" fmla="*/ 43 w 183"/>
                  <a:gd name="T39" fmla="*/ 0 h 211"/>
                  <a:gd name="T40" fmla="*/ 127 w 183"/>
                  <a:gd name="T41" fmla="*/ 0 h 211"/>
                  <a:gd name="T42" fmla="*/ 127 w 183"/>
                  <a:gd name="T43" fmla="*/ 52 h 211"/>
                  <a:gd name="T44" fmla="*/ 183 w 183"/>
                  <a:gd name="T45" fmla="*/ 46 h 211"/>
                  <a:gd name="T46" fmla="*/ 175 w 183"/>
                  <a:gd name="T47" fmla="*/ 115 h 211"/>
                  <a:gd name="T48" fmla="*/ 150 w 183"/>
                  <a:gd name="T49" fmla="*/ 156 h 211"/>
                  <a:gd name="T50" fmla="*/ 98 w 183"/>
                  <a:gd name="T51" fmla="*/ 211 h 211"/>
                  <a:gd name="T52" fmla="*/ 79 w 183"/>
                  <a:gd name="T53" fmla="*/ 202 h 211"/>
                  <a:gd name="T54" fmla="*/ 77 w 183"/>
                  <a:gd name="T55" fmla="*/ 192 h 211"/>
                  <a:gd name="T56" fmla="*/ 73 w 183"/>
                  <a:gd name="T57" fmla="*/ 185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83" h="211">
                    <a:moveTo>
                      <a:pt x="73" y="185"/>
                    </a:moveTo>
                    <a:lnTo>
                      <a:pt x="68" y="175"/>
                    </a:lnTo>
                    <a:lnTo>
                      <a:pt x="68" y="163"/>
                    </a:lnTo>
                    <a:lnTo>
                      <a:pt x="64" y="158"/>
                    </a:lnTo>
                    <a:lnTo>
                      <a:pt x="58" y="144"/>
                    </a:lnTo>
                    <a:lnTo>
                      <a:pt x="54" y="131"/>
                    </a:lnTo>
                    <a:lnTo>
                      <a:pt x="50" y="125"/>
                    </a:lnTo>
                    <a:lnTo>
                      <a:pt x="43" y="123"/>
                    </a:lnTo>
                    <a:lnTo>
                      <a:pt x="35" y="127"/>
                    </a:lnTo>
                    <a:lnTo>
                      <a:pt x="27" y="123"/>
                    </a:lnTo>
                    <a:lnTo>
                      <a:pt x="22" y="112"/>
                    </a:lnTo>
                    <a:lnTo>
                      <a:pt x="14" y="98"/>
                    </a:lnTo>
                    <a:lnTo>
                      <a:pt x="8" y="87"/>
                    </a:lnTo>
                    <a:lnTo>
                      <a:pt x="0" y="60"/>
                    </a:lnTo>
                    <a:lnTo>
                      <a:pt x="6" y="41"/>
                    </a:lnTo>
                    <a:lnTo>
                      <a:pt x="18" y="21"/>
                    </a:lnTo>
                    <a:lnTo>
                      <a:pt x="25" y="14"/>
                    </a:lnTo>
                    <a:lnTo>
                      <a:pt x="29" y="14"/>
                    </a:lnTo>
                    <a:lnTo>
                      <a:pt x="35" y="6"/>
                    </a:lnTo>
                    <a:lnTo>
                      <a:pt x="43" y="0"/>
                    </a:lnTo>
                    <a:lnTo>
                      <a:pt x="127" y="0"/>
                    </a:lnTo>
                    <a:lnTo>
                      <a:pt x="127" y="52"/>
                    </a:lnTo>
                    <a:lnTo>
                      <a:pt x="183" y="46"/>
                    </a:lnTo>
                    <a:lnTo>
                      <a:pt x="175" y="115"/>
                    </a:lnTo>
                    <a:lnTo>
                      <a:pt x="150" y="156"/>
                    </a:lnTo>
                    <a:lnTo>
                      <a:pt x="98" y="211"/>
                    </a:lnTo>
                    <a:lnTo>
                      <a:pt x="79" y="202"/>
                    </a:lnTo>
                    <a:lnTo>
                      <a:pt x="77" y="192"/>
                    </a:lnTo>
                    <a:lnTo>
                      <a:pt x="73" y="185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05" name="Freeform 1292"/>
              <p:cNvSpPr>
                <a:spLocks/>
              </p:cNvSpPr>
              <p:nvPr/>
            </p:nvSpPr>
            <p:spPr bwMode="auto">
              <a:xfrm>
                <a:off x="2445" y="3707"/>
                <a:ext cx="132" cy="125"/>
              </a:xfrm>
              <a:custGeom>
                <a:avLst/>
                <a:gdLst>
                  <a:gd name="T0" fmla="*/ 6 w 207"/>
                  <a:gd name="T1" fmla="*/ 55 h 203"/>
                  <a:gd name="T2" fmla="*/ 88 w 207"/>
                  <a:gd name="T3" fmla="*/ 36 h 203"/>
                  <a:gd name="T4" fmla="*/ 148 w 207"/>
                  <a:gd name="T5" fmla="*/ 0 h 203"/>
                  <a:gd name="T6" fmla="*/ 167 w 207"/>
                  <a:gd name="T7" fmla="*/ 21 h 203"/>
                  <a:gd name="T8" fmla="*/ 173 w 207"/>
                  <a:gd name="T9" fmla="*/ 23 h 203"/>
                  <a:gd name="T10" fmla="*/ 178 w 207"/>
                  <a:gd name="T11" fmla="*/ 23 h 203"/>
                  <a:gd name="T12" fmla="*/ 171 w 207"/>
                  <a:gd name="T13" fmla="*/ 30 h 203"/>
                  <a:gd name="T14" fmla="*/ 159 w 207"/>
                  <a:gd name="T15" fmla="*/ 50 h 203"/>
                  <a:gd name="T16" fmla="*/ 153 w 207"/>
                  <a:gd name="T17" fmla="*/ 69 h 203"/>
                  <a:gd name="T18" fmla="*/ 161 w 207"/>
                  <a:gd name="T19" fmla="*/ 96 h 203"/>
                  <a:gd name="T20" fmla="*/ 167 w 207"/>
                  <a:gd name="T21" fmla="*/ 107 h 203"/>
                  <a:gd name="T22" fmla="*/ 175 w 207"/>
                  <a:gd name="T23" fmla="*/ 121 h 203"/>
                  <a:gd name="T24" fmla="*/ 180 w 207"/>
                  <a:gd name="T25" fmla="*/ 132 h 203"/>
                  <a:gd name="T26" fmla="*/ 188 w 207"/>
                  <a:gd name="T27" fmla="*/ 136 h 203"/>
                  <a:gd name="T28" fmla="*/ 196 w 207"/>
                  <a:gd name="T29" fmla="*/ 132 h 203"/>
                  <a:gd name="T30" fmla="*/ 203 w 207"/>
                  <a:gd name="T31" fmla="*/ 134 h 203"/>
                  <a:gd name="T32" fmla="*/ 207 w 207"/>
                  <a:gd name="T33" fmla="*/ 140 h 203"/>
                  <a:gd name="T34" fmla="*/ 163 w 207"/>
                  <a:gd name="T35" fmla="*/ 157 h 203"/>
                  <a:gd name="T36" fmla="*/ 92 w 207"/>
                  <a:gd name="T37" fmla="*/ 157 h 203"/>
                  <a:gd name="T38" fmla="*/ 100 w 207"/>
                  <a:gd name="T39" fmla="*/ 180 h 203"/>
                  <a:gd name="T40" fmla="*/ 103 w 207"/>
                  <a:gd name="T41" fmla="*/ 192 h 203"/>
                  <a:gd name="T42" fmla="*/ 100 w 207"/>
                  <a:gd name="T43" fmla="*/ 197 h 203"/>
                  <a:gd name="T44" fmla="*/ 94 w 207"/>
                  <a:gd name="T45" fmla="*/ 199 h 203"/>
                  <a:gd name="T46" fmla="*/ 80 w 207"/>
                  <a:gd name="T47" fmla="*/ 203 h 203"/>
                  <a:gd name="T48" fmla="*/ 38 w 207"/>
                  <a:gd name="T49" fmla="*/ 128 h 203"/>
                  <a:gd name="T50" fmla="*/ 0 w 207"/>
                  <a:gd name="T51" fmla="*/ 86 h 203"/>
                  <a:gd name="T52" fmla="*/ 6 w 207"/>
                  <a:gd name="T53" fmla="*/ 55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7" h="203">
                    <a:moveTo>
                      <a:pt x="6" y="55"/>
                    </a:moveTo>
                    <a:lnTo>
                      <a:pt x="88" y="36"/>
                    </a:lnTo>
                    <a:lnTo>
                      <a:pt x="148" y="0"/>
                    </a:lnTo>
                    <a:lnTo>
                      <a:pt x="167" y="21"/>
                    </a:lnTo>
                    <a:lnTo>
                      <a:pt x="173" y="23"/>
                    </a:lnTo>
                    <a:lnTo>
                      <a:pt x="178" y="23"/>
                    </a:lnTo>
                    <a:lnTo>
                      <a:pt x="171" y="30"/>
                    </a:lnTo>
                    <a:lnTo>
                      <a:pt x="159" y="50"/>
                    </a:lnTo>
                    <a:lnTo>
                      <a:pt x="153" y="69"/>
                    </a:lnTo>
                    <a:lnTo>
                      <a:pt x="161" y="96"/>
                    </a:lnTo>
                    <a:lnTo>
                      <a:pt x="167" y="107"/>
                    </a:lnTo>
                    <a:lnTo>
                      <a:pt x="175" y="121"/>
                    </a:lnTo>
                    <a:lnTo>
                      <a:pt x="180" y="132"/>
                    </a:lnTo>
                    <a:lnTo>
                      <a:pt x="188" y="136"/>
                    </a:lnTo>
                    <a:lnTo>
                      <a:pt x="196" y="132"/>
                    </a:lnTo>
                    <a:lnTo>
                      <a:pt x="203" y="134"/>
                    </a:lnTo>
                    <a:lnTo>
                      <a:pt x="207" y="140"/>
                    </a:lnTo>
                    <a:lnTo>
                      <a:pt x="163" y="157"/>
                    </a:lnTo>
                    <a:lnTo>
                      <a:pt x="92" y="157"/>
                    </a:lnTo>
                    <a:lnTo>
                      <a:pt x="100" y="180"/>
                    </a:lnTo>
                    <a:lnTo>
                      <a:pt x="103" y="192"/>
                    </a:lnTo>
                    <a:lnTo>
                      <a:pt x="100" y="197"/>
                    </a:lnTo>
                    <a:lnTo>
                      <a:pt x="94" y="199"/>
                    </a:lnTo>
                    <a:lnTo>
                      <a:pt x="80" y="203"/>
                    </a:lnTo>
                    <a:lnTo>
                      <a:pt x="38" y="128"/>
                    </a:lnTo>
                    <a:lnTo>
                      <a:pt x="0" y="86"/>
                    </a:lnTo>
                    <a:lnTo>
                      <a:pt x="6" y="5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06" name="Freeform 1293"/>
              <p:cNvSpPr>
                <a:spLocks/>
              </p:cNvSpPr>
              <p:nvPr/>
            </p:nvSpPr>
            <p:spPr bwMode="auto">
              <a:xfrm>
                <a:off x="2445" y="3707"/>
                <a:ext cx="132" cy="125"/>
              </a:xfrm>
              <a:custGeom>
                <a:avLst/>
                <a:gdLst>
                  <a:gd name="T0" fmla="*/ 6 w 207"/>
                  <a:gd name="T1" fmla="*/ 55 h 203"/>
                  <a:gd name="T2" fmla="*/ 88 w 207"/>
                  <a:gd name="T3" fmla="*/ 36 h 203"/>
                  <a:gd name="T4" fmla="*/ 148 w 207"/>
                  <a:gd name="T5" fmla="*/ 0 h 203"/>
                  <a:gd name="T6" fmla="*/ 167 w 207"/>
                  <a:gd name="T7" fmla="*/ 21 h 203"/>
                  <a:gd name="T8" fmla="*/ 173 w 207"/>
                  <a:gd name="T9" fmla="*/ 23 h 203"/>
                  <a:gd name="T10" fmla="*/ 178 w 207"/>
                  <a:gd name="T11" fmla="*/ 23 h 203"/>
                  <a:gd name="T12" fmla="*/ 171 w 207"/>
                  <a:gd name="T13" fmla="*/ 30 h 203"/>
                  <a:gd name="T14" fmla="*/ 159 w 207"/>
                  <a:gd name="T15" fmla="*/ 50 h 203"/>
                  <a:gd name="T16" fmla="*/ 153 w 207"/>
                  <a:gd name="T17" fmla="*/ 69 h 203"/>
                  <a:gd name="T18" fmla="*/ 161 w 207"/>
                  <a:gd name="T19" fmla="*/ 96 h 203"/>
                  <a:gd name="T20" fmla="*/ 167 w 207"/>
                  <a:gd name="T21" fmla="*/ 107 h 203"/>
                  <a:gd name="T22" fmla="*/ 175 w 207"/>
                  <a:gd name="T23" fmla="*/ 121 h 203"/>
                  <a:gd name="T24" fmla="*/ 180 w 207"/>
                  <a:gd name="T25" fmla="*/ 132 h 203"/>
                  <a:gd name="T26" fmla="*/ 188 w 207"/>
                  <a:gd name="T27" fmla="*/ 136 h 203"/>
                  <a:gd name="T28" fmla="*/ 196 w 207"/>
                  <a:gd name="T29" fmla="*/ 132 h 203"/>
                  <a:gd name="T30" fmla="*/ 203 w 207"/>
                  <a:gd name="T31" fmla="*/ 134 h 203"/>
                  <a:gd name="T32" fmla="*/ 207 w 207"/>
                  <a:gd name="T33" fmla="*/ 140 h 203"/>
                  <a:gd name="T34" fmla="*/ 163 w 207"/>
                  <a:gd name="T35" fmla="*/ 157 h 203"/>
                  <a:gd name="T36" fmla="*/ 92 w 207"/>
                  <a:gd name="T37" fmla="*/ 157 h 203"/>
                  <a:gd name="T38" fmla="*/ 100 w 207"/>
                  <a:gd name="T39" fmla="*/ 180 h 203"/>
                  <a:gd name="T40" fmla="*/ 103 w 207"/>
                  <a:gd name="T41" fmla="*/ 192 h 203"/>
                  <a:gd name="T42" fmla="*/ 100 w 207"/>
                  <a:gd name="T43" fmla="*/ 197 h 203"/>
                  <a:gd name="T44" fmla="*/ 94 w 207"/>
                  <a:gd name="T45" fmla="*/ 199 h 203"/>
                  <a:gd name="T46" fmla="*/ 80 w 207"/>
                  <a:gd name="T47" fmla="*/ 203 h 203"/>
                  <a:gd name="T48" fmla="*/ 38 w 207"/>
                  <a:gd name="T49" fmla="*/ 128 h 203"/>
                  <a:gd name="T50" fmla="*/ 0 w 207"/>
                  <a:gd name="T51" fmla="*/ 86 h 203"/>
                  <a:gd name="T52" fmla="*/ 6 w 207"/>
                  <a:gd name="T53" fmla="*/ 55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7" h="203">
                    <a:moveTo>
                      <a:pt x="6" y="55"/>
                    </a:moveTo>
                    <a:lnTo>
                      <a:pt x="88" y="36"/>
                    </a:lnTo>
                    <a:lnTo>
                      <a:pt x="148" y="0"/>
                    </a:lnTo>
                    <a:lnTo>
                      <a:pt x="167" y="21"/>
                    </a:lnTo>
                    <a:lnTo>
                      <a:pt x="173" y="23"/>
                    </a:lnTo>
                    <a:lnTo>
                      <a:pt x="178" y="23"/>
                    </a:lnTo>
                    <a:lnTo>
                      <a:pt x="171" y="30"/>
                    </a:lnTo>
                    <a:lnTo>
                      <a:pt x="159" y="50"/>
                    </a:lnTo>
                    <a:lnTo>
                      <a:pt x="153" y="69"/>
                    </a:lnTo>
                    <a:lnTo>
                      <a:pt x="161" y="96"/>
                    </a:lnTo>
                    <a:lnTo>
                      <a:pt x="167" y="107"/>
                    </a:lnTo>
                    <a:lnTo>
                      <a:pt x="175" y="121"/>
                    </a:lnTo>
                    <a:lnTo>
                      <a:pt x="180" y="132"/>
                    </a:lnTo>
                    <a:lnTo>
                      <a:pt x="188" y="136"/>
                    </a:lnTo>
                    <a:lnTo>
                      <a:pt x="196" y="132"/>
                    </a:lnTo>
                    <a:lnTo>
                      <a:pt x="203" y="134"/>
                    </a:lnTo>
                    <a:lnTo>
                      <a:pt x="207" y="140"/>
                    </a:lnTo>
                    <a:lnTo>
                      <a:pt x="163" y="157"/>
                    </a:lnTo>
                    <a:lnTo>
                      <a:pt x="92" y="157"/>
                    </a:lnTo>
                    <a:lnTo>
                      <a:pt x="100" y="180"/>
                    </a:lnTo>
                    <a:lnTo>
                      <a:pt x="103" y="192"/>
                    </a:lnTo>
                    <a:lnTo>
                      <a:pt x="100" y="197"/>
                    </a:lnTo>
                    <a:lnTo>
                      <a:pt x="94" y="199"/>
                    </a:lnTo>
                    <a:lnTo>
                      <a:pt x="80" y="203"/>
                    </a:lnTo>
                    <a:lnTo>
                      <a:pt x="38" y="128"/>
                    </a:lnTo>
                    <a:lnTo>
                      <a:pt x="0" y="86"/>
                    </a:lnTo>
                    <a:lnTo>
                      <a:pt x="6" y="55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07" name="Freeform 1294"/>
              <p:cNvSpPr>
                <a:spLocks/>
              </p:cNvSpPr>
              <p:nvPr/>
            </p:nvSpPr>
            <p:spPr bwMode="auto">
              <a:xfrm>
                <a:off x="2486" y="3793"/>
                <a:ext cx="103" cy="88"/>
              </a:xfrm>
              <a:custGeom>
                <a:avLst/>
                <a:gdLst>
                  <a:gd name="T0" fmla="*/ 163 w 163"/>
                  <a:gd name="T1" fmla="*/ 54 h 142"/>
                  <a:gd name="T2" fmla="*/ 163 w 163"/>
                  <a:gd name="T3" fmla="*/ 107 h 142"/>
                  <a:gd name="T4" fmla="*/ 154 w 163"/>
                  <a:gd name="T5" fmla="*/ 125 h 142"/>
                  <a:gd name="T6" fmla="*/ 138 w 163"/>
                  <a:gd name="T7" fmla="*/ 126 h 142"/>
                  <a:gd name="T8" fmla="*/ 112 w 163"/>
                  <a:gd name="T9" fmla="*/ 128 h 142"/>
                  <a:gd name="T10" fmla="*/ 92 w 163"/>
                  <a:gd name="T11" fmla="*/ 140 h 142"/>
                  <a:gd name="T12" fmla="*/ 48 w 163"/>
                  <a:gd name="T13" fmla="*/ 142 h 142"/>
                  <a:gd name="T14" fmla="*/ 52 w 163"/>
                  <a:gd name="T15" fmla="*/ 138 h 142"/>
                  <a:gd name="T16" fmla="*/ 19 w 163"/>
                  <a:gd name="T17" fmla="*/ 138 h 142"/>
                  <a:gd name="T18" fmla="*/ 31 w 163"/>
                  <a:gd name="T19" fmla="*/ 92 h 142"/>
                  <a:gd name="T20" fmla="*/ 27 w 163"/>
                  <a:gd name="T21" fmla="*/ 84 h 142"/>
                  <a:gd name="T22" fmla="*/ 21 w 163"/>
                  <a:gd name="T23" fmla="*/ 86 h 142"/>
                  <a:gd name="T24" fmla="*/ 17 w 163"/>
                  <a:gd name="T25" fmla="*/ 94 h 142"/>
                  <a:gd name="T26" fmla="*/ 8 w 163"/>
                  <a:gd name="T27" fmla="*/ 96 h 142"/>
                  <a:gd name="T28" fmla="*/ 4 w 163"/>
                  <a:gd name="T29" fmla="*/ 92 h 142"/>
                  <a:gd name="T30" fmla="*/ 0 w 163"/>
                  <a:gd name="T31" fmla="*/ 65 h 142"/>
                  <a:gd name="T32" fmla="*/ 4 w 163"/>
                  <a:gd name="T33" fmla="*/ 65 h 142"/>
                  <a:gd name="T34" fmla="*/ 17 w 163"/>
                  <a:gd name="T35" fmla="*/ 65 h 142"/>
                  <a:gd name="T36" fmla="*/ 17 w 163"/>
                  <a:gd name="T37" fmla="*/ 63 h 142"/>
                  <a:gd name="T38" fmla="*/ 31 w 163"/>
                  <a:gd name="T39" fmla="*/ 59 h 142"/>
                  <a:gd name="T40" fmla="*/ 37 w 163"/>
                  <a:gd name="T41" fmla="*/ 57 h 142"/>
                  <a:gd name="T42" fmla="*/ 40 w 163"/>
                  <a:gd name="T43" fmla="*/ 52 h 142"/>
                  <a:gd name="T44" fmla="*/ 37 w 163"/>
                  <a:gd name="T45" fmla="*/ 40 h 142"/>
                  <a:gd name="T46" fmla="*/ 29 w 163"/>
                  <a:gd name="T47" fmla="*/ 17 h 142"/>
                  <a:gd name="T48" fmla="*/ 100 w 163"/>
                  <a:gd name="T49" fmla="*/ 17 h 142"/>
                  <a:gd name="T50" fmla="*/ 144 w 163"/>
                  <a:gd name="T51" fmla="*/ 0 h 142"/>
                  <a:gd name="T52" fmla="*/ 148 w 163"/>
                  <a:gd name="T53" fmla="*/ 13 h 142"/>
                  <a:gd name="T54" fmla="*/ 154 w 163"/>
                  <a:gd name="T55" fmla="*/ 27 h 142"/>
                  <a:gd name="T56" fmla="*/ 158 w 163"/>
                  <a:gd name="T57" fmla="*/ 32 h 142"/>
                  <a:gd name="T58" fmla="*/ 158 w 163"/>
                  <a:gd name="T59" fmla="*/ 44 h 142"/>
                  <a:gd name="T60" fmla="*/ 163 w 163"/>
                  <a:gd name="T61" fmla="*/ 5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63" h="142">
                    <a:moveTo>
                      <a:pt x="163" y="54"/>
                    </a:moveTo>
                    <a:lnTo>
                      <a:pt x="163" y="107"/>
                    </a:lnTo>
                    <a:lnTo>
                      <a:pt x="154" y="125"/>
                    </a:lnTo>
                    <a:lnTo>
                      <a:pt x="138" y="126"/>
                    </a:lnTo>
                    <a:lnTo>
                      <a:pt x="112" y="128"/>
                    </a:lnTo>
                    <a:lnTo>
                      <a:pt x="92" y="140"/>
                    </a:lnTo>
                    <a:lnTo>
                      <a:pt x="48" y="142"/>
                    </a:lnTo>
                    <a:lnTo>
                      <a:pt x="52" y="138"/>
                    </a:lnTo>
                    <a:lnTo>
                      <a:pt x="19" y="138"/>
                    </a:lnTo>
                    <a:lnTo>
                      <a:pt x="31" y="92"/>
                    </a:lnTo>
                    <a:lnTo>
                      <a:pt x="27" y="84"/>
                    </a:lnTo>
                    <a:lnTo>
                      <a:pt x="21" y="86"/>
                    </a:lnTo>
                    <a:lnTo>
                      <a:pt x="17" y="94"/>
                    </a:lnTo>
                    <a:lnTo>
                      <a:pt x="8" y="96"/>
                    </a:lnTo>
                    <a:lnTo>
                      <a:pt x="4" y="92"/>
                    </a:lnTo>
                    <a:lnTo>
                      <a:pt x="0" y="65"/>
                    </a:lnTo>
                    <a:lnTo>
                      <a:pt x="4" y="65"/>
                    </a:lnTo>
                    <a:lnTo>
                      <a:pt x="17" y="65"/>
                    </a:lnTo>
                    <a:lnTo>
                      <a:pt x="17" y="63"/>
                    </a:lnTo>
                    <a:lnTo>
                      <a:pt x="31" y="59"/>
                    </a:lnTo>
                    <a:lnTo>
                      <a:pt x="37" y="57"/>
                    </a:lnTo>
                    <a:lnTo>
                      <a:pt x="40" y="52"/>
                    </a:lnTo>
                    <a:lnTo>
                      <a:pt x="37" y="40"/>
                    </a:lnTo>
                    <a:lnTo>
                      <a:pt x="29" y="17"/>
                    </a:lnTo>
                    <a:lnTo>
                      <a:pt x="100" y="17"/>
                    </a:lnTo>
                    <a:lnTo>
                      <a:pt x="144" y="0"/>
                    </a:lnTo>
                    <a:lnTo>
                      <a:pt x="148" y="13"/>
                    </a:lnTo>
                    <a:lnTo>
                      <a:pt x="154" y="27"/>
                    </a:lnTo>
                    <a:lnTo>
                      <a:pt x="158" y="32"/>
                    </a:lnTo>
                    <a:lnTo>
                      <a:pt x="158" y="44"/>
                    </a:lnTo>
                    <a:lnTo>
                      <a:pt x="16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08" name="Freeform 1295"/>
              <p:cNvSpPr>
                <a:spLocks/>
              </p:cNvSpPr>
              <p:nvPr/>
            </p:nvSpPr>
            <p:spPr bwMode="auto">
              <a:xfrm>
                <a:off x="2486" y="3793"/>
                <a:ext cx="103" cy="88"/>
              </a:xfrm>
              <a:custGeom>
                <a:avLst/>
                <a:gdLst>
                  <a:gd name="T0" fmla="*/ 163 w 163"/>
                  <a:gd name="T1" fmla="*/ 54 h 142"/>
                  <a:gd name="T2" fmla="*/ 163 w 163"/>
                  <a:gd name="T3" fmla="*/ 107 h 142"/>
                  <a:gd name="T4" fmla="*/ 154 w 163"/>
                  <a:gd name="T5" fmla="*/ 125 h 142"/>
                  <a:gd name="T6" fmla="*/ 138 w 163"/>
                  <a:gd name="T7" fmla="*/ 126 h 142"/>
                  <a:gd name="T8" fmla="*/ 112 w 163"/>
                  <a:gd name="T9" fmla="*/ 128 h 142"/>
                  <a:gd name="T10" fmla="*/ 92 w 163"/>
                  <a:gd name="T11" fmla="*/ 140 h 142"/>
                  <a:gd name="T12" fmla="*/ 48 w 163"/>
                  <a:gd name="T13" fmla="*/ 142 h 142"/>
                  <a:gd name="T14" fmla="*/ 52 w 163"/>
                  <a:gd name="T15" fmla="*/ 138 h 142"/>
                  <a:gd name="T16" fmla="*/ 19 w 163"/>
                  <a:gd name="T17" fmla="*/ 138 h 142"/>
                  <a:gd name="T18" fmla="*/ 31 w 163"/>
                  <a:gd name="T19" fmla="*/ 92 h 142"/>
                  <a:gd name="T20" fmla="*/ 27 w 163"/>
                  <a:gd name="T21" fmla="*/ 84 h 142"/>
                  <a:gd name="T22" fmla="*/ 21 w 163"/>
                  <a:gd name="T23" fmla="*/ 86 h 142"/>
                  <a:gd name="T24" fmla="*/ 17 w 163"/>
                  <a:gd name="T25" fmla="*/ 94 h 142"/>
                  <a:gd name="T26" fmla="*/ 8 w 163"/>
                  <a:gd name="T27" fmla="*/ 96 h 142"/>
                  <a:gd name="T28" fmla="*/ 4 w 163"/>
                  <a:gd name="T29" fmla="*/ 92 h 142"/>
                  <a:gd name="T30" fmla="*/ 0 w 163"/>
                  <a:gd name="T31" fmla="*/ 65 h 142"/>
                  <a:gd name="T32" fmla="*/ 4 w 163"/>
                  <a:gd name="T33" fmla="*/ 65 h 142"/>
                  <a:gd name="T34" fmla="*/ 17 w 163"/>
                  <a:gd name="T35" fmla="*/ 65 h 142"/>
                  <a:gd name="T36" fmla="*/ 17 w 163"/>
                  <a:gd name="T37" fmla="*/ 63 h 142"/>
                  <a:gd name="T38" fmla="*/ 31 w 163"/>
                  <a:gd name="T39" fmla="*/ 59 h 142"/>
                  <a:gd name="T40" fmla="*/ 37 w 163"/>
                  <a:gd name="T41" fmla="*/ 57 h 142"/>
                  <a:gd name="T42" fmla="*/ 40 w 163"/>
                  <a:gd name="T43" fmla="*/ 52 h 142"/>
                  <a:gd name="T44" fmla="*/ 37 w 163"/>
                  <a:gd name="T45" fmla="*/ 40 h 142"/>
                  <a:gd name="T46" fmla="*/ 29 w 163"/>
                  <a:gd name="T47" fmla="*/ 17 h 142"/>
                  <a:gd name="T48" fmla="*/ 100 w 163"/>
                  <a:gd name="T49" fmla="*/ 17 h 142"/>
                  <a:gd name="T50" fmla="*/ 144 w 163"/>
                  <a:gd name="T51" fmla="*/ 0 h 142"/>
                  <a:gd name="T52" fmla="*/ 148 w 163"/>
                  <a:gd name="T53" fmla="*/ 13 h 142"/>
                  <a:gd name="T54" fmla="*/ 154 w 163"/>
                  <a:gd name="T55" fmla="*/ 27 h 142"/>
                  <a:gd name="T56" fmla="*/ 158 w 163"/>
                  <a:gd name="T57" fmla="*/ 32 h 142"/>
                  <a:gd name="T58" fmla="*/ 158 w 163"/>
                  <a:gd name="T59" fmla="*/ 44 h 142"/>
                  <a:gd name="T60" fmla="*/ 163 w 163"/>
                  <a:gd name="T61" fmla="*/ 5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63" h="142">
                    <a:moveTo>
                      <a:pt x="163" y="54"/>
                    </a:moveTo>
                    <a:lnTo>
                      <a:pt x="163" y="107"/>
                    </a:lnTo>
                    <a:lnTo>
                      <a:pt x="154" y="125"/>
                    </a:lnTo>
                    <a:lnTo>
                      <a:pt x="138" y="126"/>
                    </a:lnTo>
                    <a:lnTo>
                      <a:pt x="112" y="128"/>
                    </a:lnTo>
                    <a:lnTo>
                      <a:pt x="92" y="140"/>
                    </a:lnTo>
                    <a:lnTo>
                      <a:pt x="48" y="142"/>
                    </a:lnTo>
                    <a:lnTo>
                      <a:pt x="52" y="138"/>
                    </a:lnTo>
                    <a:lnTo>
                      <a:pt x="19" y="138"/>
                    </a:lnTo>
                    <a:lnTo>
                      <a:pt x="31" y="92"/>
                    </a:lnTo>
                    <a:lnTo>
                      <a:pt x="27" y="84"/>
                    </a:lnTo>
                    <a:lnTo>
                      <a:pt x="21" y="86"/>
                    </a:lnTo>
                    <a:lnTo>
                      <a:pt x="17" y="94"/>
                    </a:lnTo>
                    <a:lnTo>
                      <a:pt x="8" y="96"/>
                    </a:lnTo>
                    <a:lnTo>
                      <a:pt x="4" y="92"/>
                    </a:lnTo>
                    <a:lnTo>
                      <a:pt x="0" y="65"/>
                    </a:lnTo>
                    <a:lnTo>
                      <a:pt x="4" y="65"/>
                    </a:lnTo>
                    <a:lnTo>
                      <a:pt x="17" y="65"/>
                    </a:lnTo>
                    <a:lnTo>
                      <a:pt x="17" y="63"/>
                    </a:lnTo>
                    <a:lnTo>
                      <a:pt x="31" y="59"/>
                    </a:lnTo>
                    <a:lnTo>
                      <a:pt x="37" y="57"/>
                    </a:lnTo>
                    <a:lnTo>
                      <a:pt x="40" y="52"/>
                    </a:lnTo>
                    <a:lnTo>
                      <a:pt x="37" y="40"/>
                    </a:lnTo>
                    <a:lnTo>
                      <a:pt x="29" y="17"/>
                    </a:lnTo>
                    <a:lnTo>
                      <a:pt x="100" y="17"/>
                    </a:lnTo>
                    <a:lnTo>
                      <a:pt x="144" y="0"/>
                    </a:lnTo>
                    <a:lnTo>
                      <a:pt x="148" y="13"/>
                    </a:lnTo>
                    <a:lnTo>
                      <a:pt x="154" y="27"/>
                    </a:lnTo>
                    <a:lnTo>
                      <a:pt x="158" y="32"/>
                    </a:lnTo>
                    <a:lnTo>
                      <a:pt x="158" y="44"/>
                    </a:lnTo>
                    <a:lnTo>
                      <a:pt x="163" y="54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09" name="Freeform 1296"/>
              <p:cNvSpPr>
                <a:spLocks/>
              </p:cNvSpPr>
              <p:nvPr/>
            </p:nvSpPr>
            <p:spPr bwMode="auto">
              <a:xfrm>
                <a:off x="2314" y="3670"/>
                <a:ext cx="194" cy="173"/>
              </a:xfrm>
              <a:custGeom>
                <a:avLst/>
                <a:gdLst>
                  <a:gd name="T0" fmla="*/ 173 w 305"/>
                  <a:gd name="T1" fmla="*/ 0 h 278"/>
                  <a:gd name="T2" fmla="*/ 0 w 305"/>
                  <a:gd name="T3" fmla="*/ 60 h 278"/>
                  <a:gd name="T4" fmla="*/ 108 w 305"/>
                  <a:gd name="T5" fmla="*/ 278 h 278"/>
                  <a:gd name="T6" fmla="*/ 136 w 305"/>
                  <a:gd name="T7" fmla="*/ 275 h 278"/>
                  <a:gd name="T8" fmla="*/ 221 w 305"/>
                  <a:gd name="T9" fmla="*/ 263 h 278"/>
                  <a:gd name="T10" fmla="*/ 223 w 305"/>
                  <a:gd name="T11" fmla="*/ 265 h 278"/>
                  <a:gd name="T12" fmla="*/ 236 w 305"/>
                  <a:gd name="T13" fmla="*/ 252 h 278"/>
                  <a:gd name="T14" fmla="*/ 238 w 305"/>
                  <a:gd name="T15" fmla="*/ 246 h 278"/>
                  <a:gd name="T16" fmla="*/ 236 w 305"/>
                  <a:gd name="T17" fmla="*/ 230 h 278"/>
                  <a:gd name="T18" fmla="*/ 236 w 305"/>
                  <a:gd name="T19" fmla="*/ 225 h 278"/>
                  <a:gd name="T20" fmla="*/ 242 w 305"/>
                  <a:gd name="T21" fmla="*/ 223 h 278"/>
                  <a:gd name="T22" fmla="*/ 250 w 305"/>
                  <a:gd name="T23" fmla="*/ 223 h 278"/>
                  <a:gd name="T24" fmla="*/ 261 w 305"/>
                  <a:gd name="T25" fmla="*/ 223 h 278"/>
                  <a:gd name="T26" fmla="*/ 273 w 305"/>
                  <a:gd name="T27" fmla="*/ 215 h 278"/>
                  <a:gd name="T28" fmla="*/ 282 w 305"/>
                  <a:gd name="T29" fmla="*/ 213 h 278"/>
                  <a:gd name="T30" fmla="*/ 288 w 305"/>
                  <a:gd name="T31" fmla="*/ 213 h 278"/>
                  <a:gd name="T32" fmla="*/ 292 w 305"/>
                  <a:gd name="T33" fmla="*/ 215 h 278"/>
                  <a:gd name="T34" fmla="*/ 303 w 305"/>
                  <a:gd name="T35" fmla="*/ 213 h 278"/>
                  <a:gd name="T36" fmla="*/ 305 w 305"/>
                  <a:gd name="T37" fmla="*/ 213 h 278"/>
                  <a:gd name="T38" fmla="*/ 261 w 305"/>
                  <a:gd name="T39" fmla="*/ 138 h 278"/>
                  <a:gd name="T40" fmla="*/ 225 w 305"/>
                  <a:gd name="T41" fmla="*/ 96 h 278"/>
                  <a:gd name="T42" fmla="*/ 229 w 305"/>
                  <a:gd name="T43" fmla="*/ 65 h 278"/>
                  <a:gd name="T44" fmla="*/ 225 w 305"/>
                  <a:gd name="T45" fmla="*/ 67 h 278"/>
                  <a:gd name="T46" fmla="*/ 209 w 305"/>
                  <a:gd name="T47" fmla="*/ 56 h 278"/>
                  <a:gd name="T48" fmla="*/ 194 w 305"/>
                  <a:gd name="T49" fmla="*/ 48 h 278"/>
                  <a:gd name="T50" fmla="*/ 184 w 305"/>
                  <a:gd name="T51" fmla="*/ 37 h 278"/>
                  <a:gd name="T52" fmla="*/ 179 w 305"/>
                  <a:gd name="T53" fmla="*/ 19 h 278"/>
                  <a:gd name="T54" fmla="*/ 177 w 305"/>
                  <a:gd name="T55" fmla="*/ 6 h 278"/>
                  <a:gd name="T56" fmla="*/ 173 w 305"/>
                  <a:gd name="T57" fmla="*/ 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05" h="278">
                    <a:moveTo>
                      <a:pt x="173" y="0"/>
                    </a:moveTo>
                    <a:lnTo>
                      <a:pt x="0" y="60"/>
                    </a:lnTo>
                    <a:lnTo>
                      <a:pt x="108" y="278"/>
                    </a:lnTo>
                    <a:lnTo>
                      <a:pt x="136" y="275"/>
                    </a:lnTo>
                    <a:lnTo>
                      <a:pt x="221" y="263"/>
                    </a:lnTo>
                    <a:lnTo>
                      <a:pt x="223" y="265"/>
                    </a:lnTo>
                    <a:lnTo>
                      <a:pt x="236" y="252"/>
                    </a:lnTo>
                    <a:lnTo>
                      <a:pt x="238" y="246"/>
                    </a:lnTo>
                    <a:lnTo>
                      <a:pt x="236" y="230"/>
                    </a:lnTo>
                    <a:lnTo>
                      <a:pt x="236" y="225"/>
                    </a:lnTo>
                    <a:lnTo>
                      <a:pt x="242" y="223"/>
                    </a:lnTo>
                    <a:lnTo>
                      <a:pt x="250" y="223"/>
                    </a:lnTo>
                    <a:lnTo>
                      <a:pt x="261" y="223"/>
                    </a:lnTo>
                    <a:lnTo>
                      <a:pt x="273" y="215"/>
                    </a:lnTo>
                    <a:lnTo>
                      <a:pt x="282" y="213"/>
                    </a:lnTo>
                    <a:lnTo>
                      <a:pt x="288" y="213"/>
                    </a:lnTo>
                    <a:lnTo>
                      <a:pt x="292" y="215"/>
                    </a:lnTo>
                    <a:lnTo>
                      <a:pt x="303" y="213"/>
                    </a:lnTo>
                    <a:lnTo>
                      <a:pt x="305" y="213"/>
                    </a:lnTo>
                    <a:lnTo>
                      <a:pt x="261" y="138"/>
                    </a:lnTo>
                    <a:lnTo>
                      <a:pt x="225" y="96"/>
                    </a:lnTo>
                    <a:lnTo>
                      <a:pt x="229" y="65"/>
                    </a:lnTo>
                    <a:lnTo>
                      <a:pt x="225" y="67"/>
                    </a:lnTo>
                    <a:lnTo>
                      <a:pt x="209" y="56"/>
                    </a:lnTo>
                    <a:lnTo>
                      <a:pt x="194" y="48"/>
                    </a:lnTo>
                    <a:lnTo>
                      <a:pt x="184" y="37"/>
                    </a:lnTo>
                    <a:lnTo>
                      <a:pt x="179" y="19"/>
                    </a:lnTo>
                    <a:lnTo>
                      <a:pt x="177" y="6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val="FF505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10" name="Freeform 1297"/>
              <p:cNvSpPr>
                <a:spLocks/>
              </p:cNvSpPr>
              <p:nvPr/>
            </p:nvSpPr>
            <p:spPr bwMode="auto">
              <a:xfrm>
                <a:off x="2305" y="3700"/>
                <a:ext cx="193" cy="172"/>
              </a:xfrm>
              <a:custGeom>
                <a:avLst/>
                <a:gdLst>
                  <a:gd name="T0" fmla="*/ 173 w 305"/>
                  <a:gd name="T1" fmla="*/ 0 h 278"/>
                  <a:gd name="T2" fmla="*/ 0 w 305"/>
                  <a:gd name="T3" fmla="*/ 60 h 278"/>
                  <a:gd name="T4" fmla="*/ 108 w 305"/>
                  <a:gd name="T5" fmla="*/ 278 h 278"/>
                  <a:gd name="T6" fmla="*/ 136 w 305"/>
                  <a:gd name="T7" fmla="*/ 275 h 278"/>
                  <a:gd name="T8" fmla="*/ 221 w 305"/>
                  <a:gd name="T9" fmla="*/ 263 h 278"/>
                  <a:gd name="T10" fmla="*/ 223 w 305"/>
                  <a:gd name="T11" fmla="*/ 265 h 278"/>
                  <a:gd name="T12" fmla="*/ 236 w 305"/>
                  <a:gd name="T13" fmla="*/ 252 h 278"/>
                  <a:gd name="T14" fmla="*/ 238 w 305"/>
                  <a:gd name="T15" fmla="*/ 246 h 278"/>
                  <a:gd name="T16" fmla="*/ 236 w 305"/>
                  <a:gd name="T17" fmla="*/ 230 h 278"/>
                  <a:gd name="T18" fmla="*/ 236 w 305"/>
                  <a:gd name="T19" fmla="*/ 225 h 278"/>
                  <a:gd name="T20" fmla="*/ 242 w 305"/>
                  <a:gd name="T21" fmla="*/ 223 h 278"/>
                  <a:gd name="T22" fmla="*/ 250 w 305"/>
                  <a:gd name="T23" fmla="*/ 223 h 278"/>
                  <a:gd name="T24" fmla="*/ 261 w 305"/>
                  <a:gd name="T25" fmla="*/ 223 h 278"/>
                  <a:gd name="T26" fmla="*/ 273 w 305"/>
                  <a:gd name="T27" fmla="*/ 215 h 278"/>
                  <a:gd name="T28" fmla="*/ 282 w 305"/>
                  <a:gd name="T29" fmla="*/ 213 h 278"/>
                  <a:gd name="T30" fmla="*/ 288 w 305"/>
                  <a:gd name="T31" fmla="*/ 213 h 278"/>
                  <a:gd name="T32" fmla="*/ 292 w 305"/>
                  <a:gd name="T33" fmla="*/ 215 h 278"/>
                  <a:gd name="T34" fmla="*/ 303 w 305"/>
                  <a:gd name="T35" fmla="*/ 213 h 278"/>
                  <a:gd name="T36" fmla="*/ 305 w 305"/>
                  <a:gd name="T37" fmla="*/ 213 h 278"/>
                  <a:gd name="T38" fmla="*/ 261 w 305"/>
                  <a:gd name="T39" fmla="*/ 138 h 278"/>
                  <a:gd name="T40" fmla="*/ 225 w 305"/>
                  <a:gd name="T41" fmla="*/ 96 h 278"/>
                  <a:gd name="T42" fmla="*/ 229 w 305"/>
                  <a:gd name="T43" fmla="*/ 65 h 278"/>
                  <a:gd name="T44" fmla="*/ 225 w 305"/>
                  <a:gd name="T45" fmla="*/ 67 h 278"/>
                  <a:gd name="T46" fmla="*/ 209 w 305"/>
                  <a:gd name="T47" fmla="*/ 56 h 278"/>
                  <a:gd name="T48" fmla="*/ 194 w 305"/>
                  <a:gd name="T49" fmla="*/ 48 h 278"/>
                  <a:gd name="T50" fmla="*/ 184 w 305"/>
                  <a:gd name="T51" fmla="*/ 37 h 278"/>
                  <a:gd name="T52" fmla="*/ 179 w 305"/>
                  <a:gd name="T53" fmla="*/ 19 h 278"/>
                  <a:gd name="T54" fmla="*/ 177 w 305"/>
                  <a:gd name="T55" fmla="*/ 6 h 278"/>
                  <a:gd name="T56" fmla="*/ 173 w 305"/>
                  <a:gd name="T57" fmla="*/ 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05" h="278">
                    <a:moveTo>
                      <a:pt x="173" y="0"/>
                    </a:moveTo>
                    <a:lnTo>
                      <a:pt x="0" y="60"/>
                    </a:lnTo>
                    <a:lnTo>
                      <a:pt x="108" y="278"/>
                    </a:lnTo>
                    <a:lnTo>
                      <a:pt x="136" y="275"/>
                    </a:lnTo>
                    <a:lnTo>
                      <a:pt x="221" y="263"/>
                    </a:lnTo>
                    <a:lnTo>
                      <a:pt x="223" y="265"/>
                    </a:lnTo>
                    <a:lnTo>
                      <a:pt x="236" y="252"/>
                    </a:lnTo>
                    <a:lnTo>
                      <a:pt x="238" y="246"/>
                    </a:lnTo>
                    <a:lnTo>
                      <a:pt x="236" y="230"/>
                    </a:lnTo>
                    <a:lnTo>
                      <a:pt x="236" y="225"/>
                    </a:lnTo>
                    <a:lnTo>
                      <a:pt x="242" y="223"/>
                    </a:lnTo>
                    <a:lnTo>
                      <a:pt x="250" y="223"/>
                    </a:lnTo>
                    <a:lnTo>
                      <a:pt x="261" y="223"/>
                    </a:lnTo>
                    <a:lnTo>
                      <a:pt x="273" y="215"/>
                    </a:lnTo>
                    <a:lnTo>
                      <a:pt x="282" y="213"/>
                    </a:lnTo>
                    <a:lnTo>
                      <a:pt x="288" y="213"/>
                    </a:lnTo>
                    <a:lnTo>
                      <a:pt x="292" y="215"/>
                    </a:lnTo>
                    <a:lnTo>
                      <a:pt x="303" y="213"/>
                    </a:lnTo>
                    <a:lnTo>
                      <a:pt x="305" y="213"/>
                    </a:lnTo>
                    <a:lnTo>
                      <a:pt x="261" y="138"/>
                    </a:lnTo>
                    <a:lnTo>
                      <a:pt x="225" y="96"/>
                    </a:lnTo>
                    <a:lnTo>
                      <a:pt x="229" y="65"/>
                    </a:lnTo>
                    <a:lnTo>
                      <a:pt x="225" y="67"/>
                    </a:lnTo>
                    <a:lnTo>
                      <a:pt x="209" y="56"/>
                    </a:lnTo>
                    <a:lnTo>
                      <a:pt x="194" y="48"/>
                    </a:lnTo>
                    <a:lnTo>
                      <a:pt x="184" y="37"/>
                    </a:lnTo>
                    <a:lnTo>
                      <a:pt x="179" y="19"/>
                    </a:lnTo>
                    <a:lnTo>
                      <a:pt x="177" y="6"/>
                    </a:lnTo>
                    <a:lnTo>
                      <a:pt x="173" y="0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11" name="Freeform 1298"/>
              <p:cNvSpPr>
                <a:spLocks/>
              </p:cNvSpPr>
              <p:nvPr/>
            </p:nvSpPr>
            <p:spPr bwMode="auto">
              <a:xfrm>
                <a:off x="2445" y="3825"/>
                <a:ext cx="278" cy="154"/>
              </a:xfrm>
              <a:custGeom>
                <a:avLst/>
                <a:gdLst>
                  <a:gd name="T0" fmla="*/ 249 w 439"/>
                  <a:gd name="T1" fmla="*/ 27 h 247"/>
                  <a:gd name="T2" fmla="*/ 232 w 439"/>
                  <a:gd name="T3" fmla="*/ 17 h 247"/>
                  <a:gd name="T4" fmla="*/ 230 w 439"/>
                  <a:gd name="T5" fmla="*/ 7 h 247"/>
                  <a:gd name="T6" fmla="*/ 226 w 439"/>
                  <a:gd name="T7" fmla="*/ 0 h 247"/>
                  <a:gd name="T8" fmla="*/ 224 w 439"/>
                  <a:gd name="T9" fmla="*/ 53 h 247"/>
                  <a:gd name="T10" fmla="*/ 217 w 439"/>
                  <a:gd name="T11" fmla="*/ 71 h 247"/>
                  <a:gd name="T12" fmla="*/ 199 w 439"/>
                  <a:gd name="T13" fmla="*/ 73 h 247"/>
                  <a:gd name="T14" fmla="*/ 175 w 439"/>
                  <a:gd name="T15" fmla="*/ 74 h 247"/>
                  <a:gd name="T16" fmla="*/ 155 w 439"/>
                  <a:gd name="T17" fmla="*/ 86 h 247"/>
                  <a:gd name="T18" fmla="*/ 111 w 439"/>
                  <a:gd name="T19" fmla="*/ 88 h 247"/>
                  <a:gd name="T20" fmla="*/ 113 w 439"/>
                  <a:gd name="T21" fmla="*/ 84 h 247"/>
                  <a:gd name="T22" fmla="*/ 82 w 439"/>
                  <a:gd name="T23" fmla="*/ 86 h 247"/>
                  <a:gd name="T24" fmla="*/ 94 w 439"/>
                  <a:gd name="T25" fmla="*/ 40 h 247"/>
                  <a:gd name="T26" fmla="*/ 90 w 439"/>
                  <a:gd name="T27" fmla="*/ 30 h 247"/>
                  <a:gd name="T28" fmla="*/ 82 w 439"/>
                  <a:gd name="T29" fmla="*/ 32 h 247"/>
                  <a:gd name="T30" fmla="*/ 80 w 439"/>
                  <a:gd name="T31" fmla="*/ 42 h 247"/>
                  <a:gd name="T32" fmla="*/ 71 w 439"/>
                  <a:gd name="T33" fmla="*/ 42 h 247"/>
                  <a:gd name="T34" fmla="*/ 65 w 439"/>
                  <a:gd name="T35" fmla="*/ 38 h 247"/>
                  <a:gd name="T36" fmla="*/ 63 w 439"/>
                  <a:gd name="T37" fmla="*/ 11 h 247"/>
                  <a:gd name="T38" fmla="*/ 59 w 439"/>
                  <a:gd name="T39" fmla="*/ 9 h 247"/>
                  <a:gd name="T40" fmla="*/ 48 w 439"/>
                  <a:gd name="T41" fmla="*/ 13 h 247"/>
                  <a:gd name="T42" fmla="*/ 38 w 439"/>
                  <a:gd name="T43" fmla="*/ 19 h 247"/>
                  <a:gd name="T44" fmla="*/ 25 w 439"/>
                  <a:gd name="T45" fmla="*/ 19 h 247"/>
                  <a:gd name="T46" fmla="*/ 17 w 439"/>
                  <a:gd name="T47" fmla="*/ 19 h 247"/>
                  <a:gd name="T48" fmla="*/ 13 w 439"/>
                  <a:gd name="T49" fmla="*/ 23 h 247"/>
                  <a:gd name="T50" fmla="*/ 13 w 439"/>
                  <a:gd name="T51" fmla="*/ 28 h 247"/>
                  <a:gd name="T52" fmla="*/ 15 w 439"/>
                  <a:gd name="T53" fmla="*/ 42 h 247"/>
                  <a:gd name="T54" fmla="*/ 11 w 439"/>
                  <a:gd name="T55" fmla="*/ 50 h 247"/>
                  <a:gd name="T56" fmla="*/ 0 w 439"/>
                  <a:gd name="T57" fmla="*/ 63 h 247"/>
                  <a:gd name="T58" fmla="*/ 8 w 439"/>
                  <a:gd name="T59" fmla="*/ 73 h 247"/>
                  <a:gd name="T60" fmla="*/ 2 w 439"/>
                  <a:gd name="T61" fmla="*/ 94 h 247"/>
                  <a:gd name="T62" fmla="*/ 4 w 439"/>
                  <a:gd name="T63" fmla="*/ 117 h 247"/>
                  <a:gd name="T64" fmla="*/ 25 w 439"/>
                  <a:gd name="T65" fmla="*/ 169 h 247"/>
                  <a:gd name="T66" fmla="*/ 46 w 439"/>
                  <a:gd name="T67" fmla="*/ 167 h 247"/>
                  <a:gd name="T68" fmla="*/ 77 w 439"/>
                  <a:gd name="T69" fmla="*/ 195 h 247"/>
                  <a:gd name="T70" fmla="*/ 94 w 439"/>
                  <a:gd name="T71" fmla="*/ 195 h 247"/>
                  <a:gd name="T72" fmla="*/ 109 w 439"/>
                  <a:gd name="T73" fmla="*/ 215 h 247"/>
                  <a:gd name="T74" fmla="*/ 138 w 439"/>
                  <a:gd name="T75" fmla="*/ 232 h 247"/>
                  <a:gd name="T76" fmla="*/ 196 w 439"/>
                  <a:gd name="T77" fmla="*/ 236 h 247"/>
                  <a:gd name="T78" fmla="*/ 211 w 439"/>
                  <a:gd name="T79" fmla="*/ 222 h 247"/>
                  <a:gd name="T80" fmla="*/ 221 w 439"/>
                  <a:gd name="T81" fmla="*/ 236 h 247"/>
                  <a:gd name="T82" fmla="*/ 228 w 439"/>
                  <a:gd name="T83" fmla="*/ 224 h 247"/>
                  <a:gd name="T84" fmla="*/ 236 w 439"/>
                  <a:gd name="T85" fmla="*/ 220 h 247"/>
                  <a:gd name="T86" fmla="*/ 253 w 439"/>
                  <a:gd name="T87" fmla="*/ 226 h 247"/>
                  <a:gd name="T88" fmla="*/ 269 w 439"/>
                  <a:gd name="T89" fmla="*/ 209 h 247"/>
                  <a:gd name="T90" fmla="*/ 278 w 439"/>
                  <a:gd name="T91" fmla="*/ 236 h 247"/>
                  <a:gd name="T92" fmla="*/ 295 w 439"/>
                  <a:gd name="T93" fmla="*/ 230 h 247"/>
                  <a:gd name="T94" fmla="*/ 338 w 439"/>
                  <a:gd name="T95" fmla="*/ 224 h 247"/>
                  <a:gd name="T96" fmla="*/ 366 w 439"/>
                  <a:gd name="T97" fmla="*/ 224 h 247"/>
                  <a:gd name="T98" fmla="*/ 376 w 439"/>
                  <a:gd name="T99" fmla="*/ 224 h 247"/>
                  <a:gd name="T100" fmla="*/ 405 w 439"/>
                  <a:gd name="T101" fmla="*/ 220 h 247"/>
                  <a:gd name="T102" fmla="*/ 439 w 439"/>
                  <a:gd name="T103" fmla="*/ 247 h 247"/>
                  <a:gd name="T104" fmla="*/ 422 w 439"/>
                  <a:gd name="T105" fmla="*/ 192 h 247"/>
                  <a:gd name="T106" fmla="*/ 416 w 439"/>
                  <a:gd name="T107" fmla="*/ 176 h 247"/>
                  <a:gd name="T108" fmla="*/ 284 w 439"/>
                  <a:gd name="T109" fmla="*/ 119 h 247"/>
                  <a:gd name="T110" fmla="*/ 284 w 439"/>
                  <a:gd name="T111" fmla="*/ 46 h 247"/>
                  <a:gd name="T112" fmla="*/ 278 w 439"/>
                  <a:gd name="T113" fmla="*/ 40 h 247"/>
                  <a:gd name="T114" fmla="*/ 272 w 439"/>
                  <a:gd name="T115" fmla="*/ 38 h 247"/>
                  <a:gd name="T116" fmla="*/ 263 w 439"/>
                  <a:gd name="T117" fmla="*/ 32 h 247"/>
                  <a:gd name="T118" fmla="*/ 249 w 439"/>
                  <a:gd name="T119" fmla="*/ 2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39" h="247">
                    <a:moveTo>
                      <a:pt x="249" y="27"/>
                    </a:moveTo>
                    <a:lnTo>
                      <a:pt x="232" y="17"/>
                    </a:lnTo>
                    <a:lnTo>
                      <a:pt x="230" y="7"/>
                    </a:lnTo>
                    <a:lnTo>
                      <a:pt x="226" y="0"/>
                    </a:lnTo>
                    <a:lnTo>
                      <a:pt x="224" y="53"/>
                    </a:lnTo>
                    <a:lnTo>
                      <a:pt x="217" y="71"/>
                    </a:lnTo>
                    <a:lnTo>
                      <a:pt x="199" y="73"/>
                    </a:lnTo>
                    <a:lnTo>
                      <a:pt x="175" y="74"/>
                    </a:lnTo>
                    <a:lnTo>
                      <a:pt x="155" y="86"/>
                    </a:lnTo>
                    <a:lnTo>
                      <a:pt x="111" y="88"/>
                    </a:lnTo>
                    <a:lnTo>
                      <a:pt x="113" y="84"/>
                    </a:lnTo>
                    <a:lnTo>
                      <a:pt x="82" y="86"/>
                    </a:lnTo>
                    <a:lnTo>
                      <a:pt x="94" y="40"/>
                    </a:lnTo>
                    <a:lnTo>
                      <a:pt x="90" y="30"/>
                    </a:lnTo>
                    <a:lnTo>
                      <a:pt x="82" y="32"/>
                    </a:lnTo>
                    <a:lnTo>
                      <a:pt x="80" y="42"/>
                    </a:lnTo>
                    <a:lnTo>
                      <a:pt x="71" y="42"/>
                    </a:lnTo>
                    <a:lnTo>
                      <a:pt x="65" y="38"/>
                    </a:lnTo>
                    <a:lnTo>
                      <a:pt x="63" y="11"/>
                    </a:lnTo>
                    <a:lnTo>
                      <a:pt x="59" y="9"/>
                    </a:lnTo>
                    <a:lnTo>
                      <a:pt x="48" y="13"/>
                    </a:lnTo>
                    <a:lnTo>
                      <a:pt x="38" y="19"/>
                    </a:lnTo>
                    <a:lnTo>
                      <a:pt x="25" y="19"/>
                    </a:lnTo>
                    <a:lnTo>
                      <a:pt x="17" y="19"/>
                    </a:lnTo>
                    <a:lnTo>
                      <a:pt x="13" y="23"/>
                    </a:lnTo>
                    <a:lnTo>
                      <a:pt x="13" y="28"/>
                    </a:lnTo>
                    <a:lnTo>
                      <a:pt x="15" y="42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8" y="73"/>
                    </a:lnTo>
                    <a:lnTo>
                      <a:pt x="2" y="94"/>
                    </a:lnTo>
                    <a:lnTo>
                      <a:pt x="4" y="117"/>
                    </a:lnTo>
                    <a:lnTo>
                      <a:pt x="25" y="169"/>
                    </a:lnTo>
                    <a:lnTo>
                      <a:pt x="46" y="167"/>
                    </a:lnTo>
                    <a:lnTo>
                      <a:pt x="77" y="195"/>
                    </a:lnTo>
                    <a:lnTo>
                      <a:pt x="94" y="195"/>
                    </a:lnTo>
                    <a:lnTo>
                      <a:pt x="109" y="215"/>
                    </a:lnTo>
                    <a:lnTo>
                      <a:pt x="138" y="232"/>
                    </a:lnTo>
                    <a:lnTo>
                      <a:pt x="196" y="236"/>
                    </a:lnTo>
                    <a:lnTo>
                      <a:pt x="211" y="222"/>
                    </a:lnTo>
                    <a:lnTo>
                      <a:pt x="221" y="236"/>
                    </a:lnTo>
                    <a:lnTo>
                      <a:pt x="228" y="224"/>
                    </a:lnTo>
                    <a:lnTo>
                      <a:pt x="236" y="220"/>
                    </a:lnTo>
                    <a:lnTo>
                      <a:pt x="253" y="226"/>
                    </a:lnTo>
                    <a:lnTo>
                      <a:pt x="269" y="209"/>
                    </a:lnTo>
                    <a:lnTo>
                      <a:pt x="278" y="236"/>
                    </a:lnTo>
                    <a:lnTo>
                      <a:pt x="295" y="230"/>
                    </a:lnTo>
                    <a:lnTo>
                      <a:pt x="338" y="224"/>
                    </a:lnTo>
                    <a:lnTo>
                      <a:pt x="366" y="224"/>
                    </a:lnTo>
                    <a:lnTo>
                      <a:pt x="376" y="224"/>
                    </a:lnTo>
                    <a:lnTo>
                      <a:pt x="405" y="220"/>
                    </a:lnTo>
                    <a:lnTo>
                      <a:pt x="439" y="247"/>
                    </a:lnTo>
                    <a:lnTo>
                      <a:pt x="422" y="192"/>
                    </a:lnTo>
                    <a:lnTo>
                      <a:pt x="416" y="176"/>
                    </a:lnTo>
                    <a:lnTo>
                      <a:pt x="284" y="119"/>
                    </a:lnTo>
                    <a:lnTo>
                      <a:pt x="284" y="46"/>
                    </a:lnTo>
                    <a:lnTo>
                      <a:pt x="278" y="40"/>
                    </a:lnTo>
                    <a:lnTo>
                      <a:pt x="272" y="38"/>
                    </a:lnTo>
                    <a:lnTo>
                      <a:pt x="263" y="32"/>
                    </a:lnTo>
                    <a:lnTo>
                      <a:pt x="249" y="27"/>
                    </a:lnTo>
                    <a:close/>
                  </a:path>
                </a:pathLst>
              </a:custGeom>
              <a:solidFill>
                <a:srgbClr val="00CC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12" name="Freeform 1299"/>
              <p:cNvSpPr>
                <a:spLocks/>
              </p:cNvSpPr>
              <p:nvPr/>
            </p:nvSpPr>
            <p:spPr bwMode="auto">
              <a:xfrm>
                <a:off x="2445" y="3825"/>
                <a:ext cx="278" cy="154"/>
              </a:xfrm>
              <a:custGeom>
                <a:avLst/>
                <a:gdLst>
                  <a:gd name="T0" fmla="*/ 249 w 439"/>
                  <a:gd name="T1" fmla="*/ 27 h 247"/>
                  <a:gd name="T2" fmla="*/ 232 w 439"/>
                  <a:gd name="T3" fmla="*/ 17 h 247"/>
                  <a:gd name="T4" fmla="*/ 230 w 439"/>
                  <a:gd name="T5" fmla="*/ 7 h 247"/>
                  <a:gd name="T6" fmla="*/ 226 w 439"/>
                  <a:gd name="T7" fmla="*/ 0 h 247"/>
                  <a:gd name="T8" fmla="*/ 224 w 439"/>
                  <a:gd name="T9" fmla="*/ 53 h 247"/>
                  <a:gd name="T10" fmla="*/ 217 w 439"/>
                  <a:gd name="T11" fmla="*/ 71 h 247"/>
                  <a:gd name="T12" fmla="*/ 199 w 439"/>
                  <a:gd name="T13" fmla="*/ 73 h 247"/>
                  <a:gd name="T14" fmla="*/ 175 w 439"/>
                  <a:gd name="T15" fmla="*/ 74 h 247"/>
                  <a:gd name="T16" fmla="*/ 155 w 439"/>
                  <a:gd name="T17" fmla="*/ 86 h 247"/>
                  <a:gd name="T18" fmla="*/ 111 w 439"/>
                  <a:gd name="T19" fmla="*/ 88 h 247"/>
                  <a:gd name="T20" fmla="*/ 113 w 439"/>
                  <a:gd name="T21" fmla="*/ 84 h 247"/>
                  <a:gd name="T22" fmla="*/ 82 w 439"/>
                  <a:gd name="T23" fmla="*/ 86 h 247"/>
                  <a:gd name="T24" fmla="*/ 94 w 439"/>
                  <a:gd name="T25" fmla="*/ 40 h 247"/>
                  <a:gd name="T26" fmla="*/ 90 w 439"/>
                  <a:gd name="T27" fmla="*/ 30 h 247"/>
                  <a:gd name="T28" fmla="*/ 82 w 439"/>
                  <a:gd name="T29" fmla="*/ 32 h 247"/>
                  <a:gd name="T30" fmla="*/ 80 w 439"/>
                  <a:gd name="T31" fmla="*/ 42 h 247"/>
                  <a:gd name="T32" fmla="*/ 71 w 439"/>
                  <a:gd name="T33" fmla="*/ 42 h 247"/>
                  <a:gd name="T34" fmla="*/ 65 w 439"/>
                  <a:gd name="T35" fmla="*/ 38 h 247"/>
                  <a:gd name="T36" fmla="*/ 63 w 439"/>
                  <a:gd name="T37" fmla="*/ 11 h 247"/>
                  <a:gd name="T38" fmla="*/ 59 w 439"/>
                  <a:gd name="T39" fmla="*/ 9 h 247"/>
                  <a:gd name="T40" fmla="*/ 48 w 439"/>
                  <a:gd name="T41" fmla="*/ 13 h 247"/>
                  <a:gd name="T42" fmla="*/ 38 w 439"/>
                  <a:gd name="T43" fmla="*/ 19 h 247"/>
                  <a:gd name="T44" fmla="*/ 25 w 439"/>
                  <a:gd name="T45" fmla="*/ 19 h 247"/>
                  <a:gd name="T46" fmla="*/ 17 w 439"/>
                  <a:gd name="T47" fmla="*/ 19 h 247"/>
                  <a:gd name="T48" fmla="*/ 13 w 439"/>
                  <a:gd name="T49" fmla="*/ 23 h 247"/>
                  <a:gd name="T50" fmla="*/ 13 w 439"/>
                  <a:gd name="T51" fmla="*/ 28 h 247"/>
                  <a:gd name="T52" fmla="*/ 15 w 439"/>
                  <a:gd name="T53" fmla="*/ 42 h 247"/>
                  <a:gd name="T54" fmla="*/ 11 w 439"/>
                  <a:gd name="T55" fmla="*/ 50 h 247"/>
                  <a:gd name="T56" fmla="*/ 0 w 439"/>
                  <a:gd name="T57" fmla="*/ 63 h 247"/>
                  <a:gd name="T58" fmla="*/ 8 w 439"/>
                  <a:gd name="T59" fmla="*/ 73 h 247"/>
                  <a:gd name="T60" fmla="*/ 2 w 439"/>
                  <a:gd name="T61" fmla="*/ 94 h 247"/>
                  <a:gd name="T62" fmla="*/ 4 w 439"/>
                  <a:gd name="T63" fmla="*/ 117 h 247"/>
                  <a:gd name="T64" fmla="*/ 25 w 439"/>
                  <a:gd name="T65" fmla="*/ 169 h 247"/>
                  <a:gd name="T66" fmla="*/ 46 w 439"/>
                  <a:gd name="T67" fmla="*/ 167 h 247"/>
                  <a:gd name="T68" fmla="*/ 77 w 439"/>
                  <a:gd name="T69" fmla="*/ 195 h 247"/>
                  <a:gd name="T70" fmla="*/ 94 w 439"/>
                  <a:gd name="T71" fmla="*/ 195 h 247"/>
                  <a:gd name="T72" fmla="*/ 109 w 439"/>
                  <a:gd name="T73" fmla="*/ 215 h 247"/>
                  <a:gd name="T74" fmla="*/ 138 w 439"/>
                  <a:gd name="T75" fmla="*/ 232 h 247"/>
                  <a:gd name="T76" fmla="*/ 196 w 439"/>
                  <a:gd name="T77" fmla="*/ 236 h 247"/>
                  <a:gd name="T78" fmla="*/ 211 w 439"/>
                  <a:gd name="T79" fmla="*/ 222 h 247"/>
                  <a:gd name="T80" fmla="*/ 221 w 439"/>
                  <a:gd name="T81" fmla="*/ 236 h 247"/>
                  <a:gd name="T82" fmla="*/ 228 w 439"/>
                  <a:gd name="T83" fmla="*/ 224 h 247"/>
                  <a:gd name="T84" fmla="*/ 236 w 439"/>
                  <a:gd name="T85" fmla="*/ 220 h 247"/>
                  <a:gd name="T86" fmla="*/ 253 w 439"/>
                  <a:gd name="T87" fmla="*/ 226 h 247"/>
                  <a:gd name="T88" fmla="*/ 269 w 439"/>
                  <a:gd name="T89" fmla="*/ 209 h 247"/>
                  <a:gd name="T90" fmla="*/ 278 w 439"/>
                  <a:gd name="T91" fmla="*/ 236 h 247"/>
                  <a:gd name="T92" fmla="*/ 295 w 439"/>
                  <a:gd name="T93" fmla="*/ 230 h 247"/>
                  <a:gd name="T94" fmla="*/ 338 w 439"/>
                  <a:gd name="T95" fmla="*/ 224 h 247"/>
                  <a:gd name="T96" fmla="*/ 366 w 439"/>
                  <a:gd name="T97" fmla="*/ 224 h 247"/>
                  <a:gd name="T98" fmla="*/ 376 w 439"/>
                  <a:gd name="T99" fmla="*/ 224 h 247"/>
                  <a:gd name="T100" fmla="*/ 405 w 439"/>
                  <a:gd name="T101" fmla="*/ 220 h 247"/>
                  <a:gd name="T102" fmla="*/ 439 w 439"/>
                  <a:gd name="T103" fmla="*/ 247 h 247"/>
                  <a:gd name="T104" fmla="*/ 422 w 439"/>
                  <a:gd name="T105" fmla="*/ 192 h 247"/>
                  <a:gd name="T106" fmla="*/ 416 w 439"/>
                  <a:gd name="T107" fmla="*/ 176 h 247"/>
                  <a:gd name="T108" fmla="*/ 284 w 439"/>
                  <a:gd name="T109" fmla="*/ 119 h 247"/>
                  <a:gd name="T110" fmla="*/ 284 w 439"/>
                  <a:gd name="T111" fmla="*/ 46 h 247"/>
                  <a:gd name="T112" fmla="*/ 278 w 439"/>
                  <a:gd name="T113" fmla="*/ 40 h 247"/>
                  <a:gd name="T114" fmla="*/ 272 w 439"/>
                  <a:gd name="T115" fmla="*/ 38 h 247"/>
                  <a:gd name="T116" fmla="*/ 263 w 439"/>
                  <a:gd name="T117" fmla="*/ 32 h 247"/>
                  <a:gd name="T118" fmla="*/ 249 w 439"/>
                  <a:gd name="T119" fmla="*/ 2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39" h="247">
                    <a:moveTo>
                      <a:pt x="249" y="27"/>
                    </a:moveTo>
                    <a:lnTo>
                      <a:pt x="232" y="17"/>
                    </a:lnTo>
                    <a:lnTo>
                      <a:pt x="230" y="7"/>
                    </a:lnTo>
                    <a:lnTo>
                      <a:pt x="226" y="0"/>
                    </a:lnTo>
                    <a:lnTo>
                      <a:pt x="224" y="53"/>
                    </a:lnTo>
                    <a:lnTo>
                      <a:pt x="217" y="71"/>
                    </a:lnTo>
                    <a:lnTo>
                      <a:pt x="199" y="73"/>
                    </a:lnTo>
                    <a:lnTo>
                      <a:pt x="175" y="74"/>
                    </a:lnTo>
                    <a:lnTo>
                      <a:pt x="155" y="86"/>
                    </a:lnTo>
                    <a:lnTo>
                      <a:pt x="111" y="88"/>
                    </a:lnTo>
                    <a:lnTo>
                      <a:pt x="113" y="84"/>
                    </a:lnTo>
                    <a:lnTo>
                      <a:pt x="82" y="86"/>
                    </a:lnTo>
                    <a:lnTo>
                      <a:pt x="94" y="40"/>
                    </a:lnTo>
                    <a:lnTo>
                      <a:pt x="90" y="30"/>
                    </a:lnTo>
                    <a:lnTo>
                      <a:pt x="82" y="32"/>
                    </a:lnTo>
                    <a:lnTo>
                      <a:pt x="80" y="42"/>
                    </a:lnTo>
                    <a:lnTo>
                      <a:pt x="71" y="42"/>
                    </a:lnTo>
                    <a:lnTo>
                      <a:pt x="65" y="38"/>
                    </a:lnTo>
                    <a:lnTo>
                      <a:pt x="63" y="11"/>
                    </a:lnTo>
                    <a:lnTo>
                      <a:pt x="59" y="9"/>
                    </a:lnTo>
                    <a:lnTo>
                      <a:pt x="48" y="13"/>
                    </a:lnTo>
                    <a:lnTo>
                      <a:pt x="38" y="19"/>
                    </a:lnTo>
                    <a:lnTo>
                      <a:pt x="25" y="19"/>
                    </a:lnTo>
                    <a:lnTo>
                      <a:pt x="17" y="19"/>
                    </a:lnTo>
                    <a:lnTo>
                      <a:pt x="13" y="23"/>
                    </a:lnTo>
                    <a:lnTo>
                      <a:pt x="13" y="28"/>
                    </a:lnTo>
                    <a:lnTo>
                      <a:pt x="15" y="42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8" y="73"/>
                    </a:lnTo>
                    <a:lnTo>
                      <a:pt x="2" y="94"/>
                    </a:lnTo>
                    <a:lnTo>
                      <a:pt x="4" y="117"/>
                    </a:lnTo>
                    <a:lnTo>
                      <a:pt x="25" y="169"/>
                    </a:lnTo>
                    <a:lnTo>
                      <a:pt x="46" y="167"/>
                    </a:lnTo>
                    <a:lnTo>
                      <a:pt x="77" y="195"/>
                    </a:lnTo>
                    <a:lnTo>
                      <a:pt x="94" y="195"/>
                    </a:lnTo>
                    <a:lnTo>
                      <a:pt x="109" y="215"/>
                    </a:lnTo>
                    <a:lnTo>
                      <a:pt x="138" y="232"/>
                    </a:lnTo>
                    <a:lnTo>
                      <a:pt x="196" y="236"/>
                    </a:lnTo>
                    <a:lnTo>
                      <a:pt x="211" y="222"/>
                    </a:lnTo>
                    <a:lnTo>
                      <a:pt x="221" y="236"/>
                    </a:lnTo>
                    <a:lnTo>
                      <a:pt x="228" y="224"/>
                    </a:lnTo>
                    <a:lnTo>
                      <a:pt x="236" y="220"/>
                    </a:lnTo>
                    <a:lnTo>
                      <a:pt x="253" y="226"/>
                    </a:lnTo>
                    <a:lnTo>
                      <a:pt x="269" y="209"/>
                    </a:lnTo>
                    <a:lnTo>
                      <a:pt x="278" y="236"/>
                    </a:lnTo>
                    <a:lnTo>
                      <a:pt x="295" y="230"/>
                    </a:lnTo>
                    <a:lnTo>
                      <a:pt x="338" y="224"/>
                    </a:lnTo>
                    <a:lnTo>
                      <a:pt x="366" y="224"/>
                    </a:lnTo>
                    <a:lnTo>
                      <a:pt x="376" y="224"/>
                    </a:lnTo>
                    <a:lnTo>
                      <a:pt x="405" y="220"/>
                    </a:lnTo>
                    <a:lnTo>
                      <a:pt x="439" y="247"/>
                    </a:lnTo>
                    <a:lnTo>
                      <a:pt x="422" y="192"/>
                    </a:lnTo>
                    <a:lnTo>
                      <a:pt x="416" y="176"/>
                    </a:lnTo>
                    <a:lnTo>
                      <a:pt x="284" y="119"/>
                    </a:lnTo>
                    <a:lnTo>
                      <a:pt x="284" y="46"/>
                    </a:lnTo>
                    <a:lnTo>
                      <a:pt x="278" y="40"/>
                    </a:lnTo>
                    <a:lnTo>
                      <a:pt x="272" y="38"/>
                    </a:lnTo>
                    <a:lnTo>
                      <a:pt x="263" y="32"/>
                    </a:lnTo>
                    <a:lnTo>
                      <a:pt x="249" y="27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13" name="Freeform 1300"/>
              <p:cNvSpPr>
                <a:spLocks/>
              </p:cNvSpPr>
              <p:nvPr/>
            </p:nvSpPr>
            <p:spPr bwMode="auto">
              <a:xfrm>
                <a:off x="2222" y="3407"/>
                <a:ext cx="194" cy="330"/>
              </a:xfrm>
              <a:custGeom>
                <a:avLst/>
                <a:gdLst>
                  <a:gd name="T0" fmla="*/ 132 w 309"/>
                  <a:gd name="T1" fmla="*/ 530 h 530"/>
                  <a:gd name="T2" fmla="*/ 305 w 309"/>
                  <a:gd name="T3" fmla="*/ 472 h 530"/>
                  <a:gd name="T4" fmla="*/ 297 w 309"/>
                  <a:gd name="T5" fmla="*/ 461 h 530"/>
                  <a:gd name="T6" fmla="*/ 293 w 309"/>
                  <a:gd name="T7" fmla="*/ 447 h 530"/>
                  <a:gd name="T8" fmla="*/ 288 w 309"/>
                  <a:gd name="T9" fmla="*/ 438 h 530"/>
                  <a:gd name="T10" fmla="*/ 286 w 309"/>
                  <a:gd name="T11" fmla="*/ 428 h 530"/>
                  <a:gd name="T12" fmla="*/ 292 w 309"/>
                  <a:gd name="T13" fmla="*/ 418 h 530"/>
                  <a:gd name="T14" fmla="*/ 295 w 309"/>
                  <a:gd name="T15" fmla="*/ 407 h 530"/>
                  <a:gd name="T16" fmla="*/ 301 w 309"/>
                  <a:gd name="T17" fmla="*/ 397 h 530"/>
                  <a:gd name="T18" fmla="*/ 303 w 309"/>
                  <a:gd name="T19" fmla="*/ 390 h 530"/>
                  <a:gd name="T20" fmla="*/ 305 w 309"/>
                  <a:gd name="T21" fmla="*/ 380 h 530"/>
                  <a:gd name="T22" fmla="*/ 303 w 309"/>
                  <a:gd name="T23" fmla="*/ 372 h 530"/>
                  <a:gd name="T24" fmla="*/ 303 w 309"/>
                  <a:gd name="T25" fmla="*/ 365 h 530"/>
                  <a:gd name="T26" fmla="*/ 309 w 309"/>
                  <a:gd name="T27" fmla="*/ 357 h 530"/>
                  <a:gd name="T28" fmla="*/ 307 w 309"/>
                  <a:gd name="T29" fmla="*/ 347 h 530"/>
                  <a:gd name="T30" fmla="*/ 305 w 309"/>
                  <a:gd name="T31" fmla="*/ 338 h 530"/>
                  <a:gd name="T32" fmla="*/ 309 w 309"/>
                  <a:gd name="T33" fmla="*/ 326 h 530"/>
                  <a:gd name="T34" fmla="*/ 305 w 309"/>
                  <a:gd name="T35" fmla="*/ 315 h 530"/>
                  <a:gd name="T36" fmla="*/ 299 w 309"/>
                  <a:gd name="T37" fmla="*/ 303 h 530"/>
                  <a:gd name="T38" fmla="*/ 286 w 309"/>
                  <a:gd name="T39" fmla="*/ 292 h 530"/>
                  <a:gd name="T40" fmla="*/ 278 w 309"/>
                  <a:gd name="T41" fmla="*/ 278 h 530"/>
                  <a:gd name="T42" fmla="*/ 274 w 309"/>
                  <a:gd name="T43" fmla="*/ 274 h 530"/>
                  <a:gd name="T44" fmla="*/ 274 w 309"/>
                  <a:gd name="T45" fmla="*/ 267 h 530"/>
                  <a:gd name="T46" fmla="*/ 270 w 309"/>
                  <a:gd name="T47" fmla="*/ 259 h 530"/>
                  <a:gd name="T48" fmla="*/ 270 w 309"/>
                  <a:gd name="T49" fmla="*/ 249 h 530"/>
                  <a:gd name="T50" fmla="*/ 278 w 309"/>
                  <a:gd name="T51" fmla="*/ 240 h 530"/>
                  <a:gd name="T52" fmla="*/ 284 w 309"/>
                  <a:gd name="T53" fmla="*/ 230 h 530"/>
                  <a:gd name="T54" fmla="*/ 292 w 309"/>
                  <a:gd name="T55" fmla="*/ 219 h 530"/>
                  <a:gd name="T56" fmla="*/ 295 w 309"/>
                  <a:gd name="T57" fmla="*/ 213 h 530"/>
                  <a:gd name="T58" fmla="*/ 303 w 309"/>
                  <a:gd name="T59" fmla="*/ 211 h 530"/>
                  <a:gd name="T60" fmla="*/ 309 w 309"/>
                  <a:gd name="T61" fmla="*/ 201 h 530"/>
                  <a:gd name="T62" fmla="*/ 292 w 309"/>
                  <a:gd name="T63" fmla="*/ 194 h 530"/>
                  <a:gd name="T64" fmla="*/ 270 w 309"/>
                  <a:gd name="T65" fmla="*/ 173 h 530"/>
                  <a:gd name="T66" fmla="*/ 284 w 309"/>
                  <a:gd name="T67" fmla="*/ 173 h 530"/>
                  <a:gd name="T68" fmla="*/ 247 w 309"/>
                  <a:gd name="T69" fmla="*/ 86 h 530"/>
                  <a:gd name="T70" fmla="*/ 184 w 309"/>
                  <a:gd name="T71" fmla="*/ 67 h 530"/>
                  <a:gd name="T72" fmla="*/ 148 w 309"/>
                  <a:gd name="T73" fmla="*/ 0 h 530"/>
                  <a:gd name="T74" fmla="*/ 0 w 309"/>
                  <a:gd name="T75" fmla="*/ 38 h 530"/>
                  <a:gd name="T76" fmla="*/ 6 w 309"/>
                  <a:gd name="T77" fmla="*/ 50 h 530"/>
                  <a:gd name="T78" fmla="*/ 7 w 309"/>
                  <a:gd name="T79" fmla="*/ 63 h 530"/>
                  <a:gd name="T80" fmla="*/ 11 w 309"/>
                  <a:gd name="T81" fmla="*/ 75 h 530"/>
                  <a:gd name="T82" fmla="*/ 23 w 309"/>
                  <a:gd name="T83" fmla="*/ 79 h 530"/>
                  <a:gd name="T84" fmla="*/ 31 w 309"/>
                  <a:gd name="T85" fmla="*/ 84 h 530"/>
                  <a:gd name="T86" fmla="*/ 36 w 309"/>
                  <a:gd name="T87" fmla="*/ 98 h 530"/>
                  <a:gd name="T88" fmla="*/ 50 w 309"/>
                  <a:gd name="T89" fmla="*/ 107 h 530"/>
                  <a:gd name="T90" fmla="*/ 57 w 309"/>
                  <a:gd name="T91" fmla="*/ 117 h 530"/>
                  <a:gd name="T92" fmla="*/ 67 w 309"/>
                  <a:gd name="T93" fmla="*/ 121 h 530"/>
                  <a:gd name="T94" fmla="*/ 71 w 309"/>
                  <a:gd name="T95" fmla="*/ 117 h 530"/>
                  <a:gd name="T96" fmla="*/ 78 w 309"/>
                  <a:gd name="T97" fmla="*/ 125 h 530"/>
                  <a:gd name="T98" fmla="*/ 78 w 309"/>
                  <a:gd name="T99" fmla="*/ 132 h 530"/>
                  <a:gd name="T100" fmla="*/ 75 w 309"/>
                  <a:gd name="T101" fmla="*/ 138 h 530"/>
                  <a:gd name="T102" fmla="*/ 71 w 309"/>
                  <a:gd name="T103" fmla="*/ 150 h 530"/>
                  <a:gd name="T104" fmla="*/ 71 w 309"/>
                  <a:gd name="T105" fmla="*/ 165 h 530"/>
                  <a:gd name="T106" fmla="*/ 59 w 309"/>
                  <a:gd name="T107" fmla="*/ 253 h 530"/>
                  <a:gd name="T108" fmla="*/ 80 w 309"/>
                  <a:gd name="T109" fmla="*/ 271 h 530"/>
                  <a:gd name="T110" fmla="*/ 82 w 309"/>
                  <a:gd name="T111" fmla="*/ 282 h 530"/>
                  <a:gd name="T112" fmla="*/ 78 w 309"/>
                  <a:gd name="T113" fmla="*/ 292 h 530"/>
                  <a:gd name="T114" fmla="*/ 57 w 309"/>
                  <a:gd name="T115" fmla="*/ 297 h 530"/>
                  <a:gd name="T116" fmla="*/ 50 w 309"/>
                  <a:gd name="T117" fmla="*/ 317 h 530"/>
                  <a:gd name="T118" fmla="*/ 40 w 309"/>
                  <a:gd name="T119" fmla="*/ 334 h 530"/>
                  <a:gd name="T120" fmla="*/ 34 w 309"/>
                  <a:gd name="T121" fmla="*/ 345 h 530"/>
                  <a:gd name="T122" fmla="*/ 132 w 309"/>
                  <a:gd name="T123" fmla="*/ 53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09" h="530">
                    <a:moveTo>
                      <a:pt x="132" y="530"/>
                    </a:moveTo>
                    <a:lnTo>
                      <a:pt x="305" y="472"/>
                    </a:lnTo>
                    <a:lnTo>
                      <a:pt x="297" y="461"/>
                    </a:lnTo>
                    <a:lnTo>
                      <a:pt x="293" y="447"/>
                    </a:lnTo>
                    <a:lnTo>
                      <a:pt x="288" y="438"/>
                    </a:lnTo>
                    <a:lnTo>
                      <a:pt x="286" y="428"/>
                    </a:lnTo>
                    <a:lnTo>
                      <a:pt x="292" y="418"/>
                    </a:lnTo>
                    <a:lnTo>
                      <a:pt x="295" y="407"/>
                    </a:lnTo>
                    <a:lnTo>
                      <a:pt x="301" y="397"/>
                    </a:lnTo>
                    <a:lnTo>
                      <a:pt x="303" y="390"/>
                    </a:lnTo>
                    <a:lnTo>
                      <a:pt x="305" y="380"/>
                    </a:lnTo>
                    <a:lnTo>
                      <a:pt x="303" y="372"/>
                    </a:lnTo>
                    <a:lnTo>
                      <a:pt x="303" y="365"/>
                    </a:lnTo>
                    <a:lnTo>
                      <a:pt x="309" y="357"/>
                    </a:lnTo>
                    <a:lnTo>
                      <a:pt x="307" y="347"/>
                    </a:lnTo>
                    <a:lnTo>
                      <a:pt x="305" y="338"/>
                    </a:lnTo>
                    <a:lnTo>
                      <a:pt x="309" y="326"/>
                    </a:lnTo>
                    <a:lnTo>
                      <a:pt x="305" y="315"/>
                    </a:lnTo>
                    <a:lnTo>
                      <a:pt x="299" y="303"/>
                    </a:lnTo>
                    <a:lnTo>
                      <a:pt x="286" y="292"/>
                    </a:lnTo>
                    <a:lnTo>
                      <a:pt x="278" y="278"/>
                    </a:lnTo>
                    <a:lnTo>
                      <a:pt x="274" y="274"/>
                    </a:lnTo>
                    <a:lnTo>
                      <a:pt x="274" y="267"/>
                    </a:lnTo>
                    <a:lnTo>
                      <a:pt x="270" y="259"/>
                    </a:lnTo>
                    <a:lnTo>
                      <a:pt x="270" y="249"/>
                    </a:lnTo>
                    <a:lnTo>
                      <a:pt x="278" y="240"/>
                    </a:lnTo>
                    <a:lnTo>
                      <a:pt x="284" y="230"/>
                    </a:lnTo>
                    <a:lnTo>
                      <a:pt x="292" y="219"/>
                    </a:lnTo>
                    <a:lnTo>
                      <a:pt x="295" y="213"/>
                    </a:lnTo>
                    <a:lnTo>
                      <a:pt x="303" y="211"/>
                    </a:lnTo>
                    <a:lnTo>
                      <a:pt x="309" y="201"/>
                    </a:lnTo>
                    <a:lnTo>
                      <a:pt x="292" y="194"/>
                    </a:lnTo>
                    <a:lnTo>
                      <a:pt x="270" y="173"/>
                    </a:lnTo>
                    <a:lnTo>
                      <a:pt x="284" y="173"/>
                    </a:lnTo>
                    <a:lnTo>
                      <a:pt x="247" y="86"/>
                    </a:lnTo>
                    <a:lnTo>
                      <a:pt x="184" y="67"/>
                    </a:lnTo>
                    <a:lnTo>
                      <a:pt x="148" y="0"/>
                    </a:lnTo>
                    <a:lnTo>
                      <a:pt x="0" y="38"/>
                    </a:lnTo>
                    <a:lnTo>
                      <a:pt x="6" y="50"/>
                    </a:lnTo>
                    <a:lnTo>
                      <a:pt x="7" y="63"/>
                    </a:lnTo>
                    <a:lnTo>
                      <a:pt x="11" y="75"/>
                    </a:lnTo>
                    <a:lnTo>
                      <a:pt x="23" y="79"/>
                    </a:lnTo>
                    <a:lnTo>
                      <a:pt x="31" y="84"/>
                    </a:lnTo>
                    <a:lnTo>
                      <a:pt x="36" y="98"/>
                    </a:lnTo>
                    <a:lnTo>
                      <a:pt x="50" y="107"/>
                    </a:lnTo>
                    <a:lnTo>
                      <a:pt x="57" y="117"/>
                    </a:lnTo>
                    <a:lnTo>
                      <a:pt x="67" y="121"/>
                    </a:lnTo>
                    <a:lnTo>
                      <a:pt x="71" y="117"/>
                    </a:lnTo>
                    <a:lnTo>
                      <a:pt x="78" y="125"/>
                    </a:lnTo>
                    <a:lnTo>
                      <a:pt x="78" y="132"/>
                    </a:lnTo>
                    <a:lnTo>
                      <a:pt x="75" y="138"/>
                    </a:lnTo>
                    <a:lnTo>
                      <a:pt x="71" y="150"/>
                    </a:lnTo>
                    <a:lnTo>
                      <a:pt x="71" y="165"/>
                    </a:lnTo>
                    <a:lnTo>
                      <a:pt x="59" y="253"/>
                    </a:lnTo>
                    <a:lnTo>
                      <a:pt x="80" y="271"/>
                    </a:lnTo>
                    <a:lnTo>
                      <a:pt x="82" y="282"/>
                    </a:lnTo>
                    <a:lnTo>
                      <a:pt x="78" y="292"/>
                    </a:lnTo>
                    <a:lnTo>
                      <a:pt x="57" y="297"/>
                    </a:lnTo>
                    <a:lnTo>
                      <a:pt x="50" y="317"/>
                    </a:lnTo>
                    <a:lnTo>
                      <a:pt x="40" y="334"/>
                    </a:lnTo>
                    <a:lnTo>
                      <a:pt x="34" y="345"/>
                    </a:lnTo>
                    <a:lnTo>
                      <a:pt x="132" y="530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14" name="Freeform 1301"/>
              <p:cNvSpPr>
                <a:spLocks/>
              </p:cNvSpPr>
              <p:nvPr/>
            </p:nvSpPr>
            <p:spPr bwMode="auto">
              <a:xfrm>
                <a:off x="2222" y="3407"/>
                <a:ext cx="194" cy="330"/>
              </a:xfrm>
              <a:custGeom>
                <a:avLst/>
                <a:gdLst>
                  <a:gd name="T0" fmla="*/ 132 w 309"/>
                  <a:gd name="T1" fmla="*/ 530 h 530"/>
                  <a:gd name="T2" fmla="*/ 305 w 309"/>
                  <a:gd name="T3" fmla="*/ 472 h 530"/>
                  <a:gd name="T4" fmla="*/ 297 w 309"/>
                  <a:gd name="T5" fmla="*/ 461 h 530"/>
                  <a:gd name="T6" fmla="*/ 293 w 309"/>
                  <a:gd name="T7" fmla="*/ 447 h 530"/>
                  <a:gd name="T8" fmla="*/ 288 w 309"/>
                  <a:gd name="T9" fmla="*/ 438 h 530"/>
                  <a:gd name="T10" fmla="*/ 286 w 309"/>
                  <a:gd name="T11" fmla="*/ 428 h 530"/>
                  <a:gd name="T12" fmla="*/ 292 w 309"/>
                  <a:gd name="T13" fmla="*/ 418 h 530"/>
                  <a:gd name="T14" fmla="*/ 295 w 309"/>
                  <a:gd name="T15" fmla="*/ 407 h 530"/>
                  <a:gd name="T16" fmla="*/ 301 w 309"/>
                  <a:gd name="T17" fmla="*/ 397 h 530"/>
                  <a:gd name="T18" fmla="*/ 303 w 309"/>
                  <a:gd name="T19" fmla="*/ 390 h 530"/>
                  <a:gd name="T20" fmla="*/ 305 w 309"/>
                  <a:gd name="T21" fmla="*/ 380 h 530"/>
                  <a:gd name="T22" fmla="*/ 303 w 309"/>
                  <a:gd name="T23" fmla="*/ 372 h 530"/>
                  <a:gd name="T24" fmla="*/ 303 w 309"/>
                  <a:gd name="T25" fmla="*/ 365 h 530"/>
                  <a:gd name="T26" fmla="*/ 309 w 309"/>
                  <a:gd name="T27" fmla="*/ 357 h 530"/>
                  <a:gd name="T28" fmla="*/ 307 w 309"/>
                  <a:gd name="T29" fmla="*/ 347 h 530"/>
                  <a:gd name="T30" fmla="*/ 305 w 309"/>
                  <a:gd name="T31" fmla="*/ 338 h 530"/>
                  <a:gd name="T32" fmla="*/ 309 w 309"/>
                  <a:gd name="T33" fmla="*/ 326 h 530"/>
                  <a:gd name="T34" fmla="*/ 305 w 309"/>
                  <a:gd name="T35" fmla="*/ 315 h 530"/>
                  <a:gd name="T36" fmla="*/ 299 w 309"/>
                  <a:gd name="T37" fmla="*/ 303 h 530"/>
                  <a:gd name="T38" fmla="*/ 286 w 309"/>
                  <a:gd name="T39" fmla="*/ 292 h 530"/>
                  <a:gd name="T40" fmla="*/ 278 w 309"/>
                  <a:gd name="T41" fmla="*/ 278 h 530"/>
                  <a:gd name="T42" fmla="*/ 274 w 309"/>
                  <a:gd name="T43" fmla="*/ 274 h 530"/>
                  <a:gd name="T44" fmla="*/ 274 w 309"/>
                  <a:gd name="T45" fmla="*/ 267 h 530"/>
                  <a:gd name="T46" fmla="*/ 270 w 309"/>
                  <a:gd name="T47" fmla="*/ 259 h 530"/>
                  <a:gd name="T48" fmla="*/ 270 w 309"/>
                  <a:gd name="T49" fmla="*/ 249 h 530"/>
                  <a:gd name="T50" fmla="*/ 278 w 309"/>
                  <a:gd name="T51" fmla="*/ 240 h 530"/>
                  <a:gd name="T52" fmla="*/ 284 w 309"/>
                  <a:gd name="T53" fmla="*/ 230 h 530"/>
                  <a:gd name="T54" fmla="*/ 292 w 309"/>
                  <a:gd name="T55" fmla="*/ 219 h 530"/>
                  <a:gd name="T56" fmla="*/ 295 w 309"/>
                  <a:gd name="T57" fmla="*/ 213 h 530"/>
                  <a:gd name="T58" fmla="*/ 303 w 309"/>
                  <a:gd name="T59" fmla="*/ 211 h 530"/>
                  <a:gd name="T60" fmla="*/ 309 w 309"/>
                  <a:gd name="T61" fmla="*/ 201 h 530"/>
                  <a:gd name="T62" fmla="*/ 292 w 309"/>
                  <a:gd name="T63" fmla="*/ 194 h 530"/>
                  <a:gd name="T64" fmla="*/ 270 w 309"/>
                  <a:gd name="T65" fmla="*/ 173 h 530"/>
                  <a:gd name="T66" fmla="*/ 284 w 309"/>
                  <a:gd name="T67" fmla="*/ 173 h 530"/>
                  <a:gd name="T68" fmla="*/ 247 w 309"/>
                  <a:gd name="T69" fmla="*/ 86 h 530"/>
                  <a:gd name="T70" fmla="*/ 184 w 309"/>
                  <a:gd name="T71" fmla="*/ 67 h 530"/>
                  <a:gd name="T72" fmla="*/ 148 w 309"/>
                  <a:gd name="T73" fmla="*/ 0 h 530"/>
                  <a:gd name="T74" fmla="*/ 0 w 309"/>
                  <a:gd name="T75" fmla="*/ 38 h 530"/>
                  <a:gd name="T76" fmla="*/ 6 w 309"/>
                  <a:gd name="T77" fmla="*/ 50 h 530"/>
                  <a:gd name="T78" fmla="*/ 7 w 309"/>
                  <a:gd name="T79" fmla="*/ 63 h 530"/>
                  <a:gd name="T80" fmla="*/ 11 w 309"/>
                  <a:gd name="T81" fmla="*/ 75 h 530"/>
                  <a:gd name="T82" fmla="*/ 23 w 309"/>
                  <a:gd name="T83" fmla="*/ 79 h 530"/>
                  <a:gd name="T84" fmla="*/ 31 w 309"/>
                  <a:gd name="T85" fmla="*/ 84 h 530"/>
                  <a:gd name="T86" fmla="*/ 36 w 309"/>
                  <a:gd name="T87" fmla="*/ 98 h 530"/>
                  <a:gd name="T88" fmla="*/ 50 w 309"/>
                  <a:gd name="T89" fmla="*/ 107 h 530"/>
                  <a:gd name="T90" fmla="*/ 57 w 309"/>
                  <a:gd name="T91" fmla="*/ 117 h 530"/>
                  <a:gd name="T92" fmla="*/ 67 w 309"/>
                  <a:gd name="T93" fmla="*/ 121 h 530"/>
                  <a:gd name="T94" fmla="*/ 71 w 309"/>
                  <a:gd name="T95" fmla="*/ 117 h 530"/>
                  <a:gd name="T96" fmla="*/ 78 w 309"/>
                  <a:gd name="T97" fmla="*/ 125 h 530"/>
                  <a:gd name="T98" fmla="*/ 78 w 309"/>
                  <a:gd name="T99" fmla="*/ 132 h 530"/>
                  <a:gd name="T100" fmla="*/ 75 w 309"/>
                  <a:gd name="T101" fmla="*/ 138 h 530"/>
                  <a:gd name="T102" fmla="*/ 71 w 309"/>
                  <a:gd name="T103" fmla="*/ 150 h 530"/>
                  <a:gd name="T104" fmla="*/ 71 w 309"/>
                  <a:gd name="T105" fmla="*/ 165 h 530"/>
                  <a:gd name="T106" fmla="*/ 59 w 309"/>
                  <a:gd name="T107" fmla="*/ 253 h 530"/>
                  <a:gd name="T108" fmla="*/ 80 w 309"/>
                  <a:gd name="T109" fmla="*/ 271 h 530"/>
                  <a:gd name="T110" fmla="*/ 82 w 309"/>
                  <a:gd name="T111" fmla="*/ 282 h 530"/>
                  <a:gd name="T112" fmla="*/ 78 w 309"/>
                  <a:gd name="T113" fmla="*/ 292 h 530"/>
                  <a:gd name="T114" fmla="*/ 57 w 309"/>
                  <a:gd name="T115" fmla="*/ 297 h 530"/>
                  <a:gd name="T116" fmla="*/ 50 w 309"/>
                  <a:gd name="T117" fmla="*/ 317 h 530"/>
                  <a:gd name="T118" fmla="*/ 40 w 309"/>
                  <a:gd name="T119" fmla="*/ 334 h 530"/>
                  <a:gd name="T120" fmla="*/ 34 w 309"/>
                  <a:gd name="T121" fmla="*/ 345 h 530"/>
                  <a:gd name="T122" fmla="*/ 132 w 309"/>
                  <a:gd name="T123" fmla="*/ 53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09" h="530">
                    <a:moveTo>
                      <a:pt x="132" y="530"/>
                    </a:moveTo>
                    <a:lnTo>
                      <a:pt x="305" y="472"/>
                    </a:lnTo>
                    <a:lnTo>
                      <a:pt x="297" y="461"/>
                    </a:lnTo>
                    <a:lnTo>
                      <a:pt x="293" y="447"/>
                    </a:lnTo>
                    <a:lnTo>
                      <a:pt x="288" y="438"/>
                    </a:lnTo>
                    <a:lnTo>
                      <a:pt x="286" y="428"/>
                    </a:lnTo>
                    <a:lnTo>
                      <a:pt x="292" y="418"/>
                    </a:lnTo>
                    <a:lnTo>
                      <a:pt x="295" y="407"/>
                    </a:lnTo>
                    <a:lnTo>
                      <a:pt x="301" y="397"/>
                    </a:lnTo>
                    <a:lnTo>
                      <a:pt x="303" y="390"/>
                    </a:lnTo>
                    <a:lnTo>
                      <a:pt x="305" y="380"/>
                    </a:lnTo>
                    <a:lnTo>
                      <a:pt x="303" y="372"/>
                    </a:lnTo>
                    <a:lnTo>
                      <a:pt x="303" y="365"/>
                    </a:lnTo>
                    <a:lnTo>
                      <a:pt x="309" y="357"/>
                    </a:lnTo>
                    <a:lnTo>
                      <a:pt x="307" y="347"/>
                    </a:lnTo>
                    <a:lnTo>
                      <a:pt x="305" y="338"/>
                    </a:lnTo>
                    <a:lnTo>
                      <a:pt x="309" y="326"/>
                    </a:lnTo>
                    <a:lnTo>
                      <a:pt x="305" y="315"/>
                    </a:lnTo>
                    <a:lnTo>
                      <a:pt x="299" y="303"/>
                    </a:lnTo>
                    <a:lnTo>
                      <a:pt x="286" y="292"/>
                    </a:lnTo>
                    <a:lnTo>
                      <a:pt x="278" y="278"/>
                    </a:lnTo>
                    <a:lnTo>
                      <a:pt x="274" y="274"/>
                    </a:lnTo>
                    <a:lnTo>
                      <a:pt x="274" y="267"/>
                    </a:lnTo>
                    <a:lnTo>
                      <a:pt x="270" y="259"/>
                    </a:lnTo>
                    <a:lnTo>
                      <a:pt x="270" y="249"/>
                    </a:lnTo>
                    <a:lnTo>
                      <a:pt x="278" y="240"/>
                    </a:lnTo>
                    <a:lnTo>
                      <a:pt x="284" y="230"/>
                    </a:lnTo>
                    <a:lnTo>
                      <a:pt x="292" y="219"/>
                    </a:lnTo>
                    <a:lnTo>
                      <a:pt x="295" y="213"/>
                    </a:lnTo>
                    <a:lnTo>
                      <a:pt x="303" y="211"/>
                    </a:lnTo>
                    <a:lnTo>
                      <a:pt x="309" y="201"/>
                    </a:lnTo>
                    <a:lnTo>
                      <a:pt x="292" y="194"/>
                    </a:lnTo>
                    <a:lnTo>
                      <a:pt x="270" y="173"/>
                    </a:lnTo>
                    <a:lnTo>
                      <a:pt x="284" y="173"/>
                    </a:lnTo>
                    <a:lnTo>
                      <a:pt x="247" y="86"/>
                    </a:lnTo>
                    <a:lnTo>
                      <a:pt x="184" y="67"/>
                    </a:lnTo>
                    <a:lnTo>
                      <a:pt x="148" y="0"/>
                    </a:lnTo>
                    <a:lnTo>
                      <a:pt x="0" y="38"/>
                    </a:lnTo>
                    <a:lnTo>
                      <a:pt x="6" y="50"/>
                    </a:lnTo>
                    <a:lnTo>
                      <a:pt x="7" y="63"/>
                    </a:lnTo>
                    <a:lnTo>
                      <a:pt x="11" y="75"/>
                    </a:lnTo>
                    <a:lnTo>
                      <a:pt x="23" y="79"/>
                    </a:lnTo>
                    <a:lnTo>
                      <a:pt x="31" y="84"/>
                    </a:lnTo>
                    <a:lnTo>
                      <a:pt x="36" y="98"/>
                    </a:lnTo>
                    <a:lnTo>
                      <a:pt x="50" y="107"/>
                    </a:lnTo>
                    <a:lnTo>
                      <a:pt x="57" y="117"/>
                    </a:lnTo>
                    <a:lnTo>
                      <a:pt x="67" y="121"/>
                    </a:lnTo>
                    <a:lnTo>
                      <a:pt x="71" y="117"/>
                    </a:lnTo>
                    <a:lnTo>
                      <a:pt x="78" y="125"/>
                    </a:lnTo>
                    <a:lnTo>
                      <a:pt x="78" y="132"/>
                    </a:lnTo>
                    <a:lnTo>
                      <a:pt x="75" y="138"/>
                    </a:lnTo>
                    <a:lnTo>
                      <a:pt x="71" y="150"/>
                    </a:lnTo>
                    <a:lnTo>
                      <a:pt x="71" y="165"/>
                    </a:lnTo>
                    <a:lnTo>
                      <a:pt x="59" y="253"/>
                    </a:lnTo>
                    <a:lnTo>
                      <a:pt x="80" y="271"/>
                    </a:lnTo>
                    <a:lnTo>
                      <a:pt x="82" y="282"/>
                    </a:lnTo>
                    <a:lnTo>
                      <a:pt x="78" y="292"/>
                    </a:lnTo>
                    <a:lnTo>
                      <a:pt x="57" y="297"/>
                    </a:lnTo>
                    <a:lnTo>
                      <a:pt x="50" y="317"/>
                    </a:lnTo>
                    <a:lnTo>
                      <a:pt x="40" y="334"/>
                    </a:lnTo>
                    <a:lnTo>
                      <a:pt x="34" y="345"/>
                    </a:lnTo>
                    <a:lnTo>
                      <a:pt x="132" y="53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15" name="Freeform 1302"/>
              <p:cNvSpPr>
                <a:spLocks/>
              </p:cNvSpPr>
              <p:nvPr/>
            </p:nvSpPr>
            <p:spPr bwMode="auto">
              <a:xfrm>
                <a:off x="2151" y="3018"/>
                <a:ext cx="388" cy="500"/>
              </a:xfrm>
              <a:custGeom>
                <a:avLst/>
                <a:gdLst>
                  <a:gd name="T0" fmla="*/ 357 w 611"/>
                  <a:gd name="T1" fmla="*/ 714 h 805"/>
                  <a:gd name="T2" fmla="*/ 258 w 611"/>
                  <a:gd name="T3" fmla="*/ 628 h 805"/>
                  <a:gd name="T4" fmla="*/ 108 w 611"/>
                  <a:gd name="T5" fmla="*/ 655 h 805"/>
                  <a:gd name="T6" fmla="*/ 114 w 611"/>
                  <a:gd name="T7" fmla="*/ 638 h 805"/>
                  <a:gd name="T8" fmla="*/ 102 w 611"/>
                  <a:gd name="T9" fmla="*/ 626 h 805"/>
                  <a:gd name="T10" fmla="*/ 102 w 611"/>
                  <a:gd name="T11" fmla="*/ 580 h 805"/>
                  <a:gd name="T12" fmla="*/ 110 w 611"/>
                  <a:gd name="T13" fmla="*/ 563 h 805"/>
                  <a:gd name="T14" fmla="*/ 96 w 611"/>
                  <a:gd name="T15" fmla="*/ 544 h 805"/>
                  <a:gd name="T16" fmla="*/ 77 w 611"/>
                  <a:gd name="T17" fmla="*/ 528 h 805"/>
                  <a:gd name="T18" fmla="*/ 116 w 611"/>
                  <a:gd name="T19" fmla="*/ 503 h 805"/>
                  <a:gd name="T20" fmla="*/ 50 w 611"/>
                  <a:gd name="T21" fmla="*/ 357 h 805"/>
                  <a:gd name="T22" fmla="*/ 4 w 611"/>
                  <a:gd name="T23" fmla="*/ 365 h 805"/>
                  <a:gd name="T24" fmla="*/ 45 w 611"/>
                  <a:gd name="T25" fmla="*/ 290 h 805"/>
                  <a:gd name="T26" fmla="*/ 137 w 611"/>
                  <a:gd name="T27" fmla="*/ 206 h 805"/>
                  <a:gd name="T28" fmla="*/ 137 w 611"/>
                  <a:gd name="T29" fmla="*/ 85 h 805"/>
                  <a:gd name="T30" fmla="*/ 160 w 611"/>
                  <a:gd name="T31" fmla="*/ 2 h 805"/>
                  <a:gd name="T32" fmla="*/ 250 w 611"/>
                  <a:gd name="T33" fmla="*/ 6 h 805"/>
                  <a:gd name="T34" fmla="*/ 367 w 611"/>
                  <a:gd name="T35" fmla="*/ 31 h 805"/>
                  <a:gd name="T36" fmla="*/ 400 w 611"/>
                  <a:gd name="T37" fmla="*/ 156 h 805"/>
                  <a:gd name="T38" fmla="*/ 547 w 611"/>
                  <a:gd name="T39" fmla="*/ 331 h 805"/>
                  <a:gd name="T40" fmla="*/ 519 w 611"/>
                  <a:gd name="T41" fmla="*/ 380 h 805"/>
                  <a:gd name="T42" fmla="*/ 544 w 611"/>
                  <a:gd name="T43" fmla="*/ 572 h 805"/>
                  <a:gd name="T44" fmla="*/ 588 w 611"/>
                  <a:gd name="T45" fmla="*/ 580 h 805"/>
                  <a:gd name="T46" fmla="*/ 588 w 611"/>
                  <a:gd name="T47" fmla="*/ 597 h 805"/>
                  <a:gd name="T48" fmla="*/ 603 w 611"/>
                  <a:gd name="T49" fmla="*/ 605 h 805"/>
                  <a:gd name="T50" fmla="*/ 592 w 611"/>
                  <a:gd name="T51" fmla="*/ 620 h 805"/>
                  <a:gd name="T52" fmla="*/ 586 w 611"/>
                  <a:gd name="T53" fmla="*/ 663 h 805"/>
                  <a:gd name="T54" fmla="*/ 609 w 611"/>
                  <a:gd name="T55" fmla="*/ 682 h 805"/>
                  <a:gd name="T56" fmla="*/ 593 w 611"/>
                  <a:gd name="T57" fmla="*/ 699 h 805"/>
                  <a:gd name="T58" fmla="*/ 576 w 611"/>
                  <a:gd name="T59" fmla="*/ 712 h 805"/>
                  <a:gd name="T60" fmla="*/ 576 w 611"/>
                  <a:gd name="T61" fmla="*/ 728 h 805"/>
                  <a:gd name="T62" fmla="*/ 559 w 611"/>
                  <a:gd name="T63" fmla="*/ 739 h 805"/>
                  <a:gd name="T64" fmla="*/ 551 w 611"/>
                  <a:gd name="T65" fmla="*/ 751 h 805"/>
                  <a:gd name="T66" fmla="*/ 540 w 611"/>
                  <a:gd name="T67" fmla="*/ 762 h 805"/>
                  <a:gd name="T68" fmla="*/ 526 w 611"/>
                  <a:gd name="T69" fmla="*/ 764 h 805"/>
                  <a:gd name="T70" fmla="*/ 522 w 611"/>
                  <a:gd name="T71" fmla="*/ 772 h 805"/>
                  <a:gd name="T72" fmla="*/ 507 w 611"/>
                  <a:gd name="T73" fmla="*/ 778 h 805"/>
                  <a:gd name="T74" fmla="*/ 507 w 611"/>
                  <a:gd name="T75" fmla="*/ 793 h 805"/>
                  <a:gd name="T76" fmla="*/ 486 w 611"/>
                  <a:gd name="T77" fmla="*/ 801 h 805"/>
                  <a:gd name="T78" fmla="*/ 461 w 611"/>
                  <a:gd name="T79" fmla="*/ 801 h 805"/>
                  <a:gd name="T80" fmla="*/ 394 w 611"/>
                  <a:gd name="T81" fmla="*/ 801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11" h="805">
                    <a:moveTo>
                      <a:pt x="394" y="801"/>
                    </a:moveTo>
                    <a:lnTo>
                      <a:pt x="357" y="714"/>
                    </a:lnTo>
                    <a:lnTo>
                      <a:pt x="294" y="695"/>
                    </a:lnTo>
                    <a:lnTo>
                      <a:pt x="258" y="628"/>
                    </a:lnTo>
                    <a:lnTo>
                      <a:pt x="110" y="666"/>
                    </a:lnTo>
                    <a:lnTo>
                      <a:pt x="108" y="655"/>
                    </a:lnTo>
                    <a:lnTo>
                      <a:pt x="108" y="643"/>
                    </a:lnTo>
                    <a:lnTo>
                      <a:pt x="114" y="638"/>
                    </a:lnTo>
                    <a:lnTo>
                      <a:pt x="110" y="632"/>
                    </a:lnTo>
                    <a:lnTo>
                      <a:pt x="102" y="626"/>
                    </a:lnTo>
                    <a:lnTo>
                      <a:pt x="102" y="601"/>
                    </a:lnTo>
                    <a:lnTo>
                      <a:pt x="102" y="580"/>
                    </a:lnTo>
                    <a:lnTo>
                      <a:pt x="108" y="572"/>
                    </a:lnTo>
                    <a:lnTo>
                      <a:pt x="110" y="563"/>
                    </a:lnTo>
                    <a:lnTo>
                      <a:pt x="106" y="549"/>
                    </a:lnTo>
                    <a:lnTo>
                      <a:pt x="96" y="544"/>
                    </a:lnTo>
                    <a:lnTo>
                      <a:pt x="89" y="536"/>
                    </a:lnTo>
                    <a:lnTo>
                      <a:pt x="77" y="528"/>
                    </a:lnTo>
                    <a:lnTo>
                      <a:pt x="73" y="524"/>
                    </a:lnTo>
                    <a:lnTo>
                      <a:pt x="116" y="503"/>
                    </a:lnTo>
                    <a:lnTo>
                      <a:pt x="64" y="363"/>
                    </a:lnTo>
                    <a:lnTo>
                      <a:pt x="50" y="357"/>
                    </a:lnTo>
                    <a:lnTo>
                      <a:pt x="45" y="342"/>
                    </a:lnTo>
                    <a:lnTo>
                      <a:pt x="4" y="365"/>
                    </a:lnTo>
                    <a:lnTo>
                      <a:pt x="0" y="350"/>
                    </a:lnTo>
                    <a:lnTo>
                      <a:pt x="45" y="290"/>
                    </a:lnTo>
                    <a:lnTo>
                      <a:pt x="71" y="225"/>
                    </a:lnTo>
                    <a:lnTo>
                      <a:pt x="137" y="206"/>
                    </a:lnTo>
                    <a:lnTo>
                      <a:pt x="116" y="100"/>
                    </a:lnTo>
                    <a:lnTo>
                      <a:pt x="137" y="85"/>
                    </a:lnTo>
                    <a:lnTo>
                      <a:pt x="119" y="48"/>
                    </a:lnTo>
                    <a:lnTo>
                      <a:pt x="160" y="2"/>
                    </a:lnTo>
                    <a:lnTo>
                      <a:pt x="202" y="0"/>
                    </a:lnTo>
                    <a:lnTo>
                      <a:pt x="250" y="6"/>
                    </a:lnTo>
                    <a:lnTo>
                      <a:pt x="307" y="16"/>
                    </a:lnTo>
                    <a:lnTo>
                      <a:pt x="367" y="31"/>
                    </a:lnTo>
                    <a:lnTo>
                      <a:pt x="400" y="48"/>
                    </a:lnTo>
                    <a:lnTo>
                      <a:pt x="400" y="156"/>
                    </a:lnTo>
                    <a:lnTo>
                      <a:pt x="446" y="292"/>
                    </a:lnTo>
                    <a:lnTo>
                      <a:pt x="547" y="331"/>
                    </a:lnTo>
                    <a:lnTo>
                      <a:pt x="544" y="373"/>
                    </a:lnTo>
                    <a:lnTo>
                      <a:pt x="519" y="380"/>
                    </a:lnTo>
                    <a:lnTo>
                      <a:pt x="488" y="544"/>
                    </a:lnTo>
                    <a:lnTo>
                      <a:pt x="544" y="572"/>
                    </a:lnTo>
                    <a:lnTo>
                      <a:pt x="590" y="572"/>
                    </a:lnTo>
                    <a:lnTo>
                      <a:pt x="588" y="580"/>
                    </a:lnTo>
                    <a:lnTo>
                      <a:pt x="584" y="590"/>
                    </a:lnTo>
                    <a:lnTo>
                      <a:pt x="588" y="597"/>
                    </a:lnTo>
                    <a:lnTo>
                      <a:pt x="597" y="597"/>
                    </a:lnTo>
                    <a:lnTo>
                      <a:pt x="603" y="605"/>
                    </a:lnTo>
                    <a:lnTo>
                      <a:pt x="603" y="616"/>
                    </a:lnTo>
                    <a:lnTo>
                      <a:pt x="592" y="620"/>
                    </a:lnTo>
                    <a:lnTo>
                      <a:pt x="592" y="630"/>
                    </a:lnTo>
                    <a:lnTo>
                      <a:pt x="586" y="663"/>
                    </a:lnTo>
                    <a:lnTo>
                      <a:pt x="611" y="672"/>
                    </a:lnTo>
                    <a:lnTo>
                      <a:pt x="609" y="682"/>
                    </a:lnTo>
                    <a:lnTo>
                      <a:pt x="601" y="695"/>
                    </a:lnTo>
                    <a:lnTo>
                      <a:pt x="593" y="699"/>
                    </a:lnTo>
                    <a:lnTo>
                      <a:pt x="586" y="705"/>
                    </a:lnTo>
                    <a:lnTo>
                      <a:pt x="576" y="712"/>
                    </a:lnTo>
                    <a:lnTo>
                      <a:pt x="586" y="718"/>
                    </a:lnTo>
                    <a:lnTo>
                      <a:pt x="576" y="728"/>
                    </a:lnTo>
                    <a:lnTo>
                      <a:pt x="568" y="735"/>
                    </a:lnTo>
                    <a:lnTo>
                      <a:pt x="559" y="739"/>
                    </a:lnTo>
                    <a:lnTo>
                      <a:pt x="559" y="747"/>
                    </a:lnTo>
                    <a:lnTo>
                      <a:pt x="551" y="751"/>
                    </a:lnTo>
                    <a:lnTo>
                      <a:pt x="545" y="760"/>
                    </a:lnTo>
                    <a:lnTo>
                      <a:pt x="540" y="762"/>
                    </a:lnTo>
                    <a:lnTo>
                      <a:pt x="530" y="760"/>
                    </a:lnTo>
                    <a:lnTo>
                      <a:pt x="526" y="764"/>
                    </a:lnTo>
                    <a:lnTo>
                      <a:pt x="526" y="770"/>
                    </a:lnTo>
                    <a:lnTo>
                      <a:pt x="522" y="772"/>
                    </a:lnTo>
                    <a:lnTo>
                      <a:pt x="515" y="772"/>
                    </a:lnTo>
                    <a:lnTo>
                      <a:pt x="507" y="778"/>
                    </a:lnTo>
                    <a:lnTo>
                      <a:pt x="507" y="783"/>
                    </a:lnTo>
                    <a:lnTo>
                      <a:pt x="507" y="793"/>
                    </a:lnTo>
                    <a:lnTo>
                      <a:pt x="503" y="801"/>
                    </a:lnTo>
                    <a:lnTo>
                      <a:pt x="486" y="801"/>
                    </a:lnTo>
                    <a:lnTo>
                      <a:pt x="474" y="805"/>
                    </a:lnTo>
                    <a:lnTo>
                      <a:pt x="461" y="801"/>
                    </a:lnTo>
                    <a:lnTo>
                      <a:pt x="453" y="801"/>
                    </a:lnTo>
                    <a:lnTo>
                      <a:pt x="394" y="801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16" name="Freeform 1303"/>
              <p:cNvSpPr>
                <a:spLocks/>
              </p:cNvSpPr>
              <p:nvPr/>
            </p:nvSpPr>
            <p:spPr bwMode="auto">
              <a:xfrm>
                <a:off x="2151" y="3018"/>
                <a:ext cx="388" cy="500"/>
              </a:xfrm>
              <a:custGeom>
                <a:avLst/>
                <a:gdLst>
                  <a:gd name="T0" fmla="*/ 357 w 611"/>
                  <a:gd name="T1" fmla="*/ 714 h 805"/>
                  <a:gd name="T2" fmla="*/ 258 w 611"/>
                  <a:gd name="T3" fmla="*/ 628 h 805"/>
                  <a:gd name="T4" fmla="*/ 108 w 611"/>
                  <a:gd name="T5" fmla="*/ 655 h 805"/>
                  <a:gd name="T6" fmla="*/ 114 w 611"/>
                  <a:gd name="T7" fmla="*/ 638 h 805"/>
                  <a:gd name="T8" fmla="*/ 102 w 611"/>
                  <a:gd name="T9" fmla="*/ 626 h 805"/>
                  <a:gd name="T10" fmla="*/ 102 w 611"/>
                  <a:gd name="T11" fmla="*/ 580 h 805"/>
                  <a:gd name="T12" fmla="*/ 110 w 611"/>
                  <a:gd name="T13" fmla="*/ 563 h 805"/>
                  <a:gd name="T14" fmla="*/ 96 w 611"/>
                  <a:gd name="T15" fmla="*/ 544 h 805"/>
                  <a:gd name="T16" fmla="*/ 77 w 611"/>
                  <a:gd name="T17" fmla="*/ 528 h 805"/>
                  <a:gd name="T18" fmla="*/ 116 w 611"/>
                  <a:gd name="T19" fmla="*/ 503 h 805"/>
                  <a:gd name="T20" fmla="*/ 50 w 611"/>
                  <a:gd name="T21" fmla="*/ 357 h 805"/>
                  <a:gd name="T22" fmla="*/ 4 w 611"/>
                  <a:gd name="T23" fmla="*/ 365 h 805"/>
                  <a:gd name="T24" fmla="*/ 45 w 611"/>
                  <a:gd name="T25" fmla="*/ 290 h 805"/>
                  <a:gd name="T26" fmla="*/ 137 w 611"/>
                  <a:gd name="T27" fmla="*/ 206 h 805"/>
                  <a:gd name="T28" fmla="*/ 137 w 611"/>
                  <a:gd name="T29" fmla="*/ 85 h 805"/>
                  <a:gd name="T30" fmla="*/ 160 w 611"/>
                  <a:gd name="T31" fmla="*/ 2 h 805"/>
                  <a:gd name="T32" fmla="*/ 250 w 611"/>
                  <a:gd name="T33" fmla="*/ 6 h 805"/>
                  <a:gd name="T34" fmla="*/ 367 w 611"/>
                  <a:gd name="T35" fmla="*/ 31 h 805"/>
                  <a:gd name="T36" fmla="*/ 400 w 611"/>
                  <a:gd name="T37" fmla="*/ 156 h 805"/>
                  <a:gd name="T38" fmla="*/ 547 w 611"/>
                  <a:gd name="T39" fmla="*/ 331 h 805"/>
                  <a:gd name="T40" fmla="*/ 519 w 611"/>
                  <a:gd name="T41" fmla="*/ 380 h 805"/>
                  <a:gd name="T42" fmla="*/ 544 w 611"/>
                  <a:gd name="T43" fmla="*/ 572 h 805"/>
                  <a:gd name="T44" fmla="*/ 588 w 611"/>
                  <a:gd name="T45" fmla="*/ 580 h 805"/>
                  <a:gd name="T46" fmla="*/ 588 w 611"/>
                  <a:gd name="T47" fmla="*/ 597 h 805"/>
                  <a:gd name="T48" fmla="*/ 603 w 611"/>
                  <a:gd name="T49" fmla="*/ 605 h 805"/>
                  <a:gd name="T50" fmla="*/ 592 w 611"/>
                  <a:gd name="T51" fmla="*/ 620 h 805"/>
                  <a:gd name="T52" fmla="*/ 586 w 611"/>
                  <a:gd name="T53" fmla="*/ 663 h 805"/>
                  <a:gd name="T54" fmla="*/ 609 w 611"/>
                  <a:gd name="T55" fmla="*/ 682 h 805"/>
                  <a:gd name="T56" fmla="*/ 593 w 611"/>
                  <a:gd name="T57" fmla="*/ 699 h 805"/>
                  <a:gd name="T58" fmla="*/ 576 w 611"/>
                  <a:gd name="T59" fmla="*/ 712 h 805"/>
                  <a:gd name="T60" fmla="*/ 576 w 611"/>
                  <a:gd name="T61" fmla="*/ 728 h 805"/>
                  <a:gd name="T62" fmla="*/ 559 w 611"/>
                  <a:gd name="T63" fmla="*/ 739 h 805"/>
                  <a:gd name="T64" fmla="*/ 551 w 611"/>
                  <a:gd name="T65" fmla="*/ 751 h 805"/>
                  <a:gd name="T66" fmla="*/ 540 w 611"/>
                  <a:gd name="T67" fmla="*/ 762 h 805"/>
                  <a:gd name="T68" fmla="*/ 526 w 611"/>
                  <a:gd name="T69" fmla="*/ 764 h 805"/>
                  <a:gd name="T70" fmla="*/ 522 w 611"/>
                  <a:gd name="T71" fmla="*/ 772 h 805"/>
                  <a:gd name="T72" fmla="*/ 507 w 611"/>
                  <a:gd name="T73" fmla="*/ 778 h 805"/>
                  <a:gd name="T74" fmla="*/ 507 w 611"/>
                  <a:gd name="T75" fmla="*/ 793 h 805"/>
                  <a:gd name="T76" fmla="*/ 486 w 611"/>
                  <a:gd name="T77" fmla="*/ 801 h 805"/>
                  <a:gd name="T78" fmla="*/ 461 w 611"/>
                  <a:gd name="T79" fmla="*/ 801 h 805"/>
                  <a:gd name="T80" fmla="*/ 394 w 611"/>
                  <a:gd name="T81" fmla="*/ 801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11" h="805">
                    <a:moveTo>
                      <a:pt x="394" y="801"/>
                    </a:moveTo>
                    <a:lnTo>
                      <a:pt x="357" y="714"/>
                    </a:lnTo>
                    <a:lnTo>
                      <a:pt x="294" y="695"/>
                    </a:lnTo>
                    <a:lnTo>
                      <a:pt x="258" y="628"/>
                    </a:lnTo>
                    <a:lnTo>
                      <a:pt x="110" y="666"/>
                    </a:lnTo>
                    <a:lnTo>
                      <a:pt x="108" y="655"/>
                    </a:lnTo>
                    <a:lnTo>
                      <a:pt x="108" y="643"/>
                    </a:lnTo>
                    <a:lnTo>
                      <a:pt x="114" y="638"/>
                    </a:lnTo>
                    <a:lnTo>
                      <a:pt x="110" y="632"/>
                    </a:lnTo>
                    <a:lnTo>
                      <a:pt x="102" y="626"/>
                    </a:lnTo>
                    <a:lnTo>
                      <a:pt x="102" y="601"/>
                    </a:lnTo>
                    <a:lnTo>
                      <a:pt x="102" y="580"/>
                    </a:lnTo>
                    <a:lnTo>
                      <a:pt x="108" y="572"/>
                    </a:lnTo>
                    <a:lnTo>
                      <a:pt x="110" y="563"/>
                    </a:lnTo>
                    <a:lnTo>
                      <a:pt x="106" y="549"/>
                    </a:lnTo>
                    <a:lnTo>
                      <a:pt x="96" y="544"/>
                    </a:lnTo>
                    <a:lnTo>
                      <a:pt x="89" y="536"/>
                    </a:lnTo>
                    <a:lnTo>
                      <a:pt x="77" y="528"/>
                    </a:lnTo>
                    <a:lnTo>
                      <a:pt x="73" y="524"/>
                    </a:lnTo>
                    <a:lnTo>
                      <a:pt x="116" y="503"/>
                    </a:lnTo>
                    <a:lnTo>
                      <a:pt x="64" y="363"/>
                    </a:lnTo>
                    <a:lnTo>
                      <a:pt x="50" y="357"/>
                    </a:lnTo>
                    <a:lnTo>
                      <a:pt x="45" y="342"/>
                    </a:lnTo>
                    <a:lnTo>
                      <a:pt x="4" y="365"/>
                    </a:lnTo>
                    <a:lnTo>
                      <a:pt x="0" y="350"/>
                    </a:lnTo>
                    <a:lnTo>
                      <a:pt x="45" y="290"/>
                    </a:lnTo>
                    <a:lnTo>
                      <a:pt x="71" y="225"/>
                    </a:lnTo>
                    <a:lnTo>
                      <a:pt x="137" y="206"/>
                    </a:lnTo>
                    <a:lnTo>
                      <a:pt x="116" y="100"/>
                    </a:lnTo>
                    <a:lnTo>
                      <a:pt x="137" y="85"/>
                    </a:lnTo>
                    <a:lnTo>
                      <a:pt x="119" y="48"/>
                    </a:lnTo>
                    <a:lnTo>
                      <a:pt x="160" y="2"/>
                    </a:lnTo>
                    <a:lnTo>
                      <a:pt x="202" y="0"/>
                    </a:lnTo>
                    <a:lnTo>
                      <a:pt x="250" y="6"/>
                    </a:lnTo>
                    <a:lnTo>
                      <a:pt x="307" y="16"/>
                    </a:lnTo>
                    <a:lnTo>
                      <a:pt x="367" y="31"/>
                    </a:lnTo>
                    <a:lnTo>
                      <a:pt x="400" y="48"/>
                    </a:lnTo>
                    <a:lnTo>
                      <a:pt x="400" y="156"/>
                    </a:lnTo>
                    <a:lnTo>
                      <a:pt x="446" y="292"/>
                    </a:lnTo>
                    <a:lnTo>
                      <a:pt x="547" y="331"/>
                    </a:lnTo>
                    <a:lnTo>
                      <a:pt x="544" y="373"/>
                    </a:lnTo>
                    <a:lnTo>
                      <a:pt x="519" y="380"/>
                    </a:lnTo>
                    <a:lnTo>
                      <a:pt x="488" y="544"/>
                    </a:lnTo>
                    <a:lnTo>
                      <a:pt x="544" y="572"/>
                    </a:lnTo>
                    <a:lnTo>
                      <a:pt x="590" y="572"/>
                    </a:lnTo>
                    <a:lnTo>
                      <a:pt x="588" y="580"/>
                    </a:lnTo>
                    <a:lnTo>
                      <a:pt x="584" y="590"/>
                    </a:lnTo>
                    <a:lnTo>
                      <a:pt x="588" y="597"/>
                    </a:lnTo>
                    <a:lnTo>
                      <a:pt x="597" y="597"/>
                    </a:lnTo>
                    <a:lnTo>
                      <a:pt x="603" y="605"/>
                    </a:lnTo>
                    <a:lnTo>
                      <a:pt x="603" y="616"/>
                    </a:lnTo>
                    <a:lnTo>
                      <a:pt x="592" y="620"/>
                    </a:lnTo>
                    <a:lnTo>
                      <a:pt x="592" y="630"/>
                    </a:lnTo>
                    <a:lnTo>
                      <a:pt x="586" y="663"/>
                    </a:lnTo>
                    <a:lnTo>
                      <a:pt x="611" y="672"/>
                    </a:lnTo>
                    <a:lnTo>
                      <a:pt x="609" y="682"/>
                    </a:lnTo>
                    <a:lnTo>
                      <a:pt x="601" y="695"/>
                    </a:lnTo>
                    <a:lnTo>
                      <a:pt x="593" y="699"/>
                    </a:lnTo>
                    <a:lnTo>
                      <a:pt x="586" y="705"/>
                    </a:lnTo>
                    <a:lnTo>
                      <a:pt x="576" y="712"/>
                    </a:lnTo>
                    <a:lnTo>
                      <a:pt x="586" y="718"/>
                    </a:lnTo>
                    <a:lnTo>
                      <a:pt x="576" y="728"/>
                    </a:lnTo>
                    <a:lnTo>
                      <a:pt x="568" y="735"/>
                    </a:lnTo>
                    <a:lnTo>
                      <a:pt x="559" y="739"/>
                    </a:lnTo>
                    <a:lnTo>
                      <a:pt x="559" y="747"/>
                    </a:lnTo>
                    <a:lnTo>
                      <a:pt x="551" y="751"/>
                    </a:lnTo>
                    <a:lnTo>
                      <a:pt x="545" y="760"/>
                    </a:lnTo>
                    <a:lnTo>
                      <a:pt x="540" y="762"/>
                    </a:lnTo>
                    <a:lnTo>
                      <a:pt x="530" y="760"/>
                    </a:lnTo>
                    <a:lnTo>
                      <a:pt x="526" y="764"/>
                    </a:lnTo>
                    <a:lnTo>
                      <a:pt x="526" y="770"/>
                    </a:lnTo>
                    <a:lnTo>
                      <a:pt x="522" y="772"/>
                    </a:lnTo>
                    <a:lnTo>
                      <a:pt x="515" y="772"/>
                    </a:lnTo>
                    <a:lnTo>
                      <a:pt x="507" y="778"/>
                    </a:lnTo>
                    <a:lnTo>
                      <a:pt x="507" y="783"/>
                    </a:lnTo>
                    <a:lnTo>
                      <a:pt x="507" y="793"/>
                    </a:lnTo>
                    <a:lnTo>
                      <a:pt x="503" y="801"/>
                    </a:lnTo>
                    <a:lnTo>
                      <a:pt x="486" y="801"/>
                    </a:lnTo>
                    <a:lnTo>
                      <a:pt x="474" y="805"/>
                    </a:lnTo>
                    <a:lnTo>
                      <a:pt x="461" y="801"/>
                    </a:lnTo>
                    <a:lnTo>
                      <a:pt x="453" y="801"/>
                    </a:lnTo>
                    <a:lnTo>
                      <a:pt x="394" y="801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17" name="Freeform 1304"/>
              <p:cNvSpPr>
                <a:spLocks/>
              </p:cNvSpPr>
              <p:nvPr/>
            </p:nvSpPr>
            <p:spPr bwMode="auto">
              <a:xfrm>
                <a:off x="2404" y="3031"/>
                <a:ext cx="348" cy="459"/>
              </a:xfrm>
              <a:custGeom>
                <a:avLst/>
                <a:gdLst>
                  <a:gd name="T0" fmla="*/ 209 w 548"/>
                  <a:gd name="T1" fmla="*/ 662 h 740"/>
                  <a:gd name="T2" fmla="*/ 186 w 548"/>
                  <a:gd name="T3" fmla="*/ 643 h 740"/>
                  <a:gd name="T4" fmla="*/ 192 w 548"/>
                  <a:gd name="T5" fmla="*/ 600 h 740"/>
                  <a:gd name="T6" fmla="*/ 203 w 548"/>
                  <a:gd name="T7" fmla="*/ 585 h 740"/>
                  <a:gd name="T8" fmla="*/ 188 w 548"/>
                  <a:gd name="T9" fmla="*/ 577 h 740"/>
                  <a:gd name="T10" fmla="*/ 188 w 548"/>
                  <a:gd name="T11" fmla="*/ 560 h 740"/>
                  <a:gd name="T12" fmla="*/ 144 w 548"/>
                  <a:gd name="T13" fmla="*/ 552 h 740"/>
                  <a:gd name="T14" fmla="*/ 119 w 548"/>
                  <a:gd name="T15" fmla="*/ 360 h 740"/>
                  <a:gd name="T16" fmla="*/ 147 w 548"/>
                  <a:gd name="T17" fmla="*/ 311 h 740"/>
                  <a:gd name="T18" fmla="*/ 0 w 548"/>
                  <a:gd name="T19" fmla="*/ 136 h 740"/>
                  <a:gd name="T20" fmla="*/ 25 w 548"/>
                  <a:gd name="T21" fmla="*/ 40 h 740"/>
                  <a:gd name="T22" fmla="*/ 138 w 548"/>
                  <a:gd name="T23" fmla="*/ 65 h 740"/>
                  <a:gd name="T24" fmla="*/ 266 w 548"/>
                  <a:gd name="T25" fmla="*/ 28 h 740"/>
                  <a:gd name="T26" fmla="*/ 341 w 548"/>
                  <a:gd name="T27" fmla="*/ 7 h 740"/>
                  <a:gd name="T28" fmla="*/ 399 w 548"/>
                  <a:gd name="T29" fmla="*/ 0 h 740"/>
                  <a:gd name="T30" fmla="*/ 408 w 548"/>
                  <a:gd name="T31" fmla="*/ 103 h 740"/>
                  <a:gd name="T32" fmla="*/ 428 w 548"/>
                  <a:gd name="T33" fmla="*/ 132 h 740"/>
                  <a:gd name="T34" fmla="*/ 445 w 548"/>
                  <a:gd name="T35" fmla="*/ 149 h 740"/>
                  <a:gd name="T36" fmla="*/ 458 w 548"/>
                  <a:gd name="T37" fmla="*/ 172 h 740"/>
                  <a:gd name="T38" fmla="*/ 462 w 548"/>
                  <a:gd name="T39" fmla="*/ 216 h 740"/>
                  <a:gd name="T40" fmla="*/ 458 w 548"/>
                  <a:gd name="T41" fmla="*/ 240 h 740"/>
                  <a:gd name="T42" fmla="*/ 458 w 548"/>
                  <a:gd name="T43" fmla="*/ 259 h 740"/>
                  <a:gd name="T44" fmla="*/ 462 w 548"/>
                  <a:gd name="T45" fmla="*/ 280 h 740"/>
                  <a:gd name="T46" fmla="*/ 453 w 548"/>
                  <a:gd name="T47" fmla="*/ 289 h 740"/>
                  <a:gd name="T48" fmla="*/ 464 w 548"/>
                  <a:gd name="T49" fmla="*/ 318 h 740"/>
                  <a:gd name="T50" fmla="*/ 462 w 548"/>
                  <a:gd name="T51" fmla="*/ 351 h 740"/>
                  <a:gd name="T52" fmla="*/ 458 w 548"/>
                  <a:gd name="T53" fmla="*/ 391 h 740"/>
                  <a:gd name="T54" fmla="*/ 466 w 548"/>
                  <a:gd name="T55" fmla="*/ 418 h 740"/>
                  <a:gd name="T56" fmla="*/ 493 w 548"/>
                  <a:gd name="T57" fmla="*/ 445 h 740"/>
                  <a:gd name="T58" fmla="*/ 548 w 548"/>
                  <a:gd name="T59" fmla="*/ 522 h 740"/>
                  <a:gd name="T60" fmla="*/ 512 w 548"/>
                  <a:gd name="T61" fmla="*/ 533 h 740"/>
                  <a:gd name="T62" fmla="*/ 343 w 548"/>
                  <a:gd name="T63" fmla="*/ 631 h 740"/>
                  <a:gd name="T64" fmla="*/ 345 w 548"/>
                  <a:gd name="T65" fmla="*/ 74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8" h="740">
                    <a:moveTo>
                      <a:pt x="345" y="740"/>
                    </a:moveTo>
                    <a:lnTo>
                      <a:pt x="209" y="662"/>
                    </a:lnTo>
                    <a:lnTo>
                      <a:pt x="211" y="652"/>
                    </a:lnTo>
                    <a:lnTo>
                      <a:pt x="186" y="643"/>
                    </a:lnTo>
                    <a:lnTo>
                      <a:pt x="192" y="610"/>
                    </a:lnTo>
                    <a:lnTo>
                      <a:pt x="192" y="600"/>
                    </a:lnTo>
                    <a:lnTo>
                      <a:pt x="203" y="596"/>
                    </a:lnTo>
                    <a:lnTo>
                      <a:pt x="203" y="585"/>
                    </a:lnTo>
                    <a:lnTo>
                      <a:pt x="197" y="577"/>
                    </a:lnTo>
                    <a:lnTo>
                      <a:pt x="188" y="577"/>
                    </a:lnTo>
                    <a:lnTo>
                      <a:pt x="184" y="570"/>
                    </a:lnTo>
                    <a:lnTo>
                      <a:pt x="188" y="560"/>
                    </a:lnTo>
                    <a:lnTo>
                      <a:pt x="190" y="552"/>
                    </a:lnTo>
                    <a:lnTo>
                      <a:pt x="144" y="552"/>
                    </a:lnTo>
                    <a:lnTo>
                      <a:pt x="88" y="524"/>
                    </a:lnTo>
                    <a:lnTo>
                      <a:pt x="119" y="360"/>
                    </a:lnTo>
                    <a:lnTo>
                      <a:pt x="144" y="353"/>
                    </a:lnTo>
                    <a:lnTo>
                      <a:pt x="147" y="311"/>
                    </a:lnTo>
                    <a:lnTo>
                      <a:pt x="46" y="272"/>
                    </a:lnTo>
                    <a:lnTo>
                      <a:pt x="0" y="136"/>
                    </a:lnTo>
                    <a:lnTo>
                      <a:pt x="0" y="28"/>
                    </a:lnTo>
                    <a:lnTo>
                      <a:pt x="25" y="40"/>
                    </a:lnTo>
                    <a:lnTo>
                      <a:pt x="115" y="69"/>
                    </a:lnTo>
                    <a:lnTo>
                      <a:pt x="138" y="65"/>
                    </a:lnTo>
                    <a:lnTo>
                      <a:pt x="186" y="51"/>
                    </a:lnTo>
                    <a:lnTo>
                      <a:pt x="266" y="28"/>
                    </a:lnTo>
                    <a:lnTo>
                      <a:pt x="299" y="7"/>
                    </a:lnTo>
                    <a:lnTo>
                      <a:pt x="341" y="7"/>
                    </a:lnTo>
                    <a:lnTo>
                      <a:pt x="376" y="7"/>
                    </a:lnTo>
                    <a:lnTo>
                      <a:pt x="399" y="0"/>
                    </a:lnTo>
                    <a:lnTo>
                      <a:pt x="406" y="3"/>
                    </a:lnTo>
                    <a:lnTo>
                      <a:pt x="408" y="103"/>
                    </a:lnTo>
                    <a:lnTo>
                      <a:pt x="422" y="130"/>
                    </a:lnTo>
                    <a:lnTo>
                      <a:pt x="428" y="132"/>
                    </a:lnTo>
                    <a:lnTo>
                      <a:pt x="437" y="142"/>
                    </a:lnTo>
                    <a:lnTo>
                      <a:pt x="445" y="149"/>
                    </a:lnTo>
                    <a:lnTo>
                      <a:pt x="451" y="163"/>
                    </a:lnTo>
                    <a:lnTo>
                      <a:pt x="458" y="172"/>
                    </a:lnTo>
                    <a:lnTo>
                      <a:pt x="460" y="193"/>
                    </a:lnTo>
                    <a:lnTo>
                      <a:pt x="462" y="216"/>
                    </a:lnTo>
                    <a:lnTo>
                      <a:pt x="462" y="228"/>
                    </a:lnTo>
                    <a:lnTo>
                      <a:pt x="458" y="240"/>
                    </a:lnTo>
                    <a:lnTo>
                      <a:pt x="456" y="251"/>
                    </a:lnTo>
                    <a:lnTo>
                      <a:pt x="458" y="259"/>
                    </a:lnTo>
                    <a:lnTo>
                      <a:pt x="462" y="274"/>
                    </a:lnTo>
                    <a:lnTo>
                      <a:pt x="462" y="280"/>
                    </a:lnTo>
                    <a:lnTo>
                      <a:pt x="454" y="286"/>
                    </a:lnTo>
                    <a:lnTo>
                      <a:pt x="453" y="289"/>
                    </a:lnTo>
                    <a:lnTo>
                      <a:pt x="458" y="312"/>
                    </a:lnTo>
                    <a:lnTo>
                      <a:pt x="464" y="318"/>
                    </a:lnTo>
                    <a:lnTo>
                      <a:pt x="468" y="335"/>
                    </a:lnTo>
                    <a:lnTo>
                      <a:pt x="462" y="351"/>
                    </a:lnTo>
                    <a:lnTo>
                      <a:pt x="456" y="372"/>
                    </a:lnTo>
                    <a:lnTo>
                      <a:pt x="458" y="391"/>
                    </a:lnTo>
                    <a:lnTo>
                      <a:pt x="466" y="406"/>
                    </a:lnTo>
                    <a:lnTo>
                      <a:pt x="466" y="418"/>
                    </a:lnTo>
                    <a:lnTo>
                      <a:pt x="466" y="433"/>
                    </a:lnTo>
                    <a:lnTo>
                      <a:pt x="493" y="445"/>
                    </a:lnTo>
                    <a:lnTo>
                      <a:pt x="537" y="483"/>
                    </a:lnTo>
                    <a:lnTo>
                      <a:pt x="548" y="522"/>
                    </a:lnTo>
                    <a:lnTo>
                      <a:pt x="529" y="533"/>
                    </a:lnTo>
                    <a:lnTo>
                      <a:pt x="512" y="533"/>
                    </a:lnTo>
                    <a:lnTo>
                      <a:pt x="451" y="570"/>
                    </a:lnTo>
                    <a:lnTo>
                      <a:pt x="343" y="631"/>
                    </a:lnTo>
                    <a:lnTo>
                      <a:pt x="387" y="710"/>
                    </a:lnTo>
                    <a:lnTo>
                      <a:pt x="345" y="74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18" name="Freeform 1305"/>
              <p:cNvSpPr>
                <a:spLocks/>
              </p:cNvSpPr>
              <p:nvPr/>
            </p:nvSpPr>
            <p:spPr bwMode="auto">
              <a:xfrm>
                <a:off x="2404" y="3031"/>
                <a:ext cx="348" cy="459"/>
              </a:xfrm>
              <a:custGeom>
                <a:avLst/>
                <a:gdLst>
                  <a:gd name="T0" fmla="*/ 209 w 548"/>
                  <a:gd name="T1" fmla="*/ 662 h 740"/>
                  <a:gd name="T2" fmla="*/ 186 w 548"/>
                  <a:gd name="T3" fmla="*/ 643 h 740"/>
                  <a:gd name="T4" fmla="*/ 192 w 548"/>
                  <a:gd name="T5" fmla="*/ 600 h 740"/>
                  <a:gd name="T6" fmla="*/ 203 w 548"/>
                  <a:gd name="T7" fmla="*/ 585 h 740"/>
                  <a:gd name="T8" fmla="*/ 188 w 548"/>
                  <a:gd name="T9" fmla="*/ 577 h 740"/>
                  <a:gd name="T10" fmla="*/ 188 w 548"/>
                  <a:gd name="T11" fmla="*/ 560 h 740"/>
                  <a:gd name="T12" fmla="*/ 144 w 548"/>
                  <a:gd name="T13" fmla="*/ 552 h 740"/>
                  <a:gd name="T14" fmla="*/ 119 w 548"/>
                  <a:gd name="T15" fmla="*/ 360 h 740"/>
                  <a:gd name="T16" fmla="*/ 147 w 548"/>
                  <a:gd name="T17" fmla="*/ 311 h 740"/>
                  <a:gd name="T18" fmla="*/ 0 w 548"/>
                  <a:gd name="T19" fmla="*/ 136 h 740"/>
                  <a:gd name="T20" fmla="*/ 25 w 548"/>
                  <a:gd name="T21" fmla="*/ 40 h 740"/>
                  <a:gd name="T22" fmla="*/ 138 w 548"/>
                  <a:gd name="T23" fmla="*/ 65 h 740"/>
                  <a:gd name="T24" fmla="*/ 266 w 548"/>
                  <a:gd name="T25" fmla="*/ 28 h 740"/>
                  <a:gd name="T26" fmla="*/ 341 w 548"/>
                  <a:gd name="T27" fmla="*/ 7 h 740"/>
                  <a:gd name="T28" fmla="*/ 399 w 548"/>
                  <a:gd name="T29" fmla="*/ 0 h 740"/>
                  <a:gd name="T30" fmla="*/ 408 w 548"/>
                  <a:gd name="T31" fmla="*/ 103 h 740"/>
                  <a:gd name="T32" fmla="*/ 428 w 548"/>
                  <a:gd name="T33" fmla="*/ 132 h 740"/>
                  <a:gd name="T34" fmla="*/ 445 w 548"/>
                  <a:gd name="T35" fmla="*/ 149 h 740"/>
                  <a:gd name="T36" fmla="*/ 458 w 548"/>
                  <a:gd name="T37" fmla="*/ 172 h 740"/>
                  <a:gd name="T38" fmla="*/ 462 w 548"/>
                  <a:gd name="T39" fmla="*/ 216 h 740"/>
                  <a:gd name="T40" fmla="*/ 458 w 548"/>
                  <a:gd name="T41" fmla="*/ 240 h 740"/>
                  <a:gd name="T42" fmla="*/ 458 w 548"/>
                  <a:gd name="T43" fmla="*/ 259 h 740"/>
                  <a:gd name="T44" fmla="*/ 462 w 548"/>
                  <a:gd name="T45" fmla="*/ 280 h 740"/>
                  <a:gd name="T46" fmla="*/ 453 w 548"/>
                  <a:gd name="T47" fmla="*/ 289 h 740"/>
                  <a:gd name="T48" fmla="*/ 464 w 548"/>
                  <a:gd name="T49" fmla="*/ 318 h 740"/>
                  <a:gd name="T50" fmla="*/ 462 w 548"/>
                  <a:gd name="T51" fmla="*/ 351 h 740"/>
                  <a:gd name="T52" fmla="*/ 458 w 548"/>
                  <a:gd name="T53" fmla="*/ 391 h 740"/>
                  <a:gd name="T54" fmla="*/ 466 w 548"/>
                  <a:gd name="T55" fmla="*/ 418 h 740"/>
                  <a:gd name="T56" fmla="*/ 493 w 548"/>
                  <a:gd name="T57" fmla="*/ 445 h 740"/>
                  <a:gd name="T58" fmla="*/ 548 w 548"/>
                  <a:gd name="T59" fmla="*/ 522 h 740"/>
                  <a:gd name="T60" fmla="*/ 512 w 548"/>
                  <a:gd name="T61" fmla="*/ 533 h 740"/>
                  <a:gd name="T62" fmla="*/ 343 w 548"/>
                  <a:gd name="T63" fmla="*/ 631 h 740"/>
                  <a:gd name="T64" fmla="*/ 345 w 548"/>
                  <a:gd name="T65" fmla="*/ 74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8" h="740">
                    <a:moveTo>
                      <a:pt x="345" y="740"/>
                    </a:moveTo>
                    <a:lnTo>
                      <a:pt x="209" y="662"/>
                    </a:lnTo>
                    <a:lnTo>
                      <a:pt x="211" y="652"/>
                    </a:lnTo>
                    <a:lnTo>
                      <a:pt x="186" y="643"/>
                    </a:lnTo>
                    <a:lnTo>
                      <a:pt x="192" y="610"/>
                    </a:lnTo>
                    <a:lnTo>
                      <a:pt x="192" y="600"/>
                    </a:lnTo>
                    <a:lnTo>
                      <a:pt x="203" y="596"/>
                    </a:lnTo>
                    <a:lnTo>
                      <a:pt x="203" y="585"/>
                    </a:lnTo>
                    <a:lnTo>
                      <a:pt x="197" y="577"/>
                    </a:lnTo>
                    <a:lnTo>
                      <a:pt x="188" y="577"/>
                    </a:lnTo>
                    <a:lnTo>
                      <a:pt x="184" y="570"/>
                    </a:lnTo>
                    <a:lnTo>
                      <a:pt x="188" y="560"/>
                    </a:lnTo>
                    <a:lnTo>
                      <a:pt x="190" y="552"/>
                    </a:lnTo>
                    <a:lnTo>
                      <a:pt x="144" y="552"/>
                    </a:lnTo>
                    <a:lnTo>
                      <a:pt x="88" y="524"/>
                    </a:lnTo>
                    <a:lnTo>
                      <a:pt x="119" y="360"/>
                    </a:lnTo>
                    <a:lnTo>
                      <a:pt x="144" y="353"/>
                    </a:lnTo>
                    <a:lnTo>
                      <a:pt x="147" y="311"/>
                    </a:lnTo>
                    <a:lnTo>
                      <a:pt x="46" y="272"/>
                    </a:lnTo>
                    <a:lnTo>
                      <a:pt x="0" y="136"/>
                    </a:lnTo>
                    <a:lnTo>
                      <a:pt x="0" y="28"/>
                    </a:lnTo>
                    <a:lnTo>
                      <a:pt x="25" y="40"/>
                    </a:lnTo>
                    <a:lnTo>
                      <a:pt x="115" y="69"/>
                    </a:lnTo>
                    <a:lnTo>
                      <a:pt x="138" y="65"/>
                    </a:lnTo>
                    <a:lnTo>
                      <a:pt x="186" y="51"/>
                    </a:lnTo>
                    <a:lnTo>
                      <a:pt x="266" y="28"/>
                    </a:lnTo>
                    <a:lnTo>
                      <a:pt x="299" y="7"/>
                    </a:lnTo>
                    <a:lnTo>
                      <a:pt x="341" y="7"/>
                    </a:lnTo>
                    <a:lnTo>
                      <a:pt x="376" y="7"/>
                    </a:lnTo>
                    <a:lnTo>
                      <a:pt x="399" y="0"/>
                    </a:lnTo>
                    <a:lnTo>
                      <a:pt x="406" y="3"/>
                    </a:lnTo>
                    <a:lnTo>
                      <a:pt x="408" y="103"/>
                    </a:lnTo>
                    <a:lnTo>
                      <a:pt x="422" y="130"/>
                    </a:lnTo>
                    <a:lnTo>
                      <a:pt x="428" y="132"/>
                    </a:lnTo>
                    <a:lnTo>
                      <a:pt x="437" y="142"/>
                    </a:lnTo>
                    <a:lnTo>
                      <a:pt x="445" y="149"/>
                    </a:lnTo>
                    <a:lnTo>
                      <a:pt x="451" y="163"/>
                    </a:lnTo>
                    <a:lnTo>
                      <a:pt x="458" y="172"/>
                    </a:lnTo>
                    <a:lnTo>
                      <a:pt x="460" y="193"/>
                    </a:lnTo>
                    <a:lnTo>
                      <a:pt x="462" y="216"/>
                    </a:lnTo>
                    <a:lnTo>
                      <a:pt x="462" y="228"/>
                    </a:lnTo>
                    <a:lnTo>
                      <a:pt x="458" y="240"/>
                    </a:lnTo>
                    <a:lnTo>
                      <a:pt x="456" y="251"/>
                    </a:lnTo>
                    <a:lnTo>
                      <a:pt x="458" y="259"/>
                    </a:lnTo>
                    <a:lnTo>
                      <a:pt x="462" y="274"/>
                    </a:lnTo>
                    <a:lnTo>
                      <a:pt x="462" y="280"/>
                    </a:lnTo>
                    <a:lnTo>
                      <a:pt x="454" y="286"/>
                    </a:lnTo>
                    <a:lnTo>
                      <a:pt x="453" y="289"/>
                    </a:lnTo>
                    <a:lnTo>
                      <a:pt x="458" y="312"/>
                    </a:lnTo>
                    <a:lnTo>
                      <a:pt x="464" y="318"/>
                    </a:lnTo>
                    <a:lnTo>
                      <a:pt x="468" y="335"/>
                    </a:lnTo>
                    <a:lnTo>
                      <a:pt x="462" y="351"/>
                    </a:lnTo>
                    <a:lnTo>
                      <a:pt x="456" y="372"/>
                    </a:lnTo>
                    <a:lnTo>
                      <a:pt x="458" y="391"/>
                    </a:lnTo>
                    <a:lnTo>
                      <a:pt x="466" y="406"/>
                    </a:lnTo>
                    <a:lnTo>
                      <a:pt x="466" y="418"/>
                    </a:lnTo>
                    <a:lnTo>
                      <a:pt x="466" y="433"/>
                    </a:lnTo>
                    <a:lnTo>
                      <a:pt x="493" y="445"/>
                    </a:lnTo>
                    <a:lnTo>
                      <a:pt x="537" y="483"/>
                    </a:lnTo>
                    <a:lnTo>
                      <a:pt x="548" y="522"/>
                    </a:lnTo>
                    <a:lnTo>
                      <a:pt x="529" y="533"/>
                    </a:lnTo>
                    <a:lnTo>
                      <a:pt x="512" y="533"/>
                    </a:lnTo>
                    <a:lnTo>
                      <a:pt x="451" y="570"/>
                    </a:lnTo>
                    <a:lnTo>
                      <a:pt x="343" y="631"/>
                    </a:lnTo>
                    <a:lnTo>
                      <a:pt x="387" y="710"/>
                    </a:lnTo>
                    <a:lnTo>
                      <a:pt x="345" y="74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19" name="Freeform 1306"/>
              <p:cNvSpPr>
                <a:spLocks/>
              </p:cNvSpPr>
              <p:nvPr/>
            </p:nvSpPr>
            <p:spPr bwMode="auto">
              <a:xfrm>
                <a:off x="2663" y="3032"/>
                <a:ext cx="214" cy="329"/>
              </a:xfrm>
              <a:custGeom>
                <a:avLst/>
                <a:gdLst>
                  <a:gd name="T0" fmla="*/ 142 w 336"/>
                  <a:gd name="T1" fmla="*/ 519 h 530"/>
                  <a:gd name="T2" fmla="*/ 131 w 336"/>
                  <a:gd name="T3" fmla="*/ 480 h 530"/>
                  <a:gd name="T4" fmla="*/ 87 w 336"/>
                  <a:gd name="T5" fmla="*/ 442 h 530"/>
                  <a:gd name="T6" fmla="*/ 60 w 336"/>
                  <a:gd name="T7" fmla="*/ 430 h 530"/>
                  <a:gd name="T8" fmla="*/ 60 w 336"/>
                  <a:gd name="T9" fmla="*/ 415 h 530"/>
                  <a:gd name="T10" fmla="*/ 60 w 336"/>
                  <a:gd name="T11" fmla="*/ 403 h 530"/>
                  <a:gd name="T12" fmla="*/ 52 w 336"/>
                  <a:gd name="T13" fmla="*/ 388 h 530"/>
                  <a:gd name="T14" fmla="*/ 50 w 336"/>
                  <a:gd name="T15" fmla="*/ 369 h 530"/>
                  <a:gd name="T16" fmla="*/ 56 w 336"/>
                  <a:gd name="T17" fmla="*/ 348 h 530"/>
                  <a:gd name="T18" fmla="*/ 62 w 336"/>
                  <a:gd name="T19" fmla="*/ 332 h 530"/>
                  <a:gd name="T20" fmla="*/ 58 w 336"/>
                  <a:gd name="T21" fmla="*/ 315 h 530"/>
                  <a:gd name="T22" fmla="*/ 52 w 336"/>
                  <a:gd name="T23" fmla="*/ 309 h 530"/>
                  <a:gd name="T24" fmla="*/ 47 w 336"/>
                  <a:gd name="T25" fmla="*/ 286 h 530"/>
                  <a:gd name="T26" fmla="*/ 48 w 336"/>
                  <a:gd name="T27" fmla="*/ 283 h 530"/>
                  <a:gd name="T28" fmla="*/ 56 w 336"/>
                  <a:gd name="T29" fmla="*/ 277 h 530"/>
                  <a:gd name="T30" fmla="*/ 56 w 336"/>
                  <a:gd name="T31" fmla="*/ 271 h 530"/>
                  <a:gd name="T32" fmla="*/ 52 w 336"/>
                  <a:gd name="T33" fmla="*/ 256 h 530"/>
                  <a:gd name="T34" fmla="*/ 50 w 336"/>
                  <a:gd name="T35" fmla="*/ 248 h 530"/>
                  <a:gd name="T36" fmla="*/ 52 w 336"/>
                  <a:gd name="T37" fmla="*/ 237 h 530"/>
                  <a:gd name="T38" fmla="*/ 56 w 336"/>
                  <a:gd name="T39" fmla="*/ 225 h 530"/>
                  <a:gd name="T40" fmla="*/ 56 w 336"/>
                  <a:gd name="T41" fmla="*/ 213 h 530"/>
                  <a:gd name="T42" fmla="*/ 54 w 336"/>
                  <a:gd name="T43" fmla="*/ 190 h 530"/>
                  <a:gd name="T44" fmla="*/ 52 w 336"/>
                  <a:gd name="T45" fmla="*/ 169 h 530"/>
                  <a:gd name="T46" fmla="*/ 45 w 336"/>
                  <a:gd name="T47" fmla="*/ 160 h 530"/>
                  <a:gd name="T48" fmla="*/ 39 w 336"/>
                  <a:gd name="T49" fmla="*/ 146 h 530"/>
                  <a:gd name="T50" fmla="*/ 31 w 336"/>
                  <a:gd name="T51" fmla="*/ 139 h 530"/>
                  <a:gd name="T52" fmla="*/ 22 w 336"/>
                  <a:gd name="T53" fmla="*/ 129 h 530"/>
                  <a:gd name="T54" fmla="*/ 16 w 336"/>
                  <a:gd name="T55" fmla="*/ 127 h 530"/>
                  <a:gd name="T56" fmla="*/ 2 w 336"/>
                  <a:gd name="T57" fmla="*/ 100 h 530"/>
                  <a:gd name="T58" fmla="*/ 0 w 336"/>
                  <a:gd name="T59" fmla="*/ 0 h 530"/>
                  <a:gd name="T60" fmla="*/ 329 w 336"/>
                  <a:gd name="T61" fmla="*/ 175 h 530"/>
                  <a:gd name="T62" fmla="*/ 336 w 336"/>
                  <a:gd name="T63" fmla="*/ 244 h 530"/>
                  <a:gd name="T64" fmla="*/ 263 w 336"/>
                  <a:gd name="T65" fmla="*/ 338 h 530"/>
                  <a:gd name="T66" fmla="*/ 267 w 336"/>
                  <a:gd name="T67" fmla="*/ 365 h 530"/>
                  <a:gd name="T68" fmla="*/ 225 w 336"/>
                  <a:gd name="T69" fmla="*/ 494 h 530"/>
                  <a:gd name="T70" fmla="*/ 214 w 336"/>
                  <a:gd name="T71" fmla="*/ 515 h 530"/>
                  <a:gd name="T72" fmla="*/ 198 w 336"/>
                  <a:gd name="T73" fmla="*/ 528 h 530"/>
                  <a:gd name="T74" fmla="*/ 183 w 336"/>
                  <a:gd name="T75" fmla="*/ 530 h 530"/>
                  <a:gd name="T76" fmla="*/ 173 w 336"/>
                  <a:gd name="T77" fmla="*/ 530 h 530"/>
                  <a:gd name="T78" fmla="*/ 142 w 336"/>
                  <a:gd name="T79" fmla="*/ 519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36" h="530">
                    <a:moveTo>
                      <a:pt x="142" y="519"/>
                    </a:moveTo>
                    <a:lnTo>
                      <a:pt x="131" y="480"/>
                    </a:lnTo>
                    <a:lnTo>
                      <a:pt x="87" y="442"/>
                    </a:lnTo>
                    <a:lnTo>
                      <a:pt x="60" y="430"/>
                    </a:lnTo>
                    <a:lnTo>
                      <a:pt x="60" y="415"/>
                    </a:lnTo>
                    <a:lnTo>
                      <a:pt x="60" y="403"/>
                    </a:lnTo>
                    <a:lnTo>
                      <a:pt x="52" y="388"/>
                    </a:lnTo>
                    <a:lnTo>
                      <a:pt x="50" y="369"/>
                    </a:lnTo>
                    <a:lnTo>
                      <a:pt x="56" y="348"/>
                    </a:lnTo>
                    <a:lnTo>
                      <a:pt x="62" y="332"/>
                    </a:lnTo>
                    <a:lnTo>
                      <a:pt x="58" y="315"/>
                    </a:lnTo>
                    <a:lnTo>
                      <a:pt x="52" y="309"/>
                    </a:lnTo>
                    <a:lnTo>
                      <a:pt x="47" y="286"/>
                    </a:lnTo>
                    <a:lnTo>
                      <a:pt x="48" y="283"/>
                    </a:lnTo>
                    <a:lnTo>
                      <a:pt x="56" y="277"/>
                    </a:lnTo>
                    <a:lnTo>
                      <a:pt x="56" y="271"/>
                    </a:lnTo>
                    <a:lnTo>
                      <a:pt x="52" y="256"/>
                    </a:lnTo>
                    <a:lnTo>
                      <a:pt x="50" y="248"/>
                    </a:lnTo>
                    <a:lnTo>
                      <a:pt x="52" y="237"/>
                    </a:lnTo>
                    <a:lnTo>
                      <a:pt x="56" y="225"/>
                    </a:lnTo>
                    <a:lnTo>
                      <a:pt x="56" y="213"/>
                    </a:lnTo>
                    <a:lnTo>
                      <a:pt x="54" y="190"/>
                    </a:lnTo>
                    <a:lnTo>
                      <a:pt x="52" y="169"/>
                    </a:lnTo>
                    <a:lnTo>
                      <a:pt x="45" y="160"/>
                    </a:lnTo>
                    <a:lnTo>
                      <a:pt x="39" y="146"/>
                    </a:lnTo>
                    <a:lnTo>
                      <a:pt x="31" y="139"/>
                    </a:lnTo>
                    <a:lnTo>
                      <a:pt x="22" y="129"/>
                    </a:lnTo>
                    <a:lnTo>
                      <a:pt x="16" y="127"/>
                    </a:lnTo>
                    <a:lnTo>
                      <a:pt x="2" y="100"/>
                    </a:lnTo>
                    <a:lnTo>
                      <a:pt x="0" y="0"/>
                    </a:lnTo>
                    <a:lnTo>
                      <a:pt x="329" y="175"/>
                    </a:lnTo>
                    <a:lnTo>
                      <a:pt x="336" y="244"/>
                    </a:lnTo>
                    <a:lnTo>
                      <a:pt x="263" y="338"/>
                    </a:lnTo>
                    <a:lnTo>
                      <a:pt x="267" y="365"/>
                    </a:lnTo>
                    <a:lnTo>
                      <a:pt x="225" y="494"/>
                    </a:lnTo>
                    <a:lnTo>
                      <a:pt x="214" y="515"/>
                    </a:lnTo>
                    <a:lnTo>
                      <a:pt x="198" y="528"/>
                    </a:lnTo>
                    <a:lnTo>
                      <a:pt x="183" y="530"/>
                    </a:lnTo>
                    <a:lnTo>
                      <a:pt x="173" y="530"/>
                    </a:lnTo>
                    <a:lnTo>
                      <a:pt x="142" y="519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20" name="Freeform 1307"/>
              <p:cNvSpPr>
                <a:spLocks/>
              </p:cNvSpPr>
              <p:nvPr/>
            </p:nvSpPr>
            <p:spPr bwMode="auto">
              <a:xfrm>
                <a:off x="2663" y="3032"/>
                <a:ext cx="214" cy="330"/>
              </a:xfrm>
              <a:custGeom>
                <a:avLst/>
                <a:gdLst>
                  <a:gd name="T0" fmla="*/ 142 w 336"/>
                  <a:gd name="T1" fmla="*/ 519 h 530"/>
                  <a:gd name="T2" fmla="*/ 131 w 336"/>
                  <a:gd name="T3" fmla="*/ 480 h 530"/>
                  <a:gd name="T4" fmla="*/ 87 w 336"/>
                  <a:gd name="T5" fmla="*/ 442 h 530"/>
                  <a:gd name="T6" fmla="*/ 60 w 336"/>
                  <a:gd name="T7" fmla="*/ 430 h 530"/>
                  <a:gd name="T8" fmla="*/ 60 w 336"/>
                  <a:gd name="T9" fmla="*/ 415 h 530"/>
                  <a:gd name="T10" fmla="*/ 60 w 336"/>
                  <a:gd name="T11" fmla="*/ 403 h 530"/>
                  <a:gd name="T12" fmla="*/ 52 w 336"/>
                  <a:gd name="T13" fmla="*/ 388 h 530"/>
                  <a:gd name="T14" fmla="*/ 50 w 336"/>
                  <a:gd name="T15" fmla="*/ 369 h 530"/>
                  <a:gd name="T16" fmla="*/ 56 w 336"/>
                  <a:gd name="T17" fmla="*/ 348 h 530"/>
                  <a:gd name="T18" fmla="*/ 62 w 336"/>
                  <a:gd name="T19" fmla="*/ 332 h 530"/>
                  <a:gd name="T20" fmla="*/ 58 w 336"/>
                  <a:gd name="T21" fmla="*/ 315 h 530"/>
                  <a:gd name="T22" fmla="*/ 52 w 336"/>
                  <a:gd name="T23" fmla="*/ 309 h 530"/>
                  <a:gd name="T24" fmla="*/ 47 w 336"/>
                  <a:gd name="T25" fmla="*/ 286 h 530"/>
                  <a:gd name="T26" fmla="*/ 48 w 336"/>
                  <a:gd name="T27" fmla="*/ 283 h 530"/>
                  <a:gd name="T28" fmla="*/ 56 w 336"/>
                  <a:gd name="T29" fmla="*/ 277 h 530"/>
                  <a:gd name="T30" fmla="*/ 56 w 336"/>
                  <a:gd name="T31" fmla="*/ 271 h 530"/>
                  <a:gd name="T32" fmla="*/ 52 w 336"/>
                  <a:gd name="T33" fmla="*/ 256 h 530"/>
                  <a:gd name="T34" fmla="*/ 50 w 336"/>
                  <a:gd name="T35" fmla="*/ 248 h 530"/>
                  <a:gd name="T36" fmla="*/ 52 w 336"/>
                  <a:gd name="T37" fmla="*/ 237 h 530"/>
                  <a:gd name="T38" fmla="*/ 56 w 336"/>
                  <a:gd name="T39" fmla="*/ 225 h 530"/>
                  <a:gd name="T40" fmla="*/ 56 w 336"/>
                  <a:gd name="T41" fmla="*/ 213 h 530"/>
                  <a:gd name="T42" fmla="*/ 54 w 336"/>
                  <a:gd name="T43" fmla="*/ 190 h 530"/>
                  <a:gd name="T44" fmla="*/ 52 w 336"/>
                  <a:gd name="T45" fmla="*/ 169 h 530"/>
                  <a:gd name="T46" fmla="*/ 45 w 336"/>
                  <a:gd name="T47" fmla="*/ 160 h 530"/>
                  <a:gd name="T48" fmla="*/ 39 w 336"/>
                  <a:gd name="T49" fmla="*/ 146 h 530"/>
                  <a:gd name="T50" fmla="*/ 31 w 336"/>
                  <a:gd name="T51" fmla="*/ 139 h 530"/>
                  <a:gd name="T52" fmla="*/ 22 w 336"/>
                  <a:gd name="T53" fmla="*/ 129 h 530"/>
                  <a:gd name="T54" fmla="*/ 16 w 336"/>
                  <a:gd name="T55" fmla="*/ 127 h 530"/>
                  <a:gd name="T56" fmla="*/ 2 w 336"/>
                  <a:gd name="T57" fmla="*/ 100 h 530"/>
                  <a:gd name="T58" fmla="*/ 0 w 336"/>
                  <a:gd name="T59" fmla="*/ 0 h 530"/>
                  <a:gd name="T60" fmla="*/ 329 w 336"/>
                  <a:gd name="T61" fmla="*/ 175 h 530"/>
                  <a:gd name="T62" fmla="*/ 336 w 336"/>
                  <a:gd name="T63" fmla="*/ 244 h 530"/>
                  <a:gd name="T64" fmla="*/ 263 w 336"/>
                  <a:gd name="T65" fmla="*/ 338 h 530"/>
                  <a:gd name="T66" fmla="*/ 267 w 336"/>
                  <a:gd name="T67" fmla="*/ 365 h 530"/>
                  <a:gd name="T68" fmla="*/ 225 w 336"/>
                  <a:gd name="T69" fmla="*/ 494 h 530"/>
                  <a:gd name="T70" fmla="*/ 214 w 336"/>
                  <a:gd name="T71" fmla="*/ 515 h 530"/>
                  <a:gd name="T72" fmla="*/ 198 w 336"/>
                  <a:gd name="T73" fmla="*/ 528 h 530"/>
                  <a:gd name="T74" fmla="*/ 183 w 336"/>
                  <a:gd name="T75" fmla="*/ 530 h 530"/>
                  <a:gd name="T76" fmla="*/ 173 w 336"/>
                  <a:gd name="T77" fmla="*/ 530 h 530"/>
                  <a:gd name="T78" fmla="*/ 142 w 336"/>
                  <a:gd name="T79" fmla="*/ 519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36" h="530">
                    <a:moveTo>
                      <a:pt x="142" y="519"/>
                    </a:moveTo>
                    <a:lnTo>
                      <a:pt x="131" y="480"/>
                    </a:lnTo>
                    <a:lnTo>
                      <a:pt x="87" y="442"/>
                    </a:lnTo>
                    <a:lnTo>
                      <a:pt x="60" y="430"/>
                    </a:lnTo>
                    <a:lnTo>
                      <a:pt x="60" y="415"/>
                    </a:lnTo>
                    <a:lnTo>
                      <a:pt x="60" y="403"/>
                    </a:lnTo>
                    <a:lnTo>
                      <a:pt x="52" y="388"/>
                    </a:lnTo>
                    <a:lnTo>
                      <a:pt x="50" y="369"/>
                    </a:lnTo>
                    <a:lnTo>
                      <a:pt x="56" y="348"/>
                    </a:lnTo>
                    <a:lnTo>
                      <a:pt x="62" y="332"/>
                    </a:lnTo>
                    <a:lnTo>
                      <a:pt x="58" y="315"/>
                    </a:lnTo>
                    <a:lnTo>
                      <a:pt x="52" y="309"/>
                    </a:lnTo>
                    <a:lnTo>
                      <a:pt x="47" y="286"/>
                    </a:lnTo>
                    <a:lnTo>
                      <a:pt x="48" y="283"/>
                    </a:lnTo>
                    <a:lnTo>
                      <a:pt x="56" y="277"/>
                    </a:lnTo>
                    <a:lnTo>
                      <a:pt x="56" y="271"/>
                    </a:lnTo>
                    <a:lnTo>
                      <a:pt x="52" y="256"/>
                    </a:lnTo>
                    <a:lnTo>
                      <a:pt x="50" y="248"/>
                    </a:lnTo>
                    <a:lnTo>
                      <a:pt x="52" y="237"/>
                    </a:lnTo>
                    <a:lnTo>
                      <a:pt x="56" y="225"/>
                    </a:lnTo>
                    <a:lnTo>
                      <a:pt x="56" y="213"/>
                    </a:lnTo>
                    <a:lnTo>
                      <a:pt x="54" y="190"/>
                    </a:lnTo>
                    <a:lnTo>
                      <a:pt x="52" y="169"/>
                    </a:lnTo>
                    <a:lnTo>
                      <a:pt x="45" y="160"/>
                    </a:lnTo>
                    <a:lnTo>
                      <a:pt x="39" y="146"/>
                    </a:lnTo>
                    <a:lnTo>
                      <a:pt x="31" y="139"/>
                    </a:lnTo>
                    <a:lnTo>
                      <a:pt x="22" y="129"/>
                    </a:lnTo>
                    <a:lnTo>
                      <a:pt x="16" y="127"/>
                    </a:lnTo>
                    <a:lnTo>
                      <a:pt x="2" y="100"/>
                    </a:lnTo>
                    <a:lnTo>
                      <a:pt x="0" y="0"/>
                    </a:lnTo>
                    <a:lnTo>
                      <a:pt x="329" y="175"/>
                    </a:lnTo>
                    <a:lnTo>
                      <a:pt x="336" y="244"/>
                    </a:lnTo>
                    <a:lnTo>
                      <a:pt x="263" y="338"/>
                    </a:lnTo>
                    <a:lnTo>
                      <a:pt x="267" y="365"/>
                    </a:lnTo>
                    <a:lnTo>
                      <a:pt x="225" y="494"/>
                    </a:lnTo>
                    <a:lnTo>
                      <a:pt x="214" y="515"/>
                    </a:lnTo>
                    <a:lnTo>
                      <a:pt x="198" y="528"/>
                    </a:lnTo>
                    <a:lnTo>
                      <a:pt x="183" y="530"/>
                    </a:lnTo>
                    <a:lnTo>
                      <a:pt x="173" y="530"/>
                    </a:lnTo>
                    <a:lnTo>
                      <a:pt x="142" y="519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21" name="Freeform 1308"/>
              <p:cNvSpPr>
                <a:spLocks/>
              </p:cNvSpPr>
              <p:nvPr/>
            </p:nvSpPr>
            <p:spPr bwMode="auto">
              <a:xfrm>
                <a:off x="2609" y="3356"/>
                <a:ext cx="208" cy="227"/>
              </a:xfrm>
              <a:custGeom>
                <a:avLst/>
                <a:gdLst>
                  <a:gd name="T0" fmla="*/ 148 w 326"/>
                  <a:gd name="T1" fmla="*/ 361 h 363"/>
                  <a:gd name="T2" fmla="*/ 84 w 326"/>
                  <a:gd name="T3" fmla="*/ 327 h 363"/>
                  <a:gd name="T4" fmla="*/ 0 w 326"/>
                  <a:gd name="T5" fmla="*/ 277 h 363"/>
                  <a:gd name="T6" fmla="*/ 23 w 326"/>
                  <a:gd name="T7" fmla="*/ 213 h 363"/>
                  <a:gd name="T8" fmla="*/ 65 w 326"/>
                  <a:gd name="T9" fmla="*/ 183 h 363"/>
                  <a:gd name="T10" fmla="*/ 21 w 326"/>
                  <a:gd name="T11" fmla="*/ 104 h 363"/>
                  <a:gd name="T12" fmla="*/ 129 w 326"/>
                  <a:gd name="T13" fmla="*/ 43 h 363"/>
                  <a:gd name="T14" fmla="*/ 190 w 326"/>
                  <a:gd name="T15" fmla="*/ 6 h 363"/>
                  <a:gd name="T16" fmla="*/ 196 w 326"/>
                  <a:gd name="T17" fmla="*/ 14 h 363"/>
                  <a:gd name="T18" fmla="*/ 223 w 326"/>
                  <a:gd name="T19" fmla="*/ 0 h 363"/>
                  <a:gd name="T20" fmla="*/ 236 w 326"/>
                  <a:gd name="T21" fmla="*/ 0 h 363"/>
                  <a:gd name="T22" fmla="*/ 257 w 326"/>
                  <a:gd name="T23" fmla="*/ 14 h 363"/>
                  <a:gd name="T24" fmla="*/ 263 w 326"/>
                  <a:gd name="T25" fmla="*/ 31 h 363"/>
                  <a:gd name="T26" fmla="*/ 250 w 326"/>
                  <a:gd name="T27" fmla="*/ 71 h 363"/>
                  <a:gd name="T28" fmla="*/ 242 w 326"/>
                  <a:gd name="T29" fmla="*/ 81 h 363"/>
                  <a:gd name="T30" fmla="*/ 232 w 326"/>
                  <a:gd name="T31" fmla="*/ 85 h 363"/>
                  <a:gd name="T32" fmla="*/ 230 w 326"/>
                  <a:gd name="T33" fmla="*/ 89 h 363"/>
                  <a:gd name="T34" fmla="*/ 230 w 326"/>
                  <a:gd name="T35" fmla="*/ 98 h 363"/>
                  <a:gd name="T36" fmla="*/ 246 w 326"/>
                  <a:gd name="T37" fmla="*/ 123 h 363"/>
                  <a:gd name="T38" fmla="*/ 248 w 326"/>
                  <a:gd name="T39" fmla="*/ 139 h 363"/>
                  <a:gd name="T40" fmla="*/ 251 w 326"/>
                  <a:gd name="T41" fmla="*/ 142 h 363"/>
                  <a:gd name="T42" fmla="*/ 274 w 326"/>
                  <a:gd name="T43" fmla="*/ 131 h 363"/>
                  <a:gd name="T44" fmla="*/ 296 w 326"/>
                  <a:gd name="T45" fmla="*/ 162 h 363"/>
                  <a:gd name="T46" fmla="*/ 322 w 326"/>
                  <a:gd name="T47" fmla="*/ 211 h 363"/>
                  <a:gd name="T48" fmla="*/ 326 w 326"/>
                  <a:gd name="T49" fmla="*/ 235 h 363"/>
                  <a:gd name="T50" fmla="*/ 319 w 326"/>
                  <a:gd name="T51" fmla="*/ 246 h 363"/>
                  <a:gd name="T52" fmla="*/ 303 w 326"/>
                  <a:gd name="T53" fmla="*/ 248 h 363"/>
                  <a:gd name="T54" fmla="*/ 299 w 326"/>
                  <a:gd name="T55" fmla="*/ 250 h 363"/>
                  <a:gd name="T56" fmla="*/ 299 w 326"/>
                  <a:gd name="T57" fmla="*/ 259 h 363"/>
                  <a:gd name="T58" fmla="*/ 292 w 326"/>
                  <a:gd name="T59" fmla="*/ 269 h 363"/>
                  <a:gd name="T60" fmla="*/ 276 w 326"/>
                  <a:gd name="T61" fmla="*/ 279 h 363"/>
                  <a:gd name="T62" fmla="*/ 253 w 326"/>
                  <a:gd name="T63" fmla="*/ 296 h 363"/>
                  <a:gd name="T64" fmla="*/ 246 w 326"/>
                  <a:gd name="T65" fmla="*/ 306 h 363"/>
                  <a:gd name="T66" fmla="*/ 232 w 326"/>
                  <a:gd name="T67" fmla="*/ 319 h 363"/>
                  <a:gd name="T68" fmla="*/ 215 w 326"/>
                  <a:gd name="T69" fmla="*/ 319 h 363"/>
                  <a:gd name="T70" fmla="*/ 205 w 326"/>
                  <a:gd name="T71" fmla="*/ 317 h 363"/>
                  <a:gd name="T72" fmla="*/ 200 w 326"/>
                  <a:gd name="T73" fmla="*/ 317 h 363"/>
                  <a:gd name="T74" fmla="*/ 200 w 326"/>
                  <a:gd name="T75" fmla="*/ 329 h 363"/>
                  <a:gd name="T76" fmla="*/ 194 w 326"/>
                  <a:gd name="T77" fmla="*/ 340 h 363"/>
                  <a:gd name="T78" fmla="*/ 177 w 326"/>
                  <a:gd name="T79" fmla="*/ 355 h 363"/>
                  <a:gd name="T80" fmla="*/ 161 w 326"/>
                  <a:gd name="T81" fmla="*/ 363 h 363"/>
                  <a:gd name="T82" fmla="*/ 148 w 326"/>
                  <a:gd name="T83" fmla="*/ 36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26" h="363">
                    <a:moveTo>
                      <a:pt x="148" y="361"/>
                    </a:moveTo>
                    <a:lnTo>
                      <a:pt x="84" y="327"/>
                    </a:lnTo>
                    <a:lnTo>
                      <a:pt x="0" y="277"/>
                    </a:lnTo>
                    <a:lnTo>
                      <a:pt x="23" y="213"/>
                    </a:lnTo>
                    <a:lnTo>
                      <a:pt x="65" y="183"/>
                    </a:lnTo>
                    <a:lnTo>
                      <a:pt x="21" y="104"/>
                    </a:lnTo>
                    <a:lnTo>
                      <a:pt x="129" y="43"/>
                    </a:lnTo>
                    <a:lnTo>
                      <a:pt x="190" y="6"/>
                    </a:lnTo>
                    <a:lnTo>
                      <a:pt x="196" y="14"/>
                    </a:lnTo>
                    <a:lnTo>
                      <a:pt x="223" y="0"/>
                    </a:lnTo>
                    <a:lnTo>
                      <a:pt x="236" y="0"/>
                    </a:lnTo>
                    <a:lnTo>
                      <a:pt x="257" y="14"/>
                    </a:lnTo>
                    <a:lnTo>
                      <a:pt x="263" y="31"/>
                    </a:lnTo>
                    <a:lnTo>
                      <a:pt x="250" y="71"/>
                    </a:lnTo>
                    <a:lnTo>
                      <a:pt x="242" y="81"/>
                    </a:lnTo>
                    <a:lnTo>
                      <a:pt x="232" y="85"/>
                    </a:lnTo>
                    <a:lnTo>
                      <a:pt x="230" y="89"/>
                    </a:lnTo>
                    <a:lnTo>
                      <a:pt x="230" y="98"/>
                    </a:lnTo>
                    <a:lnTo>
                      <a:pt x="246" y="123"/>
                    </a:lnTo>
                    <a:lnTo>
                      <a:pt x="248" y="139"/>
                    </a:lnTo>
                    <a:lnTo>
                      <a:pt x="251" y="142"/>
                    </a:lnTo>
                    <a:lnTo>
                      <a:pt x="274" y="131"/>
                    </a:lnTo>
                    <a:lnTo>
                      <a:pt x="296" y="162"/>
                    </a:lnTo>
                    <a:lnTo>
                      <a:pt x="322" y="211"/>
                    </a:lnTo>
                    <a:lnTo>
                      <a:pt x="326" y="235"/>
                    </a:lnTo>
                    <a:lnTo>
                      <a:pt x="319" y="246"/>
                    </a:lnTo>
                    <a:lnTo>
                      <a:pt x="303" y="248"/>
                    </a:lnTo>
                    <a:lnTo>
                      <a:pt x="299" y="250"/>
                    </a:lnTo>
                    <a:lnTo>
                      <a:pt x="299" y="259"/>
                    </a:lnTo>
                    <a:lnTo>
                      <a:pt x="292" y="269"/>
                    </a:lnTo>
                    <a:lnTo>
                      <a:pt x="276" y="279"/>
                    </a:lnTo>
                    <a:lnTo>
                      <a:pt x="253" y="296"/>
                    </a:lnTo>
                    <a:lnTo>
                      <a:pt x="246" y="306"/>
                    </a:lnTo>
                    <a:lnTo>
                      <a:pt x="232" y="319"/>
                    </a:lnTo>
                    <a:lnTo>
                      <a:pt x="215" y="319"/>
                    </a:lnTo>
                    <a:lnTo>
                      <a:pt x="205" y="317"/>
                    </a:lnTo>
                    <a:lnTo>
                      <a:pt x="200" y="317"/>
                    </a:lnTo>
                    <a:lnTo>
                      <a:pt x="200" y="329"/>
                    </a:lnTo>
                    <a:lnTo>
                      <a:pt x="194" y="340"/>
                    </a:lnTo>
                    <a:lnTo>
                      <a:pt x="177" y="355"/>
                    </a:lnTo>
                    <a:lnTo>
                      <a:pt x="161" y="363"/>
                    </a:lnTo>
                    <a:lnTo>
                      <a:pt x="148" y="361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22" name="Freeform 1309"/>
              <p:cNvSpPr>
                <a:spLocks/>
              </p:cNvSpPr>
              <p:nvPr/>
            </p:nvSpPr>
            <p:spPr bwMode="auto">
              <a:xfrm>
                <a:off x="2609" y="3356"/>
                <a:ext cx="208" cy="227"/>
              </a:xfrm>
              <a:custGeom>
                <a:avLst/>
                <a:gdLst>
                  <a:gd name="T0" fmla="*/ 148 w 326"/>
                  <a:gd name="T1" fmla="*/ 361 h 363"/>
                  <a:gd name="T2" fmla="*/ 84 w 326"/>
                  <a:gd name="T3" fmla="*/ 327 h 363"/>
                  <a:gd name="T4" fmla="*/ 0 w 326"/>
                  <a:gd name="T5" fmla="*/ 277 h 363"/>
                  <a:gd name="T6" fmla="*/ 23 w 326"/>
                  <a:gd name="T7" fmla="*/ 213 h 363"/>
                  <a:gd name="T8" fmla="*/ 65 w 326"/>
                  <a:gd name="T9" fmla="*/ 183 h 363"/>
                  <a:gd name="T10" fmla="*/ 21 w 326"/>
                  <a:gd name="T11" fmla="*/ 104 h 363"/>
                  <a:gd name="T12" fmla="*/ 129 w 326"/>
                  <a:gd name="T13" fmla="*/ 43 h 363"/>
                  <a:gd name="T14" fmla="*/ 190 w 326"/>
                  <a:gd name="T15" fmla="*/ 6 h 363"/>
                  <a:gd name="T16" fmla="*/ 196 w 326"/>
                  <a:gd name="T17" fmla="*/ 14 h 363"/>
                  <a:gd name="T18" fmla="*/ 223 w 326"/>
                  <a:gd name="T19" fmla="*/ 0 h 363"/>
                  <a:gd name="T20" fmla="*/ 236 w 326"/>
                  <a:gd name="T21" fmla="*/ 0 h 363"/>
                  <a:gd name="T22" fmla="*/ 257 w 326"/>
                  <a:gd name="T23" fmla="*/ 14 h 363"/>
                  <a:gd name="T24" fmla="*/ 263 w 326"/>
                  <a:gd name="T25" fmla="*/ 31 h 363"/>
                  <a:gd name="T26" fmla="*/ 250 w 326"/>
                  <a:gd name="T27" fmla="*/ 71 h 363"/>
                  <a:gd name="T28" fmla="*/ 242 w 326"/>
                  <a:gd name="T29" fmla="*/ 81 h 363"/>
                  <a:gd name="T30" fmla="*/ 232 w 326"/>
                  <a:gd name="T31" fmla="*/ 85 h 363"/>
                  <a:gd name="T32" fmla="*/ 230 w 326"/>
                  <a:gd name="T33" fmla="*/ 89 h 363"/>
                  <a:gd name="T34" fmla="*/ 230 w 326"/>
                  <a:gd name="T35" fmla="*/ 98 h 363"/>
                  <a:gd name="T36" fmla="*/ 246 w 326"/>
                  <a:gd name="T37" fmla="*/ 123 h 363"/>
                  <a:gd name="T38" fmla="*/ 248 w 326"/>
                  <a:gd name="T39" fmla="*/ 139 h 363"/>
                  <a:gd name="T40" fmla="*/ 251 w 326"/>
                  <a:gd name="T41" fmla="*/ 142 h 363"/>
                  <a:gd name="T42" fmla="*/ 274 w 326"/>
                  <a:gd name="T43" fmla="*/ 131 h 363"/>
                  <a:gd name="T44" fmla="*/ 296 w 326"/>
                  <a:gd name="T45" fmla="*/ 162 h 363"/>
                  <a:gd name="T46" fmla="*/ 322 w 326"/>
                  <a:gd name="T47" fmla="*/ 211 h 363"/>
                  <a:gd name="T48" fmla="*/ 326 w 326"/>
                  <a:gd name="T49" fmla="*/ 235 h 363"/>
                  <a:gd name="T50" fmla="*/ 319 w 326"/>
                  <a:gd name="T51" fmla="*/ 246 h 363"/>
                  <a:gd name="T52" fmla="*/ 303 w 326"/>
                  <a:gd name="T53" fmla="*/ 248 h 363"/>
                  <a:gd name="T54" fmla="*/ 299 w 326"/>
                  <a:gd name="T55" fmla="*/ 250 h 363"/>
                  <a:gd name="T56" fmla="*/ 299 w 326"/>
                  <a:gd name="T57" fmla="*/ 259 h 363"/>
                  <a:gd name="T58" fmla="*/ 292 w 326"/>
                  <a:gd name="T59" fmla="*/ 269 h 363"/>
                  <a:gd name="T60" fmla="*/ 276 w 326"/>
                  <a:gd name="T61" fmla="*/ 279 h 363"/>
                  <a:gd name="T62" fmla="*/ 253 w 326"/>
                  <a:gd name="T63" fmla="*/ 296 h 363"/>
                  <a:gd name="T64" fmla="*/ 246 w 326"/>
                  <a:gd name="T65" fmla="*/ 306 h 363"/>
                  <a:gd name="T66" fmla="*/ 232 w 326"/>
                  <a:gd name="T67" fmla="*/ 319 h 363"/>
                  <a:gd name="T68" fmla="*/ 215 w 326"/>
                  <a:gd name="T69" fmla="*/ 319 h 363"/>
                  <a:gd name="T70" fmla="*/ 205 w 326"/>
                  <a:gd name="T71" fmla="*/ 317 h 363"/>
                  <a:gd name="T72" fmla="*/ 200 w 326"/>
                  <a:gd name="T73" fmla="*/ 317 h 363"/>
                  <a:gd name="T74" fmla="*/ 200 w 326"/>
                  <a:gd name="T75" fmla="*/ 329 h 363"/>
                  <a:gd name="T76" fmla="*/ 194 w 326"/>
                  <a:gd name="T77" fmla="*/ 340 h 363"/>
                  <a:gd name="T78" fmla="*/ 177 w 326"/>
                  <a:gd name="T79" fmla="*/ 355 h 363"/>
                  <a:gd name="T80" fmla="*/ 161 w 326"/>
                  <a:gd name="T81" fmla="*/ 363 h 363"/>
                  <a:gd name="T82" fmla="*/ 148 w 326"/>
                  <a:gd name="T83" fmla="*/ 36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26" h="363">
                    <a:moveTo>
                      <a:pt x="148" y="361"/>
                    </a:moveTo>
                    <a:lnTo>
                      <a:pt x="84" y="327"/>
                    </a:lnTo>
                    <a:lnTo>
                      <a:pt x="0" y="277"/>
                    </a:lnTo>
                    <a:lnTo>
                      <a:pt x="23" y="213"/>
                    </a:lnTo>
                    <a:lnTo>
                      <a:pt x="65" y="183"/>
                    </a:lnTo>
                    <a:lnTo>
                      <a:pt x="21" y="104"/>
                    </a:lnTo>
                    <a:lnTo>
                      <a:pt x="129" y="43"/>
                    </a:lnTo>
                    <a:lnTo>
                      <a:pt x="190" y="6"/>
                    </a:lnTo>
                    <a:lnTo>
                      <a:pt x="196" y="14"/>
                    </a:lnTo>
                    <a:lnTo>
                      <a:pt x="223" y="0"/>
                    </a:lnTo>
                    <a:lnTo>
                      <a:pt x="236" y="0"/>
                    </a:lnTo>
                    <a:lnTo>
                      <a:pt x="257" y="14"/>
                    </a:lnTo>
                    <a:lnTo>
                      <a:pt x="263" y="31"/>
                    </a:lnTo>
                    <a:lnTo>
                      <a:pt x="250" y="71"/>
                    </a:lnTo>
                    <a:lnTo>
                      <a:pt x="242" y="81"/>
                    </a:lnTo>
                    <a:lnTo>
                      <a:pt x="232" y="85"/>
                    </a:lnTo>
                    <a:lnTo>
                      <a:pt x="230" y="89"/>
                    </a:lnTo>
                    <a:lnTo>
                      <a:pt x="230" y="98"/>
                    </a:lnTo>
                    <a:lnTo>
                      <a:pt x="246" y="123"/>
                    </a:lnTo>
                    <a:lnTo>
                      <a:pt x="248" y="139"/>
                    </a:lnTo>
                    <a:lnTo>
                      <a:pt x="251" y="142"/>
                    </a:lnTo>
                    <a:lnTo>
                      <a:pt x="274" y="131"/>
                    </a:lnTo>
                    <a:lnTo>
                      <a:pt x="296" y="162"/>
                    </a:lnTo>
                    <a:lnTo>
                      <a:pt x="322" y="211"/>
                    </a:lnTo>
                    <a:lnTo>
                      <a:pt x="326" y="235"/>
                    </a:lnTo>
                    <a:lnTo>
                      <a:pt x="319" y="246"/>
                    </a:lnTo>
                    <a:lnTo>
                      <a:pt x="303" y="248"/>
                    </a:lnTo>
                    <a:lnTo>
                      <a:pt x="299" y="250"/>
                    </a:lnTo>
                    <a:lnTo>
                      <a:pt x="299" y="259"/>
                    </a:lnTo>
                    <a:lnTo>
                      <a:pt x="292" y="269"/>
                    </a:lnTo>
                    <a:lnTo>
                      <a:pt x="276" y="279"/>
                    </a:lnTo>
                    <a:lnTo>
                      <a:pt x="253" y="296"/>
                    </a:lnTo>
                    <a:lnTo>
                      <a:pt x="246" y="306"/>
                    </a:lnTo>
                    <a:lnTo>
                      <a:pt x="232" y="319"/>
                    </a:lnTo>
                    <a:lnTo>
                      <a:pt x="215" y="319"/>
                    </a:lnTo>
                    <a:lnTo>
                      <a:pt x="205" y="317"/>
                    </a:lnTo>
                    <a:lnTo>
                      <a:pt x="200" y="317"/>
                    </a:lnTo>
                    <a:lnTo>
                      <a:pt x="200" y="329"/>
                    </a:lnTo>
                    <a:lnTo>
                      <a:pt x="194" y="340"/>
                    </a:lnTo>
                    <a:lnTo>
                      <a:pt x="177" y="355"/>
                    </a:lnTo>
                    <a:lnTo>
                      <a:pt x="161" y="363"/>
                    </a:lnTo>
                    <a:lnTo>
                      <a:pt x="148" y="361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23" name="Freeform 1310"/>
              <p:cNvSpPr>
                <a:spLocks/>
              </p:cNvSpPr>
              <p:nvPr/>
            </p:nvSpPr>
            <p:spPr bwMode="auto">
              <a:xfrm>
                <a:off x="1988" y="2765"/>
                <a:ext cx="263" cy="435"/>
              </a:xfrm>
              <a:custGeom>
                <a:avLst/>
                <a:gdLst>
                  <a:gd name="T0" fmla="*/ 44 w 415"/>
                  <a:gd name="T1" fmla="*/ 151 h 700"/>
                  <a:gd name="T2" fmla="*/ 92 w 415"/>
                  <a:gd name="T3" fmla="*/ 324 h 700"/>
                  <a:gd name="T4" fmla="*/ 115 w 415"/>
                  <a:gd name="T5" fmla="*/ 324 h 700"/>
                  <a:gd name="T6" fmla="*/ 125 w 415"/>
                  <a:gd name="T7" fmla="*/ 330 h 700"/>
                  <a:gd name="T8" fmla="*/ 160 w 415"/>
                  <a:gd name="T9" fmla="*/ 449 h 700"/>
                  <a:gd name="T10" fmla="*/ 156 w 415"/>
                  <a:gd name="T11" fmla="*/ 458 h 700"/>
                  <a:gd name="T12" fmla="*/ 133 w 415"/>
                  <a:gd name="T13" fmla="*/ 458 h 700"/>
                  <a:gd name="T14" fmla="*/ 121 w 415"/>
                  <a:gd name="T15" fmla="*/ 476 h 700"/>
                  <a:gd name="T16" fmla="*/ 125 w 415"/>
                  <a:gd name="T17" fmla="*/ 495 h 700"/>
                  <a:gd name="T18" fmla="*/ 131 w 415"/>
                  <a:gd name="T19" fmla="*/ 504 h 700"/>
                  <a:gd name="T20" fmla="*/ 165 w 415"/>
                  <a:gd name="T21" fmla="*/ 518 h 700"/>
                  <a:gd name="T22" fmla="*/ 173 w 415"/>
                  <a:gd name="T23" fmla="*/ 526 h 700"/>
                  <a:gd name="T24" fmla="*/ 173 w 415"/>
                  <a:gd name="T25" fmla="*/ 533 h 700"/>
                  <a:gd name="T26" fmla="*/ 163 w 415"/>
                  <a:gd name="T27" fmla="*/ 577 h 700"/>
                  <a:gd name="T28" fmla="*/ 163 w 415"/>
                  <a:gd name="T29" fmla="*/ 587 h 700"/>
                  <a:gd name="T30" fmla="*/ 167 w 415"/>
                  <a:gd name="T31" fmla="*/ 597 h 700"/>
                  <a:gd name="T32" fmla="*/ 183 w 415"/>
                  <a:gd name="T33" fmla="*/ 597 h 700"/>
                  <a:gd name="T34" fmla="*/ 186 w 415"/>
                  <a:gd name="T35" fmla="*/ 593 h 700"/>
                  <a:gd name="T36" fmla="*/ 198 w 415"/>
                  <a:gd name="T37" fmla="*/ 593 h 700"/>
                  <a:gd name="T38" fmla="*/ 194 w 415"/>
                  <a:gd name="T39" fmla="*/ 621 h 700"/>
                  <a:gd name="T40" fmla="*/ 300 w 415"/>
                  <a:gd name="T41" fmla="*/ 700 h 700"/>
                  <a:gd name="T42" fmla="*/ 326 w 415"/>
                  <a:gd name="T43" fmla="*/ 633 h 700"/>
                  <a:gd name="T44" fmla="*/ 394 w 415"/>
                  <a:gd name="T45" fmla="*/ 616 h 700"/>
                  <a:gd name="T46" fmla="*/ 371 w 415"/>
                  <a:gd name="T47" fmla="*/ 510 h 700"/>
                  <a:gd name="T48" fmla="*/ 394 w 415"/>
                  <a:gd name="T49" fmla="*/ 495 h 700"/>
                  <a:gd name="T50" fmla="*/ 376 w 415"/>
                  <a:gd name="T51" fmla="*/ 458 h 700"/>
                  <a:gd name="T52" fmla="*/ 415 w 415"/>
                  <a:gd name="T53" fmla="*/ 410 h 700"/>
                  <a:gd name="T54" fmla="*/ 309 w 415"/>
                  <a:gd name="T55" fmla="*/ 245 h 700"/>
                  <a:gd name="T56" fmla="*/ 232 w 415"/>
                  <a:gd name="T57" fmla="*/ 165 h 700"/>
                  <a:gd name="T58" fmla="*/ 175 w 415"/>
                  <a:gd name="T59" fmla="*/ 96 h 700"/>
                  <a:gd name="T60" fmla="*/ 158 w 415"/>
                  <a:gd name="T61" fmla="*/ 94 h 700"/>
                  <a:gd name="T62" fmla="*/ 140 w 415"/>
                  <a:gd name="T63" fmla="*/ 98 h 700"/>
                  <a:gd name="T64" fmla="*/ 117 w 415"/>
                  <a:gd name="T65" fmla="*/ 96 h 700"/>
                  <a:gd name="T66" fmla="*/ 77 w 415"/>
                  <a:gd name="T67" fmla="*/ 50 h 700"/>
                  <a:gd name="T68" fmla="*/ 35 w 415"/>
                  <a:gd name="T69" fmla="*/ 7 h 700"/>
                  <a:gd name="T70" fmla="*/ 19 w 415"/>
                  <a:gd name="T71" fmla="*/ 0 h 700"/>
                  <a:gd name="T72" fmla="*/ 6 w 415"/>
                  <a:gd name="T73" fmla="*/ 7 h 700"/>
                  <a:gd name="T74" fmla="*/ 0 w 415"/>
                  <a:gd name="T75" fmla="*/ 15 h 700"/>
                  <a:gd name="T76" fmla="*/ 10 w 415"/>
                  <a:gd name="T77" fmla="*/ 44 h 700"/>
                  <a:gd name="T78" fmla="*/ 25 w 415"/>
                  <a:gd name="T79" fmla="*/ 84 h 700"/>
                  <a:gd name="T80" fmla="*/ 44 w 415"/>
                  <a:gd name="T81" fmla="*/ 151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15" h="700">
                    <a:moveTo>
                      <a:pt x="44" y="151"/>
                    </a:moveTo>
                    <a:lnTo>
                      <a:pt x="92" y="324"/>
                    </a:lnTo>
                    <a:lnTo>
                      <a:pt x="115" y="324"/>
                    </a:lnTo>
                    <a:lnTo>
                      <a:pt x="125" y="330"/>
                    </a:lnTo>
                    <a:lnTo>
                      <a:pt x="160" y="449"/>
                    </a:lnTo>
                    <a:lnTo>
                      <a:pt x="156" y="458"/>
                    </a:lnTo>
                    <a:lnTo>
                      <a:pt x="133" y="458"/>
                    </a:lnTo>
                    <a:lnTo>
                      <a:pt x="121" y="476"/>
                    </a:lnTo>
                    <a:lnTo>
                      <a:pt x="125" y="495"/>
                    </a:lnTo>
                    <a:lnTo>
                      <a:pt x="131" y="504"/>
                    </a:lnTo>
                    <a:lnTo>
                      <a:pt x="165" y="518"/>
                    </a:lnTo>
                    <a:lnTo>
                      <a:pt x="173" y="526"/>
                    </a:lnTo>
                    <a:lnTo>
                      <a:pt x="173" y="533"/>
                    </a:lnTo>
                    <a:lnTo>
                      <a:pt x="163" y="577"/>
                    </a:lnTo>
                    <a:lnTo>
                      <a:pt x="163" y="587"/>
                    </a:lnTo>
                    <a:lnTo>
                      <a:pt x="167" y="597"/>
                    </a:lnTo>
                    <a:lnTo>
                      <a:pt x="183" y="597"/>
                    </a:lnTo>
                    <a:lnTo>
                      <a:pt x="186" y="593"/>
                    </a:lnTo>
                    <a:lnTo>
                      <a:pt x="198" y="593"/>
                    </a:lnTo>
                    <a:lnTo>
                      <a:pt x="194" y="621"/>
                    </a:lnTo>
                    <a:lnTo>
                      <a:pt x="300" y="700"/>
                    </a:lnTo>
                    <a:lnTo>
                      <a:pt x="326" y="633"/>
                    </a:lnTo>
                    <a:lnTo>
                      <a:pt x="394" y="616"/>
                    </a:lnTo>
                    <a:lnTo>
                      <a:pt x="371" y="510"/>
                    </a:lnTo>
                    <a:lnTo>
                      <a:pt x="394" y="495"/>
                    </a:lnTo>
                    <a:lnTo>
                      <a:pt x="376" y="458"/>
                    </a:lnTo>
                    <a:lnTo>
                      <a:pt x="415" y="410"/>
                    </a:lnTo>
                    <a:lnTo>
                      <a:pt x="309" y="245"/>
                    </a:lnTo>
                    <a:lnTo>
                      <a:pt x="232" y="165"/>
                    </a:lnTo>
                    <a:lnTo>
                      <a:pt x="175" y="96"/>
                    </a:lnTo>
                    <a:lnTo>
                      <a:pt x="158" y="94"/>
                    </a:lnTo>
                    <a:lnTo>
                      <a:pt x="140" y="98"/>
                    </a:lnTo>
                    <a:lnTo>
                      <a:pt x="117" y="96"/>
                    </a:lnTo>
                    <a:lnTo>
                      <a:pt x="77" y="50"/>
                    </a:lnTo>
                    <a:lnTo>
                      <a:pt x="35" y="7"/>
                    </a:lnTo>
                    <a:lnTo>
                      <a:pt x="19" y="0"/>
                    </a:lnTo>
                    <a:lnTo>
                      <a:pt x="6" y="7"/>
                    </a:lnTo>
                    <a:lnTo>
                      <a:pt x="0" y="15"/>
                    </a:lnTo>
                    <a:lnTo>
                      <a:pt x="10" y="44"/>
                    </a:lnTo>
                    <a:lnTo>
                      <a:pt x="25" y="84"/>
                    </a:lnTo>
                    <a:lnTo>
                      <a:pt x="44" y="15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24" name="Freeform 1311"/>
              <p:cNvSpPr>
                <a:spLocks/>
              </p:cNvSpPr>
              <p:nvPr/>
            </p:nvSpPr>
            <p:spPr bwMode="auto">
              <a:xfrm>
                <a:off x="1988" y="2765"/>
                <a:ext cx="263" cy="435"/>
              </a:xfrm>
              <a:custGeom>
                <a:avLst/>
                <a:gdLst>
                  <a:gd name="T0" fmla="*/ 44 w 415"/>
                  <a:gd name="T1" fmla="*/ 151 h 700"/>
                  <a:gd name="T2" fmla="*/ 92 w 415"/>
                  <a:gd name="T3" fmla="*/ 324 h 700"/>
                  <a:gd name="T4" fmla="*/ 115 w 415"/>
                  <a:gd name="T5" fmla="*/ 324 h 700"/>
                  <a:gd name="T6" fmla="*/ 125 w 415"/>
                  <a:gd name="T7" fmla="*/ 330 h 700"/>
                  <a:gd name="T8" fmla="*/ 160 w 415"/>
                  <a:gd name="T9" fmla="*/ 449 h 700"/>
                  <a:gd name="T10" fmla="*/ 156 w 415"/>
                  <a:gd name="T11" fmla="*/ 458 h 700"/>
                  <a:gd name="T12" fmla="*/ 133 w 415"/>
                  <a:gd name="T13" fmla="*/ 458 h 700"/>
                  <a:gd name="T14" fmla="*/ 121 w 415"/>
                  <a:gd name="T15" fmla="*/ 476 h 700"/>
                  <a:gd name="T16" fmla="*/ 125 w 415"/>
                  <a:gd name="T17" fmla="*/ 495 h 700"/>
                  <a:gd name="T18" fmla="*/ 131 w 415"/>
                  <a:gd name="T19" fmla="*/ 504 h 700"/>
                  <a:gd name="T20" fmla="*/ 165 w 415"/>
                  <a:gd name="T21" fmla="*/ 518 h 700"/>
                  <a:gd name="T22" fmla="*/ 173 w 415"/>
                  <a:gd name="T23" fmla="*/ 526 h 700"/>
                  <a:gd name="T24" fmla="*/ 173 w 415"/>
                  <a:gd name="T25" fmla="*/ 533 h 700"/>
                  <a:gd name="T26" fmla="*/ 163 w 415"/>
                  <a:gd name="T27" fmla="*/ 577 h 700"/>
                  <a:gd name="T28" fmla="*/ 163 w 415"/>
                  <a:gd name="T29" fmla="*/ 587 h 700"/>
                  <a:gd name="T30" fmla="*/ 167 w 415"/>
                  <a:gd name="T31" fmla="*/ 597 h 700"/>
                  <a:gd name="T32" fmla="*/ 183 w 415"/>
                  <a:gd name="T33" fmla="*/ 597 h 700"/>
                  <a:gd name="T34" fmla="*/ 186 w 415"/>
                  <a:gd name="T35" fmla="*/ 593 h 700"/>
                  <a:gd name="T36" fmla="*/ 198 w 415"/>
                  <a:gd name="T37" fmla="*/ 593 h 700"/>
                  <a:gd name="T38" fmla="*/ 194 w 415"/>
                  <a:gd name="T39" fmla="*/ 621 h 700"/>
                  <a:gd name="T40" fmla="*/ 300 w 415"/>
                  <a:gd name="T41" fmla="*/ 700 h 700"/>
                  <a:gd name="T42" fmla="*/ 326 w 415"/>
                  <a:gd name="T43" fmla="*/ 633 h 700"/>
                  <a:gd name="T44" fmla="*/ 394 w 415"/>
                  <a:gd name="T45" fmla="*/ 616 h 700"/>
                  <a:gd name="T46" fmla="*/ 371 w 415"/>
                  <a:gd name="T47" fmla="*/ 510 h 700"/>
                  <a:gd name="T48" fmla="*/ 394 w 415"/>
                  <a:gd name="T49" fmla="*/ 495 h 700"/>
                  <a:gd name="T50" fmla="*/ 376 w 415"/>
                  <a:gd name="T51" fmla="*/ 458 h 700"/>
                  <a:gd name="T52" fmla="*/ 415 w 415"/>
                  <a:gd name="T53" fmla="*/ 410 h 700"/>
                  <a:gd name="T54" fmla="*/ 309 w 415"/>
                  <a:gd name="T55" fmla="*/ 245 h 700"/>
                  <a:gd name="T56" fmla="*/ 232 w 415"/>
                  <a:gd name="T57" fmla="*/ 165 h 700"/>
                  <a:gd name="T58" fmla="*/ 175 w 415"/>
                  <a:gd name="T59" fmla="*/ 96 h 700"/>
                  <a:gd name="T60" fmla="*/ 158 w 415"/>
                  <a:gd name="T61" fmla="*/ 94 h 700"/>
                  <a:gd name="T62" fmla="*/ 140 w 415"/>
                  <a:gd name="T63" fmla="*/ 98 h 700"/>
                  <a:gd name="T64" fmla="*/ 117 w 415"/>
                  <a:gd name="T65" fmla="*/ 96 h 700"/>
                  <a:gd name="T66" fmla="*/ 77 w 415"/>
                  <a:gd name="T67" fmla="*/ 50 h 700"/>
                  <a:gd name="T68" fmla="*/ 35 w 415"/>
                  <a:gd name="T69" fmla="*/ 7 h 700"/>
                  <a:gd name="T70" fmla="*/ 19 w 415"/>
                  <a:gd name="T71" fmla="*/ 0 h 700"/>
                  <a:gd name="T72" fmla="*/ 6 w 415"/>
                  <a:gd name="T73" fmla="*/ 7 h 700"/>
                  <a:gd name="T74" fmla="*/ 0 w 415"/>
                  <a:gd name="T75" fmla="*/ 15 h 700"/>
                  <a:gd name="T76" fmla="*/ 10 w 415"/>
                  <a:gd name="T77" fmla="*/ 44 h 700"/>
                  <a:gd name="T78" fmla="*/ 25 w 415"/>
                  <a:gd name="T79" fmla="*/ 84 h 700"/>
                  <a:gd name="T80" fmla="*/ 44 w 415"/>
                  <a:gd name="T81" fmla="*/ 151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15" h="700">
                    <a:moveTo>
                      <a:pt x="44" y="151"/>
                    </a:moveTo>
                    <a:lnTo>
                      <a:pt x="92" y="324"/>
                    </a:lnTo>
                    <a:lnTo>
                      <a:pt x="115" y="324"/>
                    </a:lnTo>
                    <a:lnTo>
                      <a:pt x="125" y="330"/>
                    </a:lnTo>
                    <a:lnTo>
                      <a:pt x="160" y="449"/>
                    </a:lnTo>
                    <a:lnTo>
                      <a:pt x="156" y="458"/>
                    </a:lnTo>
                    <a:lnTo>
                      <a:pt x="133" y="458"/>
                    </a:lnTo>
                    <a:lnTo>
                      <a:pt x="121" y="476"/>
                    </a:lnTo>
                    <a:lnTo>
                      <a:pt x="125" y="495"/>
                    </a:lnTo>
                    <a:lnTo>
                      <a:pt x="131" y="504"/>
                    </a:lnTo>
                    <a:lnTo>
                      <a:pt x="165" y="518"/>
                    </a:lnTo>
                    <a:lnTo>
                      <a:pt x="173" y="526"/>
                    </a:lnTo>
                    <a:lnTo>
                      <a:pt x="173" y="533"/>
                    </a:lnTo>
                    <a:lnTo>
                      <a:pt x="163" y="577"/>
                    </a:lnTo>
                    <a:lnTo>
                      <a:pt x="163" y="587"/>
                    </a:lnTo>
                    <a:lnTo>
                      <a:pt x="167" y="597"/>
                    </a:lnTo>
                    <a:lnTo>
                      <a:pt x="183" y="597"/>
                    </a:lnTo>
                    <a:lnTo>
                      <a:pt x="186" y="593"/>
                    </a:lnTo>
                    <a:lnTo>
                      <a:pt x="198" y="593"/>
                    </a:lnTo>
                    <a:lnTo>
                      <a:pt x="194" y="621"/>
                    </a:lnTo>
                    <a:lnTo>
                      <a:pt x="300" y="700"/>
                    </a:lnTo>
                    <a:lnTo>
                      <a:pt x="326" y="633"/>
                    </a:lnTo>
                    <a:lnTo>
                      <a:pt x="394" y="616"/>
                    </a:lnTo>
                    <a:lnTo>
                      <a:pt x="371" y="510"/>
                    </a:lnTo>
                    <a:lnTo>
                      <a:pt x="394" y="495"/>
                    </a:lnTo>
                    <a:lnTo>
                      <a:pt x="376" y="458"/>
                    </a:lnTo>
                    <a:lnTo>
                      <a:pt x="415" y="410"/>
                    </a:lnTo>
                    <a:lnTo>
                      <a:pt x="309" y="245"/>
                    </a:lnTo>
                    <a:lnTo>
                      <a:pt x="232" y="165"/>
                    </a:lnTo>
                    <a:lnTo>
                      <a:pt x="175" y="96"/>
                    </a:lnTo>
                    <a:lnTo>
                      <a:pt x="158" y="94"/>
                    </a:lnTo>
                    <a:lnTo>
                      <a:pt x="140" y="98"/>
                    </a:lnTo>
                    <a:lnTo>
                      <a:pt x="117" y="96"/>
                    </a:lnTo>
                    <a:lnTo>
                      <a:pt x="77" y="50"/>
                    </a:lnTo>
                    <a:lnTo>
                      <a:pt x="35" y="7"/>
                    </a:lnTo>
                    <a:lnTo>
                      <a:pt x="19" y="0"/>
                    </a:lnTo>
                    <a:lnTo>
                      <a:pt x="6" y="7"/>
                    </a:lnTo>
                    <a:lnTo>
                      <a:pt x="0" y="15"/>
                    </a:lnTo>
                    <a:lnTo>
                      <a:pt x="10" y="44"/>
                    </a:lnTo>
                    <a:lnTo>
                      <a:pt x="25" y="84"/>
                    </a:lnTo>
                    <a:lnTo>
                      <a:pt x="44" y="151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25" name="Freeform 1312"/>
              <p:cNvSpPr>
                <a:spLocks/>
              </p:cNvSpPr>
              <p:nvPr/>
            </p:nvSpPr>
            <p:spPr bwMode="auto">
              <a:xfrm>
                <a:off x="2030" y="3150"/>
                <a:ext cx="243" cy="481"/>
              </a:xfrm>
              <a:custGeom>
                <a:avLst/>
                <a:gdLst>
                  <a:gd name="T0" fmla="*/ 10 w 384"/>
                  <a:gd name="T1" fmla="*/ 593 h 774"/>
                  <a:gd name="T2" fmla="*/ 4 w 384"/>
                  <a:gd name="T3" fmla="*/ 615 h 774"/>
                  <a:gd name="T4" fmla="*/ 10 w 384"/>
                  <a:gd name="T5" fmla="*/ 645 h 774"/>
                  <a:gd name="T6" fmla="*/ 22 w 384"/>
                  <a:gd name="T7" fmla="*/ 663 h 774"/>
                  <a:gd name="T8" fmla="*/ 45 w 384"/>
                  <a:gd name="T9" fmla="*/ 649 h 774"/>
                  <a:gd name="T10" fmla="*/ 79 w 384"/>
                  <a:gd name="T11" fmla="*/ 663 h 774"/>
                  <a:gd name="T12" fmla="*/ 116 w 384"/>
                  <a:gd name="T13" fmla="*/ 674 h 774"/>
                  <a:gd name="T14" fmla="*/ 143 w 384"/>
                  <a:gd name="T15" fmla="*/ 672 h 774"/>
                  <a:gd name="T16" fmla="*/ 164 w 384"/>
                  <a:gd name="T17" fmla="*/ 682 h 774"/>
                  <a:gd name="T18" fmla="*/ 208 w 384"/>
                  <a:gd name="T19" fmla="*/ 686 h 774"/>
                  <a:gd name="T20" fmla="*/ 223 w 384"/>
                  <a:gd name="T21" fmla="*/ 670 h 774"/>
                  <a:gd name="T22" fmla="*/ 248 w 384"/>
                  <a:gd name="T23" fmla="*/ 672 h 774"/>
                  <a:gd name="T24" fmla="*/ 269 w 384"/>
                  <a:gd name="T25" fmla="*/ 718 h 774"/>
                  <a:gd name="T26" fmla="*/ 300 w 384"/>
                  <a:gd name="T27" fmla="*/ 774 h 774"/>
                  <a:gd name="T28" fmla="*/ 331 w 384"/>
                  <a:gd name="T29" fmla="*/ 751 h 774"/>
                  <a:gd name="T30" fmla="*/ 342 w 384"/>
                  <a:gd name="T31" fmla="*/ 749 h 774"/>
                  <a:gd name="T32" fmla="*/ 359 w 384"/>
                  <a:gd name="T33" fmla="*/ 712 h 774"/>
                  <a:gd name="T34" fmla="*/ 384 w 384"/>
                  <a:gd name="T35" fmla="*/ 697 h 774"/>
                  <a:gd name="T36" fmla="*/ 361 w 384"/>
                  <a:gd name="T37" fmla="*/ 668 h 774"/>
                  <a:gd name="T38" fmla="*/ 373 w 384"/>
                  <a:gd name="T39" fmla="*/ 565 h 774"/>
                  <a:gd name="T40" fmla="*/ 380 w 384"/>
                  <a:gd name="T41" fmla="*/ 547 h 774"/>
                  <a:gd name="T42" fmla="*/ 373 w 384"/>
                  <a:gd name="T43" fmla="*/ 532 h 774"/>
                  <a:gd name="T44" fmla="*/ 359 w 384"/>
                  <a:gd name="T45" fmla="*/ 532 h 774"/>
                  <a:gd name="T46" fmla="*/ 338 w 384"/>
                  <a:gd name="T47" fmla="*/ 513 h 774"/>
                  <a:gd name="T48" fmla="*/ 325 w 384"/>
                  <a:gd name="T49" fmla="*/ 494 h 774"/>
                  <a:gd name="T50" fmla="*/ 309 w 384"/>
                  <a:gd name="T51" fmla="*/ 478 h 774"/>
                  <a:gd name="T52" fmla="*/ 302 w 384"/>
                  <a:gd name="T53" fmla="*/ 453 h 774"/>
                  <a:gd name="T54" fmla="*/ 300 w 384"/>
                  <a:gd name="T55" fmla="*/ 430 h 774"/>
                  <a:gd name="T56" fmla="*/ 302 w 384"/>
                  <a:gd name="T57" fmla="*/ 419 h 774"/>
                  <a:gd name="T58" fmla="*/ 294 w 384"/>
                  <a:gd name="T59" fmla="*/ 388 h 774"/>
                  <a:gd name="T60" fmla="*/ 300 w 384"/>
                  <a:gd name="T61" fmla="*/ 359 h 774"/>
                  <a:gd name="T62" fmla="*/ 298 w 384"/>
                  <a:gd name="T63" fmla="*/ 336 h 774"/>
                  <a:gd name="T64" fmla="*/ 281 w 384"/>
                  <a:gd name="T65" fmla="*/ 323 h 774"/>
                  <a:gd name="T66" fmla="*/ 265 w 384"/>
                  <a:gd name="T67" fmla="*/ 311 h 774"/>
                  <a:gd name="T68" fmla="*/ 256 w 384"/>
                  <a:gd name="T69" fmla="*/ 150 h 774"/>
                  <a:gd name="T70" fmla="*/ 237 w 384"/>
                  <a:gd name="T71" fmla="*/ 129 h 774"/>
                  <a:gd name="T72" fmla="*/ 192 w 384"/>
                  <a:gd name="T73" fmla="*/ 137 h 774"/>
                  <a:gd name="T74" fmla="*/ 129 w 384"/>
                  <a:gd name="T75" fmla="*/ 0 h 774"/>
                  <a:gd name="T76" fmla="*/ 33 w 384"/>
                  <a:gd name="T77" fmla="*/ 142 h 774"/>
                  <a:gd name="T78" fmla="*/ 87 w 384"/>
                  <a:gd name="T79" fmla="*/ 258 h 774"/>
                  <a:gd name="T80" fmla="*/ 85 w 384"/>
                  <a:gd name="T81" fmla="*/ 373 h 774"/>
                  <a:gd name="T82" fmla="*/ 50 w 384"/>
                  <a:gd name="T83" fmla="*/ 498 h 774"/>
                  <a:gd name="T84" fmla="*/ 0 w 384"/>
                  <a:gd name="T85" fmla="*/ 563 h 774"/>
                  <a:gd name="T86" fmla="*/ 8 w 384"/>
                  <a:gd name="T87" fmla="*/ 58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4" h="774">
                    <a:moveTo>
                      <a:pt x="8" y="588"/>
                    </a:moveTo>
                    <a:lnTo>
                      <a:pt x="10" y="593"/>
                    </a:lnTo>
                    <a:lnTo>
                      <a:pt x="10" y="607"/>
                    </a:lnTo>
                    <a:lnTo>
                      <a:pt x="4" y="615"/>
                    </a:lnTo>
                    <a:lnTo>
                      <a:pt x="6" y="628"/>
                    </a:lnTo>
                    <a:lnTo>
                      <a:pt x="10" y="645"/>
                    </a:lnTo>
                    <a:lnTo>
                      <a:pt x="10" y="655"/>
                    </a:lnTo>
                    <a:lnTo>
                      <a:pt x="22" y="663"/>
                    </a:lnTo>
                    <a:lnTo>
                      <a:pt x="37" y="661"/>
                    </a:lnTo>
                    <a:lnTo>
                      <a:pt x="45" y="649"/>
                    </a:lnTo>
                    <a:lnTo>
                      <a:pt x="70" y="651"/>
                    </a:lnTo>
                    <a:lnTo>
                      <a:pt x="79" y="663"/>
                    </a:lnTo>
                    <a:lnTo>
                      <a:pt x="95" y="663"/>
                    </a:lnTo>
                    <a:lnTo>
                      <a:pt x="116" y="674"/>
                    </a:lnTo>
                    <a:lnTo>
                      <a:pt x="137" y="676"/>
                    </a:lnTo>
                    <a:lnTo>
                      <a:pt x="143" y="672"/>
                    </a:lnTo>
                    <a:lnTo>
                      <a:pt x="156" y="674"/>
                    </a:lnTo>
                    <a:lnTo>
                      <a:pt x="164" y="682"/>
                    </a:lnTo>
                    <a:lnTo>
                      <a:pt x="187" y="686"/>
                    </a:lnTo>
                    <a:lnTo>
                      <a:pt x="208" y="686"/>
                    </a:lnTo>
                    <a:lnTo>
                      <a:pt x="219" y="678"/>
                    </a:lnTo>
                    <a:lnTo>
                      <a:pt x="223" y="670"/>
                    </a:lnTo>
                    <a:lnTo>
                      <a:pt x="242" y="670"/>
                    </a:lnTo>
                    <a:lnTo>
                      <a:pt x="248" y="672"/>
                    </a:lnTo>
                    <a:lnTo>
                      <a:pt x="260" y="682"/>
                    </a:lnTo>
                    <a:lnTo>
                      <a:pt x="269" y="718"/>
                    </a:lnTo>
                    <a:lnTo>
                      <a:pt x="283" y="755"/>
                    </a:lnTo>
                    <a:lnTo>
                      <a:pt x="300" y="774"/>
                    </a:lnTo>
                    <a:lnTo>
                      <a:pt x="308" y="770"/>
                    </a:lnTo>
                    <a:lnTo>
                      <a:pt x="331" y="751"/>
                    </a:lnTo>
                    <a:lnTo>
                      <a:pt x="336" y="760"/>
                    </a:lnTo>
                    <a:lnTo>
                      <a:pt x="342" y="749"/>
                    </a:lnTo>
                    <a:lnTo>
                      <a:pt x="352" y="732"/>
                    </a:lnTo>
                    <a:lnTo>
                      <a:pt x="359" y="712"/>
                    </a:lnTo>
                    <a:lnTo>
                      <a:pt x="380" y="707"/>
                    </a:lnTo>
                    <a:lnTo>
                      <a:pt x="384" y="697"/>
                    </a:lnTo>
                    <a:lnTo>
                      <a:pt x="382" y="686"/>
                    </a:lnTo>
                    <a:lnTo>
                      <a:pt x="361" y="668"/>
                    </a:lnTo>
                    <a:lnTo>
                      <a:pt x="373" y="580"/>
                    </a:lnTo>
                    <a:lnTo>
                      <a:pt x="373" y="565"/>
                    </a:lnTo>
                    <a:lnTo>
                      <a:pt x="377" y="553"/>
                    </a:lnTo>
                    <a:lnTo>
                      <a:pt x="380" y="547"/>
                    </a:lnTo>
                    <a:lnTo>
                      <a:pt x="380" y="540"/>
                    </a:lnTo>
                    <a:lnTo>
                      <a:pt x="373" y="532"/>
                    </a:lnTo>
                    <a:lnTo>
                      <a:pt x="369" y="536"/>
                    </a:lnTo>
                    <a:lnTo>
                      <a:pt x="359" y="532"/>
                    </a:lnTo>
                    <a:lnTo>
                      <a:pt x="352" y="522"/>
                    </a:lnTo>
                    <a:lnTo>
                      <a:pt x="338" y="513"/>
                    </a:lnTo>
                    <a:lnTo>
                      <a:pt x="333" y="499"/>
                    </a:lnTo>
                    <a:lnTo>
                      <a:pt x="325" y="494"/>
                    </a:lnTo>
                    <a:lnTo>
                      <a:pt x="313" y="490"/>
                    </a:lnTo>
                    <a:lnTo>
                      <a:pt x="309" y="478"/>
                    </a:lnTo>
                    <a:lnTo>
                      <a:pt x="308" y="465"/>
                    </a:lnTo>
                    <a:lnTo>
                      <a:pt x="302" y="453"/>
                    </a:lnTo>
                    <a:lnTo>
                      <a:pt x="300" y="442"/>
                    </a:lnTo>
                    <a:lnTo>
                      <a:pt x="300" y="430"/>
                    </a:lnTo>
                    <a:lnTo>
                      <a:pt x="306" y="425"/>
                    </a:lnTo>
                    <a:lnTo>
                      <a:pt x="302" y="419"/>
                    </a:lnTo>
                    <a:lnTo>
                      <a:pt x="294" y="413"/>
                    </a:lnTo>
                    <a:lnTo>
                      <a:pt x="294" y="388"/>
                    </a:lnTo>
                    <a:lnTo>
                      <a:pt x="294" y="367"/>
                    </a:lnTo>
                    <a:lnTo>
                      <a:pt x="300" y="359"/>
                    </a:lnTo>
                    <a:lnTo>
                      <a:pt x="302" y="350"/>
                    </a:lnTo>
                    <a:lnTo>
                      <a:pt x="298" y="336"/>
                    </a:lnTo>
                    <a:lnTo>
                      <a:pt x="288" y="331"/>
                    </a:lnTo>
                    <a:lnTo>
                      <a:pt x="281" y="323"/>
                    </a:lnTo>
                    <a:lnTo>
                      <a:pt x="269" y="315"/>
                    </a:lnTo>
                    <a:lnTo>
                      <a:pt x="265" y="311"/>
                    </a:lnTo>
                    <a:lnTo>
                      <a:pt x="308" y="290"/>
                    </a:lnTo>
                    <a:lnTo>
                      <a:pt x="256" y="150"/>
                    </a:lnTo>
                    <a:lnTo>
                      <a:pt x="242" y="144"/>
                    </a:lnTo>
                    <a:lnTo>
                      <a:pt x="237" y="129"/>
                    </a:lnTo>
                    <a:lnTo>
                      <a:pt x="196" y="152"/>
                    </a:lnTo>
                    <a:lnTo>
                      <a:pt x="192" y="137"/>
                    </a:lnTo>
                    <a:lnTo>
                      <a:pt x="237" y="77"/>
                    </a:lnTo>
                    <a:lnTo>
                      <a:pt x="129" y="0"/>
                    </a:lnTo>
                    <a:lnTo>
                      <a:pt x="35" y="27"/>
                    </a:lnTo>
                    <a:lnTo>
                      <a:pt x="33" y="142"/>
                    </a:lnTo>
                    <a:lnTo>
                      <a:pt x="68" y="258"/>
                    </a:lnTo>
                    <a:lnTo>
                      <a:pt x="87" y="258"/>
                    </a:lnTo>
                    <a:lnTo>
                      <a:pt x="96" y="319"/>
                    </a:lnTo>
                    <a:lnTo>
                      <a:pt x="85" y="373"/>
                    </a:lnTo>
                    <a:lnTo>
                      <a:pt x="96" y="407"/>
                    </a:lnTo>
                    <a:lnTo>
                      <a:pt x="50" y="498"/>
                    </a:lnTo>
                    <a:lnTo>
                      <a:pt x="27" y="498"/>
                    </a:lnTo>
                    <a:lnTo>
                      <a:pt x="0" y="563"/>
                    </a:lnTo>
                    <a:lnTo>
                      <a:pt x="6" y="580"/>
                    </a:lnTo>
                    <a:lnTo>
                      <a:pt x="8" y="58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26" name="Freeform 1313"/>
              <p:cNvSpPr>
                <a:spLocks/>
              </p:cNvSpPr>
              <p:nvPr/>
            </p:nvSpPr>
            <p:spPr bwMode="auto">
              <a:xfrm>
                <a:off x="2030" y="3150"/>
                <a:ext cx="243" cy="481"/>
              </a:xfrm>
              <a:custGeom>
                <a:avLst/>
                <a:gdLst>
                  <a:gd name="T0" fmla="*/ 10 w 384"/>
                  <a:gd name="T1" fmla="*/ 593 h 774"/>
                  <a:gd name="T2" fmla="*/ 4 w 384"/>
                  <a:gd name="T3" fmla="*/ 615 h 774"/>
                  <a:gd name="T4" fmla="*/ 10 w 384"/>
                  <a:gd name="T5" fmla="*/ 645 h 774"/>
                  <a:gd name="T6" fmla="*/ 22 w 384"/>
                  <a:gd name="T7" fmla="*/ 663 h 774"/>
                  <a:gd name="T8" fmla="*/ 45 w 384"/>
                  <a:gd name="T9" fmla="*/ 649 h 774"/>
                  <a:gd name="T10" fmla="*/ 79 w 384"/>
                  <a:gd name="T11" fmla="*/ 663 h 774"/>
                  <a:gd name="T12" fmla="*/ 116 w 384"/>
                  <a:gd name="T13" fmla="*/ 674 h 774"/>
                  <a:gd name="T14" fmla="*/ 143 w 384"/>
                  <a:gd name="T15" fmla="*/ 672 h 774"/>
                  <a:gd name="T16" fmla="*/ 164 w 384"/>
                  <a:gd name="T17" fmla="*/ 682 h 774"/>
                  <a:gd name="T18" fmla="*/ 208 w 384"/>
                  <a:gd name="T19" fmla="*/ 686 h 774"/>
                  <a:gd name="T20" fmla="*/ 223 w 384"/>
                  <a:gd name="T21" fmla="*/ 670 h 774"/>
                  <a:gd name="T22" fmla="*/ 248 w 384"/>
                  <a:gd name="T23" fmla="*/ 672 h 774"/>
                  <a:gd name="T24" fmla="*/ 269 w 384"/>
                  <a:gd name="T25" fmla="*/ 718 h 774"/>
                  <a:gd name="T26" fmla="*/ 300 w 384"/>
                  <a:gd name="T27" fmla="*/ 774 h 774"/>
                  <a:gd name="T28" fmla="*/ 331 w 384"/>
                  <a:gd name="T29" fmla="*/ 751 h 774"/>
                  <a:gd name="T30" fmla="*/ 342 w 384"/>
                  <a:gd name="T31" fmla="*/ 749 h 774"/>
                  <a:gd name="T32" fmla="*/ 359 w 384"/>
                  <a:gd name="T33" fmla="*/ 712 h 774"/>
                  <a:gd name="T34" fmla="*/ 384 w 384"/>
                  <a:gd name="T35" fmla="*/ 697 h 774"/>
                  <a:gd name="T36" fmla="*/ 361 w 384"/>
                  <a:gd name="T37" fmla="*/ 668 h 774"/>
                  <a:gd name="T38" fmla="*/ 373 w 384"/>
                  <a:gd name="T39" fmla="*/ 565 h 774"/>
                  <a:gd name="T40" fmla="*/ 380 w 384"/>
                  <a:gd name="T41" fmla="*/ 547 h 774"/>
                  <a:gd name="T42" fmla="*/ 373 w 384"/>
                  <a:gd name="T43" fmla="*/ 532 h 774"/>
                  <a:gd name="T44" fmla="*/ 359 w 384"/>
                  <a:gd name="T45" fmla="*/ 532 h 774"/>
                  <a:gd name="T46" fmla="*/ 338 w 384"/>
                  <a:gd name="T47" fmla="*/ 513 h 774"/>
                  <a:gd name="T48" fmla="*/ 325 w 384"/>
                  <a:gd name="T49" fmla="*/ 494 h 774"/>
                  <a:gd name="T50" fmla="*/ 309 w 384"/>
                  <a:gd name="T51" fmla="*/ 478 h 774"/>
                  <a:gd name="T52" fmla="*/ 302 w 384"/>
                  <a:gd name="T53" fmla="*/ 453 h 774"/>
                  <a:gd name="T54" fmla="*/ 300 w 384"/>
                  <a:gd name="T55" fmla="*/ 430 h 774"/>
                  <a:gd name="T56" fmla="*/ 302 w 384"/>
                  <a:gd name="T57" fmla="*/ 419 h 774"/>
                  <a:gd name="T58" fmla="*/ 294 w 384"/>
                  <a:gd name="T59" fmla="*/ 388 h 774"/>
                  <a:gd name="T60" fmla="*/ 300 w 384"/>
                  <a:gd name="T61" fmla="*/ 359 h 774"/>
                  <a:gd name="T62" fmla="*/ 298 w 384"/>
                  <a:gd name="T63" fmla="*/ 336 h 774"/>
                  <a:gd name="T64" fmla="*/ 281 w 384"/>
                  <a:gd name="T65" fmla="*/ 323 h 774"/>
                  <a:gd name="T66" fmla="*/ 265 w 384"/>
                  <a:gd name="T67" fmla="*/ 311 h 774"/>
                  <a:gd name="T68" fmla="*/ 256 w 384"/>
                  <a:gd name="T69" fmla="*/ 150 h 774"/>
                  <a:gd name="T70" fmla="*/ 237 w 384"/>
                  <a:gd name="T71" fmla="*/ 129 h 774"/>
                  <a:gd name="T72" fmla="*/ 192 w 384"/>
                  <a:gd name="T73" fmla="*/ 137 h 774"/>
                  <a:gd name="T74" fmla="*/ 129 w 384"/>
                  <a:gd name="T75" fmla="*/ 0 h 774"/>
                  <a:gd name="T76" fmla="*/ 33 w 384"/>
                  <a:gd name="T77" fmla="*/ 142 h 774"/>
                  <a:gd name="T78" fmla="*/ 87 w 384"/>
                  <a:gd name="T79" fmla="*/ 258 h 774"/>
                  <a:gd name="T80" fmla="*/ 85 w 384"/>
                  <a:gd name="T81" fmla="*/ 373 h 774"/>
                  <a:gd name="T82" fmla="*/ 50 w 384"/>
                  <a:gd name="T83" fmla="*/ 498 h 774"/>
                  <a:gd name="T84" fmla="*/ 0 w 384"/>
                  <a:gd name="T85" fmla="*/ 563 h 774"/>
                  <a:gd name="T86" fmla="*/ 8 w 384"/>
                  <a:gd name="T87" fmla="*/ 58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4" h="774">
                    <a:moveTo>
                      <a:pt x="8" y="588"/>
                    </a:moveTo>
                    <a:lnTo>
                      <a:pt x="10" y="593"/>
                    </a:lnTo>
                    <a:lnTo>
                      <a:pt x="10" y="607"/>
                    </a:lnTo>
                    <a:lnTo>
                      <a:pt x="4" y="615"/>
                    </a:lnTo>
                    <a:lnTo>
                      <a:pt x="6" y="628"/>
                    </a:lnTo>
                    <a:lnTo>
                      <a:pt x="10" y="645"/>
                    </a:lnTo>
                    <a:lnTo>
                      <a:pt x="10" y="655"/>
                    </a:lnTo>
                    <a:lnTo>
                      <a:pt x="22" y="663"/>
                    </a:lnTo>
                    <a:lnTo>
                      <a:pt x="37" y="661"/>
                    </a:lnTo>
                    <a:lnTo>
                      <a:pt x="45" y="649"/>
                    </a:lnTo>
                    <a:lnTo>
                      <a:pt x="70" y="651"/>
                    </a:lnTo>
                    <a:lnTo>
                      <a:pt x="79" y="663"/>
                    </a:lnTo>
                    <a:lnTo>
                      <a:pt x="95" y="663"/>
                    </a:lnTo>
                    <a:lnTo>
                      <a:pt x="116" y="674"/>
                    </a:lnTo>
                    <a:lnTo>
                      <a:pt x="137" y="676"/>
                    </a:lnTo>
                    <a:lnTo>
                      <a:pt x="143" y="672"/>
                    </a:lnTo>
                    <a:lnTo>
                      <a:pt x="156" y="674"/>
                    </a:lnTo>
                    <a:lnTo>
                      <a:pt x="164" y="682"/>
                    </a:lnTo>
                    <a:lnTo>
                      <a:pt x="187" y="686"/>
                    </a:lnTo>
                    <a:lnTo>
                      <a:pt x="208" y="686"/>
                    </a:lnTo>
                    <a:lnTo>
                      <a:pt x="219" y="678"/>
                    </a:lnTo>
                    <a:lnTo>
                      <a:pt x="223" y="670"/>
                    </a:lnTo>
                    <a:lnTo>
                      <a:pt x="242" y="670"/>
                    </a:lnTo>
                    <a:lnTo>
                      <a:pt x="248" y="672"/>
                    </a:lnTo>
                    <a:lnTo>
                      <a:pt x="260" y="682"/>
                    </a:lnTo>
                    <a:lnTo>
                      <a:pt x="269" y="718"/>
                    </a:lnTo>
                    <a:lnTo>
                      <a:pt x="283" y="755"/>
                    </a:lnTo>
                    <a:lnTo>
                      <a:pt x="300" y="774"/>
                    </a:lnTo>
                    <a:lnTo>
                      <a:pt x="308" y="770"/>
                    </a:lnTo>
                    <a:lnTo>
                      <a:pt x="331" y="751"/>
                    </a:lnTo>
                    <a:lnTo>
                      <a:pt x="336" y="760"/>
                    </a:lnTo>
                    <a:lnTo>
                      <a:pt x="342" y="749"/>
                    </a:lnTo>
                    <a:lnTo>
                      <a:pt x="352" y="732"/>
                    </a:lnTo>
                    <a:lnTo>
                      <a:pt x="359" y="712"/>
                    </a:lnTo>
                    <a:lnTo>
                      <a:pt x="380" y="707"/>
                    </a:lnTo>
                    <a:lnTo>
                      <a:pt x="384" y="697"/>
                    </a:lnTo>
                    <a:lnTo>
                      <a:pt x="382" y="686"/>
                    </a:lnTo>
                    <a:lnTo>
                      <a:pt x="361" y="668"/>
                    </a:lnTo>
                    <a:lnTo>
                      <a:pt x="373" y="580"/>
                    </a:lnTo>
                    <a:lnTo>
                      <a:pt x="373" y="565"/>
                    </a:lnTo>
                    <a:lnTo>
                      <a:pt x="377" y="553"/>
                    </a:lnTo>
                    <a:lnTo>
                      <a:pt x="380" y="547"/>
                    </a:lnTo>
                    <a:lnTo>
                      <a:pt x="380" y="540"/>
                    </a:lnTo>
                    <a:lnTo>
                      <a:pt x="373" y="532"/>
                    </a:lnTo>
                    <a:lnTo>
                      <a:pt x="369" y="536"/>
                    </a:lnTo>
                    <a:lnTo>
                      <a:pt x="359" y="532"/>
                    </a:lnTo>
                    <a:lnTo>
                      <a:pt x="352" y="522"/>
                    </a:lnTo>
                    <a:lnTo>
                      <a:pt x="338" y="513"/>
                    </a:lnTo>
                    <a:lnTo>
                      <a:pt x="333" y="499"/>
                    </a:lnTo>
                    <a:lnTo>
                      <a:pt x="325" y="494"/>
                    </a:lnTo>
                    <a:lnTo>
                      <a:pt x="313" y="490"/>
                    </a:lnTo>
                    <a:lnTo>
                      <a:pt x="309" y="478"/>
                    </a:lnTo>
                    <a:lnTo>
                      <a:pt x="308" y="465"/>
                    </a:lnTo>
                    <a:lnTo>
                      <a:pt x="302" y="453"/>
                    </a:lnTo>
                    <a:lnTo>
                      <a:pt x="300" y="442"/>
                    </a:lnTo>
                    <a:lnTo>
                      <a:pt x="300" y="430"/>
                    </a:lnTo>
                    <a:lnTo>
                      <a:pt x="306" y="425"/>
                    </a:lnTo>
                    <a:lnTo>
                      <a:pt x="302" y="419"/>
                    </a:lnTo>
                    <a:lnTo>
                      <a:pt x="294" y="413"/>
                    </a:lnTo>
                    <a:lnTo>
                      <a:pt x="294" y="388"/>
                    </a:lnTo>
                    <a:lnTo>
                      <a:pt x="294" y="367"/>
                    </a:lnTo>
                    <a:lnTo>
                      <a:pt x="300" y="359"/>
                    </a:lnTo>
                    <a:lnTo>
                      <a:pt x="302" y="350"/>
                    </a:lnTo>
                    <a:lnTo>
                      <a:pt x="298" y="336"/>
                    </a:lnTo>
                    <a:lnTo>
                      <a:pt x="288" y="331"/>
                    </a:lnTo>
                    <a:lnTo>
                      <a:pt x="281" y="323"/>
                    </a:lnTo>
                    <a:lnTo>
                      <a:pt x="269" y="315"/>
                    </a:lnTo>
                    <a:lnTo>
                      <a:pt x="265" y="311"/>
                    </a:lnTo>
                    <a:lnTo>
                      <a:pt x="308" y="290"/>
                    </a:lnTo>
                    <a:lnTo>
                      <a:pt x="256" y="150"/>
                    </a:lnTo>
                    <a:lnTo>
                      <a:pt x="242" y="144"/>
                    </a:lnTo>
                    <a:lnTo>
                      <a:pt x="237" y="129"/>
                    </a:lnTo>
                    <a:lnTo>
                      <a:pt x="196" y="152"/>
                    </a:lnTo>
                    <a:lnTo>
                      <a:pt x="192" y="137"/>
                    </a:lnTo>
                    <a:lnTo>
                      <a:pt x="237" y="77"/>
                    </a:lnTo>
                    <a:lnTo>
                      <a:pt x="129" y="0"/>
                    </a:lnTo>
                    <a:lnTo>
                      <a:pt x="35" y="27"/>
                    </a:lnTo>
                    <a:lnTo>
                      <a:pt x="33" y="142"/>
                    </a:lnTo>
                    <a:lnTo>
                      <a:pt x="68" y="258"/>
                    </a:lnTo>
                    <a:lnTo>
                      <a:pt x="87" y="258"/>
                    </a:lnTo>
                    <a:lnTo>
                      <a:pt x="96" y="319"/>
                    </a:lnTo>
                    <a:lnTo>
                      <a:pt x="85" y="373"/>
                    </a:lnTo>
                    <a:lnTo>
                      <a:pt x="96" y="407"/>
                    </a:lnTo>
                    <a:lnTo>
                      <a:pt x="50" y="498"/>
                    </a:lnTo>
                    <a:lnTo>
                      <a:pt x="27" y="498"/>
                    </a:lnTo>
                    <a:lnTo>
                      <a:pt x="0" y="563"/>
                    </a:lnTo>
                    <a:lnTo>
                      <a:pt x="6" y="580"/>
                    </a:lnTo>
                    <a:lnTo>
                      <a:pt x="8" y="588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27" name="Freeform 1314"/>
              <p:cNvSpPr>
                <a:spLocks/>
              </p:cNvSpPr>
              <p:nvPr/>
            </p:nvSpPr>
            <p:spPr bwMode="auto">
              <a:xfrm>
                <a:off x="1992" y="3551"/>
                <a:ext cx="228" cy="228"/>
              </a:xfrm>
              <a:custGeom>
                <a:avLst/>
                <a:gdLst>
                  <a:gd name="T0" fmla="*/ 0 w 361"/>
                  <a:gd name="T1" fmla="*/ 367 h 367"/>
                  <a:gd name="T2" fmla="*/ 104 w 361"/>
                  <a:gd name="T3" fmla="*/ 192 h 367"/>
                  <a:gd name="T4" fmla="*/ 48 w 361"/>
                  <a:gd name="T5" fmla="*/ 6 h 367"/>
                  <a:gd name="T6" fmla="*/ 71 w 361"/>
                  <a:gd name="T7" fmla="*/ 0 h 367"/>
                  <a:gd name="T8" fmla="*/ 71 w 361"/>
                  <a:gd name="T9" fmla="*/ 10 h 367"/>
                  <a:gd name="T10" fmla="*/ 83 w 361"/>
                  <a:gd name="T11" fmla="*/ 18 h 367"/>
                  <a:gd name="T12" fmla="*/ 98 w 361"/>
                  <a:gd name="T13" fmla="*/ 16 h 367"/>
                  <a:gd name="T14" fmla="*/ 106 w 361"/>
                  <a:gd name="T15" fmla="*/ 4 h 367"/>
                  <a:gd name="T16" fmla="*/ 131 w 361"/>
                  <a:gd name="T17" fmla="*/ 6 h 367"/>
                  <a:gd name="T18" fmla="*/ 140 w 361"/>
                  <a:gd name="T19" fmla="*/ 18 h 367"/>
                  <a:gd name="T20" fmla="*/ 156 w 361"/>
                  <a:gd name="T21" fmla="*/ 18 h 367"/>
                  <a:gd name="T22" fmla="*/ 177 w 361"/>
                  <a:gd name="T23" fmla="*/ 29 h 367"/>
                  <a:gd name="T24" fmla="*/ 198 w 361"/>
                  <a:gd name="T25" fmla="*/ 31 h 367"/>
                  <a:gd name="T26" fmla="*/ 204 w 361"/>
                  <a:gd name="T27" fmla="*/ 27 h 367"/>
                  <a:gd name="T28" fmla="*/ 217 w 361"/>
                  <a:gd name="T29" fmla="*/ 29 h 367"/>
                  <a:gd name="T30" fmla="*/ 225 w 361"/>
                  <a:gd name="T31" fmla="*/ 37 h 367"/>
                  <a:gd name="T32" fmla="*/ 248 w 361"/>
                  <a:gd name="T33" fmla="*/ 41 h 367"/>
                  <a:gd name="T34" fmla="*/ 269 w 361"/>
                  <a:gd name="T35" fmla="*/ 41 h 367"/>
                  <a:gd name="T36" fmla="*/ 280 w 361"/>
                  <a:gd name="T37" fmla="*/ 33 h 367"/>
                  <a:gd name="T38" fmla="*/ 284 w 361"/>
                  <a:gd name="T39" fmla="*/ 25 h 367"/>
                  <a:gd name="T40" fmla="*/ 303 w 361"/>
                  <a:gd name="T41" fmla="*/ 25 h 367"/>
                  <a:gd name="T42" fmla="*/ 309 w 361"/>
                  <a:gd name="T43" fmla="*/ 27 h 367"/>
                  <a:gd name="T44" fmla="*/ 321 w 361"/>
                  <a:gd name="T45" fmla="*/ 37 h 367"/>
                  <a:gd name="T46" fmla="*/ 330 w 361"/>
                  <a:gd name="T47" fmla="*/ 73 h 367"/>
                  <a:gd name="T48" fmla="*/ 344 w 361"/>
                  <a:gd name="T49" fmla="*/ 110 h 367"/>
                  <a:gd name="T50" fmla="*/ 361 w 361"/>
                  <a:gd name="T51" fmla="*/ 129 h 367"/>
                  <a:gd name="T52" fmla="*/ 342 w 361"/>
                  <a:gd name="T53" fmla="*/ 131 h 367"/>
                  <a:gd name="T54" fmla="*/ 336 w 361"/>
                  <a:gd name="T55" fmla="*/ 150 h 367"/>
                  <a:gd name="T56" fmla="*/ 336 w 361"/>
                  <a:gd name="T57" fmla="*/ 173 h 367"/>
                  <a:gd name="T58" fmla="*/ 340 w 361"/>
                  <a:gd name="T59" fmla="*/ 185 h 367"/>
                  <a:gd name="T60" fmla="*/ 332 w 361"/>
                  <a:gd name="T61" fmla="*/ 192 h 367"/>
                  <a:gd name="T62" fmla="*/ 326 w 361"/>
                  <a:gd name="T63" fmla="*/ 204 h 367"/>
                  <a:gd name="T64" fmla="*/ 315 w 361"/>
                  <a:gd name="T65" fmla="*/ 215 h 367"/>
                  <a:gd name="T66" fmla="*/ 299 w 361"/>
                  <a:gd name="T67" fmla="*/ 225 h 367"/>
                  <a:gd name="T68" fmla="*/ 288 w 361"/>
                  <a:gd name="T69" fmla="*/ 221 h 367"/>
                  <a:gd name="T70" fmla="*/ 261 w 361"/>
                  <a:gd name="T71" fmla="*/ 202 h 367"/>
                  <a:gd name="T72" fmla="*/ 240 w 361"/>
                  <a:gd name="T73" fmla="*/ 198 h 367"/>
                  <a:gd name="T74" fmla="*/ 228 w 361"/>
                  <a:gd name="T75" fmla="*/ 213 h 367"/>
                  <a:gd name="T76" fmla="*/ 221 w 361"/>
                  <a:gd name="T77" fmla="*/ 231 h 367"/>
                  <a:gd name="T78" fmla="*/ 230 w 361"/>
                  <a:gd name="T79" fmla="*/ 242 h 367"/>
                  <a:gd name="T80" fmla="*/ 234 w 361"/>
                  <a:gd name="T81" fmla="*/ 259 h 367"/>
                  <a:gd name="T82" fmla="*/ 215 w 361"/>
                  <a:gd name="T83" fmla="*/ 273 h 367"/>
                  <a:gd name="T84" fmla="*/ 219 w 361"/>
                  <a:gd name="T85" fmla="*/ 296 h 367"/>
                  <a:gd name="T86" fmla="*/ 211 w 361"/>
                  <a:gd name="T87" fmla="*/ 319 h 367"/>
                  <a:gd name="T88" fmla="*/ 200 w 361"/>
                  <a:gd name="T89" fmla="*/ 342 h 367"/>
                  <a:gd name="T90" fmla="*/ 192 w 361"/>
                  <a:gd name="T91" fmla="*/ 351 h 367"/>
                  <a:gd name="T92" fmla="*/ 182 w 361"/>
                  <a:gd name="T93" fmla="*/ 348 h 367"/>
                  <a:gd name="T94" fmla="*/ 167 w 361"/>
                  <a:gd name="T95" fmla="*/ 332 h 367"/>
                  <a:gd name="T96" fmla="*/ 156 w 361"/>
                  <a:gd name="T97" fmla="*/ 332 h 367"/>
                  <a:gd name="T98" fmla="*/ 136 w 361"/>
                  <a:gd name="T99" fmla="*/ 336 h 367"/>
                  <a:gd name="T100" fmla="*/ 121 w 361"/>
                  <a:gd name="T101" fmla="*/ 338 h 367"/>
                  <a:gd name="T102" fmla="*/ 109 w 361"/>
                  <a:gd name="T103" fmla="*/ 346 h 367"/>
                  <a:gd name="T104" fmla="*/ 106 w 361"/>
                  <a:gd name="T105" fmla="*/ 353 h 367"/>
                  <a:gd name="T106" fmla="*/ 96 w 361"/>
                  <a:gd name="T107" fmla="*/ 365 h 367"/>
                  <a:gd name="T108" fmla="*/ 83 w 361"/>
                  <a:gd name="T109" fmla="*/ 365 h 367"/>
                  <a:gd name="T110" fmla="*/ 60 w 361"/>
                  <a:gd name="T111" fmla="*/ 359 h 367"/>
                  <a:gd name="T112" fmla="*/ 44 w 361"/>
                  <a:gd name="T113" fmla="*/ 355 h 367"/>
                  <a:gd name="T114" fmla="*/ 21 w 361"/>
                  <a:gd name="T115" fmla="*/ 355 h 367"/>
                  <a:gd name="T116" fmla="*/ 0 w 361"/>
                  <a:gd name="T117" fmla="*/ 367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61" h="367">
                    <a:moveTo>
                      <a:pt x="0" y="367"/>
                    </a:moveTo>
                    <a:lnTo>
                      <a:pt x="104" y="192"/>
                    </a:lnTo>
                    <a:lnTo>
                      <a:pt x="48" y="6"/>
                    </a:lnTo>
                    <a:lnTo>
                      <a:pt x="71" y="0"/>
                    </a:lnTo>
                    <a:lnTo>
                      <a:pt x="71" y="10"/>
                    </a:lnTo>
                    <a:lnTo>
                      <a:pt x="83" y="18"/>
                    </a:lnTo>
                    <a:lnTo>
                      <a:pt x="98" y="16"/>
                    </a:lnTo>
                    <a:lnTo>
                      <a:pt x="106" y="4"/>
                    </a:lnTo>
                    <a:lnTo>
                      <a:pt x="131" y="6"/>
                    </a:lnTo>
                    <a:lnTo>
                      <a:pt x="140" y="18"/>
                    </a:lnTo>
                    <a:lnTo>
                      <a:pt x="156" y="18"/>
                    </a:lnTo>
                    <a:lnTo>
                      <a:pt x="177" y="29"/>
                    </a:lnTo>
                    <a:lnTo>
                      <a:pt x="198" y="31"/>
                    </a:lnTo>
                    <a:lnTo>
                      <a:pt x="204" y="27"/>
                    </a:lnTo>
                    <a:lnTo>
                      <a:pt x="217" y="29"/>
                    </a:lnTo>
                    <a:lnTo>
                      <a:pt x="225" y="37"/>
                    </a:lnTo>
                    <a:lnTo>
                      <a:pt x="248" y="41"/>
                    </a:lnTo>
                    <a:lnTo>
                      <a:pt x="269" y="41"/>
                    </a:lnTo>
                    <a:lnTo>
                      <a:pt x="280" y="33"/>
                    </a:lnTo>
                    <a:lnTo>
                      <a:pt x="284" y="25"/>
                    </a:lnTo>
                    <a:lnTo>
                      <a:pt x="303" y="25"/>
                    </a:lnTo>
                    <a:lnTo>
                      <a:pt x="309" y="27"/>
                    </a:lnTo>
                    <a:lnTo>
                      <a:pt x="321" y="37"/>
                    </a:lnTo>
                    <a:lnTo>
                      <a:pt x="330" y="73"/>
                    </a:lnTo>
                    <a:lnTo>
                      <a:pt x="344" y="110"/>
                    </a:lnTo>
                    <a:lnTo>
                      <a:pt x="361" y="129"/>
                    </a:lnTo>
                    <a:lnTo>
                      <a:pt x="342" y="131"/>
                    </a:lnTo>
                    <a:lnTo>
                      <a:pt x="336" y="150"/>
                    </a:lnTo>
                    <a:lnTo>
                      <a:pt x="336" y="173"/>
                    </a:lnTo>
                    <a:lnTo>
                      <a:pt x="340" y="185"/>
                    </a:lnTo>
                    <a:lnTo>
                      <a:pt x="332" y="192"/>
                    </a:lnTo>
                    <a:lnTo>
                      <a:pt x="326" y="204"/>
                    </a:lnTo>
                    <a:lnTo>
                      <a:pt x="315" y="215"/>
                    </a:lnTo>
                    <a:lnTo>
                      <a:pt x="299" y="225"/>
                    </a:lnTo>
                    <a:lnTo>
                      <a:pt x="288" y="221"/>
                    </a:lnTo>
                    <a:lnTo>
                      <a:pt x="261" y="202"/>
                    </a:lnTo>
                    <a:lnTo>
                      <a:pt x="240" y="198"/>
                    </a:lnTo>
                    <a:lnTo>
                      <a:pt x="228" y="213"/>
                    </a:lnTo>
                    <a:lnTo>
                      <a:pt x="221" y="231"/>
                    </a:lnTo>
                    <a:lnTo>
                      <a:pt x="230" y="242"/>
                    </a:lnTo>
                    <a:lnTo>
                      <a:pt x="234" y="259"/>
                    </a:lnTo>
                    <a:lnTo>
                      <a:pt x="215" y="273"/>
                    </a:lnTo>
                    <a:lnTo>
                      <a:pt x="219" y="296"/>
                    </a:lnTo>
                    <a:lnTo>
                      <a:pt x="211" y="319"/>
                    </a:lnTo>
                    <a:lnTo>
                      <a:pt x="200" y="342"/>
                    </a:lnTo>
                    <a:lnTo>
                      <a:pt x="192" y="351"/>
                    </a:lnTo>
                    <a:lnTo>
                      <a:pt x="182" y="348"/>
                    </a:lnTo>
                    <a:lnTo>
                      <a:pt x="167" y="332"/>
                    </a:lnTo>
                    <a:lnTo>
                      <a:pt x="156" y="332"/>
                    </a:lnTo>
                    <a:lnTo>
                      <a:pt x="136" y="336"/>
                    </a:lnTo>
                    <a:lnTo>
                      <a:pt x="121" y="338"/>
                    </a:lnTo>
                    <a:lnTo>
                      <a:pt x="109" y="346"/>
                    </a:lnTo>
                    <a:lnTo>
                      <a:pt x="106" y="353"/>
                    </a:lnTo>
                    <a:lnTo>
                      <a:pt x="96" y="365"/>
                    </a:lnTo>
                    <a:lnTo>
                      <a:pt x="83" y="365"/>
                    </a:lnTo>
                    <a:lnTo>
                      <a:pt x="60" y="359"/>
                    </a:lnTo>
                    <a:lnTo>
                      <a:pt x="44" y="355"/>
                    </a:lnTo>
                    <a:lnTo>
                      <a:pt x="21" y="355"/>
                    </a:lnTo>
                    <a:lnTo>
                      <a:pt x="0" y="367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28" name="Freeform 1315"/>
              <p:cNvSpPr>
                <a:spLocks/>
              </p:cNvSpPr>
              <p:nvPr/>
            </p:nvSpPr>
            <p:spPr bwMode="auto">
              <a:xfrm>
                <a:off x="1992" y="3551"/>
                <a:ext cx="228" cy="228"/>
              </a:xfrm>
              <a:custGeom>
                <a:avLst/>
                <a:gdLst>
                  <a:gd name="T0" fmla="*/ 0 w 361"/>
                  <a:gd name="T1" fmla="*/ 367 h 367"/>
                  <a:gd name="T2" fmla="*/ 104 w 361"/>
                  <a:gd name="T3" fmla="*/ 192 h 367"/>
                  <a:gd name="T4" fmla="*/ 48 w 361"/>
                  <a:gd name="T5" fmla="*/ 6 h 367"/>
                  <a:gd name="T6" fmla="*/ 71 w 361"/>
                  <a:gd name="T7" fmla="*/ 0 h 367"/>
                  <a:gd name="T8" fmla="*/ 71 w 361"/>
                  <a:gd name="T9" fmla="*/ 10 h 367"/>
                  <a:gd name="T10" fmla="*/ 83 w 361"/>
                  <a:gd name="T11" fmla="*/ 18 h 367"/>
                  <a:gd name="T12" fmla="*/ 98 w 361"/>
                  <a:gd name="T13" fmla="*/ 16 h 367"/>
                  <a:gd name="T14" fmla="*/ 106 w 361"/>
                  <a:gd name="T15" fmla="*/ 4 h 367"/>
                  <a:gd name="T16" fmla="*/ 131 w 361"/>
                  <a:gd name="T17" fmla="*/ 6 h 367"/>
                  <a:gd name="T18" fmla="*/ 140 w 361"/>
                  <a:gd name="T19" fmla="*/ 18 h 367"/>
                  <a:gd name="T20" fmla="*/ 156 w 361"/>
                  <a:gd name="T21" fmla="*/ 18 h 367"/>
                  <a:gd name="T22" fmla="*/ 177 w 361"/>
                  <a:gd name="T23" fmla="*/ 29 h 367"/>
                  <a:gd name="T24" fmla="*/ 198 w 361"/>
                  <a:gd name="T25" fmla="*/ 31 h 367"/>
                  <a:gd name="T26" fmla="*/ 204 w 361"/>
                  <a:gd name="T27" fmla="*/ 27 h 367"/>
                  <a:gd name="T28" fmla="*/ 217 w 361"/>
                  <a:gd name="T29" fmla="*/ 29 h 367"/>
                  <a:gd name="T30" fmla="*/ 225 w 361"/>
                  <a:gd name="T31" fmla="*/ 37 h 367"/>
                  <a:gd name="T32" fmla="*/ 248 w 361"/>
                  <a:gd name="T33" fmla="*/ 41 h 367"/>
                  <a:gd name="T34" fmla="*/ 269 w 361"/>
                  <a:gd name="T35" fmla="*/ 41 h 367"/>
                  <a:gd name="T36" fmla="*/ 280 w 361"/>
                  <a:gd name="T37" fmla="*/ 33 h 367"/>
                  <a:gd name="T38" fmla="*/ 284 w 361"/>
                  <a:gd name="T39" fmla="*/ 25 h 367"/>
                  <a:gd name="T40" fmla="*/ 303 w 361"/>
                  <a:gd name="T41" fmla="*/ 25 h 367"/>
                  <a:gd name="T42" fmla="*/ 309 w 361"/>
                  <a:gd name="T43" fmla="*/ 27 h 367"/>
                  <a:gd name="T44" fmla="*/ 321 w 361"/>
                  <a:gd name="T45" fmla="*/ 37 h 367"/>
                  <a:gd name="T46" fmla="*/ 330 w 361"/>
                  <a:gd name="T47" fmla="*/ 73 h 367"/>
                  <a:gd name="T48" fmla="*/ 344 w 361"/>
                  <a:gd name="T49" fmla="*/ 110 h 367"/>
                  <a:gd name="T50" fmla="*/ 361 w 361"/>
                  <a:gd name="T51" fmla="*/ 129 h 367"/>
                  <a:gd name="T52" fmla="*/ 342 w 361"/>
                  <a:gd name="T53" fmla="*/ 131 h 367"/>
                  <a:gd name="T54" fmla="*/ 336 w 361"/>
                  <a:gd name="T55" fmla="*/ 150 h 367"/>
                  <a:gd name="T56" fmla="*/ 336 w 361"/>
                  <a:gd name="T57" fmla="*/ 173 h 367"/>
                  <a:gd name="T58" fmla="*/ 340 w 361"/>
                  <a:gd name="T59" fmla="*/ 185 h 367"/>
                  <a:gd name="T60" fmla="*/ 332 w 361"/>
                  <a:gd name="T61" fmla="*/ 192 h 367"/>
                  <a:gd name="T62" fmla="*/ 326 w 361"/>
                  <a:gd name="T63" fmla="*/ 204 h 367"/>
                  <a:gd name="T64" fmla="*/ 315 w 361"/>
                  <a:gd name="T65" fmla="*/ 215 h 367"/>
                  <a:gd name="T66" fmla="*/ 299 w 361"/>
                  <a:gd name="T67" fmla="*/ 225 h 367"/>
                  <a:gd name="T68" fmla="*/ 288 w 361"/>
                  <a:gd name="T69" fmla="*/ 221 h 367"/>
                  <a:gd name="T70" fmla="*/ 261 w 361"/>
                  <a:gd name="T71" fmla="*/ 202 h 367"/>
                  <a:gd name="T72" fmla="*/ 240 w 361"/>
                  <a:gd name="T73" fmla="*/ 198 h 367"/>
                  <a:gd name="T74" fmla="*/ 228 w 361"/>
                  <a:gd name="T75" fmla="*/ 213 h 367"/>
                  <a:gd name="T76" fmla="*/ 221 w 361"/>
                  <a:gd name="T77" fmla="*/ 231 h 367"/>
                  <a:gd name="T78" fmla="*/ 230 w 361"/>
                  <a:gd name="T79" fmla="*/ 242 h 367"/>
                  <a:gd name="T80" fmla="*/ 234 w 361"/>
                  <a:gd name="T81" fmla="*/ 259 h 367"/>
                  <a:gd name="T82" fmla="*/ 215 w 361"/>
                  <a:gd name="T83" fmla="*/ 273 h 367"/>
                  <a:gd name="T84" fmla="*/ 219 w 361"/>
                  <a:gd name="T85" fmla="*/ 296 h 367"/>
                  <a:gd name="T86" fmla="*/ 211 w 361"/>
                  <a:gd name="T87" fmla="*/ 319 h 367"/>
                  <a:gd name="T88" fmla="*/ 200 w 361"/>
                  <a:gd name="T89" fmla="*/ 342 h 367"/>
                  <a:gd name="T90" fmla="*/ 192 w 361"/>
                  <a:gd name="T91" fmla="*/ 351 h 367"/>
                  <a:gd name="T92" fmla="*/ 182 w 361"/>
                  <a:gd name="T93" fmla="*/ 348 h 367"/>
                  <a:gd name="T94" fmla="*/ 167 w 361"/>
                  <a:gd name="T95" fmla="*/ 332 h 367"/>
                  <a:gd name="T96" fmla="*/ 156 w 361"/>
                  <a:gd name="T97" fmla="*/ 332 h 367"/>
                  <a:gd name="T98" fmla="*/ 136 w 361"/>
                  <a:gd name="T99" fmla="*/ 336 h 367"/>
                  <a:gd name="T100" fmla="*/ 121 w 361"/>
                  <a:gd name="T101" fmla="*/ 338 h 367"/>
                  <a:gd name="T102" fmla="*/ 109 w 361"/>
                  <a:gd name="T103" fmla="*/ 346 h 367"/>
                  <a:gd name="T104" fmla="*/ 106 w 361"/>
                  <a:gd name="T105" fmla="*/ 353 h 367"/>
                  <a:gd name="T106" fmla="*/ 96 w 361"/>
                  <a:gd name="T107" fmla="*/ 365 h 367"/>
                  <a:gd name="T108" fmla="*/ 83 w 361"/>
                  <a:gd name="T109" fmla="*/ 365 h 367"/>
                  <a:gd name="T110" fmla="*/ 60 w 361"/>
                  <a:gd name="T111" fmla="*/ 359 h 367"/>
                  <a:gd name="T112" fmla="*/ 44 w 361"/>
                  <a:gd name="T113" fmla="*/ 355 h 367"/>
                  <a:gd name="T114" fmla="*/ 21 w 361"/>
                  <a:gd name="T115" fmla="*/ 355 h 367"/>
                  <a:gd name="T116" fmla="*/ 0 w 361"/>
                  <a:gd name="T117" fmla="*/ 367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61" h="367">
                    <a:moveTo>
                      <a:pt x="0" y="367"/>
                    </a:moveTo>
                    <a:lnTo>
                      <a:pt x="104" y="192"/>
                    </a:lnTo>
                    <a:lnTo>
                      <a:pt x="48" y="6"/>
                    </a:lnTo>
                    <a:lnTo>
                      <a:pt x="71" y="0"/>
                    </a:lnTo>
                    <a:lnTo>
                      <a:pt x="71" y="10"/>
                    </a:lnTo>
                    <a:lnTo>
                      <a:pt x="83" y="18"/>
                    </a:lnTo>
                    <a:lnTo>
                      <a:pt x="98" y="16"/>
                    </a:lnTo>
                    <a:lnTo>
                      <a:pt x="106" y="4"/>
                    </a:lnTo>
                    <a:lnTo>
                      <a:pt x="131" y="6"/>
                    </a:lnTo>
                    <a:lnTo>
                      <a:pt x="140" y="18"/>
                    </a:lnTo>
                    <a:lnTo>
                      <a:pt x="156" y="18"/>
                    </a:lnTo>
                    <a:lnTo>
                      <a:pt x="177" y="29"/>
                    </a:lnTo>
                    <a:lnTo>
                      <a:pt x="198" y="31"/>
                    </a:lnTo>
                    <a:lnTo>
                      <a:pt x="204" y="27"/>
                    </a:lnTo>
                    <a:lnTo>
                      <a:pt x="217" y="29"/>
                    </a:lnTo>
                    <a:lnTo>
                      <a:pt x="225" y="37"/>
                    </a:lnTo>
                    <a:lnTo>
                      <a:pt x="248" y="41"/>
                    </a:lnTo>
                    <a:lnTo>
                      <a:pt x="269" y="41"/>
                    </a:lnTo>
                    <a:lnTo>
                      <a:pt x="280" y="33"/>
                    </a:lnTo>
                    <a:lnTo>
                      <a:pt x="284" y="25"/>
                    </a:lnTo>
                    <a:lnTo>
                      <a:pt x="303" y="25"/>
                    </a:lnTo>
                    <a:lnTo>
                      <a:pt x="309" y="27"/>
                    </a:lnTo>
                    <a:lnTo>
                      <a:pt x="321" y="37"/>
                    </a:lnTo>
                    <a:lnTo>
                      <a:pt x="330" y="73"/>
                    </a:lnTo>
                    <a:lnTo>
                      <a:pt x="344" y="110"/>
                    </a:lnTo>
                    <a:lnTo>
                      <a:pt x="361" y="129"/>
                    </a:lnTo>
                    <a:lnTo>
                      <a:pt x="342" y="131"/>
                    </a:lnTo>
                    <a:lnTo>
                      <a:pt x="336" y="150"/>
                    </a:lnTo>
                    <a:lnTo>
                      <a:pt x="336" y="173"/>
                    </a:lnTo>
                    <a:lnTo>
                      <a:pt x="340" y="185"/>
                    </a:lnTo>
                    <a:lnTo>
                      <a:pt x="332" y="192"/>
                    </a:lnTo>
                    <a:lnTo>
                      <a:pt x="326" y="204"/>
                    </a:lnTo>
                    <a:lnTo>
                      <a:pt x="315" y="215"/>
                    </a:lnTo>
                    <a:lnTo>
                      <a:pt x="299" y="225"/>
                    </a:lnTo>
                    <a:lnTo>
                      <a:pt x="288" y="221"/>
                    </a:lnTo>
                    <a:lnTo>
                      <a:pt x="261" y="202"/>
                    </a:lnTo>
                    <a:lnTo>
                      <a:pt x="240" y="198"/>
                    </a:lnTo>
                    <a:lnTo>
                      <a:pt x="228" y="213"/>
                    </a:lnTo>
                    <a:lnTo>
                      <a:pt x="221" y="231"/>
                    </a:lnTo>
                    <a:lnTo>
                      <a:pt x="230" y="242"/>
                    </a:lnTo>
                    <a:lnTo>
                      <a:pt x="234" y="259"/>
                    </a:lnTo>
                    <a:lnTo>
                      <a:pt x="215" y="273"/>
                    </a:lnTo>
                    <a:lnTo>
                      <a:pt x="219" y="296"/>
                    </a:lnTo>
                    <a:lnTo>
                      <a:pt x="211" y="319"/>
                    </a:lnTo>
                    <a:lnTo>
                      <a:pt x="200" y="342"/>
                    </a:lnTo>
                    <a:lnTo>
                      <a:pt x="192" y="351"/>
                    </a:lnTo>
                    <a:lnTo>
                      <a:pt x="182" y="348"/>
                    </a:lnTo>
                    <a:lnTo>
                      <a:pt x="167" y="332"/>
                    </a:lnTo>
                    <a:lnTo>
                      <a:pt x="156" y="332"/>
                    </a:lnTo>
                    <a:lnTo>
                      <a:pt x="136" y="336"/>
                    </a:lnTo>
                    <a:lnTo>
                      <a:pt x="121" y="338"/>
                    </a:lnTo>
                    <a:lnTo>
                      <a:pt x="109" y="346"/>
                    </a:lnTo>
                    <a:lnTo>
                      <a:pt x="106" y="353"/>
                    </a:lnTo>
                    <a:lnTo>
                      <a:pt x="96" y="365"/>
                    </a:lnTo>
                    <a:lnTo>
                      <a:pt x="83" y="365"/>
                    </a:lnTo>
                    <a:lnTo>
                      <a:pt x="60" y="359"/>
                    </a:lnTo>
                    <a:lnTo>
                      <a:pt x="44" y="355"/>
                    </a:lnTo>
                    <a:lnTo>
                      <a:pt x="21" y="355"/>
                    </a:lnTo>
                    <a:lnTo>
                      <a:pt x="0" y="367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29" name="Freeform 1316"/>
              <p:cNvSpPr>
                <a:spLocks/>
              </p:cNvSpPr>
              <p:nvPr/>
            </p:nvSpPr>
            <p:spPr bwMode="auto">
              <a:xfrm>
                <a:off x="1835" y="3513"/>
                <a:ext cx="222" cy="266"/>
              </a:xfrm>
              <a:custGeom>
                <a:avLst/>
                <a:gdLst>
                  <a:gd name="T0" fmla="*/ 246 w 350"/>
                  <a:gd name="T1" fmla="*/ 428 h 428"/>
                  <a:gd name="T2" fmla="*/ 123 w 350"/>
                  <a:gd name="T3" fmla="*/ 265 h 428"/>
                  <a:gd name="T4" fmla="*/ 87 w 350"/>
                  <a:gd name="T5" fmla="*/ 251 h 428"/>
                  <a:gd name="T6" fmla="*/ 56 w 350"/>
                  <a:gd name="T7" fmla="*/ 240 h 428"/>
                  <a:gd name="T8" fmla="*/ 27 w 350"/>
                  <a:gd name="T9" fmla="*/ 188 h 428"/>
                  <a:gd name="T10" fmla="*/ 37 w 350"/>
                  <a:gd name="T11" fmla="*/ 161 h 428"/>
                  <a:gd name="T12" fmla="*/ 0 w 350"/>
                  <a:gd name="T13" fmla="*/ 113 h 428"/>
                  <a:gd name="T14" fmla="*/ 4 w 350"/>
                  <a:gd name="T15" fmla="*/ 103 h 428"/>
                  <a:gd name="T16" fmla="*/ 6 w 350"/>
                  <a:gd name="T17" fmla="*/ 92 h 428"/>
                  <a:gd name="T18" fmla="*/ 14 w 350"/>
                  <a:gd name="T19" fmla="*/ 86 h 428"/>
                  <a:gd name="T20" fmla="*/ 20 w 350"/>
                  <a:gd name="T21" fmla="*/ 77 h 428"/>
                  <a:gd name="T22" fmla="*/ 37 w 350"/>
                  <a:gd name="T23" fmla="*/ 102 h 428"/>
                  <a:gd name="T24" fmla="*/ 60 w 350"/>
                  <a:gd name="T25" fmla="*/ 92 h 428"/>
                  <a:gd name="T26" fmla="*/ 68 w 350"/>
                  <a:gd name="T27" fmla="*/ 94 h 428"/>
                  <a:gd name="T28" fmla="*/ 75 w 350"/>
                  <a:gd name="T29" fmla="*/ 102 h 428"/>
                  <a:gd name="T30" fmla="*/ 87 w 350"/>
                  <a:gd name="T31" fmla="*/ 103 h 428"/>
                  <a:gd name="T32" fmla="*/ 102 w 350"/>
                  <a:gd name="T33" fmla="*/ 100 h 428"/>
                  <a:gd name="T34" fmla="*/ 117 w 350"/>
                  <a:gd name="T35" fmla="*/ 103 h 428"/>
                  <a:gd name="T36" fmla="*/ 125 w 350"/>
                  <a:gd name="T37" fmla="*/ 113 h 428"/>
                  <a:gd name="T38" fmla="*/ 146 w 350"/>
                  <a:gd name="T39" fmla="*/ 144 h 428"/>
                  <a:gd name="T40" fmla="*/ 152 w 350"/>
                  <a:gd name="T41" fmla="*/ 146 h 428"/>
                  <a:gd name="T42" fmla="*/ 162 w 350"/>
                  <a:gd name="T43" fmla="*/ 146 h 428"/>
                  <a:gd name="T44" fmla="*/ 235 w 350"/>
                  <a:gd name="T45" fmla="*/ 96 h 428"/>
                  <a:gd name="T46" fmla="*/ 246 w 350"/>
                  <a:gd name="T47" fmla="*/ 88 h 428"/>
                  <a:gd name="T48" fmla="*/ 212 w 350"/>
                  <a:gd name="T49" fmla="*/ 17 h 428"/>
                  <a:gd name="T50" fmla="*/ 223 w 350"/>
                  <a:gd name="T51" fmla="*/ 0 h 428"/>
                  <a:gd name="T52" fmla="*/ 315 w 350"/>
                  <a:gd name="T53" fmla="*/ 4 h 428"/>
                  <a:gd name="T54" fmla="*/ 317 w 350"/>
                  <a:gd name="T55" fmla="*/ 9 h 428"/>
                  <a:gd name="T56" fmla="*/ 317 w 350"/>
                  <a:gd name="T57" fmla="*/ 23 h 428"/>
                  <a:gd name="T58" fmla="*/ 311 w 350"/>
                  <a:gd name="T59" fmla="*/ 31 h 428"/>
                  <a:gd name="T60" fmla="*/ 313 w 350"/>
                  <a:gd name="T61" fmla="*/ 44 h 428"/>
                  <a:gd name="T62" fmla="*/ 317 w 350"/>
                  <a:gd name="T63" fmla="*/ 61 h 428"/>
                  <a:gd name="T64" fmla="*/ 294 w 350"/>
                  <a:gd name="T65" fmla="*/ 67 h 428"/>
                  <a:gd name="T66" fmla="*/ 350 w 350"/>
                  <a:gd name="T67" fmla="*/ 253 h 428"/>
                  <a:gd name="T68" fmla="*/ 246 w 350"/>
                  <a:gd name="T69" fmla="*/ 428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50" h="428">
                    <a:moveTo>
                      <a:pt x="246" y="428"/>
                    </a:moveTo>
                    <a:lnTo>
                      <a:pt x="123" y="265"/>
                    </a:lnTo>
                    <a:lnTo>
                      <a:pt x="87" y="251"/>
                    </a:lnTo>
                    <a:lnTo>
                      <a:pt x="56" y="240"/>
                    </a:lnTo>
                    <a:lnTo>
                      <a:pt x="27" y="188"/>
                    </a:lnTo>
                    <a:lnTo>
                      <a:pt x="37" y="161"/>
                    </a:lnTo>
                    <a:lnTo>
                      <a:pt x="0" y="113"/>
                    </a:lnTo>
                    <a:lnTo>
                      <a:pt x="4" y="103"/>
                    </a:lnTo>
                    <a:lnTo>
                      <a:pt x="6" y="92"/>
                    </a:lnTo>
                    <a:lnTo>
                      <a:pt x="14" y="86"/>
                    </a:lnTo>
                    <a:lnTo>
                      <a:pt x="20" y="77"/>
                    </a:lnTo>
                    <a:lnTo>
                      <a:pt x="37" y="102"/>
                    </a:lnTo>
                    <a:lnTo>
                      <a:pt x="60" y="92"/>
                    </a:lnTo>
                    <a:lnTo>
                      <a:pt x="68" y="94"/>
                    </a:lnTo>
                    <a:lnTo>
                      <a:pt x="75" y="102"/>
                    </a:lnTo>
                    <a:lnTo>
                      <a:pt x="87" y="103"/>
                    </a:lnTo>
                    <a:lnTo>
                      <a:pt x="102" y="100"/>
                    </a:lnTo>
                    <a:lnTo>
                      <a:pt x="117" y="103"/>
                    </a:lnTo>
                    <a:lnTo>
                      <a:pt x="125" y="113"/>
                    </a:lnTo>
                    <a:lnTo>
                      <a:pt x="146" y="144"/>
                    </a:lnTo>
                    <a:lnTo>
                      <a:pt x="152" y="146"/>
                    </a:lnTo>
                    <a:lnTo>
                      <a:pt x="162" y="146"/>
                    </a:lnTo>
                    <a:lnTo>
                      <a:pt x="235" y="96"/>
                    </a:lnTo>
                    <a:lnTo>
                      <a:pt x="246" y="88"/>
                    </a:lnTo>
                    <a:lnTo>
                      <a:pt x="212" y="17"/>
                    </a:lnTo>
                    <a:lnTo>
                      <a:pt x="223" y="0"/>
                    </a:lnTo>
                    <a:lnTo>
                      <a:pt x="315" y="4"/>
                    </a:lnTo>
                    <a:lnTo>
                      <a:pt x="317" y="9"/>
                    </a:lnTo>
                    <a:lnTo>
                      <a:pt x="317" y="23"/>
                    </a:lnTo>
                    <a:lnTo>
                      <a:pt x="311" y="31"/>
                    </a:lnTo>
                    <a:lnTo>
                      <a:pt x="313" y="44"/>
                    </a:lnTo>
                    <a:lnTo>
                      <a:pt x="317" y="61"/>
                    </a:lnTo>
                    <a:lnTo>
                      <a:pt x="294" y="67"/>
                    </a:lnTo>
                    <a:lnTo>
                      <a:pt x="350" y="253"/>
                    </a:lnTo>
                    <a:lnTo>
                      <a:pt x="246" y="42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30" name="Freeform 1317"/>
              <p:cNvSpPr>
                <a:spLocks/>
              </p:cNvSpPr>
              <p:nvPr/>
            </p:nvSpPr>
            <p:spPr bwMode="auto">
              <a:xfrm>
                <a:off x="1835" y="3513"/>
                <a:ext cx="222" cy="266"/>
              </a:xfrm>
              <a:custGeom>
                <a:avLst/>
                <a:gdLst>
                  <a:gd name="T0" fmla="*/ 246 w 350"/>
                  <a:gd name="T1" fmla="*/ 428 h 428"/>
                  <a:gd name="T2" fmla="*/ 123 w 350"/>
                  <a:gd name="T3" fmla="*/ 265 h 428"/>
                  <a:gd name="T4" fmla="*/ 87 w 350"/>
                  <a:gd name="T5" fmla="*/ 251 h 428"/>
                  <a:gd name="T6" fmla="*/ 56 w 350"/>
                  <a:gd name="T7" fmla="*/ 240 h 428"/>
                  <a:gd name="T8" fmla="*/ 27 w 350"/>
                  <a:gd name="T9" fmla="*/ 188 h 428"/>
                  <a:gd name="T10" fmla="*/ 37 w 350"/>
                  <a:gd name="T11" fmla="*/ 161 h 428"/>
                  <a:gd name="T12" fmla="*/ 0 w 350"/>
                  <a:gd name="T13" fmla="*/ 113 h 428"/>
                  <a:gd name="T14" fmla="*/ 4 w 350"/>
                  <a:gd name="T15" fmla="*/ 103 h 428"/>
                  <a:gd name="T16" fmla="*/ 6 w 350"/>
                  <a:gd name="T17" fmla="*/ 92 h 428"/>
                  <a:gd name="T18" fmla="*/ 14 w 350"/>
                  <a:gd name="T19" fmla="*/ 86 h 428"/>
                  <a:gd name="T20" fmla="*/ 20 w 350"/>
                  <a:gd name="T21" fmla="*/ 77 h 428"/>
                  <a:gd name="T22" fmla="*/ 37 w 350"/>
                  <a:gd name="T23" fmla="*/ 102 h 428"/>
                  <a:gd name="T24" fmla="*/ 60 w 350"/>
                  <a:gd name="T25" fmla="*/ 92 h 428"/>
                  <a:gd name="T26" fmla="*/ 68 w 350"/>
                  <a:gd name="T27" fmla="*/ 94 h 428"/>
                  <a:gd name="T28" fmla="*/ 75 w 350"/>
                  <a:gd name="T29" fmla="*/ 102 h 428"/>
                  <a:gd name="T30" fmla="*/ 87 w 350"/>
                  <a:gd name="T31" fmla="*/ 103 h 428"/>
                  <a:gd name="T32" fmla="*/ 102 w 350"/>
                  <a:gd name="T33" fmla="*/ 100 h 428"/>
                  <a:gd name="T34" fmla="*/ 117 w 350"/>
                  <a:gd name="T35" fmla="*/ 103 h 428"/>
                  <a:gd name="T36" fmla="*/ 125 w 350"/>
                  <a:gd name="T37" fmla="*/ 113 h 428"/>
                  <a:gd name="T38" fmla="*/ 146 w 350"/>
                  <a:gd name="T39" fmla="*/ 144 h 428"/>
                  <a:gd name="T40" fmla="*/ 152 w 350"/>
                  <a:gd name="T41" fmla="*/ 146 h 428"/>
                  <a:gd name="T42" fmla="*/ 162 w 350"/>
                  <a:gd name="T43" fmla="*/ 146 h 428"/>
                  <a:gd name="T44" fmla="*/ 235 w 350"/>
                  <a:gd name="T45" fmla="*/ 96 h 428"/>
                  <a:gd name="T46" fmla="*/ 246 w 350"/>
                  <a:gd name="T47" fmla="*/ 88 h 428"/>
                  <a:gd name="T48" fmla="*/ 212 w 350"/>
                  <a:gd name="T49" fmla="*/ 17 h 428"/>
                  <a:gd name="T50" fmla="*/ 223 w 350"/>
                  <a:gd name="T51" fmla="*/ 0 h 428"/>
                  <a:gd name="T52" fmla="*/ 315 w 350"/>
                  <a:gd name="T53" fmla="*/ 4 h 428"/>
                  <a:gd name="T54" fmla="*/ 317 w 350"/>
                  <a:gd name="T55" fmla="*/ 9 h 428"/>
                  <a:gd name="T56" fmla="*/ 317 w 350"/>
                  <a:gd name="T57" fmla="*/ 23 h 428"/>
                  <a:gd name="T58" fmla="*/ 311 w 350"/>
                  <a:gd name="T59" fmla="*/ 31 h 428"/>
                  <a:gd name="T60" fmla="*/ 313 w 350"/>
                  <a:gd name="T61" fmla="*/ 44 h 428"/>
                  <a:gd name="T62" fmla="*/ 317 w 350"/>
                  <a:gd name="T63" fmla="*/ 61 h 428"/>
                  <a:gd name="T64" fmla="*/ 294 w 350"/>
                  <a:gd name="T65" fmla="*/ 67 h 428"/>
                  <a:gd name="T66" fmla="*/ 350 w 350"/>
                  <a:gd name="T67" fmla="*/ 253 h 428"/>
                  <a:gd name="T68" fmla="*/ 246 w 350"/>
                  <a:gd name="T69" fmla="*/ 428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50" h="428">
                    <a:moveTo>
                      <a:pt x="246" y="428"/>
                    </a:moveTo>
                    <a:lnTo>
                      <a:pt x="123" y="265"/>
                    </a:lnTo>
                    <a:lnTo>
                      <a:pt x="87" y="251"/>
                    </a:lnTo>
                    <a:lnTo>
                      <a:pt x="56" y="240"/>
                    </a:lnTo>
                    <a:lnTo>
                      <a:pt x="27" y="188"/>
                    </a:lnTo>
                    <a:lnTo>
                      <a:pt x="37" y="161"/>
                    </a:lnTo>
                    <a:lnTo>
                      <a:pt x="0" y="113"/>
                    </a:lnTo>
                    <a:lnTo>
                      <a:pt x="4" y="103"/>
                    </a:lnTo>
                    <a:lnTo>
                      <a:pt x="6" y="92"/>
                    </a:lnTo>
                    <a:lnTo>
                      <a:pt x="14" y="86"/>
                    </a:lnTo>
                    <a:lnTo>
                      <a:pt x="20" y="77"/>
                    </a:lnTo>
                    <a:lnTo>
                      <a:pt x="37" y="102"/>
                    </a:lnTo>
                    <a:lnTo>
                      <a:pt x="60" y="92"/>
                    </a:lnTo>
                    <a:lnTo>
                      <a:pt x="68" y="94"/>
                    </a:lnTo>
                    <a:lnTo>
                      <a:pt x="75" y="102"/>
                    </a:lnTo>
                    <a:lnTo>
                      <a:pt x="87" y="103"/>
                    </a:lnTo>
                    <a:lnTo>
                      <a:pt x="102" y="100"/>
                    </a:lnTo>
                    <a:lnTo>
                      <a:pt x="117" y="103"/>
                    </a:lnTo>
                    <a:lnTo>
                      <a:pt x="125" y="113"/>
                    </a:lnTo>
                    <a:lnTo>
                      <a:pt x="146" y="144"/>
                    </a:lnTo>
                    <a:lnTo>
                      <a:pt x="152" y="146"/>
                    </a:lnTo>
                    <a:lnTo>
                      <a:pt x="162" y="146"/>
                    </a:lnTo>
                    <a:lnTo>
                      <a:pt x="235" y="96"/>
                    </a:lnTo>
                    <a:lnTo>
                      <a:pt x="246" y="88"/>
                    </a:lnTo>
                    <a:lnTo>
                      <a:pt x="212" y="17"/>
                    </a:lnTo>
                    <a:lnTo>
                      <a:pt x="223" y="0"/>
                    </a:lnTo>
                    <a:lnTo>
                      <a:pt x="315" y="4"/>
                    </a:lnTo>
                    <a:lnTo>
                      <a:pt x="317" y="9"/>
                    </a:lnTo>
                    <a:lnTo>
                      <a:pt x="317" y="23"/>
                    </a:lnTo>
                    <a:lnTo>
                      <a:pt x="311" y="31"/>
                    </a:lnTo>
                    <a:lnTo>
                      <a:pt x="313" y="44"/>
                    </a:lnTo>
                    <a:lnTo>
                      <a:pt x="317" y="61"/>
                    </a:lnTo>
                    <a:lnTo>
                      <a:pt x="294" y="67"/>
                    </a:lnTo>
                    <a:lnTo>
                      <a:pt x="350" y="253"/>
                    </a:lnTo>
                    <a:lnTo>
                      <a:pt x="246" y="428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31" name="Freeform 1318"/>
              <p:cNvSpPr>
                <a:spLocks/>
              </p:cNvSpPr>
              <p:nvPr/>
            </p:nvSpPr>
            <p:spPr bwMode="auto">
              <a:xfrm>
                <a:off x="1619" y="3583"/>
                <a:ext cx="252" cy="196"/>
              </a:xfrm>
              <a:custGeom>
                <a:avLst/>
                <a:gdLst>
                  <a:gd name="T0" fmla="*/ 364 w 397"/>
                  <a:gd name="T1" fmla="*/ 315 h 315"/>
                  <a:gd name="T2" fmla="*/ 301 w 397"/>
                  <a:gd name="T3" fmla="*/ 263 h 315"/>
                  <a:gd name="T4" fmla="*/ 265 w 397"/>
                  <a:gd name="T5" fmla="*/ 269 h 315"/>
                  <a:gd name="T6" fmla="*/ 221 w 397"/>
                  <a:gd name="T7" fmla="*/ 271 h 315"/>
                  <a:gd name="T8" fmla="*/ 167 w 397"/>
                  <a:gd name="T9" fmla="*/ 257 h 315"/>
                  <a:gd name="T10" fmla="*/ 155 w 397"/>
                  <a:gd name="T11" fmla="*/ 246 h 315"/>
                  <a:gd name="T12" fmla="*/ 130 w 397"/>
                  <a:gd name="T13" fmla="*/ 227 h 315"/>
                  <a:gd name="T14" fmla="*/ 102 w 397"/>
                  <a:gd name="T15" fmla="*/ 209 h 315"/>
                  <a:gd name="T16" fmla="*/ 61 w 397"/>
                  <a:gd name="T17" fmla="*/ 186 h 315"/>
                  <a:gd name="T18" fmla="*/ 11 w 397"/>
                  <a:gd name="T19" fmla="*/ 161 h 315"/>
                  <a:gd name="T20" fmla="*/ 0 w 397"/>
                  <a:gd name="T21" fmla="*/ 152 h 315"/>
                  <a:gd name="T22" fmla="*/ 19 w 397"/>
                  <a:gd name="T23" fmla="*/ 104 h 315"/>
                  <a:gd name="T24" fmla="*/ 320 w 397"/>
                  <a:gd name="T25" fmla="*/ 0 h 315"/>
                  <a:gd name="T26" fmla="*/ 330 w 397"/>
                  <a:gd name="T27" fmla="*/ 0 h 315"/>
                  <a:gd name="T28" fmla="*/ 341 w 397"/>
                  <a:gd name="T29" fmla="*/ 0 h 315"/>
                  <a:gd name="T30" fmla="*/ 378 w 397"/>
                  <a:gd name="T31" fmla="*/ 48 h 315"/>
                  <a:gd name="T32" fmla="*/ 368 w 397"/>
                  <a:gd name="T33" fmla="*/ 75 h 315"/>
                  <a:gd name="T34" fmla="*/ 397 w 397"/>
                  <a:gd name="T35" fmla="*/ 127 h 315"/>
                  <a:gd name="T36" fmla="*/ 378 w 397"/>
                  <a:gd name="T37" fmla="*/ 131 h 315"/>
                  <a:gd name="T38" fmla="*/ 364 w 397"/>
                  <a:gd name="T39" fmla="*/ 315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97" h="315">
                    <a:moveTo>
                      <a:pt x="364" y="315"/>
                    </a:moveTo>
                    <a:lnTo>
                      <a:pt x="301" y="263"/>
                    </a:lnTo>
                    <a:lnTo>
                      <a:pt x="265" y="269"/>
                    </a:lnTo>
                    <a:lnTo>
                      <a:pt x="221" y="271"/>
                    </a:lnTo>
                    <a:lnTo>
                      <a:pt x="167" y="257"/>
                    </a:lnTo>
                    <a:lnTo>
                      <a:pt x="155" y="246"/>
                    </a:lnTo>
                    <a:lnTo>
                      <a:pt x="130" y="227"/>
                    </a:lnTo>
                    <a:lnTo>
                      <a:pt x="102" y="209"/>
                    </a:lnTo>
                    <a:lnTo>
                      <a:pt x="61" y="186"/>
                    </a:lnTo>
                    <a:lnTo>
                      <a:pt x="11" y="161"/>
                    </a:lnTo>
                    <a:lnTo>
                      <a:pt x="0" y="152"/>
                    </a:lnTo>
                    <a:lnTo>
                      <a:pt x="19" y="104"/>
                    </a:lnTo>
                    <a:lnTo>
                      <a:pt x="320" y="0"/>
                    </a:lnTo>
                    <a:lnTo>
                      <a:pt x="330" y="0"/>
                    </a:lnTo>
                    <a:lnTo>
                      <a:pt x="341" y="0"/>
                    </a:lnTo>
                    <a:lnTo>
                      <a:pt x="378" y="48"/>
                    </a:lnTo>
                    <a:lnTo>
                      <a:pt x="368" y="75"/>
                    </a:lnTo>
                    <a:lnTo>
                      <a:pt x="397" y="127"/>
                    </a:lnTo>
                    <a:lnTo>
                      <a:pt x="378" y="131"/>
                    </a:lnTo>
                    <a:lnTo>
                      <a:pt x="364" y="31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32" name="Freeform 1319"/>
              <p:cNvSpPr>
                <a:spLocks/>
              </p:cNvSpPr>
              <p:nvPr/>
            </p:nvSpPr>
            <p:spPr bwMode="auto">
              <a:xfrm>
                <a:off x="1619" y="3583"/>
                <a:ext cx="252" cy="196"/>
              </a:xfrm>
              <a:custGeom>
                <a:avLst/>
                <a:gdLst>
                  <a:gd name="T0" fmla="*/ 364 w 397"/>
                  <a:gd name="T1" fmla="*/ 315 h 315"/>
                  <a:gd name="T2" fmla="*/ 301 w 397"/>
                  <a:gd name="T3" fmla="*/ 263 h 315"/>
                  <a:gd name="T4" fmla="*/ 265 w 397"/>
                  <a:gd name="T5" fmla="*/ 269 h 315"/>
                  <a:gd name="T6" fmla="*/ 221 w 397"/>
                  <a:gd name="T7" fmla="*/ 271 h 315"/>
                  <a:gd name="T8" fmla="*/ 167 w 397"/>
                  <a:gd name="T9" fmla="*/ 257 h 315"/>
                  <a:gd name="T10" fmla="*/ 155 w 397"/>
                  <a:gd name="T11" fmla="*/ 246 h 315"/>
                  <a:gd name="T12" fmla="*/ 130 w 397"/>
                  <a:gd name="T13" fmla="*/ 227 h 315"/>
                  <a:gd name="T14" fmla="*/ 102 w 397"/>
                  <a:gd name="T15" fmla="*/ 209 h 315"/>
                  <a:gd name="T16" fmla="*/ 61 w 397"/>
                  <a:gd name="T17" fmla="*/ 186 h 315"/>
                  <a:gd name="T18" fmla="*/ 11 w 397"/>
                  <a:gd name="T19" fmla="*/ 161 h 315"/>
                  <a:gd name="T20" fmla="*/ 0 w 397"/>
                  <a:gd name="T21" fmla="*/ 152 h 315"/>
                  <a:gd name="T22" fmla="*/ 19 w 397"/>
                  <a:gd name="T23" fmla="*/ 104 h 315"/>
                  <a:gd name="T24" fmla="*/ 320 w 397"/>
                  <a:gd name="T25" fmla="*/ 0 h 315"/>
                  <a:gd name="T26" fmla="*/ 330 w 397"/>
                  <a:gd name="T27" fmla="*/ 0 h 315"/>
                  <a:gd name="T28" fmla="*/ 341 w 397"/>
                  <a:gd name="T29" fmla="*/ 0 h 315"/>
                  <a:gd name="T30" fmla="*/ 378 w 397"/>
                  <a:gd name="T31" fmla="*/ 48 h 315"/>
                  <a:gd name="T32" fmla="*/ 368 w 397"/>
                  <a:gd name="T33" fmla="*/ 75 h 315"/>
                  <a:gd name="T34" fmla="*/ 397 w 397"/>
                  <a:gd name="T35" fmla="*/ 127 h 315"/>
                  <a:gd name="T36" fmla="*/ 378 w 397"/>
                  <a:gd name="T37" fmla="*/ 131 h 315"/>
                  <a:gd name="T38" fmla="*/ 364 w 397"/>
                  <a:gd name="T39" fmla="*/ 315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97" h="315">
                    <a:moveTo>
                      <a:pt x="364" y="315"/>
                    </a:moveTo>
                    <a:lnTo>
                      <a:pt x="301" y="263"/>
                    </a:lnTo>
                    <a:lnTo>
                      <a:pt x="265" y="269"/>
                    </a:lnTo>
                    <a:lnTo>
                      <a:pt x="221" y="271"/>
                    </a:lnTo>
                    <a:lnTo>
                      <a:pt x="167" y="257"/>
                    </a:lnTo>
                    <a:lnTo>
                      <a:pt x="155" y="246"/>
                    </a:lnTo>
                    <a:lnTo>
                      <a:pt x="130" y="227"/>
                    </a:lnTo>
                    <a:lnTo>
                      <a:pt x="102" y="209"/>
                    </a:lnTo>
                    <a:lnTo>
                      <a:pt x="61" y="186"/>
                    </a:lnTo>
                    <a:lnTo>
                      <a:pt x="11" y="161"/>
                    </a:lnTo>
                    <a:lnTo>
                      <a:pt x="0" y="152"/>
                    </a:lnTo>
                    <a:lnTo>
                      <a:pt x="19" y="104"/>
                    </a:lnTo>
                    <a:lnTo>
                      <a:pt x="320" y="0"/>
                    </a:lnTo>
                    <a:lnTo>
                      <a:pt x="330" y="0"/>
                    </a:lnTo>
                    <a:lnTo>
                      <a:pt x="341" y="0"/>
                    </a:lnTo>
                    <a:lnTo>
                      <a:pt x="378" y="48"/>
                    </a:lnTo>
                    <a:lnTo>
                      <a:pt x="368" y="75"/>
                    </a:lnTo>
                    <a:lnTo>
                      <a:pt x="397" y="127"/>
                    </a:lnTo>
                    <a:lnTo>
                      <a:pt x="378" y="131"/>
                    </a:lnTo>
                    <a:lnTo>
                      <a:pt x="364" y="315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33" name="Freeform 1320"/>
              <p:cNvSpPr>
                <a:spLocks/>
              </p:cNvSpPr>
              <p:nvPr/>
            </p:nvSpPr>
            <p:spPr bwMode="auto">
              <a:xfrm>
                <a:off x="1393" y="3088"/>
                <a:ext cx="524" cy="590"/>
              </a:xfrm>
              <a:custGeom>
                <a:avLst/>
                <a:gdLst>
                  <a:gd name="T0" fmla="*/ 305 w 825"/>
                  <a:gd name="T1" fmla="*/ 896 h 950"/>
                  <a:gd name="T2" fmla="*/ 316 w 825"/>
                  <a:gd name="T3" fmla="*/ 861 h 950"/>
                  <a:gd name="T4" fmla="*/ 242 w 825"/>
                  <a:gd name="T5" fmla="*/ 756 h 950"/>
                  <a:gd name="T6" fmla="*/ 245 w 825"/>
                  <a:gd name="T7" fmla="*/ 727 h 950"/>
                  <a:gd name="T8" fmla="*/ 234 w 825"/>
                  <a:gd name="T9" fmla="*/ 698 h 950"/>
                  <a:gd name="T10" fmla="*/ 213 w 825"/>
                  <a:gd name="T11" fmla="*/ 652 h 950"/>
                  <a:gd name="T12" fmla="*/ 186 w 825"/>
                  <a:gd name="T13" fmla="*/ 622 h 950"/>
                  <a:gd name="T14" fmla="*/ 163 w 825"/>
                  <a:gd name="T15" fmla="*/ 575 h 950"/>
                  <a:gd name="T16" fmla="*/ 128 w 825"/>
                  <a:gd name="T17" fmla="*/ 562 h 950"/>
                  <a:gd name="T18" fmla="*/ 121 w 825"/>
                  <a:gd name="T19" fmla="*/ 549 h 950"/>
                  <a:gd name="T20" fmla="*/ 103 w 825"/>
                  <a:gd name="T21" fmla="*/ 483 h 950"/>
                  <a:gd name="T22" fmla="*/ 0 w 825"/>
                  <a:gd name="T23" fmla="*/ 385 h 950"/>
                  <a:gd name="T24" fmla="*/ 124 w 825"/>
                  <a:gd name="T25" fmla="*/ 416 h 950"/>
                  <a:gd name="T26" fmla="*/ 195 w 825"/>
                  <a:gd name="T27" fmla="*/ 407 h 950"/>
                  <a:gd name="T28" fmla="*/ 261 w 825"/>
                  <a:gd name="T29" fmla="*/ 426 h 950"/>
                  <a:gd name="T30" fmla="*/ 403 w 825"/>
                  <a:gd name="T31" fmla="*/ 480 h 950"/>
                  <a:gd name="T32" fmla="*/ 443 w 825"/>
                  <a:gd name="T33" fmla="*/ 483 h 950"/>
                  <a:gd name="T34" fmla="*/ 359 w 825"/>
                  <a:gd name="T35" fmla="*/ 370 h 950"/>
                  <a:gd name="T36" fmla="*/ 224 w 825"/>
                  <a:gd name="T37" fmla="*/ 370 h 950"/>
                  <a:gd name="T38" fmla="*/ 190 w 825"/>
                  <a:gd name="T39" fmla="*/ 393 h 950"/>
                  <a:gd name="T40" fmla="*/ 307 w 825"/>
                  <a:gd name="T41" fmla="*/ 75 h 950"/>
                  <a:gd name="T42" fmla="*/ 391 w 825"/>
                  <a:gd name="T43" fmla="*/ 19 h 950"/>
                  <a:gd name="T44" fmla="*/ 666 w 825"/>
                  <a:gd name="T45" fmla="*/ 205 h 950"/>
                  <a:gd name="T46" fmla="*/ 683 w 825"/>
                  <a:gd name="T47" fmla="*/ 339 h 950"/>
                  <a:gd name="T48" fmla="*/ 744 w 825"/>
                  <a:gd name="T49" fmla="*/ 447 h 950"/>
                  <a:gd name="T50" fmla="*/ 723 w 825"/>
                  <a:gd name="T51" fmla="*/ 501 h 950"/>
                  <a:gd name="T52" fmla="*/ 825 w 825"/>
                  <a:gd name="T53" fmla="*/ 495 h 950"/>
                  <a:gd name="T54" fmla="*/ 700 w 825"/>
                  <a:gd name="T55" fmla="*/ 587 h 950"/>
                  <a:gd name="T56" fmla="*/ 716 w 825"/>
                  <a:gd name="T57" fmla="*/ 600 h 950"/>
                  <a:gd name="T58" fmla="*/ 710 w 825"/>
                  <a:gd name="T59" fmla="*/ 771 h 950"/>
                  <a:gd name="T60" fmla="*/ 700 w 825"/>
                  <a:gd name="T61" fmla="*/ 788 h 950"/>
                  <a:gd name="T62" fmla="*/ 687 w 825"/>
                  <a:gd name="T63" fmla="*/ 796 h 950"/>
                  <a:gd name="T64" fmla="*/ 374 w 825"/>
                  <a:gd name="T65" fmla="*/ 902 h 950"/>
                  <a:gd name="T66" fmla="*/ 297 w 825"/>
                  <a:gd name="T67" fmla="*/ 915 h 9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5" h="950">
                    <a:moveTo>
                      <a:pt x="291" y="904"/>
                    </a:moveTo>
                    <a:lnTo>
                      <a:pt x="305" y="896"/>
                    </a:lnTo>
                    <a:lnTo>
                      <a:pt x="309" y="886"/>
                    </a:lnTo>
                    <a:lnTo>
                      <a:pt x="316" y="861"/>
                    </a:lnTo>
                    <a:lnTo>
                      <a:pt x="322" y="848"/>
                    </a:lnTo>
                    <a:lnTo>
                      <a:pt x="242" y="756"/>
                    </a:lnTo>
                    <a:lnTo>
                      <a:pt x="247" y="739"/>
                    </a:lnTo>
                    <a:lnTo>
                      <a:pt x="245" y="727"/>
                    </a:lnTo>
                    <a:lnTo>
                      <a:pt x="245" y="719"/>
                    </a:lnTo>
                    <a:lnTo>
                      <a:pt x="234" y="698"/>
                    </a:lnTo>
                    <a:lnTo>
                      <a:pt x="226" y="679"/>
                    </a:lnTo>
                    <a:lnTo>
                      <a:pt x="213" y="652"/>
                    </a:lnTo>
                    <a:lnTo>
                      <a:pt x="197" y="629"/>
                    </a:lnTo>
                    <a:lnTo>
                      <a:pt x="186" y="622"/>
                    </a:lnTo>
                    <a:lnTo>
                      <a:pt x="167" y="608"/>
                    </a:lnTo>
                    <a:lnTo>
                      <a:pt x="163" y="575"/>
                    </a:lnTo>
                    <a:lnTo>
                      <a:pt x="165" y="564"/>
                    </a:lnTo>
                    <a:lnTo>
                      <a:pt x="128" y="562"/>
                    </a:lnTo>
                    <a:lnTo>
                      <a:pt x="128" y="554"/>
                    </a:lnTo>
                    <a:lnTo>
                      <a:pt x="121" y="549"/>
                    </a:lnTo>
                    <a:lnTo>
                      <a:pt x="113" y="545"/>
                    </a:lnTo>
                    <a:lnTo>
                      <a:pt x="103" y="483"/>
                    </a:lnTo>
                    <a:lnTo>
                      <a:pt x="2" y="478"/>
                    </a:lnTo>
                    <a:lnTo>
                      <a:pt x="0" y="385"/>
                    </a:lnTo>
                    <a:lnTo>
                      <a:pt x="90" y="376"/>
                    </a:lnTo>
                    <a:lnTo>
                      <a:pt x="124" y="416"/>
                    </a:lnTo>
                    <a:lnTo>
                      <a:pt x="186" y="426"/>
                    </a:lnTo>
                    <a:lnTo>
                      <a:pt x="195" y="407"/>
                    </a:lnTo>
                    <a:lnTo>
                      <a:pt x="220" y="409"/>
                    </a:lnTo>
                    <a:lnTo>
                      <a:pt x="261" y="426"/>
                    </a:lnTo>
                    <a:lnTo>
                      <a:pt x="326" y="489"/>
                    </a:lnTo>
                    <a:lnTo>
                      <a:pt x="403" y="480"/>
                    </a:lnTo>
                    <a:lnTo>
                      <a:pt x="433" y="537"/>
                    </a:lnTo>
                    <a:lnTo>
                      <a:pt x="443" y="483"/>
                    </a:lnTo>
                    <a:lnTo>
                      <a:pt x="493" y="432"/>
                    </a:lnTo>
                    <a:lnTo>
                      <a:pt x="359" y="370"/>
                    </a:lnTo>
                    <a:lnTo>
                      <a:pt x="349" y="370"/>
                    </a:lnTo>
                    <a:lnTo>
                      <a:pt x="224" y="370"/>
                    </a:lnTo>
                    <a:lnTo>
                      <a:pt x="209" y="399"/>
                    </a:lnTo>
                    <a:lnTo>
                      <a:pt x="190" y="393"/>
                    </a:lnTo>
                    <a:lnTo>
                      <a:pt x="190" y="309"/>
                    </a:lnTo>
                    <a:lnTo>
                      <a:pt x="307" y="75"/>
                    </a:lnTo>
                    <a:lnTo>
                      <a:pt x="368" y="53"/>
                    </a:lnTo>
                    <a:lnTo>
                      <a:pt x="391" y="19"/>
                    </a:lnTo>
                    <a:lnTo>
                      <a:pt x="457" y="0"/>
                    </a:lnTo>
                    <a:lnTo>
                      <a:pt x="666" y="205"/>
                    </a:lnTo>
                    <a:lnTo>
                      <a:pt x="700" y="270"/>
                    </a:lnTo>
                    <a:lnTo>
                      <a:pt x="683" y="339"/>
                    </a:lnTo>
                    <a:lnTo>
                      <a:pt x="681" y="347"/>
                    </a:lnTo>
                    <a:lnTo>
                      <a:pt x="744" y="447"/>
                    </a:lnTo>
                    <a:lnTo>
                      <a:pt x="710" y="476"/>
                    </a:lnTo>
                    <a:lnTo>
                      <a:pt x="723" y="501"/>
                    </a:lnTo>
                    <a:lnTo>
                      <a:pt x="813" y="481"/>
                    </a:lnTo>
                    <a:lnTo>
                      <a:pt x="825" y="495"/>
                    </a:lnTo>
                    <a:lnTo>
                      <a:pt x="700" y="564"/>
                    </a:lnTo>
                    <a:lnTo>
                      <a:pt x="700" y="587"/>
                    </a:lnTo>
                    <a:lnTo>
                      <a:pt x="708" y="595"/>
                    </a:lnTo>
                    <a:lnTo>
                      <a:pt x="716" y="600"/>
                    </a:lnTo>
                    <a:lnTo>
                      <a:pt x="716" y="762"/>
                    </a:lnTo>
                    <a:lnTo>
                      <a:pt x="710" y="771"/>
                    </a:lnTo>
                    <a:lnTo>
                      <a:pt x="702" y="777"/>
                    </a:lnTo>
                    <a:lnTo>
                      <a:pt x="700" y="788"/>
                    </a:lnTo>
                    <a:lnTo>
                      <a:pt x="696" y="798"/>
                    </a:lnTo>
                    <a:lnTo>
                      <a:pt x="687" y="796"/>
                    </a:lnTo>
                    <a:lnTo>
                      <a:pt x="675" y="796"/>
                    </a:lnTo>
                    <a:lnTo>
                      <a:pt x="374" y="902"/>
                    </a:lnTo>
                    <a:lnTo>
                      <a:pt x="355" y="950"/>
                    </a:lnTo>
                    <a:lnTo>
                      <a:pt x="297" y="915"/>
                    </a:lnTo>
                    <a:lnTo>
                      <a:pt x="291" y="90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34" name="Freeform 1321"/>
              <p:cNvSpPr>
                <a:spLocks/>
              </p:cNvSpPr>
              <p:nvPr/>
            </p:nvSpPr>
            <p:spPr bwMode="auto">
              <a:xfrm>
                <a:off x="1393" y="3088"/>
                <a:ext cx="524" cy="590"/>
              </a:xfrm>
              <a:custGeom>
                <a:avLst/>
                <a:gdLst>
                  <a:gd name="T0" fmla="*/ 305 w 825"/>
                  <a:gd name="T1" fmla="*/ 896 h 950"/>
                  <a:gd name="T2" fmla="*/ 316 w 825"/>
                  <a:gd name="T3" fmla="*/ 861 h 950"/>
                  <a:gd name="T4" fmla="*/ 242 w 825"/>
                  <a:gd name="T5" fmla="*/ 756 h 950"/>
                  <a:gd name="T6" fmla="*/ 245 w 825"/>
                  <a:gd name="T7" fmla="*/ 727 h 950"/>
                  <a:gd name="T8" fmla="*/ 234 w 825"/>
                  <a:gd name="T9" fmla="*/ 698 h 950"/>
                  <a:gd name="T10" fmla="*/ 213 w 825"/>
                  <a:gd name="T11" fmla="*/ 652 h 950"/>
                  <a:gd name="T12" fmla="*/ 186 w 825"/>
                  <a:gd name="T13" fmla="*/ 622 h 950"/>
                  <a:gd name="T14" fmla="*/ 163 w 825"/>
                  <a:gd name="T15" fmla="*/ 575 h 950"/>
                  <a:gd name="T16" fmla="*/ 128 w 825"/>
                  <a:gd name="T17" fmla="*/ 562 h 950"/>
                  <a:gd name="T18" fmla="*/ 121 w 825"/>
                  <a:gd name="T19" fmla="*/ 549 h 950"/>
                  <a:gd name="T20" fmla="*/ 103 w 825"/>
                  <a:gd name="T21" fmla="*/ 483 h 950"/>
                  <a:gd name="T22" fmla="*/ 0 w 825"/>
                  <a:gd name="T23" fmla="*/ 385 h 950"/>
                  <a:gd name="T24" fmla="*/ 124 w 825"/>
                  <a:gd name="T25" fmla="*/ 416 h 950"/>
                  <a:gd name="T26" fmla="*/ 195 w 825"/>
                  <a:gd name="T27" fmla="*/ 407 h 950"/>
                  <a:gd name="T28" fmla="*/ 261 w 825"/>
                  <a:gd name="T29" fmla="*/ 426 h 950"/>
                  <a:gd name="T30" fmla="*/ 403 w 825"/>
                  <a:gd name="T31" fmla="*/ 480 h 950"/>
                  <a:gd name="T32" fmla="*/ 443 w 825"/>
                  <a:gd name="T33" fmla="*/ 483 h 950"/>
                  <a:gd name="T34" fmla="*/ 359 w 825"/>
                  <a:gd name="T35" fmla="*/ 370 h 950"/>
                  <a:gd name="T36" fmla="*/ 224 w 825"/>
                  <a:gd name="T37" fmla="*/ 370 h 950"/>
                  <a:gd name="T38" fmla="*/ 190 w 825"/>
                  <a:gd name="T39" fmla="*/ 393 h 950"/>
                  <a:gd name="T40" fmla="*/ 307 w 825"/>
                  <a:gd name="T41" fmla="*/ 75 h 950"/>
                  <a:gd name="T42" fmla="*/ 391 w 825"/>
                  <a:gd name="T43" fmla="*/ 19 h 950"/>
                  <a:gd name="T44" fmla="*/ 666 w 825"/>
                  <a:gd name="T45" fmla="*/ 205 h 950"/>
                  <a:gd name="T46" fmla="*/ 683 w 825"/>
                  <a:gd name="T47" fmla="*/ 339 h 950"/>
                  <a:gd name="T48" fmla="*/ 744 w 825"/>
                  <a:gd name="T49" fmla="*/ 447 h 950"/>
                  <a:gd name="T50" fmla="*/ 723 w 825"/>
                  <a:gd name="T51" fmla="*/ 501 h 950"/>
                  <a:gd name="T52" fmla="*/ 825 w 825"/>
                  <a:gd name="T53" fmla="*/ 495 h 950"/>
                  <a:gd name="T54" fmla="*/ 700 w 825"/>
                  <a:gd name="T55" fmla="*/ 587 h 950"/>
                  <a:gd name="T56" fmla="*/ 716 w 825"/>
                  <a:gd name="T57" fmla="*/ 600 h 950"/>
                  <a:gd name="T58" fmla="*/ 710 w 825"/>
                  <a:gd name="T59" fmla="*/ 771 h 950"/>
                  <a:gd name="T60" fmla="*/ 700 w 825"/>
                  <a:gd name="T61" fmla="*/ 788 h 950"/>
                  <a:gd name="T62" fmla="*/ 687 w 825"/>
                  <a:gd name="T63" fmla="*/ 796 h 950"/>
                  <a:gd name="T64" fmla="*/ 374 w 825"/>
                  <a:gd name="T65" fmla="*/ 902 h 950"/>
                  <a:gd name="T66" fmla="*/ 297 w 825"/>
                  <a:gd name="T67" fmla="*/ 915 h 9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5" h="950">
                    <a:moveTo>
                      <a:pt x="291" y="904"/>
                    </a:moveTo>
                    <a:lnTo>
                      <a:pt x="305" y="896"/>
                    </a:lnTo>
                    <a:lnTo>
                      <a:pt x="309" y="886"/>
                    </a:lnTo>
                    <a:lnTo>
                      <a:pt x="316" y="861"/>
                    </a:lnTo>
                    <a:lnTo>
                      <a:pt x="322" y="848"/>
                    </a:lnTo>
                    <a:lnTo>
                      <a:pt x="242" y="756"/>
                    </a:lnTo>
                    <a:lnTo>
                      <a:pt x="247" y="739"/>
                    </a:lnTo>
                    <a:lnTo>
                      <a:pt x="245" y="727"/>
                    </a:lnTo>
                    <a:lnTo>
                      <a:pt x="245" y="719"/>
                    </a:lnTo>
                    <a:lnTo>
                      <a:pt x="234" y="698"/>
                    </a:lnTo>
                    <a:lnTo>
                      <a:pt x="226" y="679"/>
                    </a:lnTo>
                    <a:lnTo>
                      <a:pt x="213" y="652"/>
                    </a:lnTo>
                    <a:lnTo>
                      <a:pt x="197" y="629"/>
                    </a:lnTo>
                    <a:lnTo>
                      <a:pt x="186" y="622"/>
                    </a:lnTo>
                    <a:lnTo>
                      <a:pt x="167" y="608"/>
                    </a:lnTo>
                    <a:lnTo>
                      <a:pt x="163" y="575"/>
                    </a:lnTo>
                    <a:lnTo>
                      <a:pt x="165" y="564"/>
                    </a:lnTo>
                    <a:lnTo>
                      <a:pt x="128" y="562"/>
                    </a:lnTo>
                    <a:lnTo>
                      <a:pt x="128" y="554"/>
                    </a:lnTo>
                    <a:lnTo>
                      <a:pt x="121" y="549"/>
                    </a:lnTo>
                    <a:lnTo>
                      <a:pt x="113" y="545"/>
                    </a:lnTo>
                    <a:lnTo>
                      <a:pt x="103" y="483"/>
                    </a:lnTo>
                    <a:lnTo>
                      <a:pt x="2" y="478"/>
                    </a:lnTo>
                    <a:lnTo>
                      <a:pt x="0" y="385"/>
                    </a:lnTo>
                    <a:lnTo>
                      <a:pt x="90" y="376"/>
                    </a:lnTo>
                    <a:lnTo>
                      <a:pt x="124" y="416"/>
                    </a:lnTo>
                    <a:lnTo>
                      <a:pt x="186" y="426"/>
                    </a:lnTo>
                    <a:lnTo>
                      <a:pt x="195" y="407"/>
                    </a:lnTo>
                    <a:lnTo>
                      <a:pt x="220" y="409"/>
                    </a:lnTo>
                    <a:lnTo>
                      <a:pt x="261" y="426"/>
                    </a:lnTo>
                    <a:lnTo>
                      <a:pt x="326" y="489"/>
                    </a:lnTo>
                    <a:lnTo>
                      <a:pt x="403" y="480"/>
                    </a:lnTo>
                    <a:lnTo>
                      <a:pt x="433" y="537"/>
                    </a:lnTo>
                    <a:lnTo>
                      <a:pt x="443" y="483"/>
                    </a:lnTo>
                    <a:lnTo>
                      <a:pt x="493" y="432"/>
                    </a:lnTo>
                    <a:lnTo>
                      <a:pt x="359" y="370"/>
                    </a:lnTo>
                    <a:lnTo>
                      <a:pt x="349" y="370"/>
                    </a:lnTo>
                    <a:lnTo>
                      <a:pt x="224" y="370"/>
                    </a:lnTo>
                    <a:lnTo>
                      <a:pt x="209" y="399"/>
                    </a:lnTo>
                    <a:lnTo>
                      <a:pt x="190" y="393"/>
                    </a:lnTo>
                    <a:lnTo>
                      <a:pt x="190" y="309"/>
                    </a:lnTo>
                    <a:lnTo>
                      <a:pt x="307" y="75"/>
                    </a:lnTo>
                    <a:lnTo>
                      <a:pt x="368" y="53"/>
                    </a:lnTo>
                    <a:lnTo>
                      <a:pt x="391" y="19"/>
                    </a:lnTo>
                    <a:lnTo>
                      <a:pt x="457" y="0"/>
                    </a:lnTo>
                    <a:lnTo>
                      <a:pt x="666" y="205"/>
                    </a:lnTo>
                    <a:lnTo>
                      <a:pt x="700" y="270"/>
                    </a:lnTo>
                    <a:lnTo>
                      <a:pt x="683" y="339"/>
                    </a:lnTo>
                    <a:lnTo>
                      <a:pt x="681" y="347"/>
                    </a:lnTo>
                    <a:lnTo>
                      <a:pt x="744" y="447"/>
                    </a:lnTo>
                    <a:lnTo>
                      <a:pt x="710" y="476"/>
                    </a:lnTo>
                    <a:lnTo>
                      <a:pt x="723" y="501"/>
                    </a:lnTo>
                    <a:lnTo>
                      <a:pt x="813" y="481"/>
                    </a:lnTo>
                    <a:lnTo>
                      <a:pt x="825" y="495"/>
                    </a:lnTo>
                    <a:lnTo>
                      <a:pt x="700" y="564"/>
                    </a:lnTo>
                    <a:lnTo>
                      <a:pt x="700" y="587"/>
                    </a:lnTo>
                    <a:lnTo>
                      <a:pt x="708" y="595"/>
                    </a:lnTo>
                    <a:lnTo>
                      <a:pt x="716" y="600"/>
                    </a:lnTo>
                    <a:lnTo>
                      <a:pt x="716" y="762"/>
                    </a:lnTo>
                    <a:lnTo>
                      <a:pt x="710" y="771"/>
                    </a:lnTo>
                    <a:lnTo>
                      <a:pt x="702" y="777"/>
                    </a:lnTo>
                    <a:lnTo>
                      <a:pt x="700" y="788"/>
                    </a:lnTo>
                    <a:lnTo>
                      <a:pt x="696" y="798"/>
                    </a:lnTo>
                    <a:lnTo>
                      <a:pt x="687" y="796"/>
                    </a:lnTo>
                    <a:lnTo>
                      <a:pt x="675" y="796"/>
                    </a:lnTo>
                    <a:lnTo>
                      <a:pt x="374" y="902"/>
                    </a:lnTo>
                    <a:lnTo>
                      <a:pt x="355" y="950"/>
                    </a:lnTo>
                    <a:lnTo>
                      <a:pt x="297" y="915"/>
                    </a:lnTo>
                    <a:lnTo>
                      <a:pt x="291" y="904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35" name="Freeform 1322"/>
              <p:cNvSpPr>
                <a:spLocks/>
              </p:cNvSpPr>
              <p:nvPr/>
            </p:nvSpPr>
            <p:spPr bwMode="auto">
              <a:xfrm>
                <a:off x="1658" y="2756"/>
                <a:ext cx="457" cy="499"/>
              </a:xfrm>
              <a:custGeom>
                <a:avLst/>
                <a:gdLst>
                  <a:gd name="T0" fmla="*/ 716 w 722"/>
                  <a:gd name="T1" fmla="*/ 633 h 802"/>
                  <a:gd name="T2" fmla="*/ 722 w 722"/>
                  <a:gd name="T3" fmla="*/ 605 h 802"/>
                  <a:gd name="T4" fmla="*/ 710 w 722"/>
                  <a:gd name="T5" fmla="*/ 605 h 802"/>
                  <a:gd name="T6" fmla="*/ 706 w 722"/>
                  <a:gd name="T7" fmla="*/ 609 h 802"/>
                  <a:gd name="T8" fmla="*/ 689 w 722"/>
                  <a:gd name="T9" fmla="*/ 607 h 802"/>
                  <a:gd name="T10" fmla="*/ 687 w 722"/>
                  <a:gd name="T11" fmla="*/ 597 h 802"/>
                  <a:gd name="T12" fmla="*/ 687 w 722"/>
                  <a:gd name="T13" fmla="*/ 587 h 802"/>
                  <a:gd name="T14" fmla="*/ 695 w 722"/>
                  <a:gd name="T15" fmla="*/ 543 h 802"/>
                  <a:gd name="T16" fmla="*/ 695 w 722"/>
                  <a:gd name="T17" fmla="*/ 536 h 802"/>
                  <a:gd name="T18" fmla="*/ 689 w 722"/>
                  <a:gd name="T19" fmla="*/ 528 h 802"/>
                  <a:gd name="T20" fmla="*/ 655 w 722"/>
                  <a:gd name="T21" fmla="*/ 514 h 802"/>
                  <a:gd name="T22" fmla="*/ 649 w 722"/>
                  <a:gd name="T23" fmla="*/ 507 h 802"/>
                  <a:gd name="T24" fmla="*/ 643 w 722"/>
                  <a:gd name="T25" fmla="*/ 486 h 802"/>
                  <a:gd name="T26" fmla="*/ 657 w 722"/>
                  <a:gd name="T27" fmla="*/ 470 h 802"/>
                  <a:gd name="T28" fmla="*/ 678 w 722"/>
                  <a:gd name="T29" fmla="*/ 468 h 802"/>
                  <a:gd name="T30" fmla="*/ 683 w 722"/>
                  <a:gd name="T31" fmla="*/ 459 h 802"/>
                  <a:gd name="T32" fmla="*/ 649 w 722"/>
                  <a:gd name="T33" fmla="*/ 340 h 802"/>
                  <a:gd name="T34" fmla="*/ 637 w 722"/>
                  <a:gd name="T35" fmla="*/ 336 h 802"/>
                  <a:gd name="T36" fmla="*/ 616 w 722"/>
                  <a:gd name="T37" fmla="*/ 336 h 802"/>
                  <a:gd name="T38" fmla="*/ 568 w 722"/>
                  <a:gd name="T39" fmla="*/ 161 h 802"/>
                  <a:gd name="T40" fmla="*/ 493 w 722"/>
                  <a:gd name="T41" fmla="*/ 135 h 802"/>
                  <a:gd name="T42" fmla="*/ 390 w 722"/>
                  <a:gd name="T43" fmla="*/ 94 h 802"/>
                  <a:gd name="T44" fmla="*/ 311 w 722"/>
                  <a:gd name="T45" fmla="*/ 64 h 802"/>
                  <a:gd name="T46" fmla="*/ 231 w 722"/>
                  <a:gd name="T47" fmla="*/ 35 h 802"/>
                  <a:gd name="T48" fmla="*/ 173 w 722"/>
                  <a:gd name="T49" fmla="*/ 29 h 802"/>
                  <a:gd name="T50" fmla="*/ 87 w 722"/>
                  <a:gd name="T51" fmla="*/ 16 h 802"/>
                  <a:gd name="T52" fmla="*/ 50 w 722"/>
                  <a:gd name="T53" fmla="*/ 0 h 802"/>
                  <a:gd name="T54" fmla="*/ 0 w 722"/>
                  <a:gd name="T55" fmla="*/ 69 h 802"/>
                  <a:gd name="T56" fmla="*/ 8 w 722"/>
                  <a:gd name="T57" fmla="*/ 240 h 802"/>
                  <a:gd name="T58" fmla="*/ 31 w 722"/>
                  <a:gd name="T59" fmla="*/ 301 h 802"/>
                  <a:gd name="T60" fmla="*/ 65 w 722"/>
                  <a:gd name="T61" fmla="*/ 390 h 802"/>
                  <a:gd name="T62" fmla="*/ 69 w 722"/>
                  <a:gd name="T63" fmla="*/ 524 h 802"/>
                  <a:gd name="T64" fmla="*/ 41 w 722"/>
                  <a:gd name="T65" fmla="*/ 532 h 802"/>
                  <a:gd name="T66" fmla="*/ 250 w 722"/>
                  <a:gd name="T67" fmla="*/ 739 h 802"/>
                  <a:gd name="T68" fmla="*/ 284 w 722"/>
                  <a:gd name="T69" fmla="*/ 802 h 802"/>
                  <a:gd name="T70" fmla="*/ 384 w 722"/>
                  <a:gd name="T71" fmla="*/ 802 h 802"/>
                  <a:gd name="T72" fmla="*/ 388 w 722"/>
                  <a:gd name="T73" fmla="*/ 670 h 802"/>
                  <a:gd name="T74" fmla="*/ 543 w 722"/>
                  <a:gd name="T75" fmla="*/ 647 h 802"/>
                  <a:gd name="T76" fmla="*/ 622 w 722"/>
                  <a:gd name="T77" fmla="*/ 660 h 802"/>
                  <a:gd name="T78" fmla="*/ 716 w 722"/>
                  <a:gd name="T79" fmla="*/ 633 h 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22" h="802">
                    <a:moveTo>
                      <a:pt x="716" y="633"/>
                    </a:moveTo>
                    <a:lnTo>
                      <a:pt x="722" y="605"/>
                    </a:lnTo>
                    <a:lnTo>
                      <a:pt x="710" y="605"/>
                    </a:lnTo>
                    <a:lnTo>
                      <a:pt x="706" y="609"/>
                    </a:lnTo>
                    <a:lnTo>
                      <a:pt x="689" y="607"/>
                    </a:lnTo>
                    <a:lnTo>
                      <a:pt x="687" y="597"/>
                    </a:lnTo>
                    <a:lnTo>
                      <a:pt x="687" y="587"/>
                    </a:lnTo>
                    <a:lnTo>
                      <a:pt x="695" y="543"/>
                    </a:lnTo>
                    <a:lnTo>
                      <a:pt x="695" y="536"/>
                    </a:lnTo>
                    <a:lnTo>
                      <a:pt x="689" y="528"/>
                    </a:lnTo>
                    <a:lnTo>
                      <a:pt x="655" y="514"/>
                    </a:lnTo>
                    <a:lnTo>
                      <a:pt x="649" y="507"/>
                    </a:lnTo>
                    <a:lnTo>
                      <a:pt x="643" y="486"/>
                    </a:lnTo>
                    <a:lnTo>
                      <a:pt x="657" y="470"/>
                    </a:lnTo>
                    <a:lnTo>
                      <a:pt x="678" y="468"/>
                    </a:lnTo>
                    <a:lnTo>
                      <a:pt x="683" y="459"/>
                    </a:lnTo>
                    <a:lnTo>
                      <a:pt x="649" y="340"/>
                    </a:lnTo>
                    <a:lnTo>
                      <a:pt x="637" y="336"/>
                    </a:lnTo>
                    <a:lnTo>
                      <a:pt x="616" y="336"/>
                    </a:lnTo>
                    <a:lnTo>
                      <a:pt x="568" y="161"/>
                    </a:lnTo>
                    <a:lnTo>
                      <a:pt x="493" y="135"/>
                    </a:lnTo>
                    <a:lnTo>
                      <a:pt x="390" y="94"/>
                    </a:lnTo>
                    <a:lnTo>
                      <a:pt x="311" y="64"/>
                    </a:lnTo>
                    <a:lnTo>
                      <a:pt x="231" y="35"/>
                    </a:lnTo>
                    <a:lnTo>
                      <a:pt x="173" y="29"/>
                    </a:lnTo>
                    <a:lnTo>
                      <a:pt x="87" y="16"/>
                    </a:lnTo>
                    <a:lnTo>
                      <a:pt x="50" y="0"/>
                    </a:lnTo>
                    <a:lnTo>
                      <a:pt x="0" y="69"/>
                    </a:lnTo>
                    <a:lnTo>
                      <a:pt x="8" y="240"/>
                    </a:lnTo>
                    <a:lnTo>
                      <a:pt x="31" y="301"/>
                    </a:lnTo>
                    <a:lnTo>
                      <a:pt x="65" y="390"/>
                    </a:lnTo>
                    <a:lnTo>
                      <a:pt x="69" y="524"/>
                    </a:lnTo>
                    <a:lnTo>
                      <a:pt x="41" y="532"/>
                    </a:lnTo>
                    <a:lnTo>
                      <a:pt x="250" y="739"/>
                    </a:lnTo>
                    <a:lnTo>
                      <a:pt x="284" y="802"/>
                    </a:lnTo>
                    <a:lnTo>
                      <a:pt x="384" y="802"/>
                    </a:lnTo>
                    <a:lnTo>
                      <a:pt x="388" y="670"/>
                    </a:lnTo>
                    <a:lnTo>
                      <a:pt x="543" y="647"/>
                    </a:lnTo>
                    <a:lnTo>
                      <a:pt x="622" y="660"/>
                    </a:lnTo>
                    <a:lnTo>
                      <a:pt x="716" y="63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36" name="Freeform 1323"/>
              <p:cNvSpPr>
                <a:spLocks/>
              </p:cNvSpPr>
              <p:nvPr/>
            </p:nvSpPr>
            <p:spPr bwMode="auto">
              <a:xfrm>
                <a:off x="1658" y="2756"/>
                <a:ext cx="457" cy="499"/>
              </a:xfrm>
              <a:custGeom>
                <a:avLst/>
                <a:gdLst>
                  <a:gd name="T0" fmla="*/ 716 w 722"/>
                  <a:gd name="T1" fmla="*/ 633 h 802"/>
                  <a:gd name="T2" fmla="*/ 722 w 722"/>
                  <a:gd name="T3" fmla="*/ 605 h 802"/>
                  <a:gd name="T4" fmla="*/ 710 w 722"/>
                  <a:gd name="T5" fmla="*/ 605 h 802"/>
                  <a:gd name="T6" fmla="*/ 706 w 722"/>
                  <a:gd name="T7" fmla="*/ 609 h 802"/>
                  <a:gd name="T8" fmla="*/ 689 w 722"/>
                  <a:gd name="T9" fmla="*/ 607 h 802"/>
                  <a:gd name="T10" fmla="*/ 687 w 722"/>
                  <a:gd name="T11" fmla="*/ 597 h 802"/>
                  <a:gd name="T12" fmla="*/ 687 w 722"/>
                  <a:gd name="T13" fmla="*/ 587 h 802"/>
                  <a:gd name="T14" fmla="*/ 695 w 722"/>
                  <a:gd name="T15" fmla="*/ 543 h 802"/>
                  <a:gd name="T16" fmla="*/ 695 w 722"/>
                  <a:gd name="T17" fmla="*/ 536 h 802"/>
                  <a:gd name="T18" fmla="*/ 689 w 722"/>
                  <a:gd name="T19" fmla="*/ 528 h 802"/>
                  <a:gd name="T20" fmla="*/ 655 w 722"/>
                  <a:gd name="T21" fmla="*/ 514 h 802"/>
                  <a:gd name="T22" fmla="*/ 649 w 722"/>
                  <a:gd name="T23" fmla="*/ 507 h 802"/>
                  <a:gd name="T24" fmla="*/ 643 w 722"/>
                  <a:gd name="T25" fmla="*/ 486 h 802"/>
                  <a:gd name="T26" fmla="*/ 657 w 722"/>
                  <a:gd name="T27" fmla="*/ 470 h 802"/>
                  <a:gd name="T28" fmla="*/ 678 w 722"/>
                  <a:gd name="T29" fmla="*/ 468 h 802"/>
                  <a:gd name="T30" fmla="*/ 683 w 722"/>
                  <a:gd name="T31" fmla="*/ 459 h 802"/>
                  <a:gd name="T32" fmla="*/ 649 w 722"/>
                  <a:gd name="T33" fmla="*/ 340 h 802"/>
                  <a:gd name="T34" fmla="*/ 637 w 722"/>
                  <a:gd name="T35" fmla="*/ 336 h 802"/>
                  <a:gd name="T36" fmla="*/ 616 w 722"/>
                  <a:gd name="T37" fmla="*/ 336 h 802"/>
                  <a:gd name="T38" fmla="*/ 568 w 722"/>
                  <a:gd name="T39" fmla="*/ 161 h 802"/>
                  <a:gd name="T40" fmla="*/ 493 w 722"/>
                  <a:gd name="T41" fmla="*/ 135 h 802"/>
                  <a:gd name="T42" fmla="*/ 390 w 722"/>
                  <a:gd name="T43" fmla="*/ 94 h 802"/>
                  <a:gd name="T44" fmla="*/ 311 w 722"/>
                  <a:gd name="T45" fmla="*/ 64 h 802"/>
                  <a:gd name="T46" fmla="*/ 231 w 722"/>
                  <a:gd name="T47" fmla="*/ 35 h 802"/>
                  <a:gd name="T48" fmla="*/ 173 w 722"/>
                  <a:gd name="T49" fmla="*/ 29 h 802"/>
                  <a:gd name="T50" fmla="*/ 87 w 722"/>
                  <a:gd name="T51" fmla="*/ 16 h 802"/>
                  <a:gd name="T52" fmla="*/ 50 w 722"/>
                  <a:gd name="T53" fmla="*/ 0 h 802"/>
                  <a:gd name="T54" fmla="*/ 0 w 722"/>
                  <a:gd name="T55" fmla="*/ 69 h 802"/>
                  <a:gd name="T56" fmla="*/ 8 w 722"/>
                  <a:gd name="T57" fmla="*/ 240 h 802"/>
                  <a:gd name="T58" fmla="*/ 31 w 722"/>
                  <a:gd name="T59" fmla="*/ 301 h 802"/>
                  <a:gd name="T60" fmla="*/ 65 w 722"/>
                  <a:gd name="T61" fmla="*/ 390 h 802"/>
                  <a:gd name="T62" fmla="*/ 69 w 722"/>
                  <a:gd name="T63" fmla="*/ 524 h 802"/>
                  <a:gd name="T64" fmla="*/ 41 w 722"/>
                  <a:gd name="T65" fmla="*/ 532 h 802"/>
                  <a:gd name="T66" fmla="*/ 250 w 722"/>
                  <a:gd name="T67" fmla="*/ 739 h 802"/>
                  <a:gd name="T68" fmla="*/ 284 w 722"/>
                  <a:gd name="T69" fmla="*/ 802 h 802"/>
                  <a:gd name="T70" fmla="*/ 384 w 722"/>
                  <a:gd name="T71" fmla="*/ 802 h 802"/>
                  <a:gd name="T72" fmla="*/ 388 w 722"/>
                  <a:gd name="T73" fmla="*/ 670 h 802"/>
                  <a:gd name="T74" fmla="*/ 543 w 722"/>
                  <a:gd name="T75" fmla="*/ 647 h 802"/>
                  <a:gd name="T76" fmla="*/ 622 w 722"/>
                  <a:gd name="T77" fmla="*/ 660 h 802"/>
                  <a:gd name="T78" fmla="*/ 716 w 722"/>
                  <a:gd name="T79" fmla="*/ 633 h 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22" h="802">
                    <a:moveTo>
                      <a:pt x="716" y="633"/>
                    </a:moveTo>
                    <a:lnTo>
                      <a:pt x="722" y="605"/>
                    </a:lnTo>
                    <a:lnTo>
                      <a:pt x="710" y="605"/>
                    </a:lnTo>
                    <a:lnTo>
                      <a:pt x="706" y="609"/>
                    </a:lnTo>
                    <a:lnTo>
                      <a:pt x="689" y="607"/>
                    </a:lnTo>
                    <a:lnTo>
                      <a:pt x="687" y="597"/>
                    </a:lnTo>
                    <a:lnTo>
                      <a:pt x="687" y="587"/>
                    </a:lnTo>
                    <a:lnTo>
                      <a:pt x="695" y="543"/>
                    </a:lnTo>
                    <a:lnTo>
                      <a:pt x="695" y="536"/>
                    </a:lnTo>
                    <a:lnTo>
                      <a:pt x="689" y="528"/>
                    </a:lnTo>
                    <a:lnTo>
                      <a:pt x="655" y="514"/>
                    </a:lnTo>
                    <a:lnTo>
                      <a:pt x="649" y="507"/>
                    </a:lnTo>
                    <a:lnTo>
                      <a:pt x="643" y="486"/>
                    </a:lnTo>
                    <a:lnTo>
                      <a:pt x="657" y="470"/>
                    </a:lnTo>
                    <a:lnTo>
                      <a:pt x="678" y="468"/>
                    </a:lnTo>
                    <a:lnTo>
                      <a:pt x="683" y="459"/>
                    </a:lnTo>
                    <a:lnTo>
                      <a:pt x="649" y="340"/>
                    </a:lnTo>
                    <a:lnTo>
                      <a:pt x="637" y="336"/>
                    </a:lnTo>
                    <a:lnTo>
                      <a:pt x="616" y="336"/>
                    </a:lnTo>
                    <a:lnTo>
                      <a:pt x="568" y="161"/>
                    </a:lnTo>
                    <a:lnTo>
                      <a:pt x="493" y="135"/>
                    </a:lnTo>
                    <a:lnTo>
                      <a:pt x="390" y="94"/>
                    </a:lnTo>
                    <a:lnTo>
                      <a:pt x="311" y="64"/>
                    </a:lnTo>
                    <a:lnTo>
                      <a:pt x="231" y="35"/>
                    </a:lnTo>
                    <a:lnTo>
                      <a:pt x="173" y="29"/>
                    </a:lnTo>
                    <a:lnTo>
                      <a:pt x="87" y="16"/>
                    </a:lnTo>
                    <a:lnTo>
                      <a:pt x="50" y="0"/>
                    </a:lnTo>
                    <a:lnTo>
                      <a:pt x="0" y="69"/>
                    </a:lnTo>
                    <a:lnTo>
                      <a:pt x="8" y="240"/>
                    </a:lnTo>
                    <a:lnTo>
                      <a:pt x="31" y="301"/>
                    </a:lnTo>
                    <a:lnTo>
                      <a:pt x="65" y="390"/>
                    </a:lnTo>
                    <a:lnTo>
                      <a:pt x="69" y="524"/>
                    </a:lnTo>
                    <a:lnTo>
                      <a:pt x="41" y="532"/>
                    </a:lnTo>
                    <a:lnTo>
                      <a:pt x="250" y="739"/>
                    </a:lnTo>
                    <a:lnTo>
                      <a:pt x="284" y="802"/>
                    </a:lnTo>
                    <a:lnTo>
                      <a:pt x="384" y="802"/>
                    </a:lnTo>
                    <a:lnTo>
                      <a:pt x="388" y="670"/>
                    </a:lnTo>
                    <a:lnTo>
                      <a:pt x="543" y="647"/>
                    </a:lnTo>
                    <a:lnTo>
                      <a:pt x="622" y="660"/>
                    </a:lnTo>
                    <a:lnTo>
                      <a:pt x="716" y="633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37" name="Freeform 1324"/>
              <p:cNvSpPr>
                <a:spLocks/>
              </p:cNvSpPr>
              <p:nvPr/>
            </p:nvSpPr>
            <p:spPr bwMode="auto">
              <a:xfrm>
                <a:off x="2051" y="3166"/>
                <a:ext cx="39" cy="216"/>
              </a:xfrm>
              <a:custGeom>
                <a:avLst/>
                <a:gdLst>
                  <a:gd name="T0" fmla="*/ 52 w 63"/>
                  <a:gd name="T1" fmla="*/ 346 h 346"/>
                  <a:gd name="T2" fmla="*/ 63 w 63"/>
                  <a:gd name="T3" fmla="*/ 292 h 346"/>
                  <a:gd name="T4" fmla="*/ 54 w 63"/>
                  <a:gd name="T5" fmla="*/ 231 h 346"/>
                  <a:gd name="T6" fmla="*/ 35 w 63"/>
                  <a:gd name="T7" fmla="*/ 231 h 346"/>
                  <a:gd name="T8" fmla="*/ 0 w 63"/>
                  <a:gd name="T9" fmla="*/ 115 h 346"/>
                  <a:gd name="T10" fmla="*/ 2 w 63"/>
                  <a:gd name="T11" fmla="*/ 0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46">
                    <a:moveTo>
                      <a:pt x="52" y="346"/>
                    </a:moveTo>
                    <a:lnTo>
                      <a:pt x="63" y="292"/>
                    </a:lnTo>
                    <a:lnTo>
                      <a:pt x="54" y="231"/>
                    </a:lnTo>
                    <a:lnTo>
                      <a:pt x="35" y="231"/>
                    </a:lnTo>
                    <a:lnTo>
                      <a:pt x="0" y="115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38" name="Freeform 1325"/>
              <p:cNvSpPr>
                <a:spLocks/>
              </p:cNvSpPr>
              <p:nvPr/>
            </p:nvSpPr>
            <p:spPr bwMode="auto">
              <a:xfrm>
                <a:off x="1901" y="3159"/>
                <a:ext cx="151" cy="96"/>
              </a:xfrm>
              <a:custGeom>
                <a:avLst/>
                <a:gdLst>
                  <a:gd name="T0" fmla="*/ 238 w 238"/>
                  <a:gd name="T1" fmla="*/ 13 h 155"/>
                  <a:gd name="T2" fmla="*/ 159 w 238"/>
                  <a:gd name="T3" fmla="*/ 0 h 155"/>
                  <a:gd name="T4" fmla="*/ 4 w 238"/>
                  <a:gd name="T5" fmla="*/ 23 h 155"/>
                  <a:gd name="T6" fmla="*/ 0 w 238"/>
                  <a:gd name="T7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8" h="155">
                    <a:moveTo>
                      <a:pt x="238" y="13"/>
                    </a:moveTo>
                    <a:lnTo>
                      <a:pt x="159" y="0"/>
                    </a:lnTo>
                    <a:lnTo>
                      <a:pt x="4" y="23"/>
                    </a:lnTo>
                    <a:lnTo>
                      <a:pt x="0" y="155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39" name="Line 1326"/>
              <p:cNvSpPr>
                <a:spLocks noChangeShapeType="1"/>
              </p:cNvSpPr>
              <p:nvPr/>
            </p:nvSpPr>
            <p:spPr bwMode="auto">
              <a:xfrm flipV="1">
                <a:off x="2052" y="3382"/>
                <a:ext cx="30" cy="3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40" name="Freeform 1327"/>
              <p:cNvSpPr>
                <a:spLocks/>
              </p:cNvSpPr>
              <p:nvPr/>
            </p:nvSpPr>
            <p:spPr bwMode="auto">
              <a:xfrm>
                <a:off x="1901" y="3255"/>
                <a:ext cx="151" cy="130"/>
              </a:xfrm>
              <a:custGeom>
                <a:avLst/>
                <a:gdLst>
                  <a:gd name="T0" fmla="*/ 240 w 240"/>
                  <a:gd name="T1" fmla="*/ 206 h 206"/>
                  <a:gd name="T2" fmla="*/ 202 w 240"/>
                  <a:gd name="T3" fmla="*/ 135 h 206"/>
                  <a:gd name="T4" fmla="*/ 40 w 240"/>
                  <a:gd name="T5" fmla="*/ 69 h 206"/>
                  <a:gd name="T6" fmla="*/ 0 w 240"/>
                  <a:gd name="T7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206">
                    <a:moveTo>
                      <a:pt x="240" y="206"/>
                    </a:moveTo>
                    <a:lnTo>
                      <a:pt x="202" y="135"/>
                    </a:lnTo>
                    <a:lnTo>
                      <a:pt x="40" y="6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41" name="Freeform 1328"/>
              <p:cNvSpPr>
                <a:spLocks/>
              </p:cNvSpPr>
              <p:nvPr/>
            </p:nvSpPr>
            <p:spPr bwMode="auto">
              <a:xfrm>
                <a:off x="1901" y="3159"/>
                <a:ext cx="189" cy="226"/>
              </a:xfrm>
              <a:custGeom>
                <a:avLst/>
                <a:gdLst>
                  <a:gd name="T0" fmla="*/ 288 w 299"/>
                  <a:gd name="T1" fmla="*/ 359 h 361"/>
                  <a:gd name="T2" fmla="*/ 299 w 299"/>
                  <a:gd name="T3" fmla="*/ 305 h 361"/>
                  <a:gd name="T4" fmla="*/ 290 w 299"/>
                  <a:gd name="T5" fmla="*/ 244 h 361"/>
                  <a:gd name="T6" fmla="*/ 271 w 299"/>
                  <a:gd name="T7" fmla="*/ 244 h 361"/>
                  <a:gd name="T8" fmla="*/ 236 w 299"/>
                  <a:gd name="T9" fmla="*/ 128 h 361"/>
                  <a:gd name="T10" fmla="*/ 238 w 299"/>
                  <a:gd name="T11" fmla="*/ 13 h 361"/>
                  <a:gd name="T12" fmla="*/ 159 w 299"/>
                  <a:gd name="T13" fmla="*/ 0 h 361"/>
                  <a:gd name="T14" fmla="*/ 4 w 299"/>
                  <a:gd name="T15" fmla="*/ 23 h 361"/>
                  <a:gd name="T16" fmla="*/ 0 w 299"/>
                  <a:gd name="T17" fmla="*/ 155 h 361"/>
                  <a:gd name="T18" fmla="*/ 40 w 299"/>
                  <a:gd name="T19" fmla="*/ 224 h 361"/>
                  <a:gd name="T20" fmla="*/ 202 w 299"/>
                  <a:gd name="T21" fmla="*/ 290 h 361"/>
                  <a:gd name="T22" fmla="*/ 240 w 299"/>
                  <a:gd name="T23" fmla="*/ 361 h 361"/>
                  <a:gd name="T24" fmla="*/ 288 w 299"/>
                  <a:gd name="T25" fmla="*/ 359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9" h="361">
                    <a:moveTo>
                      <a:pt x="288" y="359"/>
                    </a:moveTo>
                    <a:lnTo>
                      <a:pt x="299" y="305"/>
                    </a:lnTo>
                    <a:lnTo>
                      <a:pt x="290" y="244"/>
                    </a:lnTo>
                    <a:lnTo>
                      <a:pt x="271" y="244"/>
                    </a:lnTo>
                    <a:lnTo>
                      <a:pt x="236" y="128"/>
                    </a:lnTo>
                    <a:lnTo>
                      <a:pt x="238" y="13"/>
                    </a:lnTo>
                    <a:lnTo>
                      <a:pt x="159" y="0"/>
                    </a:lnTo>
                    <a:lnTo>
                      <a:pt x="4" y="23"/>
                    </a:lnTo>
                    <a:lnTo>
                      <a:pt x="0" y="155"/>
                    </a:lnTo>
                    <a:lnTo>
                      <a:pt x="40" y="224"/>
                    </a:lnTo>
                    <a:lnTo>
                      <a:pt x="202" y="290"/>
                    </a:lnTo>
                    <a:lnTo>
                      <a:pt x="240" y="361"/>
                    </a:lnTo>
                    <a:lnTo>
                      <a:pt x="288" y="359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42" name="Freeform 1329"/>
              <p:cNvSpPr>
                <a:spLocks/>
              </p:cNvSpPr>
              <p:nvPr/>
            </p:nvSpPr>
            <p:spPr bwMode="auto">
              <a:xfrm>
                <a:off x="1901" y="3159"/>
                <a:ext cx="189" cy="226"/>
              </a:xfrm>
              <a:custGeom>
                <a:avLst/>
                <a:gdLst>
                  <a:gd name="T0" fmla="*/ 288 w 299"/>
                  <a:gd name="T1" fmla="*/ 359 h 361"/>
                  <a:gd name="T2" fmla="*/ 299 w 299"/>
                  <a:gd name="T3" fmla="*/ 305 h 361"/>
                  <a:gd name="T4" fmla="*/ 290 w 299"/>
                  <a:gd name="T5" fmla="*/ 244 h 361"/>
                  <a:gd name="T6" fmla="*/ 271 w 299"/>
                  <a:gd name="T7" fmla="*/ 244 h 361"/>
                  <a:gd name="T8" fmla="*/ 236 w 299"/>
                  <a:gd name="T9" fmla="*/ 128 h 361"/>
                  <a:gd name="T10" fmla="*/ 238 w 299"/>
                  <a:gd name="T11" fmla="*/ 13 h 361"/>
                  <a:gd name="T12" fmla="*/ 159 w 299"/>
                  <a:gd name="T13" fmla="*/ 0 h 361"/>
                  <a:gd name="T14" fmla="*/ 4 w 299"/>
                  <a:gd name="T15" fmla="*/ 23 h 361"/>
                  <a:gd name="T16" fmla="*/ 0 w 299"/>
                  <a:gd name="T17" fmla="*/ 155 h 361"/>
                  <a:gd name="T18" fmla="*/ 40 w 299"/>
                  <a:gd name="T19" fmla="*/ 224 h 361"/>
                  <a:gd name="T20" fmla="*/ 202 w 299"/>
                  <a:gd name="T21" fmla="*/ 290 h 361"/>
                  <a:gd name="T22" fmla="*/ 240 w 299"/>
                  <a:gd name="T23" fmla="*/ 361 h 361"/>
                  <a:gd name="T24" fmla="*/ 288 w 299"/>
                  <a:gd name="T25" fmla="*/ 359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9" h="361">
                    <a:moveTo>
                      <a:pt x="288" y="359"/>
                    </a:moveTo>
                    <a:lnTo>
                      <a:pt x="299" y="305"/>
                    </a:lnTo>
                    <a:lnTo>
                      <a:pt x="290" y="244"/>
                    </a:lnTo>
                    <a:lnTo>
                      <a:pt x="271" y="244"/>
                    </a:lnTo>
                    <a:lnTo>
                      <a:pt x="236" y="128"/>
                    </a:lnTo>
                    <a:lnTo>
                      <a:pt x="238" y="13"/>
                    </a:lnTo>
                    <a:lnTo>
                      <a:pt x="159" y="0"/>
                    </a:lnTo>
                    <a:lnTo>
                      <a:pt x="4" y="23"/>
                    </a:lnTo>
                    <a:lnTo>
                      <a:pt x="0" y="155"/>
                    </a:lnTo>
                    <a:lnTo>
                      <a:pt x="40" y="224"/>
                    </a:lnTo>
                    <a:lnTo>
                      <a:pt x="202" y="290"/>
                    </a:lnTo>
                    <a:lnTo>
                      <a:pt x="240" y="361"/>
                    </a:lnTo>
                    <a:lnTo>
                      <a:pt x="288" y="359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43" name="Freeform 1330"/>
              <p:cNvSpPr>
                <a:spLocks/>
              </p:cNvSpPr>
              <p:nvPr/>
            </p:nvSpPr>
            <p:spPr bwMode="auto">
              <a:xfrm>
                <a:off x="1826" y="3255"/>
                <a:ext cx="226" cy="144"/>
              </a:xfrm>
              <a:custGeom>
                <a:avLst/>
                <a:gdLst>
                  <a:gd name="T0" fmla="*/ 359 w 359"/>
                  <a:gd name="T1" fmla="*/ 206 h 231"/>
                  <a:gd name="T2" fmla="*/ 321 w 359"/>
                  <a:gd name="T3" fmla="*/ 135 h 231"/>
                  <a:gd name="T4" fmla="*/ 159 w 359"/>
                  <a:gd name="T5" fmla="*/ 69 h 231"/>
                  <a:gd name="T6" fmla="*/ 119 w 359"/>
                  <a:gd name="T7" fmla="*/ 0 h 231"/>
                  <a:gd name="T8" fmla="*/ 19 w 359"/>
                  <a:gd name="T9" fmla="*/ 0 h 231"/>
                  <a:gd name="T10" fmla="*/ 2 w 359"/>
                  <a:gd name="T11" fmla="*/ 69 h 231"/>
                  <a:gd name="T12" fmla="*/ 0 w 359"/>
                  <a:gd name="T13" fmla="*/ 77 h 231"/>
                  <a:gd name="T14" fmla="*/ 63 w 359"/>
                  <a:gd name="T15" fmla="*/ 177 h 231"/>
                  <a:gd name="T16" fmla="*/ 29 w 359"/>
                  <a:gd name="T17" fmla="*/ 206 h 231"/>
                  <a:gd name="T18" fmla="*/ 42 w 359"/>
                  <a:gd name="T19" fmla="*/ 231 h 231"/>
                  <a:gd name="T20" fmla="*/ 132 w 359"/>
                  <a:gd name="T21" fmla="*/ 211 h 231"/>
                  <a:gd name="T22" fmla="*/ 257 w 359"/>
                  <a:gd name="T23" fmla="*/ 185 h 231"/>
                  <a:gd name="T24" fmla="*/ 261 w 359"/>
                  <a:gd name="T25" fmla="*/ 192 h 231"/>
                  <a:gd name="T26" fmla="*/ 282 w 359"/>
                  <a:gd name="T27" fmla="*/ 200 h 231"/>
                  <a:gd name="T28" fmla="*/ 311 w 359"/>
                  <a:gd name="T29" fmla="*/ 198 h 231"/>
                  <a:gd name="T30" fmla="*/ 322 w 359"/>
                  <a:gd name="T31" fmla="*/ 208 h 231"/>
                  <a:gd name="T32" fmla="*/ 340 w 359"/>
                  <a:gd name="T33" fmla="*/ 208 h 231"/>
                  <a:gd name="T34" fmla="*/ 359 w 359"/>
                  <a:gd name="T35" fmla="*/ 206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9" h="231">
                    <a:moveTo>
                      <a:pt x="359" y="206"/>
                    </a:moveTo>
                    <a:lnTo>
                      <a:pt x="321" y="135"/>
                    </a:lnTo>
                    <a:lnTo>
                      <a:pt x="159" y="69"/>
                    </a:lnTo>
                    <a:lnTo>
                      <a:pt x="119" y="0"/>
                    </a:lnTo>
                    <a:lnTo>
                      <a:pt x="19" y="0"/>
                    </a:lnTo>
                    <a:lnTo>
                      <a:pt x="2" y="69"/>
                    </a:lnTo>
                    <a:lnTo>
                      <a:pt x="0" y="77"/>
                    </a:lnTo>
                    <a:lnTo>
                      <a:pt x="63" y="177"/>
                    </a:lnTo>
                    <a:lnTo>
                      <a:pt x="29" y="206"/>
                    </a:lnTo>
                    <a:lnTo>
                      <a:pt x="42" y="231"/>
                    </a:lnTo>
                    <a:lnTo>
                      <a:pt x="132" y="211"/>
                    </a:lnTo>
                    <a:lnTo>
                      <a:pt x="257" y="185"/>
                    </a:lnTo>
                    <a:lnTo>
                      <a:pt x="261" y="192"/>
                    </a:lnTo>
                    <a:lnTo>
                      <a:pt x="282" y="200"/>
                    </a:lnTo>
                    <a:lnTo>
                      <a:pt x="311" y="198"/>
                    </a:lnTo>
                    <a:lnTo>
                      <a:pt x="322" y="208"/>
                    </a:lnTo>
                    <a:lnTo>
                      <a:pt x="340" y="208"/>
                    </a:lnTo>
                    <a:lnTo>
                      <a:pt x="359" y="206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44" name="Freeform 1331"/>
              <p:cNvSpPr>
                <a:spLocks/>
              </p:cNvSpPr>
              <p:nvPr/>
            </p:nvSpPr>
            <p:spPr bwMode="auto">
              <a:xfrm>
                <a:off x="1826" y="3255"/>
                <a:ext cx="226" cy="144"/>
              </a:xfrm>
              <a:custGeom>
                <a:avLst/>
                <a:gdLst>
                  <a:gd name="T0" fmla="*/ 359 w 359"/>
                  <a:gd name="T1" fmla="*/ 206 h 231"/>
                  <a:gd name="T2" fmla="*/ 321 w 359"/>
                  <a:gd name="T3" fmla="*/ 135 h 231"/>
                  <a:gd name="T4" fmla="*/ 159 w 359"/>
                  <a:gd name="T5" fmla="*/ 69 h 231"/>
                  <a:gd name="T6" fmla="*/ 119 w 359"/>
                  <a:gd name="T7" fmla="*/ 0 h 231"/>
                  <a:gd name="T8" fmla="*/ 19 w 359"/>
                  <a:gd name="T9" fmla="*/ 0 h 231"/>
                  <a:gd name="T10" fmla="*/ 2 w 359"/>
                  <a:gd name="T11" fmla="*/ 69 h 231"/>
                  <a:gd name="T12" fmla="*/ 0 w 359"/>
                  <a:gd name="T13" fmla="*/ 77 h 231"/>
                  <a:gd name="T14" fmla="*/ 63 w 359"/>
                  <a:gd name="T15" fmla="*/ 177 h 231"/>
                  <a:gd name="T16" fmla="*/ 29 w 359"/>
                  <a:gd name="T17" fmla="*/ 206 h 231"/>
                  <a:gd name="T18" fmla="*/ 42 w 359"/>
                  <a:gd name="T19" fmla="*/ 231 h 231"/>
                  <a:gd name="T20" fmla="*/ 132 w 359"/>
                  <a:gd name="T21" fmla="*/ 211 h 231"/>
                  <a:gd name="T22" fmla="*/ 257 w 359"/>
                  <a:gd name="T23" fmla="*/ 185 h 231"/>
                  <a:gd name="T24" fmla="*/ 261 w 359"/>
                  <a:gd name="T25" fmla="*/ 192 h 231"/>
                  <a:gd name="T26" fmla="*/ 282 w 359"/>
                  <a:gd name="T27" fmla="*/ 200 h 231"/>
                  <a:gd name="T28" fmla="*/ 311 w 359"/>
                  <a:gd name="T29" fmla="*/ 198 h 231"/>
                  <a:gd name="T30" fmla="*/ 322 w 359"/>
                  <a:gd name="T31" fmla="*/ 208 h 231"/>
                  <a:gd name="T32" fmla="*/ 340 w 359"/>
                  <a:gd name="T33" fmla="*/ 208 h 231"/>
                  <a:gd name="T34" fmla="*/ 359 w 359"/>
                  <a:gd name="T35" fmla="*/ 206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9" h="231">
                    <a:moveTo>
                      <a:pt x="359" y="206"/>
                    </a:moveTo>
                    <a:lnTo>
                      <a:pt x="321" y="135"/>
                    </a:lnTo>
                    <a:lnTo>
                      <a:pt x="159" y="69"/>
                    </a:lnTo>
                    <a:lnTo>
                      <a:pt x="119" y="0"/>
                    </a:lnTo>
                    <a:lnTo>
                      <a:pt x="19" y="0"/>
                    </a:lnTo>
                    <a:lnTo>
                      <a:pt x="2" y="69"/>
                    </a:lnTo>
                    <a:lnTo>
                      <a:pt x="0" y="77"/>
                    </a:lnTo>
                    <a:lnTo>
                      <a:pt x="63" y="177"/>
                    </a:lnTo>
                    <a:lnTo>
                      <a:pt x="29" y="206"/>
                    </a:lnTo>
                    <a:lnTo>
                      <a:pt x="42" y="231"/>
                    </a:lnTo>
                    <a:lnTo>
                      <a:pt x="132" y="211"/>
                    </a:lnTo>
                    <a:lnTo>
                      <a:pt x="257" y="185"/>
                    </a:lnTo>
                    <a:lnTo>
                      <a:pt x="261" y="192"/>
                    </a:lnTo>
                    <a:lnTo>
                      <a:pt x="282" y="200"/>
                    </a:lnTo>
                    <a:lnTo>
                      <a:pt x="311" y="198"/>
                    </a:lnTo>
                    <a:lnTo>
                      <a:pt x="322" y="208"/>
                    </a:lnTo>
                    <a:lnTo>
                      <a:pt x="340" y="208"/>
                    </a:lnTo>
                    <a:lnTo>
                      <a:pt x="359" y="206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45" name="Freeform 1332"/>
              <p:cNvSpPr>
                <a:spLocks/>
              </p:cNvSpPr>
              <p:nvPr/>
            </p:nvSpPr>
            <p:spPr bwMode="auto">
              <a:xfrm>
                <a:off x="1837" y="3370"/>
                <a:ext cx="253" cy="233"/>
              </a:xfrm>
              <a:custGeom>
                <a:avLst/>
                <a:gdLst>
                  <a:gd name="T0" fmla="*/ 313 w 401"/>
                  <a:gd name="T1" fmla="*/ 234 h 376"/>
                  <a:gd name="T2" fmla="*/ 311 w 401"/>
                  <a:gd name="T3" fmla="*/ 226 h 376"/>
                  <a:gd name="T4" fmla="*/ 305 w 401"/>
                  <a:gd name="T5" fmla="*/ 209 h 376"/>
                  <a:gd name="T6" fmla="*/ 332 w 401"/>
                  <a:gd name="T7" fmla="*/ 144 h 376"/>
                  <a:gd name="T8" fmla="*/ 355 w 401"/>
                  <a:gd name="T9" fmla="*/ 144 h 376"/>
                  <a:gd name="T10" fmla="*/ 401 w 401"/>
                  <a:gd name="T11" fmla="*/ 53 h 376"/>
                  <a:gd name="T12" fmla="*/ 390 w 401"/>
                  <a:gd name="T13" fmla="*/ 19 h 376"/>
                  <a:gd name="T14" fmla="*/ 342 w 401"/>
                  <a:gd name="T15" fmla="*/ 21 h 376"/>
                  <a:gd name="T16" fmla="*/ 323 w 401"/>
                  <a:gd name="T17" fmla="*/ 23 h 376"/>
                  <a:gd name="T18" fmla="*/ 305 w 401"/>
                  <a:gd name="T19" fmla="*/ 23 h 376"/>
                  <a:gd name="T20" fmla="*/ 294 w 401"/>
                  <a:gd name="T21" fmla="*/ 13 h 376"/>
                  <a:gd name="T22" fmla="*/ 265 w 401"/>
                  <a:gd name="T23" fmla="*/ 15 h 376"/>
                  <a:gd name="T24" fmla="*/ 244 w 401"/>
                  <a:gd name="T25" fmla="*/ 7 h 376"/>
                  <a:gd name="T26" fmla="*/ 240 w 401"/>
                  <a:gd name="T27" fmla="*/ 0 h 376"/>
                  <a:gd name="T28" fmla="*/ 115 w 401"/>
                  <a:gd name="T29" fmla="*/ 26 h 376"/>
                  <a:gd name="T30" fmla="*/ 127 w 401"/>
                  <a:gd name="T31" fmla="*/ 42 h 376"/>
                  <a:gd name="T32" fmla="*/ 0 w 401"/>
                  <a:gd name="T33" fmla="*/ 109 h 376"/>
                  <a:gd name="T34" fmla="*/ 0 w 401"/>
                  <a:gd name="T35" fmla="*/ 132 h 376"/>
                  <a:gd name="T36" fmla="*/ 10 w 401"/>
                  <a:gd name="T37" fmla="*/ 140 h 376"/>
                  <a:gd name="T38" fmla="*/ 18 w 401"/>
                  <a:gd name="T39" fmla="*/ 145 h 376"/>
                  <a:gd name="T40" fmla="*/ 18 w 401"/>
                  <a:gd name="T41" fmla="*/ 307 h 376"/>
                  <a:gd name="T42" fmla="*/ 35 w 401"/>
                  <a:gd name="T43" fmla="*/ 332 h 376"/>
                  <a:gd name="T44" fmla="*/ 58 w 401"/>
                  <a:gd name="T45" fmla="*/ 322 h 376"/>
                  <a:gd name="T46" fmla="*/ 66 w 401"/>
                  <a:gd name="T47" fmla="*/ 324 h 376"/>
                  <a:gd name="T48" fmla="*/ 73 w 401"/>
                  <a:gd name="T49" fmla="*/ 332 h 376"/>
                  <a:gd name="T50" fmla="*/ 85 w 401"/>
                  <a:gd name="T51" fmla="*/ 333 h 376"/>
                  <a:gd name="T52" fmla="*/ 100 w 401"/>
                  <a:gd name="T53" fmla="*/ 330 h 376"/>
                  <a:gd name="T54" fmla="*/ 115 w 401"/>
                  <a:gd name="T55" fmla="*/ 333 h 376"/>
                  <a:gd name="T56" fmla="*/ 123 w 401"/>
                  <a:gd name="T57" fmla="*/ 343 h 376"/>
                  <a:gd name="T58" fmla="*/ 144 w 401"/>
                  <a:gd name="T59" fmla="*/ 374 h 376"/>
                  <a:gd name="T60" fmla="*/ 150 w 401"/>
                  <a:gd name="T61" fmla="*/ 376 h 376"/>
                  <a:gd name="T62" fmla="*/ 160 w 401"/>
                  <a:gd name="T63" fmla="*/ 376 h 376"/>
                  <a:gd name="T64" fmla="*/ 233 w 401"/>
                  <a:gd name="T65" fmla="*/ 326 h 376"/>
                  <a:gd name="T66" fmla="*/ 244 w 401"/>
                  <a:gd name="T67" fmla="*/ 318 h 376"/>
                  <a:gd name="T68" fmla="*/ 210 w 401"/>
                  <a:gd name="T69" fmla="*/ 247 h 376"/>
                  <a:gd name="T70" fmla="*/ 221 w 401"/>
                  <a:gd name="T71" fmla="*/ 230 h 376"/>
                  <a:gd name="T72" fmla="*/ 313 w 401"/>
                  <a:gd name="T73" fmla="*/ 234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01" h="376">
                    <a:moveTo>
                      <a:pt x="313" y="234"/>
                    </a:moveTo>
                    <a:lnTo>
                      <a:pt x="311" y="226"/>
                    </a:lnTo>
                    <a:lnTo>
                      <a:pt x="305" y="209"/>
                    </a:lnTo>
                    <a:lnTo>
                      <a:pt x="332" y="144"/>
                    </a:lnTo>
                    <a:lnTo>
                      <a:pt x="355" y="144"/>
                    </a:lnTo>
                    <a:lnTo>
                      <a:pt x="401" y="53"/>
                    </a:lnTo>
                    <a:lnTo>
                      <a:pt x="390" y="19"/>
                    </a:lnTo>
                    <a:lnTo>
                      <a:pt x="342" y="21"/>
                    </a:lnTo>
                    <a:lnTo>
                      <a:pt x="323" y="23"/>
                    </a:lnTo>
                    <a:lnTo>
                      <a:pt x="305" y="23"/>
                    </a:lnTo>
                    <a:lnTo>
                      <a:pt x="294" y="13"/>
                    </a:lnTo>
                    <a:lnTo>
                      <a:pt x="265" y="15"/>
                    </a:lnTo>
                    <a:lnTo>
                      <a:pt x="244" y="7"/>
                    </a:lnTo>
                    <a:lnTo>
                      <a:pt x="240" y="0"/>
                    </a:lnTo>
                    <a:lnTo>
                      <a:pt x="115" y="26"/>
                    </a:lnTo>
                    <a:lnTo>
                      <a:pt x="127" y="42"/>
                    </a:lnTo>
                    <a:lnTo>
                      <a:pt x="0" y="109"/>
                    </a:lnTo>
                    <a:lnTo>
                      <a:pt x="0" y="132"/>
                    </a:lnTo>
                    <a:lnTo>
                      <a:pt x="10" y="140"/>
                    </a:lnTo>
                    <a:lnTo>
                      <a:pt x="18" y="145"/>
                    </a:lnTo>
                    <a:lnTo>
                      <a:pt x="18" y="307"/>
                    </a:lnTo>
                    <a:lnTo>
                      <a:pt x="35" y="332"/>
                    </a:lnTo>
                    <a:lnTo>
                      <a:pt x="58" y="322"/>
                    </a:lnTo>
                    <a:lnTo>
                      <a:pt x="66" y="324"/>
                    </a:lnTo>
                    <a:lnTo>
                      <a:pt x="73" y="332"/>
                    </a:lnTo>
                    <a:lnTo>
                      <a:pt x="85" y="333"/>
                    </a:lnTo>
                    <a:lnTo>
                      <a:pt x="100" y="330"/>
                    </a:lnTo>
                    <a:lnTo>
                      <a:pt x="115" y="333"/>
                    </a:lnTo>
                    <a:lnTo>
                      <a:pt x="123" y="343"/>
                    </a:lnTo>
                    <a:lnTo>
                      <a:pt x="144" y="374"/>
                    </a:lnTo>
                    <a:lnTo>
                      <a:pt x="150" y="376"/>
                    </a:lnTo>
                    <a:lnTo>
                      <a:pt x="160" y="376"/>
                    </a:lnTo>
                    <a:lnTo>
                      <a:pt x="233" y="326"/>
                    </a:lnTo>
                    <a:lnTo>
                      <a:pt x="244" y="318"/>
                    </a:lnTo>
                    <a:lnTo>
                      <a:pt x="210" y="247"/>
                    </a:lnTo>
                    <a:lnTo>
                      <a:pt x="221" y="230"/>
                    </a:lnTo>
                    <a:lnTo>
                      <a:pt x="313" y="23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46" name="Freeform 1333"/>
              <p:cNvSpPr>
                <a:spLocks/>
              </p:cNvSpPr>
              <p:nvPr/>
            </p:nvSpPr>
            <p:spPr bwMode="auto">
              <a:xfrm>
                <a:off x="1837" y="3370"/>
                <a:ext cx="253" cy="233"/>
              </a:xfrm>
              <a:custGeom>
                <a:avLst/>
                <a:gdLst>
                  <a:gd name="T0" fmla="*/ 313 w 401"/>
                  <a:gd name="T1" fmla="*/ 234 h 376"/>
                  <a:gd name="T2" fmla="*/ 311 w 401"/>
                  <a:gd name="T3" fmla="*/ 226 h 376"/>
                  <a:gd name="T4" fmla="*/ 305 w 401"/>
                  <a:gd name="T5" fmla="*/ 209 h 376"/>
                  <a:gd name="T6" fmla="*/ 332 w 401"/>
                  <a:gd name="T7" fmla="*/ 144 h 376"/>
                  <a:gd name="T8" fmla="*/ 355 w 401"/>
                  <a:gd name="T9" fmla="*/ 144 h 376"/>
                  <a:gd name="T10" fmla="*/ 401 w 401"/>
                  <a:gd name="T11" fmla="*/ 53 h 376"/>
                  <a:gd name="T12" fmla="*/ 390 w 401"/>
                  <a:gd name="T13" fmla="*/ 19 h 376"/>
                  <a:gd name="T14" fmla="*/ 342 w 401"/>
                  <a:gd name="T15" fmla="*/ 21 h 376"/>
                  <a:gd name="T16" fmla="*/ 323 w 401"/>
                  <a:gd name="T17" fmla="*/ 23 h 376"/>
                  <a:gd name="T18" fmla="*/ 305 w 401"/>
                  <a:gd name="T19" fmla="*/ 23 h 376"/>
                  <a:gd name="T20" fmla="*/ 294 w 401"/>
                  <a:gd name="T21" fmla="*/ 13 h 376"/>
                  <a:gd name="T22" fmla="*/ 265 w 401"/>
                  <a:gd name="T23" fmla="*/ 15 h 376"/>
                  <a:gd name="T24" fmla="*/ 244 w 401"/>
                  <a:gd name="T25" fmla="*/ 7 h 376"/>
                  <a:gd name="T26" fmla="*/ 240 w 401"/>
                  <a:gd name="T27" fmla="*/ 0 h 376"/>
                  <a:gd name="T28" fmla="*/ 115 w 401"/>
                  <a:gd name="T29" fmla="*/ 26 h 376"/>
                  <a:gd name="T30" fmla="*/ 127 w 401"/>
                  <a:gd name="T31" fmla="*/ 42 h 376"/>
                  <a:gd name="T32" fmla="*/ 0 w 401"/>
                  <a:gd name="T33" fmla="*/ 109 h 376"/>
                  <a:gd name="T34" fmla="*/ 0 w 401"/>
                  <a:gd name="T35" fmla="*/ 132 h 376"/>
                  <a:gd name="T36" fmla="*/ 10 w 401"/>
                  <a:gd name="T37" fmla="*/ 140 h 376"/>
                  <a:gd name="T38" fmla="*/ 18 w 401"/>
                  <a:gd name="T39" fmla="*/ 145 h 376"/>
                  <a:gd name="T40" fmla="*/ 18 w 401"/>
                  <a:gd name="T41" fmla="*/ 307 h 376"/>
                  <a:gd name="T42" fmla="*/ 35 w 401"/>
                  <a:gd name="T43" fmla="*/ 332 h 376"/>
                  <a:gd name="T44" fmla="*/ 58 w 401"/>
                  <a:gd name="T45" fmla="*/ 322 h 376"/>
                  <a:gd name="T46" fmla="*/ 66 w 401"/>
                  <a:gd name="T47" fmla="*/ 324 h 376"/>
                  <a:gd name="T48" fmla="*/ 73 w 401"/>
                  <a:gd name="T49" fmla="*/ 332 h 376"/>
                  <a:gd name="T50" fmla="*/ 85 w 401"/>
                  <a:gd name="T51" fmla="*/ 333 h 376"/>
                  <a:gd name="T52" fmla="*/ 100 w 401"/>
                  <a:gd name="T53" fmla="*/ 330 h 376"/>
                  <a:gd name="T54" fmla="*/ 115 w 401"/>
                  <a:gd name="T55" fmla="*/ 333 h 376"/>
                  <a:gd name="T56" fmla="*/ 123 w 401"/>
                  <a:gd name="T57" fmla="*/ 343 h 376"/>
                  <a:gd name="T58" fmla="*/ 144 w 401"/>
                  <a:gd name="T59" fmla="*/ 374 h 376"/>
                  <a:gd name="T60" fmla="*/ 150 w 401"/>
                  <a:gd name="T61" fmla="*/ 376 h 376"/>
                  <a:gd name="T62" fmla="*/ 160 w 401"/>
                  <a:gd name="T63" fmla="*/ 376 h 376"/>
                  <a:gd name="T64" fmla="*/ 233 w 401"/>
                  <a:gd name="T65" fmla="*/ 326 h 376"/>
                  <a:gd name="T66" fmla="*/ 244 w 401"/>
                  <a:gd name="T67" fmla="*/ 318 h 376"/>
                  <a:gd name="T68" fmla="*/ 210 w 401"/>
                  <a:gd name="T69" fmla="*/ 247 h 376"/>
                  <a:gd name="T70" fmla="*/ 221 w 401"/>
                  <a:gd name="T71" fmla="*/ 230 h 376"/>
                  <a:gd name="T72" fmla="*/ 313 w 401"/>
                  <a:gd name="T73" fmla="*/ 234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01" h="376">
                    <a:moveTo>
                      <a:pt x="313" y="234"/>
                    </a:moveTo>
                    <a:lnTo>
                      <a:pt x="311" y="226"/>
                    </a:lnTo>
                    <a:lnTo>
                      <a:pt x="305" y="209"/>
                    </a:lnTo>
                    <a:lnTo>
                      <a:pt x="332" y="144"/>
                    </a:lnTo>
                    <a:lnTo>
                      <a:pt x="355" y="144"/>
                    </a:lnTo>
                    <a:lnTo>
                      <a:pt x="401" y="53"/>
                    </a:lnTo>
                    <a:lnTo>
                      <a:pt x="390" y="19"/>
                    </a:lnTo>
                    <a:lnTo>
                      <a:pt x="342" y="21"/>
                    </a:lnTo>
                    <a:lnTo>
                      <a:pt x="323" y="23"/>
                    </a:lnTo>
                    <a:lnTo>
                      <a:pt x="305" y="23"/>
                    </a:lnTo>
                    <a:lnTo>
                      <a:pt x="294" y="13"/>
                    </a:lnTo>
                    <a:lnTo>
                      <a:pt x="265" y="15"/>
                    </a:lnTo>
                    <a:lnTo>
                      <a:pt x="244" y="7"/>
                    </a:lnTo>
                    <a:lnTo>
                      <a:pt x="240" y="0"/>
                    </a:lnTo>
                    <a:lnTo>
                      <a:pt x="115" y="26"/>
                    </a:lnTo>
                    <a:lnTo>
                      <a:pt x="127" y="42"/>
                    </a:lnTo>
                    <a:lnTo>
                      <a:pt x="0" y="109"/>
                    </a:lnTo>
                    <a:lnTo>
                      <a:pt x="0" y="132"/>
                    </a:lnTo>
                    <a:lnTo>
                      <a:pt x="10" y="140"/>
                    </a:lnTo>
                    <a:lnTo>
                      <a:pt x="18" y="145"/>
                    </a:lnTo>
                    <a:lnTo>
                      <a:pt x="18" y="307"/>
                    </a:lnTo>
                    <a:lnTo>
                      <a:pt x="35" y="332"/>
                    </a:lnTo>
                    <a:lnTo>
                      <a:pt x="58" y="322"/>
                    </a:lnTo>
                    <a:lnTo>
                      <a:pt x="66" y="324"/>
                    </a:lnTo>
                    <a:lnTo>
                      <a:pt x="73" y="332"/>
                    </a:lnTo>
                    <a:lnTo>
                      <a:pt x="85" y="333"/>
                    </a:lnTo>
                    <a:lnTo>
                      <a:pt x="100" y="330"/>
                    </a:lnTo>
                    <a:lnTo>
                      <a:pt x="115" y="333"/>
                    </a:lnTo>
                    <a:lnTo>
                      <a:pt x="123" y="343"/>
                    </a:lnTo>
                    <a:lnTo>
                      <a:pt x="144" y="374"/>
                    </a:lnTo>
                    <a:lnTo>
                      <a:pt x="150" y="376"/>
                    </a:lnTo>
                    <a:lnTo>
                      <a:pt x="160" y="376"/>
                    </a:lnTo>
                    <a:lnTo>
                      <a:pt x="233" y="326"/>
                    </a:lnTo>
                    <a:lnTo>
                      <a:pt x="244" y="318"/>
                    </a:lnTo>
                    <a:lnTo>
                      <a:pt x="210" y="247"/>
                    </a:lnTo>
                    <a:lnTo>
                      <a:pt x="221" y="230"/>
                    </a:lnTo>
                    <a:lnTo>
                      <a:pt x="313" y="234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47" name="Freeform 1334"/>
              <p:cNvSpPr>
                <a:spLocks/>
              </p:cNvSpPr>
              <p:nvPr/>
            </p:nvSpPr>
            <p:spPr bwMode="auto">
              <a:xfrm>
                <a:off x="1043" y="3359"/>
                <a:ext cx="556" cy="369"/>
              </a:xfrm>
              <a:custGeom>
                <a:avLst/>
                <a:gdLst>
                  <a:gd name="T0" fmla="*/ 858 w 875"/>
                  <a:gd name="T1" fmla="*/ 459 h 593"/>
                  <a:gd name="T2" fmla="*/ 869 w 875"/>
                  <a:gd name="T3" fmla="*/ 424 h 593"/>
                  <a:gd name="T4" fmla="*/ 795 w 875"/>
                  <a:gd name="T5" fmla="*/ 319 h 593"/>
                  <a:gd name="T6" fmla="*/ 798 w 875"/>
                  <a:gd name="T7" fmla="*/ 292 h 593"/>
                  <a:gd name="T8" fmla="*/ 787 w 875"/>
                  <a:gd name="T9" fmla="*/ 261 h 593"/>
                  <a:gd name="T10" fmla="*/ 766 w 875"/>
                  <a:gd name="T11" fmla="*/ 215 h 593"/>
                  <a:gd name="T12" fmla="*/ 737 w 875"/>
                  <a:gd name="T13" fmla="*/ 185 h 593"/>
                  <a:gd name="T14" fmla="*/ 716 w 875"/>
                  <a:gd name="T15" fmla="*/ 140 h 593"/>
                  <a:gd name="T16" fmla="*/ 679 w 875"/>
                  <a:gd name="T17" fmla="*/ 125 h 593"/>
                  <a:gd name="T18" fmla="*/ 674 w 875"/>
                  <a:gd name="T19" fmla="*/ 112 h 593"/>
                  <a:gd name="T20" fmla="*/ 656 w 875"/>
                  <a:gd name="T21" fmla="*/ 48 h 593"/>
                  <a:gd name="T22" fmla="*/ 516 w 875"/>
                  <a:gd name="T23" fmla="*/ 39 h 593"/>
                  <a:gd name="T24" fmla="*/ 422 w 875"/>
                  <a:gd name="T25" fmla="*/ 0 h 593"/>
                  <a:gd name="T26" fmla="*/ 424 w 875"/>
                  <a:gd name="T27" fmla="*/ 27 h 593"/>
                  <a:gd name="T28" fmla="*/ 434 w 875"/>
                  <a:gd name="T29" fmla="*/ 62 h 593"/>
                  <a:gd name="T30" fmla="*/ 393 w 875"/>
                  <a:gd name="T31" fmla="*/ 75 h 593"/>
                  <a:gd name="T32" fmla="*/ 353 w 875"/>
                  <a:gd name="T33" fmla="*/ 104 h 593"/>
                  <a:gd name="T34" fmla="*/ 292 w 875"/>
                  <a:gd name="T35" fmla="*/ 121 h 593"/>
                  <a:gd name="T36" fmla="*/ 75 w 875"/>
                  <a:gd name="T37" fmla="*/ 129 h 593"/>
                  <a:gd name="T38" fmla="*/ 65 w 875"/>
                  <a:gd name="T39" fmla="*/ 211 h 593"/>
                  <a:gd name="T40" fmla="*/ 15 w 875"/>
                  <a:gd name="T41" fmla="*/ 254 h 593"/>
                  <a:gd name="T42" fmla="*/ 23 w 875"/>
                  <a:gd name="T43" fmla="*/ 304 h 593"/>
                  <a:gd name="T44" fmla="*/ 0 w 875"/>
                  <a:gd name="T45" fmla="*/ 409 h 593"/>
                  <a:gd name="T46" fmla="*/ 52 w 875"/>
                  <a:gd name="T47" fmla="*/ 455 h 593"/>
                  <a:gd name="T48" fmla="*/ 94 w 875"/>
                  <a:gd name="T49" fmla="*/ 470 h 593"/>
                  <a:gd name="T50" fmla="*/ 131 w 875"/>
                  <a:gd name="T51" fmla="*/ 515 h 593"/>
                  <a:gd name="T52" fmla="*/ 169 w 875"/>
                  <a:gd name="T53" fmla="*/ 538 h 593"/>
                  <a:gd name="T54" fmla="*/ 180 w 875"/>
                  <a:gd name="T55" fmla="*/ 553 h 593"/>
                  <a:gd name="T56" fmla="*/ 213 w 875"/>
                  <a:gd name="T57" fmla="*/ 540 h 593"/>
                  <a:gd name="T58" fmla="*/ 251 w 875"/>
                  <a:gd name="T59" fmla="*/ 563 h 593"/>
                  <a:gd name="T60" fmla="*/ 288 w 875"/>
                  <a:gd name="T61" fmla="*/ 588 h 593"/>
                  <a:gd name="T62" fmla="*/ 317 w 875"/>
                  <a:gd name="T63" fmla="*/ 591 h 593"/>
                  <a:gd name="T64" fmla="*/ 301 w 875"/>
                  <a:gd name="T65" fmla="*/ 421 h 593"/>
                  <a:gd name="T66" fmla="*/ 317 w 875"/>
                  <a:gd name="T67" fmla="*/ 346 h 593"/>
                  <a:gd name="T68" fmla="*/ 489 w 875"/>
                  <a:gd name="T69" fmla="*/ 282 h 593"/>
                  <a:gd name="T70" fmla="*/ 656 w 875"/>
                  <a:gd name="T71" fmla="*/ 292 h 593"/>
                  <a:gd name="T72" fmla="*/ 701 w 875"/>
                  <a:gd name="T73" fmla="*/ 403 h 593"/>
                  <a:gd name="T74" fmla="*/ 793 w 875"/>
                  <a:gd name="T75" fmla="*/ 405 h 593"/>
                  <a:gd name="T76" fmla="*/ 833 w 875"/>
                  <a:gd name="T77" fmla="*/ 449 h 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75" h="593">
                    <a:moveTo>
                      <a:pt x="843" y="467"/>
                    </a:moveTo>
                    <a:lnTo>
                      <a:pt x="858" y="459"/>
                    </a:lnTo>
                    <a:lnTo>
                      <a:pt x="862" y="449"/>
                    </a:lnTo>
                    <a:lnTo>
                      <a:pt x="869" y="424"/>
                    </a:lnTo>
                    <a:lnTo>
                      <a:pt x="875" y="411"/>
                    </a:lnTo>
                    <a:lnTo>
                      <a:pt x="795" y="319"/>
                    </a:lnTo>
                    <a:lnTo>
                      <a:pt x="800" y="304"/>
                    </a:lnTo>
                    <a:lnTo>
                      <a:pt x="798" y="292"/>
                    </a:lnTo>
                    <a:lnTo>
                      <a:pt x="796" y="282"/>
                    </a:lnTo>
                    <a:lnTo>
                      <a:pt x="787" y="261"/>
                    </a:lnTo>
                    <a:lnTo>
                      <a:pt x="779" y="242"/>
                    </a:lnTo>
                    <a:lnTo>
                      <a:pt x="766" y="215"/>
                    </a:lnTo>
                    <a:lnTo>
                      <a:pt x="748" y="192"/>
                    </a:lnTo>
                    <a:lnTo>
                      <a:pt x="737" y="185"/>
                    </a:lnTo>
                    <a:lnTo>
                      <a:pt x="720" y="171"/>
                    </a:lnTo>
                    <a:lnTo>
                      <a:pt x="716" y="140"/>
                    </a:lnTo>
                    <a:lnTo>
                      <a:pt x="718" y="129"/>
                    </a:lnTo>
                    <a:lnTo>
                      <a:pt x="679" y="125"/>
                    </a:lnTo>
                    <a:lnTo>
                      <a:pt x="679" y="119"/>
                    </a:lnTo>
                    <a:lnTo>
                      <a:pt x="674" y="112"/>
                    </a:lnTo>
                    <a:lnTo>
                      <a:pt x="666" y="108"/>
                    </a:lnTo>
                    <a:lnTo>
                      <a:pt x="656" y="48"/>
                    </a:lnTo>
                    <a:lnTo>
                      <a:pt x="555" y="41"/>
                    </a:lnTo>
                    <a:lnTo>
                      <a:pt x="516" y="39"/>
                    </a:lnTo>
                    <a:lnTo>
                      <a:pt x="468" y="0"/>
                    </a:lnTo>
                    <a:lnTo>
                      <a:pt x="422" y="0"/>
                    </a:lnTo>
                    <a:lnTo>
                      <a:pt x="416" y="23"/>
                    </a:lnTo>
                    <a:lnTo>
                      <a:pt x="424" y="27"/>
                    </a:lnTo>
                    <a:lnTo>
                      <a:pt x="434" y="44"/>
                    </a:lnTo>
                    <a:lnTo>
                      <a:pt x="434" y="62"/>
                    </a:lnTo>
                    <a:lnTo>
                      <a:pt x="413" y="73"/>
                    </a:lnTo>
                    <a:lnTo>
                      <a:pt x="393" y="75"/>
                    </a:lnTo>
                    <a:lnTo>
                      <a:pt x="372" y="75"/>
                    </a:lnTo>
                    <a:lnTo>
                      <a:pt x="353" y="104"/>
                    </a:lnTo>
                    <a:lnTo>
                      <a:pt x="317" y="75"/>
                    </a:lnTo>
                    <a:lnTo>
                      <a:pt x="292" y="121"/>
                    </a:lnTo>
                    <a:lnTo>
                      <a:pt x="150" y="85"/>
                    </a:lnTo>
                    <a:lnTo>
                      <a:pt x="75" y="129"/>
                    </a:lnTo>
                    <a:lnTo>
                      <a:pt x="50" y="142"/>
                    </a:lnTo>
                    <a:lnTo>
                      <a:pt x="65" y="211"/>
                    </a:lnTo>
                    <a:lnTo>
                      <a:pt x="27" y="229"/>
                    </a:lnTo>
                    <a:lnTo>
                      <a:pt x="15" y="254"/>
                    </a:lnTo>
                    <a:lnTo>
                      <a:pt x="13" y="280"/>
                    </a:lnTo>
                    <a:lnTo>
                      <a:pt x="23" y="304"/>
                    </a:lnTo>
                    <a:lnTo>
                      <a:pt x="46" y="323"/>
                    </a:lnTo>
                    <a:lnTo>
                      <a:pt x="0" y="409"/>
                    </a:lnTo>
                    <a:lnTo>
                      <a:pt x="27" y="432"/>
                    </a:lnTo>
                    <a:lnTo>
                      <a:pt x="52" y="455"/>
                    </a:lnTo>
                    <a:lnTo>
                      <a:pt x="71" y="467"/>
                    </a:lnTo>
                    <a:lnTo>
                      <a:pt x="94" y="470"/>
                    </a:lnTo>
                    <a:lnTo>
                      <a:pt x="111" y="492"/>
                    </a:lnTo>
                    <a:lnTo>
                      <a:pt x="131" y="515"/>
                    </a:lnTo>
                    <a:lnTo>
                      <a:pt x="150" y="526"/>
                    </a:lnTo>
                    <a:lnTo>
                      <a:pt x="169" y="538"/>
                    </a:lnTo>
                    <a:lnTo>
                      <a:pt x="175" y="549"/>
                    </a:lnTo>
                    <a:lnTo>
                      <a:pt x="180" y="553"/>
                    </a:lnTo>
                    <a:lnTo>
                      <a:pt x="188" y="547"/>
                    </a:lnTo>
                    <a:lnTo>
                      <a:pt x="213" y="540"/>
                    </a:lnTo>
                    <a:lnTo>
                      <a:pt x="236" y="545"/>
                    </a:lnTo>
                    <a:lnTo>
                      <a:pt x="251" y="563"/>
                    </a:lnTo>
                    <a:lnTo>
                      <a:pt x="273" y="578"/>
                    </a:lnTo>
                    <a:lnTo>
                      <a:pt x="288" y="588"/>
                    </a:lnTo>
                    <a:lnTo>
                      <a:pt x="303" y="593"/>
                    </a:lnTo>
                    <a:lnTo>
                      <a:pt x="317" y="591"/>
                    </a:lnTo>
                    <a:lnTo>
                      <a:pt x="292" y="432"/>
                    </a:lnTo>
                    <a:lnTo>
                      <a:pt x="301" y="421"/>
                    </a:lnTo>
                    <a:lnTo>
                      <a:pt x="282" y="350"/>
                    </a:lnTo>
                    <a:lnTo>
                      <a:pt x="317" y="346"/>
                    </a:lnTo>
                    <a:lnTo>
                      <a:pt x="428" y="277"/>
                    </a:lnTo>
                    <a:lnTo>
                      <a:pt x="489" y="282"/>
                    </a:lnTo>
                    <a:lnTo>
                      <a:pt x="597" y="263"/>
                    </a:lnTo>
                    <a:lnTo>
                      <a:pt x="656" y="292"/>
                    </a:lnTo>
                    <a:lnTo>
                      <a:pt x="641" y="332"/>
                    </a:lnTo>
                    <a:lnTo>
                      <a:pt x="701" y="403"/>
                    </a:lnTo>
                    <a:lnTo>
                      <a:pt x="745" y="403"/>
                    </a:lnTo>
                    <a:lnTo>
                      <a:pt x="793" y="405"/>
                    </a:lnTo>
                    <a:lnTo>
                      <a:pt x="812" y="415"/>
                    </a:lnTo>
                    <a:lnTo>
                      <a:pt x="833" y="449"/>
                    </a:lnTo>
                    <a:lnTo>
                      <a:pt x="843" y="4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48" name="Freeform 1335"/>
              <p:cNvSpPr>
                <a:spLocks/>
              </p:cNvSpPr>
              <p:nvPr/>
            </p:nvSpPr>
            <p:spPr bwMode="auto">
              <a:xfrm>
                <a:off x="1043" y="3359"/>
                <a:ext cx="556" cy="369"/>
              </a:xfrm>
              <a:custGeom>
                <a:avLst/>
                <a:gdLst>
                  <a:gd name="T0" fmla="*/ 858 w 875"/>
                  <a:gd name="T1" fmla="*/ 459 h 593"/>
                  <a:gd name="T2" fmla="*/ 869 w 875"/>
                  <a:gd name="T3" fmla="*/ 424 h 593"/>
                  <a:gd name="T4" fmla="*/ 795 w 875"/>
                  <a:gd name="T5" fmla="*/ 319 h 593"/>
                  <a:gd name="T6" fmla="*/ 798 w 875"/>
                  <a:gd name="T7" fmla="*/ 292 h 593"/>
                  <a:gd name="T8" fmla="*/ 787 w 875"/>
                  <a:gd name="T9" fmla="*/ 261 h 593"/>
                  <a:gd name="T10" fmla="*/ 766 w 875"/>
                  <a:gd name="T11" fmla="*/ 215 h 593"/>
                  <a:gd name="T12" fmla="*/ 737 w 875"/>
                  <a:gd name="T13" fmla="*/ 185 h 593"/>
                  <a:gd name="T14" fmla="*/ 716 w 875"/>
                  <a:gd name="T15" fmla="*/ 140 h 593"/>
                  <a:gd name="T16" fmla="*/ 679 w 875"/>
                  <a:gd name="T17" fmla="*/ 125 h 593"/>
                  <a:gd name="T18" fmla="*/ 674 w 875"/>
                  <a:gd name="T19" fmla="*/ 112 h 593"/>
                  <a:gd name="T20" fmla="*/ 656 w 875"/>
                  <a:gd name="T21" fmla="*/ 48 h 593"/>
                  <a:gd name="T22" fmla="*/ 516 w 875"/>
                  <a:gd name="T23" fmla="*/ 39 h 593"/>
                  <a:gd name="T24" fmla="*/ 422 w 875"/>
                  <a:gd name="T25" fmla="*/ 0 h 593"/>
                  <a:gd name="T26" fmla="*/ 424 w 875"/>
                  <a:gd name="T27" fmla="*/ 27 h 593"/>
                  <a:gd name="T28" fmla="*/ 434 w 875"/>
                  <a:gd name="T29" fmla="*/ 62 h 593"/>
                  <a:gd name="T30" fmla="*/ 393 w 875"/>
                  <a:gd name="T31" fmla="*/ 75 h 593"/>
                  <a:gd name="T32" fmla="*/ 353 w 875"/>
                  <a:gd name="T33" fmla="*/ 104 h 593"/>
                  <a:gd name="T34" fmla="*/ 292 w 875"/>
                  <a:gd name="T35" fmla="*/ 121 h 593"/>
                  <a:gd name="T36" fmla="*/ 75 w 875"/>
                  <a:gd name="T37" fmla="*/ 129 h 593"/>
                  <a:gd name="T38" fmla="*/ 65 w 875"/>
                  <a:gd name="T39" fmla="*/ 211 h 593"/>
                  <a:gd name="T40" fmla="*/ 15 w 875"/>
                  <a:gd name="T41" fmla="*/ 254 h 593"/>
                  <a:gd name="T42" fmla="*/ 23 w 875"/>
                  <a:gd name="T43" fmla="*/ 304 h 593"/>
                  <a:gd name="T44" fmla="*/ 0 w 875"/>
                  <a:gd name="T45" fmla="*/ 409 h 593"/>
                  <a:gd name="T46" fmla="*/ 52 w 875"/>
                  <a:gd name="T47" fmla="*/ 455 h 593"/>
                  <a:gd name="T48" fmla="*/ 94 w 875"/>
                  <a:gd name="T49" fmla="*/ 470 h 593"/>
                  <a:gd name="T50" fmla="*/ 131 w 875"/>
                  <a:gd name="T51" fmla="*/ 515 h 593"/>
                  <a:gd name="T52" fmla="*/ 169 w 875"/>
                  <a:gd name="T53" fmla="*/ 538 h 593"/>
                  <a:gd name="T54" fmla="*/ 180 w 875"/>
                  <a:gd name="T55" fmla="*/ 553 h 593"/>
                  <a:gd name="T56" fmla="*/ 213 w 875"/>
                  <a:gd name="T57" fmla="*/ 540 h 593"/>
                  <a:gd name="T58" fmla="*/ 251 w 875"/>
                  <a:gd name="T59" fmla="*/ 563 h 593"/>
                  <a:gd name="T60" fmla="*/ 288 w 875"/>
                  <a:gd name="T61" fmla="*/ 588 h 593"/>
                  <a:gd name="T62" fmla="*/ 317 w 875"/>
                  <a:gd name="T63" fmla="*/ 591 h 593"/>
                  <a:gd name="T64" fmla="*/ 301 w 875"/>
                  <a:gd name="T65" fmla="*/ 421 h 593"/>
                  <a:gd name="T66" fmla="*/ 317 w 875"/>
                  <a:gd name="T67" fmla="*/ 346 h 593"/>
                  <a:gd name="T68" fmla="*/ 489 w 875"/>
                  <a:gd name="T69" fmla="*/ 282 h 593"/>
                  <a:gd name="T70" fmla="*/ 656 w 875"/>
                  <a:gd name="T71" fmla="*/ 292 h 593"/>
                  <a:gd name="T72" fmla="*/ 701 w 875"/>
                  <a:gd name="T73" fmla="*/ 403 h 593"/>
                  <a:gd name="T74" fmla="*/ 793 w 875"/>
                  <a:gd name="T75" fmla="*/ 405 h 593"/>
                  <a:gd name="T76" fmla="*/ 833 w 875"/>
                  <a:gd name="T77" fmla="*/ 449 h 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75" h="593">
                    <a:moveTo>
                      <a:pt x="843" y="467"/>
                    </a:moveTo>
                    <a:lnTo>
                      <a:pt x="858" y="459"/>
                    </a:lnTo>
                    <a:lnTo>
                      <a:pt x="862" y="449"/>
                    </a:lnTo>
                    <a:lnTo>
                      <a:pt x="869" y="424"/>
                    </a:lnTo>
                    <a:lnTo>
                      <a:pt x="875" y="411"/>
                    </a:lnTo>
                    <a:lnTo>
                      <a:pt x="795" y="319"/>
                    </a:lnTo>
                    <a:lnTo>
                      <a:pt x="800" y="304"/>
                    </a:lnTo>
                    <a:lnTo>
                      <a:pt x="798" y="292"/>
                    </a:lnTo>
                    <a:lnTo>
                      <a:pt x="796" y="282"/>
                    </a:lnTo>
                    <a:lnTo>
                      <a:pt x="787" y="261"/>
                    </a:lnTo>
                    <a:lnTo>
                      <a:pt x="779" y="242"/>
                    </a:lnTo>
                    <a:lnTo>
                      <a:pt x="766" y="215"/>
                    </a:lnTo>
                    <a:lnTo>
                      <a:pt x="748" y="192"/>
                    </a:lnTo>
                    <a:lnTo>
                      <a:pt x="737" y="185"/>
                    </a:lnTo>
                    <a:lnTo>
                      <a:pt x="720" y="171"/>
                    </a:lnTo>
                    <a:lnTo>
                      <a:pt x="716" y="140"/>
                    </a:lnTo>
                    <a:lnTo>
                      <a:pt x="718" y="129"/>
                    </a:lnTo>
                    <a:lnTo>
                      <a:pt x="679" y="125"/>
                    </a:lnTo>
                    <a:lnTo>
                      <a:pt x="679" y="119"/>
                    </a:lnTo>
                    <a:lnTo>
                      <a:pt x="674" y="112"/>
                    </a:lnTo>
                    <a:lnTo>
                      <a:pt x="666" y="108"/>
                    </a:lnTo>
                    <a:lnTo>
                      <a:pt x="656" y="48"/>
                    </a:lnTo>
                    <a:lnTo>
                      <a:pt x="555" y="41"/>
                    </a:lnTo>
                    <a:lnTo>
                      <a:pt x="516" y="39"/>
                    </a:lnTo>
                    <a:lnTo>
                      <a:pt x="468" y="0"/>
                    </a:lnTo>
                    <a:lnTo>
                      <a:pt x="422" y="0"/>
                    </a:lnTo>
                    <a:lnTo>
                      <a:pt x="416" y="23"/>
                    </a:lnTo>
                    <a:lnTo>
                      <a:pt x="424" y="27"/>
                    </a:lnTo>
                    <a:lnTo>
                      <a:pt x="434" y="44"/>
                    </a:lnTo>
                    <a:lnTo>
                      <a:pt x="434" y="62"/>
                    </a:lnTo>
                    <a:lnTo>
                      <a:pt x="413" y="73"/>
                    </a:lnTo>
                    <a:lnTo>
                      <a:pt x="393" y="75"/>
                    </a:lnTo>
                    <a:lnTo>
                      <a:pt x="372" y="75"/>
                    </a:lnTo>
                    <a:lnTo>
                      <a:pt x="353" y="104"/>
                    </a:lnTo>
                    <a:lnTo>
                      <a:pt x="317" y="75"/>
                    </a:lnTo>
                    <a:lnTo>
                      <a:pt x="292" y="121"/>
                    </a:lnTo>
                    <a:lnTo>
                      <a:pt x="150" y="85"/>
                    </a:lnTo>
                    <a:lnTo>
                      <a:pt x="75" y="129"/>
                    </a:lnTo>
                    <a:lnTo>
                      <a:pt x="50" y="142"/>
                    </a:lnTo>
                    <a:lnTo>
                      <a:pt x="65" y="211"/>
                    </a:lnTo>
                    <a:lnTo>
                      <a:pt x="27" y="229"/>
                    </a:lnTo>
                    <a:lnTo>
                      <a:pt x="15" y="254"/>
                    </a:lnTo>
                    <a:lnTo>
                      <a:pt x="13" y="280"/>
                    </a:lnTo>
                    <a:lnTo>
                      <a:pt x="23" y="304"/>
                    </a:lnTo>
                    <a:lnTo>
                      <a:pt x="46" y="323"/>
                    </a:lnTo>
                    <a:lnTo>
                      <a:pt x="0" y="409"/>
                    </a:lnTo>
                    <a:lnTo>
                      <a:pt x="27" y="432"/>
                    </a:lnTo>
                    <a:lnTo>
                      <a:pt x="52" y="455"/>
                    </a:lnTo>
                    <a:lnTo>
                      <a:pt x="71" y="467"/>
                    </a:lnTo>
                    <a:lnTo>
                      <a:pt x="94" y="470"/>
                    </a:lnTo>
                    <a:lnTo>
                      <a:pt x="111" y="492"/>
                    </a:lnTo>
                    <a:lnTo>
                      <a:pt x="131" y="515"/>
                    </a:lnTo>
                    <a:lnTo>
                      <a:pt x="150" y="526"/>
                    </a:lnTo>
                    <a:lnTo>
                      <a:pt x="169" y="538"/>
                    </a:lnTo>
                    <a:lnTo>
                      <a:pt x="175" y="549"/>
                    </a:lnTo>
                    <a:lnTo>
                      <a:pt x="180" y="553"/>
                    </a:lnTo>
                    <a:lnTo>
                      <a:pt x="188" y="547"/>
                    </a:lnTo>
                    <a:lnTo>
                      <a:pt x="213" y="540"/>
                    </a:lnTo>
                    <a:lnTo>
                      <a:pt x="236" y="545"/>
                    </a:lnTo>
                    <a:lnTo>
                      <a:pt x="251" y="563"/>
                    </a:lnTo>
                    <a:lnTo>
                      <a:pt x="273" y="578"/>
                    </a:lnTo>
                    <a:lnTo>
                      <a:pt x="288" y="588"/>
                    </a:lnTo>
                    <a:lnTo>
                      <a:pt x="303" y="593"/>
                    </a:lnTo>
                    <a:lnTo>
                      <a:pt x="317" y="591"/>
                    </a:lnTo>
                    <a:lnTo>
                      <a:pt x="292" y="432"/>
                    </a:lnTo>
                    <a:lnTo>
                      <a:pt x="301" y="421"/>
                    </a:lnTo>
                    <a:lnTo>
                      <a:pt x="282" y="350"/>
                    </a:lnTo>
                    <a:lnTo>
                      <a:pt x="317" y="346"/>
                    </a:lnTo>
                    <a:lnTo>
                      <a:pt x="428" y="277"/>
                    </a:lnTo>
                    <a:lnTo>
                      <a:pt x="489" y="282"/>
                    </a:lnTo>
                    <a:lnTo>
                      <a:pt x="597" y="263"/>
                    </a:lnTo>
                    <a:lnTo>
                      <a:pt x="656" y="292"/>
                    </a:lnTo>
                    <a:lnTo>
                      <a:pt x="641" y="332"/>
                    </a:lnTo>
                    <a:lnTo>
                      <a:pt x="701" y="403"/>
                    </a:lnTo>
                    <a:lnTo>
                      <a:pt x="745" y="403"/>
                    </a:lnTo>
                    <a:lnTo>
                      <a:pt x="793" y="405"/>
                    </a:lnTo>
                    <a:lnTo>
                      <a:pt x="812" y="415"/>
                    </a:lnTo>
                    <a:lnTo>
                      <a:pt x="833" y="449"/>
                    </a:lnTo>
                    <a:lnTo>
                      <a:pt x="843" y="467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49" name="Freeform 1336"/>
              <p:cNvSpPr>
                <a:spLocks/>
              </p:cNvSpPr>
              <p:nvPr/>
            </p:nvSpPr>
            <p:spPr bwMode="auto">
              <a:xfrm>
                <a:off x="1222" y="3523"/>
                <a:ext cx="267" cy="203"/>
              </a:xfrm>
              <a:custGeom>
                <a:avLst/>
                <a:gdLst>
                  <a:gd name="T0" fmla="*/ 35 w 419"/>
                  <a:gd name="T1" fmla="*/ 328 h 328"/>
                  <a:gd name="T2" fmla="*/ 10 w 419"/>
                  <a:gd name="T3" fmla="*/ 167 h 328"/>
                  <a:gd name="T4" fmla="*/ 19 w 419"/>
                  <a:gd name="T5" fmla="*/ 158 h 328"/>
                  <a:gd name="T6" fmla="*/ 0 w 419"/>
                  <a:gd name="T7" fmla="*/ 87 h 328"/>
                  <a:gd name="T8" fmla="*/ 35 w 419"/>
                  <a:gd name="T9" fmla="*/ 83 h 328"/>
                  <a:gd name="T10" fmla="*/ 146 w 419"/>
                  <a:gd name="T11" fmla="*/ 14 h 328"/>
                  <a:gd name="T12" fmla="*/ 207 w 419"/>
                  <a:gd name="T13" fmla="*/ 17 h 328"/>
                  <a:gd name="T14" fmla="*/ 315 w 419"/>
                  <a:gd name="T15" fmla="*/ 0 h 328"/>
                  <a:gd name="T16" fmla="*/ 374 w 419"/>
                  <a:gd name="T17" fmla="*/ 29 h 328"/>
                  <a:gd name="T18" fmla="*/ 359 w 419"/>
                  <a:gd name="T19" fmla="*/ 69 h 328"/>
                  <a:gd name="T20" fmla="*/ 419 w 419"/>
                  <a:gd name="T21" fmla="*/ 140 h 328"/>
                  <a:gd name="T22" fmla="*/ 409 w 419"/>
                  <a:gd name="T23" fmla="*/ 140 h 328"/>
                  <a:gd name="T24" fmla="*/ 359 w 419"/>
                  <a:gd name="T25" fmla="*/ 138 h 328"/>
                  <a:gd name="T26" fmla="*/ 265 w 419"/>
                  <a:gd name="T27" fmla="*/ 115 h 328"/>
                  <a:gd name="T28" fmla="*/ 232 w 419"/>
                  <a:gd name="T29" fmla="*/ 125 h 328"/>
                  <a:gd name="T30" fmla="*/ 200 w 419"/>
                  <a:gd name="T31" fmla="*/ 138 h 328"/>
                  <a:gd name="T32" fmla="*/ 173 w 419"/>
                  <a:gd name="T33" fmla="*/ 163 h 328"/>
                  <a:gd name="T34" fmla="*/ 158 w 419"/>
                  <a:gd name="T35" fmla="*/ 183 h 328"/>
                  <a:gd name="T36" fmla="*/ 159 w 419"/>
                  <a:gd name="T37" fmla="*/ 217 h 328"/>
                  <a:gd name="T38" fmla="*/ 165 w 419"/>
                  <a:gd name="T39" fmla="*/ 261 h 328"/>
                  <a:gd name="T40" fmla="*/ 163 w 419"/>
                  <a:gd name="T41" fmla="*/ 292 h 328"/>
                  <a:gd name="T42" fmla="*/ 154 w 419"/>
                  <a:gd name="T43" fmla="*/ 305 h 328"/>
                  <a:gd name="T44" fmla="*/ 123 w 419"/>
                  <a:gd name="T45" fmla="*/ 311 h 328"/>
                  <a:gd name="T46" fmla="*/ 90 w 419"/>
                  <a:gd name="T47" fmla="*/ 313 h 328"/>
                  <a:gd name="T48" fmla="*/ 56 w 419"/>
                  <a:gd name="T49" fmla="*/ 325 h 328"/>
                  <a:gd name="T50" fmla="*/ 35 w 419"/>
                  <a:gd name="T51" fmla="*/ 328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19" h="328">
                    <a:moveTo>
                      <a:pt x="35" y="328"/>
                    </a:moveTo>
                    <a:lnTo>
                      <a:pt x="10" y="167"/>
                    </a:lnTo>
                    <a:lnTo>
                      <a:pt x="19" y="158"/>
                    </a:lnTo>
                    <a:lnTo>
                      <a:pt x="0" y="87"/>
                    </a:lnTo>
                    <a:lnTo>
                      <a:pt x="35" y="83"/>
                    </a:lnTo>
                    <a:lnTo>
                      <a:pt x="146" y="14"/>
                    </a:lnTo>
                    <a:lnTo>
                      <a:pt x="207" y="17"/>
                    </a:lnTo>
                    <a:lnTo>
                      <a:pt x="315" y="0"/>
                    </a:lnTo>
                    <a:lnTo>
                      <a:pt x="374" y="29"/>
                    </a:lnTo>
                    <a:lnTo>
                      <a:pt x="359" y="69"/>
                    </a:lnTo>
                    <a:lnTo>
                      <a:pt x="419" y="140"/>
                    </a:lnTo>
                    <a:lnTo>
                      <a:pt x="409" y="140"/>
                    </a:lnTo>
                    <a:lnTo>
                      <a:pt x="359" y="138"/>
                    </a:lnTo>
                    <a:lnTo>
                      <a:pt x="265" y="115"/>
                    </a:lnTo>
                    <a:lnTo>
                      <a:pt x="232" y="125"/>
                    </a:lnTo>
                    <a:lnTo>
                      <a:pt x="200" y="138"/>
                    </a:lnTo>
                    <a:lnTo>
                      <a:pt x="173" y="163"/>
                    </a:lnTo>
                    <a:lnTo>
                      <a:pt x="158" y="183"/>
                    </a:lnTo>
                    <a:lnTo>
                      <a:pt x="159" y="217"/>
                    </a:lnTo>
                    <a:lnTo>
                      <a:pt x="165" y="261"/>
                    </a:lnTo>
                    <a:lnTo>
                      <a:pt x="163" y="292"/>
                    </a:lnTo>
                    <a:lnTo>
                      <a:pt x="154" y="305"/>
                    </a:lnTo>
                    <a:lnTo>
                      <a:pt x="123" y="311"/>
                    </a:lnTo>
                    <a:lnTo>
                      <a:pt x="90" y="313"/>
                    </a:lnTo>
                    <a:lnTo>
                      <a:pt x="56" y="325"/>
                    </a:lnTo>
                    <a:lnTo>
                      <a:pt x="35" y="32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0" name="Freeform 1337"/>
              <p:cNvSpPr>
                <a:spLocks/>
              </p:cNvSpPr>
              <p:nvPr/>
            </p:nvSpPr>
            <p:spPr bwMode="auto">
              <a:xfrm>
                <a:off x="1222" y="3523"/>
                <a:ext cx="267" cy="203"/>
              </a:xfrm>
              <a:custGeom>
                <a:avLst/>
                <a:gdLst>
                  <a:gd name="T0" fmla="*/ 35 w 419"/>
                  <a:gd name="T1" fmla="*/ 328 h 328"/>
                  <a:gd name="T2" fmla="*/ 10 w 419"/>
                  <a:gd name="T3" fmla="*/ 167 h 328"/>
                  <a:gd name="T4" fmla="*/ 19 w 419"/>
                  <a:gd name="T5" fmla="*/ 158 h 328"/>
                  <a:gd name="T6" fmla="*/ 0 w 419"/>
                  <a:gd name="T7" fmla="*/ 87 h 328"/>
                  <a:gd name="T8" fmla="*/ 35 w 419"/>
                  <a:gd name="T9" fmla="*/ 83 h 328"/>
                  <a:gd name="T10" fmla="*/ 146 w 419"/>
                  <a:gd name="T11" fmla="*/ 14 h 328"/>
                  <a:gd name="T12" fmla="*/ 207 w 419"/>
                  <a:gd name="T13" fmla="*/ 17 h 328"/>
                  <a:gd name="T14" fmla="*/ 315 w 419"/>
                  <a:gd name="T15" fmla="*/ 0 h 328"/>
                  <a:gd name="T16" fmla="*/ 374 w 419"/>
                  <a:gd name="T17" fmla="*/ 29 h 328"/>
                  <a:gd name="T18" fmla="*/ 359 w 419"/>
                  <a:gd name="T19" fmla="*/ 69 h 328"/>
                  <a:gd name="T20" fmla="*/ 419 w 419"/>
                  <a:gd name="T21" fmla="*/ 140 h 328"/>
                  <a:gd name="T22" fmla="*/ 409 w 419"/>
                  <a:gd name="T23" fmla="*/ 140 h 328"/>
                  <a:gd name="T24" fmla="*/ 359 w 419"/>
                  <a:gd name="T25" fmla="*/ 138 h 328"/>
                  <a:gd name="T26" fmla="*/ 265 w 419"/>
                  <a:gd name="T27" fmla="*/ 115 h 328"/>
                  <a:gd name="T28" fmla="*/ 232 w 419"/>
                  <a:gd name="T29" fmla="*/ 125 h 328"/>
                  <a:gd name="T30" fmla="*/ 200 w 419"/>
                  <a:gd name="T31" fmla="*/ 138 h 328"/>
                  <a:gd name="T32" fmla="*/ 173 w 419"/>
                  <a:gd name="T33" fmla="*/ 163 h 328"/>
                  <a:gd name="T34" fmla="*/ 158 w 419"/>
                  <a:gd name="T35" fmla="*/ 183 h 328"/>
                  <a:gd name="T36" fmla="*/ 159 w 419"/>
                  <a:gd name="T37" fmla="*/ 217 h 328"/>
                  <a:gd name="T38" fmla="*/ 165 w 419"/>
                  <a:gd name="T39" fmla="*/ 261 h 328"/>
                  <a:gd name="T40" fmla="*/ 163 w 419"/>
                  <a:gd name="T41" fmla="*/ 292 h 328"/>
                  <a:gd name="T42" fmla="*/ 154 w 419"/>
                  <a:gd name="T43" fmla="*/ 305 h 328"/>
                  <a:gd name="T44" fmla="*/ 123 w 419"/>
                  <a:gd name="T45" fmla="*/ 311 h 328"/>
                  <a:gd name="T46" fmla="*/ 90 w 419"/>
                  <a:gd name="T47" fmla="*/ 313 h 328"/>
                  <a:gd name="T48" fmla="*/ 56 w 419"/>
                  <a:gd name="T49" fmla="*/ 325 h 328"/>
                  <a:gd name="T50" fmla="*/ 35 w 419"/>
                  <a:gd name="T51" fmla="*/ 328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19" h="328">
                    <a:moveTo>
                      <a:pt x="35" y="328"/>
                    </a:moveTo>
                    <a:lnTo>
                      <a:pt x="10" y="167"/>
                    </a:lnTo>
                    <a:lnTo>
                      <a:pt x="19" y="158"/>
                    </a:lnTo>
                    <a:lnTo>
                      <a:pt x="0" y="87"/>
                    </a:lnTo>
                    <a:lnTo>
                      <a:pt x="35" y="83"/>
                    </a:lnTo>
                    <a:lnTo>
                      <a:pt x="146" y="14"/>
                    </a:lnTo>
                    <a:lnTo>
                      <a:pt x="207" y="17"/>
                    </a:lnTo>
                    <a:lnTo>
                      <a:pt x="315" y="0"/>
                    </a:lnTo>
                    <a:lnTo>
                      <a:pt x="374" y="29"/>
                    </a:lnTo>
                    <a:lnTo>
                      <a:pt x="359" y="69"/>
                    </a:lnTo>
                    <a:lnTo>
                      <a:pt x="419" y="140"/>
                    </a:lnTo>
                    <a:lnTo>
                      <a:pt x="409" y="140"/>
                    </a:lnTo>
                    <a:lnTo>
                      <a:pt x="359" y="138"/>
                    </a:lnTo>
                    <a:lnTo>
                      <a:pt x="265" y="115"/>
                    </a:lnTo>
                    <a:lnTo>
                      <a:pt x="232" y="125"/>
                    </a:lnTo>
                    <a:lnTo>
                      <a:pt x="200" y="138"/>
                    </a:lnTo>
                    <a:lnTo>
                      <a:pt x="173" y="163"/>
                    </a:lnTo>
                    <a:lnTo>
                      <a:pt x="158" y="183"/>
                    </a:lnTo>
                    <a:lnTo>
                      <a:pt x="159" y="217"/>
                    </a:lnTo>
                    <a:lnTo>
                      <a:pt x="165" y="261"/>
                    </a:lnTo>
                    <a:lnTo>
                      <a:pt x="163" y="292"/>
                    </a:lnTo>
                    <a:lnTo>
                      <a:pt x="154" y="305"/>
                    </a:lnTo>
                    <a:lnTo>
                      <a:pt x="123" y="311"/>
                    </a:lnTo>
                    <a:lnTo>
                      <a:pt x="90" y="313"/>
                    </a:lnTo>
                    <a:lnTo>
                      <a:pt x="56" y="325"/>
                    </a:lnTo>
                    <a:lnTo>
                      <a:pt x="35" y="328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1" name="Freeform 1338"/>
              <p:cNvSpPr>
                <a:spLocks/>
              </p:cNvSpPr>
              <p:nvPr/>
            </p:nvSpPr>
            <p:spPr bwMode="auto">
              <a:xfrm>
                <a:off x="735" y="3356"/>
                <a:ext cx="357" cy="258"/>
              </a:xfrm>
              <a:custGeom>
                <a:avLst/>
                <a:gdLst>
                  <a:gd name="T0" fmla="*/ 0 w 562"/>
                  <a:gd name="T1" fmla="*/ 247 h 414"/>
                  <a:gd name="T2" fmla="*/ 11 w 562"/>
                  <a:gd name="T3" fmla="*/ 241 h 414"/>
                  <a:gd name="T4" fmla="*/ 19 w 562"/>
                  <a:gd name="T5" fmla="*/ 239 h 414"/>
                  <a:gd name="T6" fmla="*/ 26 w 562"/>
                  <a:gd name="T7" fmla="*/ 234 h 414"/>
                  <a:gd name="T8" fmla="*/ 40 w 562"/>
                  <a:gd name="T9" fmla="*/ 228 h 414"/>
                  <a:gd name="T10" fmla="*/ 44 w 562"/>
                  <a:gd name="T11" fmla="*/ 218 h 414"/>
                  <a:gd name="T12" fmla="*/ 57 w 562"/>
                  <a:gd name="T13" fmla="*/ 203 h 414"/>
                  <a:gd name="T14" fmla="*/ 59 w 562"/>
                  <a:gd name="T15" fmla="*/ 193 h 414"/>
                  <a:gd name="T16" fmla="*/ 72 w 562"/>
                  <a:gd name="T17" fmla="*/ 182 h 414"/>
                  <a:gd name="T18" fmla="*/ 86 w 562"/>
                  <a:gd name="T19" fmla="*/ 168 h 414"/>
                  <a:gd name="T20" fmla="*/ 97 w 562"/>
                  <a:gd name="T21" fmla="*/ 161 h 414"/>
                  <a:gd name="T22" fmla="*/ 109 w 562"/>
                  <a:gd name="T23" fmla="*/ 157 h 414"/>
                  <a:gd name="T24" fmla="*/ 120 w 562"/>
                  <a:gd name="T25" fmla="*/ 153 h 414"/>
                  <a:gd name="T26" fmla="*/ 124 w 562"/>
                  <a:gd name="T27" fmla="*/ 145 h 414"/>
                  <a:gd name="T28" fmla="*/ 120 w 562"/>
                  <a:gd name="T29" fmla="*/ 136 h 414"/>
                  <a:gd name="T30" fmla="*/ 117 w 562"/>
                  <a:gd name="T31" fmla="*/ 132 h 414"/>
                  <a:gd name="T32" fmla="*/ 149 w 562"/>
                  <a:gd name="T33" fmla="*/ 107 h 414"/>
                  <a:gd name="T34" fmla="*/ 145 w 562"/>
                  <a:gd name="T35" fmla="*/ 95 h 414"/>
                  <a:gd name="T36" fmla="*/ 151 w 562"/>
                  <a:gd name="T37" fmla="*/ 90 h 414"/>
                  <a:gd name="T38" fmla="*/ 151 w 562"/>
                  <a:gd name="T39" fmla="*/ 82 h 414"/>
                  <a:gd name="T40" fmla="*/ 153 w 562"/>
                  <a:gd name="T41" fmla="*/ 71 h 414"/>
                  <a:gd name="T42" fmla="*/ 151 w 562"/>
                  <a:gd name="T43" fmla="*/ 57 h 414"/>
                  <a:gd name="T44" fmla="*/ 155 w 562"/>
                  <a:gd name="T45" fmla="*/ 46 h 414"/>
                  <a:gd name="T46" fmla="*/ 155 w 562"/>
                  <a:gd name="T47" fmla="*/ 44 h 414"/>
                  <a:gd name="T48" fmla="*/ 163 w 562"/>
                  <a:gd name="T49" fmla="*/ 36 h 414"/>
                  <a:gd name="T50" fmla="*/ 168 w 562"/>
                  <a:gd name="T51" fmla="*/ 34 h 414"/>
                  <a:gd name="T52" fmla="*/ 174 w 562"/>
                  <a:gd name="T53" fmla="*/ 11 h 414"/>
                  <a:gd name="T54" fmla="*/ 506 w 562"/>
                  <a:gd name="T55" fmla="*/ 0 h 414"/>
                  <a:gd name="T56" fmla="*/ 562 w 562"/>
                  <a:gd name="T57" fmla="*/ 134 h 414"/>
                  <a:gd name="T58" fmla="*/ 537 w 562"/>
                  <a:gd name="T59" fmla="*/ 147 h 414"/>
                  <a:gd name="T60" fmla="*/ 552 w 562"/>
                  <a:gd name="T61" fmla="*/ 216 h 414"/>
                  <a:gd name="T62" fmla="*/ 514 w 562"/>
                  <a:gd name="T63" fmla="*/ 234 h 414"/>
                  <a:gd name="T64" fmla="*/ 502 w 562"/>
                  <a:gd name="T65" fmla="*/ 259 h 414"/>
                  <a:gd name="T66" fmla="*/ 500 w 562"/>
                  <a:gd name="T67" fmla="*/ 285 h 414"/>
                  <a:gd name="T68" fmla="*/ 510 w 562"/>
                  <a:gd name="T69" fmla="*/ 309 h 414"/>
                  <a:gd name="T70" fmla="*/ 533 w 562"/>
                  <a:gd name="T71" fmla="*/ 328 h 414"/>
                  <a:gd name="T72" fmla="*/ 487 w 562"/>
                  <a:gd name="T73" fmla="*/ 414 h 414"/>
                  <a:gd name="T74" fmla="*/ 481 w 562"/>
                  <a:gd name="T75" fmla="*/ 406 h 414"/>
                  <a:gd name="T76" fmla="*/ 456 w 562"/>
                  <a:gd name="T77" fmla="*/ 385 h 414"/>
                  <a:gd name="T78" fmla="*/ 428 w 562"/>
                  <a:gd name="T79" fmla="*/ 356 h 414"/>
                  <a:gd name="T80" fmla="*/ 393 w 562"/>
                  <a:gd name="T81" fmla="*/ 316 h 414"/>
                  <a:gd name="T82" fmla="*/ 378 w 562"/>
                  <a:gd name="T83" fmla="*/ 297 h 414"/>
                  <a:gd name="T84" fmla="*/ 353 w 562"/>
                  <a:gd name="T85" fmla="*/ 293 h 414"/>
                  <a:gd name="T86" fmla="*/ 332 w 562"/>
                  <a:gd name="T87" fmla="*/ 291 h 414"/>
                  <a:gd name="T88" fmla="*/ 305 w 562"/>
                  <a:gd name="T89" fmla="*/ 284 h 414"/>
                  <a:gd name="T90" fmla="*/ 272 w 562"/>
                  <a:gd name="T91" fmla="*/ 276 h 414"/>
                  <a:gd name="T92" fmla="*/ 239 w 562"/>
                  <a:gd name="T93" fmla="*/ 278 h 414"/>
                  <a:gd name="T94" fmla="*/ 199 w 562"/>
                  <a:gd name="T95" fmla="*/ 274 h 414"/>
                  <a:gd name="T96" fmla="*/ 145 w 562"/>
                  <a:gd name="T97" fmla="*/ 272 h 414"/>
                  <a:gd name="T98" fmla="*/ 88 w 562"/>
                  <a:gd name="T99" fmla="*/ 264 h 414"/>
                  <a:gd name="T100" fmla="*/ 42 w 562"/>
                  <a:gd name="T101" fmla="*/ 261 h 414"/>
                  <a:gd name="T102" fmla="*/ 9 w 562"/>
                  <a:gd name="T103" fmla="*/ 261 h 414"/>
                  <a:gd name="T104" fmla="*/ 0 w 562"/>
                  <a:gd name="T105" fmla="*/ 247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62" h="414">
                    <a:moveTo>
                      <a:pt x="0" y="247"/>
                    </a:moveTo>
                    <a:lnTo>
                      <a:pt x="11" y="241"/>
                    </a:lnTo>
                    <a:lnTo>
                      <a:pt x="19" y="239"/>
                    </a:lnTo>
                    <a:lnTo>
                      <a:pt x="26" y="234"/>
                    </a:lnTo>
                    <a:lnTo>
                      <a:pt x="40" y="228"/>
                    </a:lnTo>
                    <a:lnTo>
                      <a:pt x="44" y="218"/>
                    </a:lnTo>
                    <a:lnTo>
                      <a:pt x="57" y="203"/>
                    </a:lnTo>
                    <a:lnTo>
                      <a:pt x="59" y="193"/>
                    </a:lnTo>
                    <a:lnTo>
                      <a:pt x="72" y="182"/>
                    </a:lnTo>
                    <a:lnTo>
                      <a:pt x="86" y="168"/>
                    </a:lnTo>
                    <a:lnTo>
                      <a:pt x="97" y="161"/>
                    </a:lnTo>
                    <a:lnTo>
                      <a:pt x="109" y="157"/>
                    </a:lnTo>
                    <a:lnTo>
                      <a:pt x="120" y="153"/>
                    </a:lnTo>
                    <a:lnTo>
                      <a:pt x="124" y="145"/>
                    </a:lnTo>
                    <a:lnTo>
                      <a:pt x="120" y="136"/>
                    </a:lnTo>
                    <a:lnTo>
                      <a:pt x="117" y="132"/>
                    </a:lnTo>
                    <a:lnTo>
                      <a:pt x="149" y="107"/>
                    </a:lnTo>
                    <a:lnTo>
                      <a:pt x="145" y="95"/>
                    </a:lnTo>
                    <a:lnTo>
                      <a:pt x="151" y="90"/>
                    </a:lnTo>
                    <a:lnTo>
                      <a:pt x="151" y="82"/>
                    </a:lnTo>
                    <a:lnTo>
                      <a:pt x="153" y="71"/>
                    </a:lnTo>
                    <a:lnTo>
                      <a:pt x="151" y="57"/>
                    </a:lnTo>
                    <a:lnTo>
                      <a:pt x="155" y="46"/>
                    </a:lnTo>
                    <a:lnTo>
                      <a:pt x="155" y="44"/>
                    </a:lnTo>
                    <a:lnTo>
                      <a:pt x="163" y="36"/>
                    </a:lnTo>
                    <a:lnTo>
                      <a:pt x="168" y="34"/>
                    </a:lnTo>
                    <a:lnTo>
                      <a:pt x="174" y="11"/>
                    </a:lnTo>
                    <a:lnTo>
                      <a:pt x="506" y="0"/>
                    </a:lnTo>
                    <a:lnTo>
                      <a:pt x="562" y="134"/>
                    </a:lnTo>
                    <a:lnTo>
                      <a:pt x="537" y="147"/>
                    </a:lnTo>
                    <a:lnTo>
                      <a:pt x="552" y="216"/>
                    </a:lnTo>
                    <a:lnTo>
                      <a:pt x="514" y="234"/>
                    </a:lnTo>
                    <a:lnTo>
                      <a:pt x="502" y="259"/>
                    </a:lnTo>
                    <a:lnTo>
                      <a:pt x="500" y="285"/>
                    </a:lnTo>
                    <a:lnTo>
                      <a:pt x="510" y="309"/>
                    </a:lnTo>
                    <a:lnTo>
                      <a:pt x="533" y="328"/>
                    </a:lnTo>
                    <a:lnTo>
                      <a:pt x="487" y="414"/>
                    </a:lnTo>
                    <a:lnTo>
                      <a:pt x="481" y="406"/>
                    </a:lnTo>
                    <a:lnTo>
                      <a:pt x="456" y="385"/>
                    </a:lnTo>
                    <a:lnTo>
                      <a:pt x="428" y="356"/>
                    </a:lnTo>
                    <a:lnTo>
                      <a:pt x="393" y="316"/>
                    </a:lnTo>
                    <a:lnTo>
                      <a:pt x="378" y="297"/>
                    </a:lnTo>
                    <a:lnTo>
                      <a:pt x="353" y="293"/>
                    </a:lnTo>
                    <a:lnTo>
                      <a:pt x="332" y="291"/>
                    </a:lnTo>
                    <a:lnTo>
                      <a:pt x="305" y="284"/>
                    </a:lnTo>
                    <a:lnTo>
                      <a:pt x="272" y="276"/>
                    </a:lnTo>
                    <a:lnTo>
                      <a:pt x="239" y="278"/>
                    </a:lnTo>
                    <a:lnTo>
                      <a:pt x="199" y="274"/>
                    </a:lnTo>
                    <a:lnTo>
                      <a:pt x="145" y="272"/>
                    </a:lnTo>
                    <a:lnTo>
                      <a:pt x="88" y="264"/>
                    </a:lnTo>
                    <a:lnTo>
                      <a:pt x="42" y="261"/>
                    </a:lnTo>
                    <a:lnTo>
                      <a:pt x="9" y="261"/>
                    </a:lnTo>
                    <a:lnTo>
                      <a:pt x="0" y="247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2" name="Freeform 1339"/>
              <p:cNvSpPr>
                <a:spLocks/>
              </p:cNvSpPr>
              <p:nvPr/>
            </p:nvSpPr>
            <p:spPr bwMode="auto">
              <a:xfrm>
                <a:off x="735" y="3356"/>
                <a:ext cx="357" cy="258"/>
              </a:xfrm>
              <a:custGeom>
                <a:avLst/>
                <a:gdLst>
                  <a:gd name="T0" fmla="*/ 0 w 562"/>
                  <a:gd name="T1" fmla="*/ 247 h 414"/>
                  <a:gd name="T2" fmla="*/ 11 w 562"/>
                  <a:gd name="T3" fmla="*/ 241 h 414"/>
                  <a:gd name="T4" fmla="*/ 19 w 562"/>
                  <a:gd name="T5" fmla="*/ 239 h 414"/>
                  <a:gd name="T6" fmla="*/ 26 w 562"/>
                  <a:gd name="T7" fmla="*/ 234 h 414"/>
                  <a:gd name="T8" fmla="*/ 40 w 562"/>
                  <a:gd name="T9" fmla="*/ 228 h 414"/>
                  <a:gd name="T10" fmla="*/ 44 w 562"/>
                  <a:gd name="T11" fmla="*/ 218 h 414"/>
                  <a:gd name="T12" fmla="*/ 57 w 562"/>
                  <a:gd name="T13" fmla="*/ 203 h 414"/>
                  <a:gd name="T14" fmla="*/ 59 w 562"/>
                  <a:gd name="T15" fmla="*/ 193 h 414"/>
                  <a:gd name="T16" fmla="*/ 72 w 562"/>
                  <a:gd name="T17" fmla="*/ 182 h 414"/>
                  <a:gd name="T18" fmla="*/ 86 w 562"/>
                  <a:gd name="T19" fmla="*/ 168 h 414"/>
                  <a:gd name="T20" fmla="*/ 97 w 562"/>
                  <a:gd name="T21" fmla="*/ 161 h 414"/>
                  <a:gd name="T22" fmla="*/ 109 w 562"/>
                  <a:gd name="T23" fmla="*/ 157 h 414"/>
                  <a:gd name="T24" fmla="*/ 120 w 562"/>
                  <a:gd name="T25" fmla="*/ 153 h 414"/>
                  <a:gd name="T26" fmla="*/ 124 w 562"/>
                  <a:gd name="T27" fmla="*/ 145 h 414"/>
                  <a:gd name="T28" fmla="*/ 120 w 562"/>
                  <a:gd name="T29" fmla="*/ 136 h 414"/>
                  <a:gd name="T30" fmla="*/ 117 w 562"/>
                  <a:gd name="T31" fmla="*/ 132 h 414"/>
                  <a:gd name="T32" fmla="*/ 149 w 562"/>
                  <a:gd name="T33" fmla="*/ 107 h 414"/>
                  <a:gd name="T34" fmla="*/ 145 w 562"/>
                  <a:gd name="T35" fmla="*/ 95 h 414"/>
                  <a:gd name="T36" fmla="*/ 151 w 562"/>
                  <a:gd name="T37" fmla="*/ 90 h 414"/>
                  <a:gd name="T38" fmla="*/ 151 w 562"/>
                  <a:gd name="T39" fmla="*/ 82 h 414"/>
                  <a:gd name="T40" fmla="*/ 153 w 562"/>
                  <a:gd name="T41" fmla="*/ 71 h 414"/>
                  <a:gd name="T42" fmla="*/ 151 w 562"/>
                  <a:gd name="T43" fmla="*/ 57 h 414"/>
                  <a:gd name="T44" fmla="*/ 155 w 562"/>
                  <a:gd name="T45" fmla="*/ 46 h 414"/>
                  <a:gd name="T46" fmla="*/ 155 w 562"/>
                  <a:gd name="T47" fmla="*/ 44 h 414"/>
                  <a:gd name="T48" fmla="*/ 163 w 562"/>
                  <a:gd name="T49" fmla="*/ 36 h 414"/>
                  <a:gd name="T50" fmla="*/ 168 w 562"/>
                  <a:gd name="T51" fmla="*/ 34 h 414"/>
                  <a:gd name="T52" fmla="*/ 174 w 562"/>
                  <a:gd name="T53" fmla="*/ 11 h 414"/>
                  <a:gd name="T54" fmla="*/ 506 w 562"/>
                  <a:gd name="T55" fmla="*/ 0 h 414"/>
                  <a:gd name="T56" fmla="*/ 562 w 562"/>
                  <a:gd name="T57" fmla="*/ 134 h 414"/>
                  <a:gd name="T58" fmla="*/ 537 w 562"/>
                  <a:gd name="T59" fmla="*/ 147 h 414"/>
                  <a:gd name="T60" fmla="*/ 552 w 562"/>
                  <a:gd name="T61" fmla="*/ 216 h 414"/>
                  <a:gd name="T62" fmla="*/ 514 w 562"/>
                  <a:gd name="T63" fmla="*/ 234 h 414"/>
                  <a:gd name="T64" fmla="*/ 502 w 562"/>
                  <a:gd name="T65" fmla="*/ 259 h 414"/>
                  <a:gd name="T66" fmla="*/ 500 w 562"/>
                  <a:gd name="T67" fmla="*/ 285 h 414"/>
                  <a:gd name="T68" fmla="*/ 510 w 562"/>
                  <a:gd name="T69" fmla="*/ 309 h 414"/>
                  <a:gd name="T70" fmla="*/ 533 w 562"/>
                  <a:gd name="T71" fmla="*/ 328 h 414"/>
                  <a:gd name="T72" fmla="*/ 487 w 562"/>
                  <a:gd name="T73" fmla="*/ 414 h 414"/>
                  <a:gd name="T74" fmla="*/ 481 w 562"/>
                  <a:gd name="T75" fmla="*/ 406 h 414"/>
                  <a:gd name="T76" fmla="*/ 456 w 562"/>
                  <a:gd name="T77" fmla="*/ 385 h 414"/>
                  <a:gd name="T78" fmla="*/ 428 w 562"/>
                  <a:gd name="T79" fmla="*/ 356 h 414"/>
                  <a:gd name="T80" fmla="*/ 393 w 562"/>
                  <a:gd name="T81" fmla="*/ 316 h 414"/>
                  <a:gd name="T82" fmla="*/ 378 w 562"/>
                  <a:gd name="T83" fmla="*/ 297 h 414"/>
                  <a:gd name="T84" fmla="*/ 353 w 562"/>
                  <a:gd name="T85" fmla="*/ 293 h 414"/>
                  <a:gd name="T86" fmla="*/ 332 w 562"/>
                  <a:gd name="T87" fmla="*/ 291 h 414"/>
                  <a:gd name="T88" fmla="*/ 305 w 562"/>
                  <a:gd name="T89" fmla="*/ 284 h 414"/>
                  <a:gd name="T90" fmla="*/ 272 w 562"/>
                  <a:gd name="T91" fmla="*/ 276 h 414"/>
                  <a:gd name="T92" fmla="*/ 239 w 562"/>
                  <a:gd name="T93" fmla="*/ 278 h 414"/>
                  <a:gd name="T94" fmla="*/ 199 w 562"/>
                  <a:gd name="T95" fmla="*/ 274 h 414"/>
                  <a:gd name="T96" fmla="*/ 145 w 562"/>
                  <a:gd name="T97" fmla="*/ 272 h 414"/>
                  <a:gd name="T98" fmla="*/ 88 w 562"/>
                  <a:gd name="T99" fmla="*/ 264 h 414"/>
                  <a:gd name="T100" fmla="*/ 42 w 562"/>
                  <a:gd name="T101" fmla="*/ 261 h 414"/>
                  <a:gd name="T102" fmla="*/ 9 w 562"/>
                  <a:gd name="T103" fmla="*/ 261 h 414"/>
                  <a:gd name="T104" fmla="*/ 0 w 562"/>
                  <a:gd name="T105" fmla="*/ 247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62" h="414">
                    <a:moveTo>
                      <a:pt x="0" y="247"/>
                    </a:moveTo>
                    <a:lnTo>
                      <a:pt x="11" y="241"/>
                    </a:lnTo>
                    <a:lnTo>
                      <a:pt x="19" y="239"/>
                    </a:lnTo>
                    <a:lnTo>
                      <a:pt x="26" y="234"/>
                    </a:lnTo>
                    <a:lnTo>
                      <a:pt x="40" y="228"/>
                    </a:lnTo>
                    <a:lnTo>
                      <a:pt x="44" y="218"/>
                    </a:lnTo>
                    <a:lnTo>
                      <a:pt x="57" y="203"/>
                    </a:lnTo>
                    <a:lnTo>
                      <a:pt x="59" y="193"/>
                    </a:lnTo>
                    <a:lnTo>
                      <a:pt x="72" y="182"/>
                    </a:lnTo>
                    <a:lnTo>
                      <a:pt x="86" y="168"/>
                    </a:lnTo>
                    <a:lnTo>
                      <a:pt x="97" y="161"/>
                    </a:lnTo>
                    <a:lnTo>
                      <a:pt x="109" y="157"/>
                    </a:lnTo>
                    <a:lnTo>
                      <a:pt x="120" y="153"/>
                    </a:lnTo>
                    <a:lnTo>
                      <a:pt x="124" y="145"/>
                    </a:lnTo>
                    <a:lnTo>
                      <a:pt x="120" y="136"/>
                    </a:lnTo>
                    <a:lnTo>
                      <a:pt x="117" y="132"/>
                    </a:lnTo>
                    <a:lnTo>
                      <a:pt x="149" y="107"/>
                    </a:lnTo>
                    <a:lnTo>
                      <a:pt x="145" y="95"/>
                    </a:lnTo>
                    <a:lnTo>
                      <a:pt x="151" y="90"/>
                    </a:lnTo>
                    <a:lnTo>
                      <a:pt x="151" y="82"/>
                    </a:lnTo>
                    <a:lnTo>
                      <a:pt x="153" y="71"/>
                    </a:lnTo>
                    <a:lnTo>
                      <a:pt x="151" y="57"/>
                    </a:lnTo>
                    <a:lnTo>
                      <a:pt x="155" y="46"/>
                    </a:lnTo>
                    <a:lnTo>
                      <a:pt x="155" y="44"/>
                    </a:lnTo>
                    <a:lnTo>
                      <a:pt x="163" y="36"/>
                    </a:lnTo>
                    <a:lnTo>
                      <a:pt x="168" y="34"/>
                    </a:lnTo>
                    <a:lnTo>
                      <a:pt x="174" y="11"/>
                    </a:lnTo>
                    <a:lnTo>
                      <a:pt x="506" y="0"/>
                    </a:lnTo>
                    <a:lnTo>
                      <a:pt x="562" y="134"/>
                    </a:lnTo>
                    <a:lnTo>
                      <a:pt x="537" y="147"/>
                    </a:lnTo>
                    <a:lnTo>
                      <a:pt x="552" y="216"/>
                    </a:lnTo>
                    <a:lnTo>
                      <a:pt x="514" y="234"/>
                    </a:lnTo>
                    <a:lnTo>
                      <a:pt x="502" y="259"/>
                    </a:lnTo>
                    <a:lnTo>
                      <a:pt x="500" y="285"/>
                    </a:lnTo>
                    <a:lnTo>
                      <a:pt x="510" y="309"/>
                    </a:lnTo>
                    <a:lnTo>
                      <a:pt x="533" y="328"/>
                    </a:lnTo>
                    <a:lnTo>
                      <a:pt x="487" y="414"/>
                    </a:lnTo>
                    <a:lnTo>
                      <a:pt x="481" y="406"/>
                    </a:lnTo>
                    <a:lnTo>
                      <a:pt x="456" y="385"/>
                    </a:lnTo>
                    <a:lnTo>
                      <a:pt x="428" y="356"/>
                    </a:lnTo>
                    <a:lnTo>
                      <a:pt x="393" y="316"/>
                    </a:lnTo>
                    <a:lnTo>
                      <a:pt x="378" y="297"/>
                    </a:lnTo>
                    <a:lnTo>
                      <a:pt x="353" y="293"/>
                    </a:lnTo>
                    <a:lnTo>
                      <a:pt x="332" y="291"/>
                    </a:lnTo>
                    <a:lnTo>
                      <a:pt x="305" y="284"/>
                    </a:lnTo>
                    <a:lnTo>
                      <a:pt x="272" y="276"/>
                    </a:lnTo>
                    <a:lnTo>
                      <a:pt x="239" y="278"/>
                    </a:lnTo>
                    <a:lnTo>
                      <a:pt x="199" y="274"/>
                    </a:lnTo>
                    <a:lnTo>
                      <a:pt x="145" y="272"/>
                    </a:lnTo>
                    <a:lnTo>
                      <a:pt x="88" y="264"/>
                    </a:lnTo>
                    <a:lnTo>
                      <a:pt x="42" y="261"/>
                    </a:lnTo>
                    <a:lnTo>
                      <a:pt x="9" y="261"/>
                    </a:lnTo>
                    <a:lnTo>
                      <a:pt x="0" y="247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3" name="Freeform 1340"/>
              <p:cNvSpPr>
                <a:spLocks/>
              </p:cNvSpPr>
              <p:nvPr/>
            </p:nvSpPr>
            <p:spPr bwMode="auto">
              <a:xfrm>
                <a:off x="598" y="3242"/>
                <a:ext cx="247" cy="268"/>
              </a:xfrm>
              <a:custGeom>
                <a:avLst/>
                <a:gdLst>
                  <a:gd name="T0" fmla="*/ 219 w 393"/>
                  <a:gd name="T1" fmla="*/ 428 h 428"/>
                  <a:gd name="T2" fmla="*/ 207 w 393"/>
                  <a:gd name="T3" fmla="*/ 407 h 428"/>
                  <a:gd name="T4" fmla="*/ 182 w 393"/>
                  <a:gd name="T5" fmla="*/ 390 h 428"/>
                  <a:gd name="T6" fmla="*/ 149 w 393"/>
                  <a:gd name="T7" fmla="*/ 386 h 428"/>
                  <a:gd name="T8" fmla="*/ 75 w 393"/>
                  <a:gd name="T9" fmla="*/ 392 h 428"/>
                  <a:gd name="T10" fmla="*/ 0 w 393"/>
                  <a:gd name="T11" fmla="*/ 363 h 428"/>
                  <a:gd name="T12" fmla="*/ 5 w 393"/>
                  <a:gd name="T13" fmla="*/ 342 h 428"/>
                  <a:gd name="T14" fmla="*/ 61 w 393"/>
                  <a:gd name="T15" fmla="*/ 250 h 428"/>
                  <a:gd name="T16" fmla="*/ 92 w 393"/>
                  <a:gd name="T17" fmla="*/ 225 h 428"/>
                  <a:gd name="T18" fmla="*/ 132 w 393"/>
                  <a:gd name="T19" fmla="*/ 133 h 428"/>
                  <a:gd name="T20" fmla="*/ 132 w 393"/>
                  <a:gd name="T21" fmla="*/ 111 h 428"/>
                  <a:gd name="T22" fmla="*/ 146 w 393"/>
                  <a:gd name="T23" fmla="*/ 48 h 428"/>
                  <a:gd name="T24" fmla="*/ 155 w 393"/>
                  <a:gd name="T25" fmla="*/ 8 h 428"/>
                  <a:gd name="T26" fmla="*/ 305 w 393"/>
                  <a:gd name="T27" fmla="*/ 0 h 428"/>
                  <a:gd name="T28" fmla="*/ 372 w 393"/>
                  <a:gd name="T29" fmla="*/ 67 h 428"/>
                  <a:gd name="T30" fmla="*/ 393 w 393"/>
                  <a:gd name="T31" fmla="*/ 192 h 428"/>
                  <a:gd name="T32" fmla="*/ 387 w 393"/>
                  <a:gd name="T33" fmla="*/ 215 h 428"/>
                  <a:gd name="T34" fmla="*/ 382 w 393"/>
                  <a:gd name="T35" fmla="*/ 217 h 428"/>
                  <a:gd name="T36" fmla="*/ 374 w 393"/>
                  <a:gd name="T37" fmla="*/ 225 h 428"/>
                  <a:gd name="T38" fmla="*/ 374 w 393"/>
                  <a:gd name="T39" fmla="*/ 227 h 428"/>
                  <a:gd name="T40" fmla="*/ 370 w 393"/>
                  <a:gd name="T41" fmla="*/ 238 h 428"/>
                  <a:gd name="T42" fmla="*/ 372 w 393"/>
                  <a:gd name="T43" fmla="*/ 252 h 428"/>
                  <a:gd name="T44" fmla="*/ 370 w 393"/>
                  <a:gd name="T45" fmla="*/ 263 h 428"/>
                  <a:gd name="T46" fmla="*/ 370 w 393"/>
                  <a:gd name="T47" fmla="*/ 271 h 428"/>
                  <a:gd name="T48" fmla="*/ 364 w 393"/>
                  <a:gd name="T49" fmla="*/ 276 h 428"/>
                  <a:gd name="T50" fmla="*/ 368 w 393"/>
                  <a:gd name="T51" fmla="*/ 288 h 428"/>
                  <a:gd name="T52" fmla="*/ 336 w 393"/>
                  <a:gd name="T53" fmla="*/ 313 h 428"/>
                  <a:gd name="T54" fmla="*/ 339 w 393"/>
                  <a:gd name="T55" fmla="*/ 317 h 428"/>
                  <a:gd name="T56" fmla="*/ 343 w 393"/>
                  <a:gd name="T57" fmla="*/ 326 h 428"/>
                  <a:gd name="T58" fmla="*/ 339 w 393"/>
                  <a:gd name="T59" fmla="*/ 334 h 428"/>
                  <a:gd name="T60" fmla="*/ 328 w 393"/>
                  <a:gd name="T61" fmla="*/ 338 h 428"/>
                  <a:gd name="T62" fmla="*/ 316 w 393"/>
                  <a:gd name="T63" fmla="*/ 342 h 428"/>
                  <a:gd name="T64" fmla="*/ 305 w 393"/>
                  <a:gd name="T65" fmla="*/ 349 h 428"/>
                  <a:gd name="T66" fmla="*/ 291 w 393"/>
                  <a:gd name="T67" fmla="*/ 363 h 428"/>
                  <a:gd name="T68" fmla="*/ 278 w 393"/>
                  <a:gd name="T69" fmla="*/ 374 h 428"/>
                  <a:gd name="T70" fmla="*/ 276 w 393"/>
                  <a:gd name="T71" fmla="*/ 384 h 428"/>
                  <a:gd name="T72" fmla="*/ 263 w 393"/>
                  <a:gd name="T73" fmla="*/ 399 h 428"/>
                  <a:gd name="T74" fmla="*/ 259 w 393"/>
                  <a:gd name="T75" fmla="*/ 409 h 428"/>
                  <a:gd name="T76" fmla="*/ 245 w 393"/>
                  <a:gd name="T77" fmla="*/ 415 h 428"/>
                  <a:gd name="T78" fmla="*/ 238 w 393"/>
                  <a:gd name="T79" fmla="*/ 420 h 428"/>
                  <a:gd name="T80" fmla="*/ 230 w 393"/>
                  <a:gd name="T81" fmla="*/ 422 h 428"/>
                  <a:gd name="T82" fmla="*/ 219 w 393"/>
                  <a:gd name="T83" fmla="*/ 428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93" h="428">
                    <a:moveTo>
                      <a:pt x="219" y="428"/>
                    </a:moveTo>
                    <a:lnTo>
                      <a:pt x="207" y="407"/>
                    </a:lnTo>
                    <a:lnTo>
                      <a:pt x="182" y="390"/>
                    </a:lnTo>
                    <a:lnTo>
                      <a:pt x="149" y="386"/>
                    </a:lnTo>
                    <a:lnTo>
                      <a:pt x="75" y="392"/>
                    </a:lnTo>
                    <a:lnTo>
                      <a:pt x="0" y="363"/>
                    </a:lnTo>
                    <a:lnTo>
                      <a:pt x="5" y="342"/>
                    </a:lnTo>
                    <a:lnTo>
                      <a:pt x="61" y="250"/>
                    </a:lnTo>
                    <a:lnTo>
                      <a:pt x="92" y="225"/>
                    </a:lnTo>
                    <a:lnTo>
                      <a:pt x="132" y="133"/>
                    </a:lnTo>
                    <a:lnTo>
                      <a:pt x="132" y="111"/>
                    </a:lnTo>
                    <a:lnTo>
                      <a:pt x="146" y="48"/>
                    </a:lnTo>
                    <a:lnTo>
                      <a:pt x="155" y="8"/>
                    </a:lnTo>
                    <a:lnTo>
                      <a:pt x="305" y="0"/>
                    </a:lnTo>
                    <a:lnTo>
                      <a:pt x="372" y="67"/>
                    </a:lnTo>
                    <a:lnTo>
                      <a:pt x="393" y="192"/>
                    </a:lnTo>
                    <a:lnTo>
                      <a:pt x="387" y="215"/>
                    </a:lnTo>
                    <a:lnTo>
                      <a:pt x="382" y="217"/>
                    </a:lnTo>
                    <a:lnTo>
                      <a:pt x="374" y="225"/>
                    </a:lnTo>
                    <a:lnTo>
                      <a:pt x="374" y="227"/>
                    </a:lnTo>
                    <a:lnTo>
                      <a:pt x="370" y="238"/>
                    </a:lnTo>
                    <a:lnTo>
                      <a:pt x="372" y="252"/>
                    </a:lnTo>
                    <a:lnTo>
                      <a:pt x="370" y="263"/>
                    </a:lnTo>
                    <a:lnTo>
                      <a:pt x="370" y="271"/>
                    </a:lnTo>
                    <a:lnTo>
                      <a:pt x="364" y="276"/>
                    </a:lnTo>
                    <a:lnTo>
                      <a:pt x="368" y="288"/>
                    </a:lnTo>
                    <a:lnTo>
                      <a:pt x="336" y="313"/>
                    </a:lnTo>
                    <a:lnTo>
                      <a:pt x="339" y="317"/>
                    </a:lnTo>
                    <a:lnTo>
                      <a:pt x="343" y="326"/>
                    </a:lnTo>
                    <a:lnTo>
                      <a:pt x="339" y="334"/>
                    </a:lnTo>
                    <a:lnTo>
                      <a:pt x="328" y="338"/>
                    </a:lnTo>
                    <a:lnTo>
                      <a:pt x="316" y="342"/>
                    </a:lnTo>
                    <a:lnTo>
                      <a:pt x="305" y="349"/>
                    </a:lnTo>
                    <a:lnTo>
                      <a:pt x="291" y="363"/>
                    </a:lnTo>
                    <a:lnTo>
                      <a:pt x="278" y="374"/>
                    </a:lnTo>
                    <a:lnTo>
                      <a:pt x="276" y="384"/>
                    </a:lnTo>
                    <a:lnTo>
                      <a:pt x="263" y="399"/>
                    </a:lnTo>
                    <a:lnTo>
                      <a:pt x="259" y="409"/>
                    </a:lnTo>
                    <a:lnTo>
                      <a:pt x="245" y="415"/>
                    </a:lnTo>
                    <a:lnTo>
                      <a:pt x="238" y="420"/>
                    </a:lnTo>
                    <a:lnTo>
                      <a:pt x="230" y="422"/>
                    </a:lnTo>
                    <a:lnTo>
                      <a:pt x="219" y="428"/>
                    </a:lnTo>
                    <a:close/>
                  </a:path>
                </a:pathLst>
              </a:custGeom>
              <a:solidFill>
                <a:srgbClr val="9966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4" name="Freeform 1341"/>
              <p:cNvSpPr>
                <a:spLocks/>
              </p:cNvSpPr>
              <p:nvPr/>
            </p:nvSpPr>
            <p:spPr bwMode="auto">
              <a:xfrm>
                <a:off x="598" y="3242"/>
                <a:ext cx="247" cy="268"/>
              </a:xfrm>
              <a:custGeom>
                <a:avLst/>
                <a:gdLst>
                  <a:gd name="T0" fmla="*/ 219 w 393"/>
                  <a:gd name="T1" fmla="*/ 428 h 428"/>
                  <a:gd name="T2" fmla="*/ 207 w 393"/>
                  <a:gd name="T3" fmla="*/ 407 h 428"/>
                  <a:gd name="T4" fmla="*/ 182 w 393"/>
                  <a:gd name="T5" fmla="*/ 390 h 428"/>
                  <a:gd name="T6" fmla="*/ 149 w 393"/>
                  <a:gd name="T7" fmla="*/ 386 h 428"/>
                  <a:gd name="T8" fmla="*/ 75 w 393"/>
                  <a:gd name="T9" fmla="*/ 392 h 428"/>
                  <a:gd name="T10" fmla="*/ 0 w 393"/>
                  <a:gd name="T11" fmla="*/ 363 h 428"/>
                  <a:gd name="T12" fmla="*/ 5 w 393"/>
                  <a:gd name="T13" fmla="*/ 342 h 428"/>
                  <a:gd name="T14" fmla="*/ 61 w 393"/>
                  <a:gd name="T15" fmla="*/ 250 h 428"/>
                  <a:gd name="T16" fmla="*/ 92 w 393"/>
                  <a:gd name="T17" fmla="*/ 225 h 428"/>
                  <a:gd name="T18" fmla="*/ 132 w 393"/>
                  <a:gd name="T19" fmla="*/ 133 h 428"/>
                  <a:gd name="T20" fmla="*/ 132 w 393"/>
                  <a:gd name="T21" fmla="*/ 111 h 428"/>
                  <a:gd name="T22" fmla="*/ 146 w 393"/>
                  <a:gd name="T23" fmla="*/ 48 h 428"/>
                  <a:gd name="T24" fmla="*/ 155 w 393"/>
                  <a:gd name="T25" fmla="*/ 8 h 428"/>
                  <a:gd name="T26" fmla="*/ 305 w 393"/>
                  <a:gd name="T27" fmla="*/ 0 h 428"/>
                  <a:gd name="T28" fmla="*/ 372 w 393"/>
                  <a:gd name="T29" fmla="*/ 67 h 428"/>
                  <a:gd name="T30" fmla="*/ 393 w 393"/>
                  <a:gd name="T31" fmla="*/ 192 h 428"/>
                  <a:gd name="T32" fmla="*/ 387 w 393"/>
                  <a:gd name="T33" fmla="*/ 215 h 428"/>
                  <a:gd name="T34" fmla="*/ 382 w 393"/>
                  <a:gd name="T35" fmla="*/ 217 h 428"/>
                  <a:gd name="T36" fmla="*/ 374 w 393"/>
                  <a:gd name="T37" fmla="*/ 225 h 428"/>
                  <a:gd name="T38" fmla="*/ 374 w 393"/>
                  <a:gd name="T39" fmla="*/ 227 h 428"/>
                  <a:gd name="T40" fmla="*/ 370 w 393"/>
                  <a:gd name="T41" fmla="*/ 238 h 428"/>
                  <a:gd name="T42" fmla="*/ 372 w 393"/>
                  <a:gd name="T43" fmla="*/ 252 h 428"/>
                  <a:gd name="T44" fmla="*/ 370 w 393"/>
                  <a:gd name="T45" fmla="*/ 263 h 428"/>
                  <a:gd name="T46" fmla="*/ 370 w 393"/>
                  <a:gd name="T47" fmla="*/ 271 h 428"/>
                  <a:gd name="T48" fmla="*/ 364 w 393"/>
                  <a:gd name="T49" fmla="*/ 276 h 428"/>
                  <a:gd name="T50" fmla="*/ 368 w 393"/>
                  <a:gd name="T51" fmla="*/ 288 h 428"/>
                  <a:gd name="T52" fmla="*/ 336 w 393"/>
                  <a:gd name="T53" fmla="*/ 313 h 428"/>
                  <a:gd name="T54" fmla="*/ 339 w 393"/>
                  <a:gd name="T55" fmla="*/ 317 h 428"/>
                  <a:gd name="T56" fmla="*/ 343 w 393"/>
                  <a:gd name="T57" fmla="*/ 326 h 428"/>
                  <a:gd name="T58" fmla="*/ 339 w 393"/>
                  <a:gd name="T59" fmla="*/ 334 h 428"/>
                  <a:gd name="T60" fmla="*/ 328 w 393"/>
                  <a:gd name="T61" fmla="*/ 338 h 428"/>
                  <a:gd name="T62" fmla="*/ 316 w 393"/>
                  <a:gd name="T63" fmla="*/ 342 h 428"/>
                  <a:gd name="T64" fmla="*/ 305 w 393"/>
                  <a:gd name="T65" fmla="*/ 349 h 428"/>
                  <a:gd name="T66" fmla="*/ 291 w 393"/>
                  <a:gd name="T67" fmla="*/ 363 h 428"/>
                  <a:gd name="T68" fmla="*/ 278 w 393"/>
                  <a:gd name="T69" fmla="*/ 374 h 428"/>
                  <a:gd name="T70" fmla="*/ 276 w 393"/>
                  <a:gd name="T71" fmla="*/ 384 h 428"/>
                  <a:gd name="T72" fmla="*/ 263 w 393"/>
                  <a:gd name="T73" fmla="*/ 399 h 428"/>
                  <a:gd name="T74" fmla="*/ 259 w 393"/>
                  <a:gd name="T75" fmla="*/ 409 h 428"/>
                  <a:gd name="T76" fmla="*/ 245 w 393"/>
                  <a:gd name="T77" fmla="*/ 415 h 428"/>
                  <a:gd name="T78" fmla="*/ 238 w 393"/>
                  <a:gd name="T79" fmla="*/ 420 h 428"/>
                  <a:gd name="T80" fmla="*/ 230 w 393"/>
                  <a:gd name="T81" fmla="*/ 422 h 428"/>
                  <a:gd name="T82" fmla="*/ 219 w 393"/>
                  <a:gd name="T83" fmla="*/ 428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93" h="428">
                    <a:moveTo>
                      <a:pt x="219" y="428"/>
                    </a:moveTo>
                    <a:lnTo>
                      <a:pt x="207" y="407"/>
                    </a:lnTo>
                    <a:lnTo>
                      <a:pt x="182" y="390"/>
                    </a:lnTo>
                    <a:lnTo>
                      <a:pt x="149" y="386"/>
                    </a:lnTo>
                    <a:lnTo>
                      <a:pt x="75" y="392"/>
                    </a:lnTo>
                    <a:lnTo>
                      <a:pt x="0" y="363"/>
                    </a:lnTo>
                    <a:lnTo>
                      <a:pt x="5" y="342"/>
                    </a:lnTo>
                    <a:lnTo>
                      <a:pt x="61" y="250"/>
                    </a:lnTo>
                    <a:lnTo>
                      <a:pt x="92" y="225"/>
                    </a:lnTo>
                    <a:lnTo>
                      <a:pt x="132" y="133"/>
                    </a:lnTo>
                    <a:lnTo>
                      <a:pt x="132" y="111"/>
                    </a:lnTo>
                    <a:lnTo>
                      <a:pt x="146" y="48"/>
                    </a:lnTo>
                    <a:lnTo>
                      <a:pt x="155" y="8"/>
                    </a:lnTo>
                    <a:lnTo>
                      <a:pt x="305" y="0"/>
                    </a:lnTo>
                    <a:lnTo>
                      <a:pt x="372" y="67"/>
                    </a:lnTo>
                    <a:lnTo>
                      <a:pt x="393" y="192"/>
                    </a:lnTo>
                    <a:lnTo>
                      <a:pt x="387" y="215"/>
                    </a:lnTo>
                    <a:lnTo>
                      <a:pt x="382" y="217"/>
                    </a:lnTo>
                    <a:lnTo>
                      <a:pt x="374" y="225"/>
                    </a:lnTo>
                    <a:lnTo>
                      <a:pt x="374" y="227"/>
                    </a:lnTo>
                    <a:lnTo>
                      <a:pt x="370" y="238"/>
                    </a:lnTo>
                    <a:lnTo>
                      <a:pt x="372" y="252"/>
                    </a:lnTo>
                    <a:lnTo>
                      <a:pt x="370" y="263"/>
                    </a:lnTo>
                    <a:lnTo>
                      <a:pt x="370" y="271"/>
                    </a:lnTo>
                    <a:lnTo>
                      <a:pt x="364" y="276"/>
                    </a:lnTo>
                    <a:lnTo>
                      <a:pt x="368" y="288"/>
                    </a:lnTo>
                    <a:lnTo>
                      <a:pt x="336" y="313"/>
                    </a:lnTo>
                    <a:lnTo>
                      <a:pt x="339" y="317"/>
                    </a:lnTo>
                    <a:lnTo>
                      <a:pt x="343" y="326"/>
                    </a:lnTo>
                    <a:lnTo>
                      <a:pt x="339" y="334"/>
                    </a:lnTo>
                    <a:lnTo>
                      <a:pt x="328" y="338"/>
                    </a:lnTo>
                    <a:lnTo>
                      <a:pt x="316" y="342"/>
                    </a:lnTo>
                    <a:lnTo>
                      <a:pt x="305" y="349"/>
                    </a:lnTo>
                    <a:lnTo>
                      <a:pt x="291" y="363"/>
                    </a:lnTo>
                    <a:lnTo>
                      <a:pt x="278" y="374"/>
                    </a:lnTo>
                    <a:lnTo>
                      <a:pt x="276" y="384"/>
                    </a:lnTo>
                    <a:lnTo>
                      <a:pt x="263" y="399"/>
                    </a:lnTo>
                    <a:lnTo>
                      <a:pt x="259" y="409"/>
                    </a:lnTo>
                    <a:lnTo>
                      <a:pt x="245" y="415"/>
                    </a:lnTo>
                    <a:lnTo>
                      <a:pt x="238" y="420"/>
                    </a:lnTo>
                    <a:lnTo>
                      <a:pt x="230" y="422"/>
                    </a:lnTo>
                    <a:lnTo>
                      <a:pt x="219" y="428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5" name="Freeform 1342"/>
              <p:cNvSpPr>
                <a:spLocks/>
              </p:cNvSpPr>
              <p:nvPr/>
            </p:nvSpPr>
            <p:spPr bwMode="auto">
              <a:xfrm>
                <a:off x="692" y="2998"/>
                <a:ext cx="261" cy="250"/>
              </a:xfrm>
              <a:custGeom>
                <a:avLst/>
                <a:gdLst>
                  <a:gd name="T0" fmla="*/ 4 w 411"/>
                  <a:gd name="T1" fmla="*/ 403 h 403"/>
                  <a:gd name="T2" fmla="*/ 14 w 411"/>
                  <a:gd name="T3" fmla="*/ 359 h 403"/>
                  <a:gd name="T4" fmla="*/ 23 w 411"/>
                  <a:gd name="T5" fmla="*/ 316 h 403"/>
                  <a:gd name="T6" fmla="*/ 25 w 411"/>
                  <a:gd name="T7" fmla="*/ 288 h 403"/>
                  <a:gd name="T8" fmla="*/ 18 w 411"/>
                  <a:gd name="T9" fmla="*/ 249 h 403"/>
                  <a:gd name="T10" fmla="*/ 8 w 411"/>
                  <a:gd name="T11" fmla="*/ 207 h 403"/>
                  <a:gd name="T12" fmla="*/ 0 w 411"/>
                  <a:gd name="T13" fmla="*/ 194 h 403"/>
                  <a:gd name="T14" fmla="*/ 35 w 411"/>
                  <a:gd name="T15" fmla="*/ 180 h 403"/>
                  <a:gd name="T16" fmla="*/ 60 w 411"/>
                  <a:gd name="T17" fmla="*/ 184 h 403"/>
                  <a:gd name="T18" fmla="*/ 106 w 411"/>
                  <a:gd name="T19" fmla="*/ 186 h 403"/>
                  <a:gd name="T20" fmla="*/ 139 w 411"/>
                  <a:gd name="T21" fmla="*/ 186 h 403"/>
                  <a:gd name="T22" fmla="*/ 165 w 411"/>
                  <a:gd name="T23" fmla="*/ 171 h 403"/>
                  <a:gd name="T24" fmla="*/ 185 w 411"/>
                  <a:gd name="T25" fmla="*/ 153 h 403"/>
                  <a:gd name="T26" fmla="*/ 194 w 411"/>
                  <a:gd name="T27" fmla="*/ 128 h 403"/>
                  <a:gd name="T28" fmla="*/ 210 w 411"/>
                  <a:gd name="T29" fmla="*/ 119 h 403"/>
                  <a:gd name="T30" fmla="*/ 236 w 411"/>
                  <a:gd name="T31" fmla="*/ 98 h 403"/>
                  <a:gd name="T32" fmla="*/ 258 w 411"/>
                  <a:gd name="T33" fmla="*/ 80 h 403"/>
                  <a:gd name="T34" fmla="*/ 271 w 411"/>
                  <a:gd name="T35" fmla="*/ 71 h 403"/>
                  <a:gd name="T36" fmla="*/ 290 w 411"/>
                  <a:gd name="T37" fmla="*/ 67 h 403"/>
                  <a:gd name="T38" fmla="*/ 307 w 411"/>
                  <a:gd name="T39" fmla="*/ 59 h 403"/>
                  <a:gd name="T40" fmla="*/ 307 w 411"/>
                  <a:gd name="T41" fmla="*/ 44 h 403"/>
                  <a:gd name="T42" fmla="*/ 313 w 411"/>
                  <a:gd name="T43" fmla="*/ 21 h 403"/>
                  <a:gd name="T44" fmla="*/ 317 w 411"/>
                  <a:gd name="T45" fmla="*/ 9 h 403"/>
                  <a:gd name="T46" fmla="*/ 327 w 411"/>
                  <a:gd name="T47" fmla="*/ 0 h 403"/>
                  <a:gd name="T48" fmla="*/ 361 w 411"/>
                  <a:gd name="T49" fmla="*/ 15 h 403"/>
                  <a:gd name="T50" fmla="*/ 384 w 411"/>
                  <a:gd name="T51" fmla="*/ 63 h 403"/>
                  <a:gd name="T52" fmla="*/ 411 w 411"/>
                  <a:gd name="T53" fmla="*/ 221 h 403"/>
                  <a:gd name="T54" fmla="*/ 353 w 411"/>
                  <a:gd name="T55" fmla="*/ 316 h 403"/>
                  <a:gd name="T56" fmla="*/ 304 w 411"/>
                  <a:gd name="T57" fmla="*/ 336 h 403"/>
                  <a:gd name="T58" fmla="*/ 313 w 411"/>
                  <a:gd name="T59" fmla="*/ 389 h 403"/>
                  <a:gd name="T60" fmla="*/ 154 w 411"/>
                  <a:gd name="T61" fmla="*/ 395 h 403"/>
                  <a:gd name="T62" fmla="*/ 4 w 411"/>
                  <a:gd name="T63" fmla="*/ 403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11" h="403">
                    <a:moveTo>
                      <a:pt x="4" y="403"/>
                    </a:moveTo>
                    <a:lnTo>
                      <a:pt x="14" y="359"/>
                    </a:lnTo>
                    <a:lnTo>
                      <a:pt x="23" y="316"/>
                    </a:lnTo>
                    <a:lnTo>
                      <a:pt x="25" y="288"/>
                    </a:lnTo>
                    <a:lnTo>
                      <a:pt x="18" y="249"/>
                    </a:lnTo>
                    <a:lnTo>
                      <a:pt x="8" y="207"/>
                    </a:lnTo>
                    <a:lnTo>
                      <a:pt x="0" y="194"/>
                    </a:lnTo>
                    <a:lnTo>
                      <a:pt x="35" y="180"/>
                    </a:lnTo>
                    <a:lnTo>
                      <a:pt x="60" y="184"/>
                    </a:lnTo>
                    <a:lnTo>
                      <a:pt x="106" y="186"/>
                    </a:lnTo>
                    <a:lnTo>
                      <a:pt x="139" y="186"/>
                    </a:lnTo>
                    <a:lnTo>
                      <a:pt x="165" y="171"/>
                    </a:lnTo>
                    <a:lnTo>
                      <a:pt x="185" y="153"/>
                    </a:lnTo>
                    <a:lnTo>
                      <a:pt x="194" y="128"/>
                    </a:lnTo>
                    <a:lnTo>
                      <a:pt x="210" y="119"/>
                    </a:lnTo>
                    <a:lnTo>
                      <a:pt x="236" y="98"/>
                    </a:lnTo>
                    <a:lnTo>
                      <a:pt x="258" y="80"/>
                    </a:lnTo>
                    <a:lnTo>
                      <a:pt x="271" y="71"/>
                    </a:lnTo>
                    <a:lnTo>
                      <a:pt x="290" y="67"/>
                    </a:lnTo>
                    <a:lnTo>
                      <a:pt x="307" y="59"/>
                    </a:lnTo>
                    <a:lnTo>
                      <a:pt x="307" y="44"/>
                    </a:lnTo>
                    <a:lnTo>
                      <a:pt x="313" y="21"/>
                    </a:lnTo>
                    <a:lnTo>
                      <a:pt x="317" y="9"/>
                    </a:lnTo>
                    <a:lnTo>
                      <a:pt x="327" y="0"/>
                    </a:lnTo>
                    <a:lnTo>
                      <a:pt x="361" y="15"/>
                    </a:lnTo>
                    <a:lnTo>
                      <a:pt x="384" y="63"/>
                    </a:lnTo>
                    <a:lnTo>
                      <a:pt x="411" y="221"/>
                    </a:lnTo>
                    <a:lnTo>
                      <a:pt x="353" y="316"/>
                    </a:lnTo>
                    <a:lnTo>
                      <a:pt x="304" y="336"/>
                    </a:lnTo>
                    <a:lnTo>
                      <a:pt x="313" y="389"/>
                    </a:lnTo>
                    <a:lnTo>
                      <a:pt x="154" y="395"/>
                    </a:lnTo>
                    <a:lnTo>
                      <a:pt x="4" y="403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6" name="Freeform 1343"/>
              <p:cNvSpPr>
                <a:spLocks/>
              </p:cNvSpPr>
              <p:nvPr/>
            </p:nvSpPr>
            <p:spPr bwMode="auto">
              <a:xfrm>
                <a:off x="692" y="2998"/>
                <a:ext cx="261" cy="250"/>
              </a:xfrm>
              <a:custGeom>
                <a:avLst/>
                <a:gdLst>
                  <a:gd name="T0" fmla="*/ 4 w 411"/>
                  <a:gd name="T1" fmla="*/ 403 h 403"/>
                  <a:gd name="T2" fmla="*/ 14 w 411"/>
                  <a:gd name="T3" fmla="*/ 359 h 403"/>
                  <a:gd name="T4" fmla="*/ 23 w 411"/>
                  <a:gd name="T5" fmla="*/ 316 h 403"/>
                  <a:gd name="T6" fmla="*/ 25 w 411"/>
                  <a:gd name="T7" fmla="*/ 288 h 403"/>
                  <a:gd name="T8" fmla="*/ 18 w 411"/>
                  <a:gd name="T9" fmla="*/ 249 h 403"/>
                  <a:gd name="T10" fmla="*/ 8 w 411"/>
                  <a:gd name="T11" fmla="*/ 207 h 403"/>
                  <a:gd name="T12" fmla="*/ 0 w 411"/>
                  <a:gd name="T13" fmla="*/ 194 h 403"/>
                  <a:gd name="T14" fmla="*/ 35 w 411"/>
                  <a:gd name="T15" fmla="*/ 180 h 403"/>
                  <a:gd name="T16" fmla="*/ 60 w 411"/>
                  <a:gd name="T17" fmla="*/ 184 h 403"/>
                  <a:gd name="T18" fmla="*/ 106 w 411"/>
                  <a:gd name="T19" fmla="*/ 186 h 403"/>
                  <a:gd name="T20" fmla="*/ 139 w 411"/>
                  <a:gd name="T21" fmla="*/ 186 h 403"/>
                  <a:gd name="T22" fmla="*/ 165 w 411"/>
                  <a:gd name="T23" fmla="*/ 171 h 403"/>
                  <a:gd name="T24" fmla="*/ 185 w 411"/>
                  <a:gd name="T25" fmla="*/ 153 h 403"/>
                  <a:gd name="T26" fmla="*/ 194 w 411"/>
                  <a:gd name="T27" fmla="*/ 128 h 403"/>
                  <a:gd name="T28" fmla="*/ 210 w 411"/>
                  <a:gd name="T29" fmla="*/ 119 h 403"/>
                  <a:gd name="T30" fmla="*/ 236 w 411"/>
                  <a:gd name="T31" fmla="*/ 98 h 403"/>
                  <a:gd name="T32" fmla="*/ 258 w 411"/>
                  <a:gd name="T33" fmla="*/ 80 h 403"/>
                  <a:gd name="T34" fmla="*/ 271 w 411"/>
                  <a:gd name="T35" fmla="*/ 71 h 403"/>
                  <a:gd name="T36" fmla="*/ 290 w 411"/>
                  <a:gd name="T37" fmla="*/ 67 h 403"/>
                  <a:gd name="T38" fmla="*/ 307 w 411"/>
                  <a:gd name="T39" fmla="*/ 59 h 403"/>
                  <a:gd name="T40" fmla="*/ 307 w 411"/>
                  <a:gd name="T41" fmla="*/ 44 h 403"/>
                  <a:gd name="T42" fmla="*/ 313 w 411"/>
                  <a:gd name="T43" fmla="*/ 21 h 403"/>
                  <a:gd name="T44" fmla="*/ 317 w 411"/>
                  <a:gd name="T45" fmla="*/ 9 h 403"/>
                  <a:gd name="T46" fmla="*/ 327 w 411"/>
                  <a:gd name="T47" fmla="*/ 0 h 403"/>
                  <a:gd name="T48" fmla="*/ 361 w 411"/>
                  <a:gd name="T49" fmla="*/ 15 h 403"/>
                  <a:gd name="T50" fmla="*/ 384 w 411"/>
                  <a:gd name="T51" fmla="*/ 63 h 403"/>
                  <a:gd name="T52" fmla="*/ 411 w 411"/>
                  <a:gd name="T53" fmla="*/ 221 h 403"/>
                  <a:gd name="T54" fmla="*/ 353 w 411"/>
                  <a:gd name="T55" fmla="*/ 316 h 403"/>
                  <a:gd name="T56" fmla="*/ 304 w 411"/>
                  <a:gd name="T57" fmla="*/ 336 h 403"/>
                  <a:gd name="T58" fmla="*/ 313 w 411"/>
                  <a:gd name="T59" fmla="*/ 389 h 403"/>
                  <a:gd name="T60" fmla="*/ 154 w 411"/>
                  <a:gd name="T61" fmla="*/ 395 h 403"/>
                  <a:gd name="T62" fmla="*/ 4 w 411"/>
                  <a:gd name="T63" fmla="*/ 403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11" h="403">
                    <a:moveTo>
                      <a:pt x="4" y="403"/>
                    </a:moveTo>
                    <a:lnTo>
                      <a:pt x="14" y="359"/>
                    </a:lnTo>
                    <a:lnTo>
                      <a:pt x="23" y="316"/>
                    </a:lnTo>
                    <a:lnTo>
                      <a:pt x="25" y="288"/>
                    </a:lnTo>
                    <a:lnTo>
                      <a:pt x="18" y="249"/>
                    </a:lnTo>
                    <a:lnTo>
                      <a:pt x="8" y="207"/>
                    </a:lnTo>
                    <a:lnTo>
                      <a:pt x="0" y="194"/>
                    </a:lnTo>
                    <a:lnTo>
                      <a:pt x="35" y="180"/>
                    </a:lnTo>
                    <a:lnTo>
                      <a:pt x="60" y="184"/>
                    </a:lnTo>
                    <a:lnTo>
                      <a:pt x="106" y="186"/>
                    </a:lnTo>
                    <a:lnTo>
                      <a:pt x="139" y="186"/>
                    </a:lnTo>
                    <a:lnTo>
                      <a:pt x="165" y="171"/>
                    </a:lnTo>
                    <a:lnTo>
                      <a:pt x="185" y="153"/>
                    </a:lnTo>
                    <a:lnTo>
                      <a:pt x="194" y="128"/>
                    </a:lnTo>
                    <a:lnTo>
                      <a:pt x="210" y="119"/>
                    </a:lnTo>
                    <a:lnTo>
                      <a:pt x="236" y="98"/>
                    </a:lnTo>
                    <a:lnTo>
                      <a:pt x="258" y="80"/>
                    </a:lnTo>
                    <a:lnTo>
                      <a:pt x="271" y="71"/>
                    </a:lnTo>
                    <a:lnTo>
                      <a:pt x="290" y="67"/>
                    </a:lnTo>
                    <a:lnTo>
                      <a:pt x="307" y="59"/>
                    </a:lnTo>
                    <a:lnTo>
                      <a:pt x="307" y="44"/>
                    </a:lnTo>
                    <a:lnTo>
                      <a:pt x="313" y="21"/>
                    </a:lnTo>
                    <a:lnTo>
                      <a:pt x="317" y="9"/>
                    </a:lnTo>
                    <a:lnTo>
                      <a:pt x="327" y="0"/>
                    </a:lnTo>
                    <a:lnTo>
                      <a:pt x="361" y="15"/>
                    </a:lnTo>
                    <a:lnTo>
                      <a:pt x="384" y="63"/>
                    </a:lnTo>
                    <a:lnTo>
                      <a:pt x="411" y="221"/>
                    </a:lnTo>
                    <a:lnTo>
                      <a:pt x="353" y="316"/>
                    </a:lnTo>
                    <a:lnTo>
                      <a:pt x="304" y="336"/>
                    </a:lnTo>
                    <a:lnTo>
                      <a:pt x="313" y="389"/>
                    </a:lnTo>
                    <a:lnTo>
                      <a:pt x="154" y="395"/>
                    </a:lnTo>
                    <a:lnTo>
                      <a:pt x="4" y="403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7" name="Freeform 1344"/>
              <p:cNvSpPr>
                <a:spLocks/>
              </p:cNvSpPr>
              <p:nvPr/>
            </p:nvSpPr>
            <p:spPr bwMode="auto">
              <a:xfrm>
                <a:off x="790" y="2854"/>
                <a:ext cx="322" cy="508"/>
              </a:xfrm>
              <a:custGeom>
                <a:avLst/>
                <a:gdLst>
                  <a:gd name="T0" fmla="*/ 203 w 508"/>
                  <a:gd name="T1" fmla="*/ 25 h 821"/>
                  <a:gd name="T2" fmla="*/ 295 w 508"/>
                  <a:gd name="T3" fmla="*/ 0 h 821"/>
                  <a:gd name="T4" fmla="*/ 309 w 508"/>
                  <a:gd name="T5" fmla="*/ 94 h 821"/>
                  <a:gd name="T6" fmla="*/ 451 w 508"/>
                  <a:gd name="T7" fmla="*/ 270 h 821"/>
                  <a:gd name="T8" fmla="*/ 391 w 508"/>
                  <a:gd name="T9" fmla="*/ 364 h 821"/>
                  <a:gd name="T10" fmla="*/ 334 w 508"/>
                  <a:gd name="T11" fmla="*/ 474 h 821"/>
                  <a:gd name="T12" fmla="*/ 311 w 508"/>
                  <a:gd name="T13" fmla="*/ 520 h 821"/>
                  <a:gd name="T14" fmla="*/ 426 w 508"/>
                  <a:gd name="T15" fmla="*/ 598 h 821"/>
                  <a:gd name="T16" fmla="*/ 428 w 508"/>
                  <a:gd name="T17" fmla="*/ 597 h 821"/>
                  <a:gd name="T18" fmla="*/ 432 w 508"/>
                  <a:gd name="T19" fmla="*/ 597 h 821"/>
                  <a:gd name="T20" fmla="*/ 436 w 508"/>
                  <a:gd name="T21" fmla="*/ 597 h 821"/>
                  <a:gd name="T22" fmla="*/ 437 w 508"/>
                  <a:gd name="T23" fmla="*/ 598 h 821"/>
                  <a:gd name="T24" fmla="*/ 441 w 508"/>
                  <a:gd name="T25" fmla="*/ 598 h 821"/>
                  <a:gd name="T26" fmla="*/ 445 w 508"/>
                  <a:gd name="T27" fmla="*/ 600 h 821"/>
                  <a:gd name="T28" fmla="*/ 447 w 508"/>
                  <a:gd name="T29" fmla="*/ 602 h 821"/>
                  <a:gd name="T30" fmla="*/ 451 w 508"/>
                  <a:gd name="T31" fmla="*/ 602 h 821"/>
                  <a:gd name="T32" fmla="*/ 453 w 508"/>
                  <a:gd name="T33" fmla="*/ 604 h 821"/>
                  <a:gd name="T34" fmla="*/ 457 w 508"/>
                  <a:gd name="T35" fmla="*/ 606 h 821"/>
                  <a:gd name="T36" fmla="*/ 459 w 508"/>
                  <a:gd name="T37" fmla="*/ 608 h 821"/>
                  <a:gd name="T38" fmla="*/ 462 w 508"/>
                  <a:gd name="T39" fmla="*/ 610 h 821"/>
                  <a:gd name="T40" fmla="*/ 464 w 508"/>
                  <a:gd name="T41" fmla="*/ 612 h 821"/>
                  <a:gd name="T42" fmla="*/ 468 w 508"/>
                  <a:gd name="T43" fmla="*/ 612 h 821"/>
                  <a:gd name="T44" fmla="*/ 470 w 508"/>
                  <a:gd name="T45" fmla="*/ 614 h 821"/>
                  <a:gd name="T46" fmla="*/ 474 w 508"/>
                  <a:gd name="T47" fmla="*/ 614 h 821"/>
                  <a:gd name="T48" fmla="*/ 476 w 508"/>
                  <a:gd name="T49" fmla="*/ 616 h 821"/>
                  <a:gd name="T50" fmla="*/ 480 w 508"/>
                  <a:gd name="T51" fmla="*/ 616 h 821"/>
                  <a:gd name="T52" fmla="*/ 484 w 508"/>
                  <a:gd name="T53" fmla="*/ 616 h 821"/>
                  <a:gd name="T54" fmla="*/ 487 w 508"/>
                  <a:gd name="T55" fmla="*/ 616 h 821"/>
                  <a:gd name="T56" fmla="*/ 491 w 508"/>
                  <a:gd name="T57" fmla="*/ 616 h 821"/>
                  <a:gd name="T58" fmla="*/ 493 w 508"/>
                  <a:gd name="T59" fmla="*/ 618 h 821"/>
                  <a:gd name="T60" fmla="*/ 497 w 508"/>
                  <a:gd name="T61" fmla="*/ 618 h 821"/>
                  <a:gd name="T62" fmla="*/ 499 w 508"/>
                  <a:gd name="T63" fmla="*/ 620 h 821"/>
                  <a:gd name="T64" fmla="*/ 503 w 508"/>
                  <a:gd name="T65" fmla="*/ 621 h 821"/>
                  <a:gd name="T66" fmla="*/ 505 w 508"/>
                  <a:gd name="T67" fmla="*/ 623 h 821"/>
                  <a:gd name="T68" fmla="*/ 499 w 508"/>
                  <a:gd name="T69" fmla="*/ 671 h 821"/>
                  <a:gd name="T70" fmla="*/ 480 w 508"/>
                  <a:gd name="T71" fmla="*/ 808 h 821"/>
                  <a:gd name="T72" fmla="*/ 88 w 508"/>
                  <a:gd name="T73" fmla="*/ 821 h 821"/>
                  <a:gd name="T74" fmla="*/ 0 w 508"/>
                  <a:gd name="T75" fmla="*/ 629 h 821"/>
                  <a:gd name="T76" fmla="*/ 150 w 508"/>
                  <a:gd name="T77" fmla="*/ 570 h 821"/>
                  <a:gd name="T78" fmla="*/ 257 w 508"/>
                  <a:gd name="T79" fmla="*/ 455 h 821"/>
                  <a:gd name="T80" fmla="*/ 207 w 508"/>
                  <a:gd name="T81" fmla="*/ 249 h 821"/>
                  <a:gd name="T82" fmla="*/ 96 w 508"/>
                  <a:gd name="T83" fmla="*/ 205 h 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08" h="821">
                    <a:moveTo>
                      <a:pt x="73" y="172"/>
                    </a:moveTo>
                    <a:lnTo>
                      <a:pt x="203" y="25"/>
                    </a:lnTo>
                    <a:lnTo>
                      <a:pt x="244" y="61"/>
                    </a:lnTo>
                    <a:lnTo>
                      <a:pt x="295" y="0"/>
                    </a:lnTo>
                    <a:lnTo>
                      <a:pt x="351" y="25"/>
                    </a:lnTo>
                    <a:lnTo>
                      <a:pt x="309" y="94"/>
                    </a:lnTo>
                    <a:lnTo>
                      <a:pt x="320" y="165"/>
                    </a:lnTo>
                    <a:lnTo>
                      <a:pt x="451" y="270"/>
                    </a:lnTo>
                    <a:lnTo>
                      <a:pt x="439" y="339"/>
                    </a:lnTo>
                    <a:lnTo>
                      <a:pt x="391" y="364"/>
                    </a:lnTo>
                    <a:lnTo>
                      <a:pt x="376" y="449"/>
                    </a:lnTo>
                    <a:lnTo>
                      <a:pt x="334" y="474"/>
                    </a:lnTo>
                    <a:lnTo>
                      <a:pt x="332" y="499"/>
                    </a:lnTo>
                    <a:lnTo>
                      <a:pt x="311" y="520"/>
                    </a:lnTo>
                    <a:lnTo>
                      <a:pt x="313" y="598"/>
                    </a:lnTo>
                    <a:lnTo>
                      <a:pt x="426" y="598"/>
                    </a:lnTo>
                    <a:lnTo>
                      <a:pt x="426" y="597"/>
                    </a:lnTo>
                    <a:lnTo>
                      <a:pt x="428" y="597"/>
                    </a:lnTo>
                    <a:lnTo>
                      <a:pt x="430" y="597"/>
                    </a:lnTo>
                    <a:lnTo>
                      <a:pt x="432" y="597"/>
                    </a:lnTo>
                    <a:lnTo>
                      <a:pt x="434" y="597"/>
                    </a:lnTo>
                    <a:lnTo>
                      <a:pt x="436" y="597"/>
                    </a:lnTo>
                    <a:lnTo>
                      <a:pt x="436" y="598"/>
                    </a:lnTo>
                    <a:lnTo>
                      <a:pt x="437" y="598"/>
                    </a:lnTo>
                    <a:lnTo>
                      <a:pt x="439" y="598"/>
                    </a:lnTo>
                    <a:lnTo>
                      <a:pt x="441" y="598"/>
                    </a:lnTo>
                    <a:lnTo>
                      <a:pt x="443" y="600"/>
                    </a:lnTo>
                    <a:lnTo>
                      <a:pt x="445" y="600"/>
                    </a:lnTo>
                    <a:lnTo>
                      <a:pt x="447" y="600"/>
                    </a:lnTo>
                    <a:lnTo>
                      <a:pt x="447" y="602"/>
                    </a:lnTo>
                    <a:lnTo>
                      <a:pt x="449" y="602"/>
                    </a:lnTo>
                    <a:lnTo>
                      <a:pt x="451" y="602"/>
                    </a:lnTo>
                    <a:lnTo>
                      <a:pt x="451" y="604"/>
                    </a:lnTo>
                    <a:lnTo>
                      <a:pt x="453" y="604"/>
                    </a:lnTo>
                    <a:lnTo>
                      <a:pt x="455" y="606"/>
                    </a:lnTo>
                    <a:lnTo>
                      <a:pt x="457" y="606"/>
                    </a:lnTo>
                    <a:lnTo>
                      <a:pt x="457" y="608"/>
                    </a:lnTo>
                    <a:lnTo>
                      <a:pt x="459" y="608"/>
                    </a:lnTo>
                    <a:lnTo>
                      <a:pt x="461" y="610"/>
                    </a:lnTo>
                    <a:lnTo>
                      <a:pt x="462" y="610"/>
                    </a:lnTo>
                    <a:lnTo>
                      <a:pt x="464" y="610"/>
                    </a:lnTo>
                    <a:lnTo>
                      <a:pt x="464" y="612"/>
                    </a:lnTo>
                    <a:lnTo>
                      <a:pt x="466" y="612"/>
                    </a:lnTo>
                    <a:lnTo>
                      <a:pt x="468" y="612"/>
                    </a:lnTo>
                    <a:lnTo>
                      <a:pt x="470" y="612"/>
                    </a:lnTo>
                    <a:lnTo>
                      <a:pt x="470" y="614"/>
                    </a:lnTo>
                    <a:lnTo>
                      <a:pt x="472" y="614"/>
                    </a:lnTo>
                    <a:lnTo>
                      <a:pt x="474" y="614"/>
                    </a:lnTo>
                    <a:lnTo>
                      <a:pt x="476" y="614"/>
                    </a:lnTo>
                    <a:lnTo>
                      <a:pt x="476" y="616"/>
                    </a:lnTo>
                    <a:lnTo>
                      <a:pt x="478" y="616"/>
                    </a:lnTo>
                    <a:lnTo>
                      <a:pt x="480" y="616"/>
                    </a:lnTo>
                    <a:lnTo>
                      <a:pt x="482" y="616"/>
                    </a:lnTo>
                    <a:lnTo>
                      <a:pt x="484" y="616"/>
                    </a:lnTo>
                    <a:lnTo>
                      <a:pt x="485" y="616"/>
                    </a:lnTo>
                    <a:lnTo>
                      <a:pt x="487" y="616"/>
                    </a:lnTo>
                    <a:lnTo>
                      <a:pt x="489" y="616"/>
                    </a:lnTo>
                    <a:lnTo>
                      <a:pt x="491" y="616"/>
                    </a:lnTo>
                    <a:lnTo>
                      <a:pt x="493" y="616"/>
                    </a:lnTo>
                    <a:lnTo>
                      <a:pt x="493" y="618"/>
                    </a:lnTo>
                    <a:lnTo>
                      <a:pt x="495" y="618"/>
                    </a:lnTo>
                    <a:lnTo>
                      <a:pt x="497" y="618"/>
                    </a:lnTo>
                    <a:lnTo>
                      <a:pt x="499" y="618"/>
                    </a:lnTo>
                    <a:lnTo>
                      <a:pt x="499" y="620"/>
                    </a:lnTo>
                    <a:lnTo>
                      <a:pt x="501" y="620"/>
                    </a:lnTo>
                    <a:lnTo>
                      <a:pt x="503" y="621"/>
                    </a:lnTo>
                    <a:lnTo>
                      <a:pt x="505" y="621"/>
                    </a:lnTo>
                    <a:lnTo>
                      <a:pt x="505" y="623"/>
                    </a:lnTo>
                    <a:lnTo>
                      <a:pt x="507" y="623"/>
                    </a:lnTo>
                    <a:lnTo>
                      <a:pt x="499" y="671"/>
                    </a:lnTo>
                    <a:lnTo>
                      <a:pt x="508" y="769"/>
                    </a:lnTo>
                    <a:lnTo>
                      <a:pt x="480" y="808"/>
                    </a:lnTo>
                    <a:lnTo>
                      <a:pt x="420" y="810"/>
                    </a:lnTo>
                    <a:lnTo>
                      <a:pt x="88" y="821"/>
                    </a:lnTo>
                    <a:lnTo>
                      <a:pt x="67" y="696"/>
                    </a:lnTo>
                    <a:lnTo>
                      <a:pt x="0" y="629"/>
                    </a:lnTo>
                    <a:lnTo>
                      <a:pt x="159" y="623"/>
                    </a:lnTo>
                    <a:lnTo>
                      <a:pt x="150" y="570"/>
                    </a:lnTo>
                    <a:lnTo>
                      <a:pt x="199" y="550"/>
                    </a:lnTo>
                    <a:lnTo>
                      <a:pt x="257" y="455"/>
                    </a:lnTo>
                    <a:lnTo>
                      <a:pt x="230" y="297"/>
                    </a:lnTo>
                    <a:lnTo>
                      <a:pt x="207" y="249"/>
                    </a:lnTo>
                    <a:lnTo>
                      <a:pt x="173" y="234"/>
                    </a:lnTo>
                    <a:lnTo>
                      <a:pt x="96" y="205"/>
                    </a:lnTo>
                    <a:lnTo>
                      <a:pt x="73" y="172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8" name="Freeform 1345"/>
              <p:cNvSpPr>
                <a:spLocks/>
              </p:cNvSpPr>
              <p:nvPr/>
            </p:nvSpPr>
            <p:spPr bwMode="auto">
              <a:xfrm>
                <a:off x="790" y="2854"/>
                <a:ext cx="322" cy="508"/>
              </a:xfrm>
              <a:custGeom>
                <a:avLst/>
                <a:gdLst>
                  <a:gd name="T0" fmla="*/ 203 w 508"/>
                  <a:gd name="T1" fmla="*/ 25 h 821"/>
                  <a:gd name="T2" fmla="*/ 295 w 508"/>
                  <a:gd name="T3" fmla="*/ 0 h 821"/>
                  <a:gd name="T4" fmla="*/ 309 w 508"/>
                  <a:gd name="T5" fmla="*/ 94 h 821"/>
                  <a:gd name="T6" fmla="*/ 451 w 508"/>
                  <a:gd name="T7" fmla="*/ 270 h 821"/>
                  <a:gd name="T8" fmla="*/ 391 w 508"/>
                  <a:gd name="T9" fmla="*/ 364 h 821"/>
                  <a:gd name="T10" fmla="*/ 334 w 508"/>
                  <a:gd name="T11" fmla="*/ 474 h 821"/>
                  <a:gd name="T12" fmla="*/ 311 w 508"/>
                  <a:gd name="T13" fmla="*/ 520 h 821"/>
                  <a:gd name="T14" fmla="*/ 426 w 508"/>
                  <a:gd name="T15" fmla="*/ 598 h 821"/>
                  <a:gd name="T16" fmla="*/ 428 w 508"/>
                  <a:gd name="T17" fmla="*/ 597 h 821"/>
                  <a:gd name="T18" fmla="*/ 432 w 508"/>
                  <a:gd name="T19" fmla="*/ 597 h 821"/>
                  <a:gd name="T20" fmla="*/ 436 w 508"/>
                  <a:gd name="T21" fmla="*/ 597 h 821"/>
                  <a:gd name="T22" fmla="*/ 437 w 508"/>
                  <a:gd name="T23" fmla="*/ 598 h 821"/>
                  <a:gd name="T24" fmla="*/ 441 w 508"/>
                  <a:gd name="T25" fmla="*/ 598 h 821"/>
                  <a:gd name="T26" fmla="*/ 445 w 508"/>
                  <a:gd name="T27" fmla="*/ 600 h 821"/>
                  <a:gd name="T28" fmla="*/ 447 w 508"/>
                  <a:gd name="T29" fmla="*/ 602 h 821"/>
                  <a:gd name="T30" fmla="*/ 451 w 508"/>
                  <a:gd name="T31" fmla="*/ 602 h 821"/>
                  <a:gd name="T32" fmla="*/ 453 w 508"/>
                  <a:gd name="T33" fmla="*/ 604 h 821"/>
                  <a:gd name="T34" fmla="*/ 457 w 508"/>
                  <a:gd name="T35" fmla="*/ 606 h 821"/>
                  <a:gd name="T36" fmla="*/ 459 w 508"/>
                  <a:gd name="T37" fmla="*/ 608 h 821"/>
                  <a:gd name="T38" fmla="*/ 462 w 508"/>
                  <a:gd name="T39" fmla="*/ 610 h 821"/>
                  <a:gd name="T40" fmla="*/ 464 w 508"/>
                  <a:gd name="T41" fmla="*/ 612 h 821"/>
                  <a:gd name="T42" fmla="*/ 468 w 508"/>
                  <a:gd name="T43" fmla="*/ 612 h 821"/>
                  <a:gd name="T44" fmla="*/ 470 w 508"/>
                  <a:gd name="T45" fmla="*/ 614 h 821"/>
                  <a:gd name="T46" fmla="*/ 474 w 508"/>
                  <a:gd name="T47" fmla="*/ 614 h 821"/>
                  <a:gd name="T48" fmla="*/ 476 w 508"/>
                  <a:gd name="T49" fmla="*/ 616 h 821"/>
                  <a:gd name="T50" fmla="*/ 480 w 508"/>
                  <a:gd name="T51" fmla="*/ 616 h 821"/>
                  <a:gd name="T52" fmla="*/ 484 w 508"/>
                  <a:gd name="T53" fmla="*/ 616 h 821"/>
                  <a:gd name="T54" fmla="*/ 487 w 508"/>
                  <a:gd name="T55" fmla="*/ 616 h 821"/>
                  <a:gd name="T56" fmla="*/ 491 w 508"/>
                  <a:gd name="T57" fmla="*/ 616 h 821"/>
                  <a:gd name="T58" fmla="*/ 493 w 508"/>
                  <a:gd name="T59" fmla="*/ 618 h 821"/>
                  <a:gd name="T60" fmla="*/ 497 w 508"/>
                  <a:gd name="T61" fmla="*/ 618 h 821"/>
                  <a:gd name="T62" fmla="*/ 499 w 508"/>
                  <a:gd name="T63" fmla="*/ 620 h 821"/>
                  <a:gd name="T64" fmla="*/ 503 w 508"/>
                  <a:gd name="T65" fmla="*/ 621 h 821"/>
                  <a:gd name="T66" fmla="*/ 505 w 508"/>
                  <a:gd name="T67" fmla="*/ 623 h 821"/>
                  <a:gd name="T68" fmla="*/ 499 w 508"/>
                  <a:gd name="T69" fmla="*/ 671 h 821"/>
                  <a:gd name="T70" fmla="*/ 480 w 508"/>
                  <a:gd name="T71" fmla="*/ 808 h 821"/>
                  <a:gd name="T72" fmla="*/ 88 w 508"/>
                  <a:gd name="T73" fmla="*/ 821 h 821"/>
                  <a:gd name="T74" fmla="*/ 0 w 508"/>
                  <a:gd name="T75" fmla="*/ 629 h 821"/>
                  <a:gd name="T76" fmla="*/ 150 w 508"/>
                  <a:gd name="T77" fmla="*/ 570 h 821"/>
                  <a:gd name="T78" fmla="*/ 257 w 508"/>
                  <a:gd name="T79" fmla="*/ 455 h 821"/>
                  <a:gd name="T80" fmla="*/ 207 w 508"/>
                  <a:gd name="T81" fmla="*/ 249 h 821"/>
                  <a:gd name="T82" fmla="*/ 96 w 508"/>
                  <a:gd name="T83" fmla="*/ 205 h 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08" h="821">
                    <a:moveTo>
                      <a:pt x="73" y="172"/>
                    </a:moveTo>
                    <a:lnTo>
                      <a:pt x="203" y="25"/>
                    </a:lnTo>
                    <a:lnTo>
                      <a:pt x="244" y="61"/>
                    </a:lnTo>
                    <a:lnTo>
                      <a:pt x="295" y="0"/>
                    </a:lnTo>
                    <a:lnTo>
                      <a:pt x="351" y="25"/>
                    </a:lnTo>
                    <a:lnTo>
                      <a:pt x="309" y="94"/>
                    </a:lnTo>
                    <a:lnTo>
                      <a:pt x="320" y="165"/>
                    </a:lnTo>
                    <a:lnTo>
                      <a:pt x="451" y="270"/>
                    </a:lnTo>
                    <a:lnTo>
                      <a:pt x="439" y="339"/>
                    </a:lnTo>
                    <a:lnTo>
                      <a:pt x="391" y="364"/>
                    </a:lnTo>
                    <a:lnTo>
                      <a:pt x="376" y="449"/>
                    </a:lnTo>
                    <a:lnTo>
                      <a:pt x="334" y="474"/>
                    </a:lnTo>
                    <a:lnTo>
                      <a:pt x="332" y="499"/>
                    </a:lnTo>
                    <a:lnTo>
                      <a:pt x="311" y="520"/>
                    </a:lnTo>
                    <a:lnTo>
                      <a:pt x="313" y="598"/>
                    </a:lnTo>
                    <a:lnTo>
                      <a:pt x="426" y="598"/>
                    </a:lnTo>
                    <a:lnTo>
                      <a:pt x="426" y="597"/>
                    </a:lnTo>
                    <a:lnTo>
                      <a:pt x="428" y="597"/>
                    </a:lnTo>
                    <a:lnTo>
                      <a:pt x="430" y="597"/>
                    </a:lnTo>
                    <a:lnTo>
                      <a:pt x="432" y="597"/>
                    </a:lnTo>
                    <a:lnTo>
                      <a:pt x="434" y="597"/>
                    </a:lnTo>
                    <a:lnTo>
                      <a:pt x="436" y="597"/>
                    </a:lnTo>
                    <a:lnTo>
                      <a:pt x="436" y="598"/>
                    </a:lnTo>
                    <a:lnTo>
                      <a:pt x="437" y="598"/>
                    </a:lnTo>
                    <a:lnTo>
                      <a:pt x="439" y="598"/>
                    </a:lnTo>
                    <a:lnTo>
                      <a:pt x="441" y="598"/>
                    </a:lnTo>
                    <a:lnTo>
                      <a:pt x="443" y="600"/>
                    </a:lnTo>
                    <a:lnTo>
                      <a:pt x="445" y="600"/>
                    </a:lnTo>
                    <a:lnTo>
                      <a:pt x="447" y="600"/>
                    </a:lnTo>
                    <a:lnTo>
                      <a:pt x="447" y="602"/>
                    </a:lnTo>
                    <a:lnTo>
                      <a:pt x="449" y="602"/>
                    </a:lnTo>
                    <a:lnTo>
                      <a:pt x="451" y="602"/>
                    </a:lnTo>
                    <a:lnTo>
                      <a:pt x="451" y="604"/>
                    </a:lnTo>
                    <a:lnTo>
                      <a:pt x="453" y="604"/>
                    </a:lnTo>
                    <a:lnTo>
                      <a:pt x="455" y="606"/>
                    </a:lnTo>
                    <a:lnTo>
                      <a:pt x="457" y="606"/>
                    </a:lnTo>
                    <a:lnTo>
                      <a:pt x="457" y="608"/>
                    </a:lnTo>
                    <a:lnTo>
                      <a:pt x="459" y="608"/>
                    </a:lnTo>
                    <a:lnTo>
                      <a:pt x="461" y="610"/>
                    </a:lnTo>
                    <a:lnTo>
                      <a:pt x="462" y="610"/>
                    </a:lnTo>
                    <a:lnTo>
                      <a:pt x="464" y="610"/>
                    </a:lnTo>
                    <a:lnTo>
                      <a:pt x="464" y="612"/>
                    </a:lnTo>
                    <a:lnTo>
                      <a:pt x="466" y="612"/>
                    </a:lnTo>
                    <a:lnTo>
                      <a:pt x="468" y="612"/>
                    </a:lnTo>
                    <a:lnTo>
                      <a:pt x="470" y="612"/>
                    </a:lnTo>
                    <a:lnTo>
                      <a:pt x="470" y="614"/>
                    </a:lnTo>
                    <a:lnTo>
                      <a:pt x="472" y="614"/>
                    </a:lnTo>
                    <a:lnTo>
                      <a:pt x="474" y="614"/>
                    </a:lnTo>
                    <a:lnTo>
                      <a:pt x="476" y="614"/>
                    </a:lnTo>
                    <a:lnTo>
                      <a:pt x="476" y="616"/>
                    </a:lnTo>
                    <a:lnTo>
                      <a:pt x="478" y="616"/>
                    </a:lnTo>
                    <a:lnTo>
                      <a:pt x="480" y="616"/>
                    </a:lnTo>
                    <a:lnTo>
                      <a:pt x="482" y="616"/>
                    </a:lnTo>
                    <a:lnTo>
                      <a:pt x="484" y="616"/>
                    </a:lnTo>
                    <a:lnTo>
                      <a:pt x="485" y="616"/>
                    </a:lnTo>
                    <a:lnTo>
                      <a:pt x="487" y="616"/>
                    </a:lnTo>
                    <a:lnTo>
                      <a:pt x="489" y="616"/>
                    </a:lnTo>
                    <a:lnTo>
                      <a:pt x="491" y="616"/>
                    </a:lnTo>
                    <a:lnTo>
                      <a:pt x="493" y="616"/>
                    </a:lnTo>
                    <a:lnTo>
                      <a:pt x="493" y="618"/>
                    </a:lnTo>
                    <a:lnTo>
                      <a:pt x="495" y="618"/>
                    </a:lnTo>
                    <a:lnTo>
                      <a:pt x="497" y="618"/>
                    </a:lnTo>
                    <a:lnTo>
                      <a:pt x="499" y="618"/>
                    </a:lnTo>
                    <a:lnTo>
                      <a:pt x="499" y="620"/>
                    </a:lnTo>
                    <a:lnTo>
                      <a:pt x="501" y="620"/>
                    </a:lnTo>
                    <a:lnTo>
                      <a:pt x="503" y="621"/>
                    </a:lnTo>
                    <a:lnTo>
                      <a:pt x="505" y="621"/>
                    </a:lnTo>
                    <a:lnTo>
                      <a:pt x="505" y="623"/>
                    </a:lnTo>
                    <a:lnTo>
                      <a:pt x="507" y="623"/>
                    </a:lnTo>
                    <a:lnTo>
                      <a:pt x="499" y="671"/>
                    </a:lnTo>
                    <a:lnTo>
                      <a:pt x="508" y="769"/>
                    </a:lnTo>
                    <a:lnTo>
                      <a:pt x="480" y="808"/>
                    </a:lnTo>
                    <a:lnTo>
                      <a:pt x="420" y="810"/>
                    </a:lnTo>
                    <a:lnTo>
                      <a:pt x="88" y="821"/>
                    </a:lnTo>
                    <a:lnTo>
                      <a:pt x="67" y="696"/>
                    </a:lnTo>
                    <a:lnTo>
                      <a:pt x="0" y="629"/>
                    </a:lnTo>
                    <a:lnTo>
                      <a:pt x="159" y="623"/>
                    </a:lnTo>
                    <a:lnTo>
                      <a:pt x="150" y="570"/>
                    </a:lnTo>
                    <a:lnTo>
                      <a:pt x="199" y="550"/>
                    </a:lnTo>
                    <a:lnTo>
                      <a:pt x="257" y="455"/>
                    </a:lnTo>
                    <a:lnTo>
                      <a:pt x="230" y="297"/>
                    </a:lnTo>
                    <a:lnTo>
                      <a:pt x="207" y="249"/>
                    </a:lnTo>
                    <a:lnTo>
                      <a:pt x="173" y="234"/>
                    </a:lnTo>
                    <a:lnTo>
                      <a:pt x="96" y="205"/>
                    </a:lnTo>
                    <a:lnTo>
                      <a:pt x="73" y="172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9" name="Freeform 1346"/>
              <p:cNvSpPr>
                <a:spLocks/>
              </p:cNvSpPr>
              <p:nvPr/>
            </p:nvSpPr>
            <p:spPr bwMode="auto">
              <a:xfrm>
                <a:off x="986" y="3013"/>
                <a:ext cx="128" cy="211"/>
              </a:xfrm>
              <a:custGeom>
                <a:avLst/>
                <a:gdLst>
                  <a:gd name="T0" fmla="*/ 115 w 201"/>
                  <a:gd name="T1" fmla="*/ 338 h 338"/>
                  <a:gd name="T2" fmla="*/ 2 w 201"/>
                  <a:gd name="T3" fmla="*/ 338 h 338"/>
                  <a:gd name="T4" fmla="*/ 0 w 201"/>
                  <a:gd name="T5" fmla="*/ 261 h 338"/>
                  <a:gd name="T6" fmla="*/ 21 w 201"/>
                  <a:gd name="T7" fmla="*/ 240 h 338"/>
                  <a:gd name="T8" fmla="*/ 23 w 201"/>
                  <a:gd name="T9" fmla="*/ 215 h 338"/>
                  <a:gd name="T10" fmla="*/ 65 w 201"/>
                  <a:gd name="T11" fmla="*/ 190 h 338"/>
                  <a:gd name="T12" fmla="*/ 80 w 201"/>
                  <a:gd name="T13" fmla="*/ 105 h 338"/>
                  <a:gd name="T14" fmla="*/ 128 w 201"/>
                  <a:gd name="T15" fmla="*/ 80 h 338"/>
                  <a:gd name="T16" fmla="*/ 140 w 201"/>
                  <a:gd name="T17" fmla="*/ 11 h 338"/>
                  <a:gd name="T18" fmla="*/ 165 w 201"/>
                  <a:gd name="T19" fmla="*/ 0 h 338"/>
                  <a:gd name="T20" fmla="*/ 199 w 201"/>
                  <a:gd name="T21" fmla="*/ 50 h 338"/>
                  <a:gd name="T22" fmla="*/ 186 w 201"/>
                  <a:gd name="T23" fmla="*/ 69 h 338"/>
                  <a:gd name="T24" fmla="*/ 201 w 201"/>
                  <a:gd name="T25" fmla="*/ 92 h 338"/>
                  <a:gd name="T26" fmla="*/ 146 w 201"/>
                  <a:gd name="T27" fmla="*/ 207 h 338"/>
                  <a:gd name="T28" fmla="*/ 119 w 201"/>
                  <a:gd name="T29" fmla="*/ 274 h 338"/>
                  <a:gd name="T30" fmla="*/ 115 w 201"/>
                  <a:gd name="T31" fmla="*/ 338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1" h="338">
                    <a:moveTo>
                      <a:pt x="115" y="338"/>
                    </a:moveTo>
                    <a:lnTo>
                      <a:pt x="2" y="338"/>
                    </a:lnTo>
                    <a:lnTo>
                      <a:pt x="0" y="261"/>
                    </a:lnTo>
                    <a:lnTo>
                      <a:pt x="21" y="240"/>
                    </a:lnTo>
                    <a:lnTo>
                      <a:pt x="23" y="215"/>
                    </a:lnTo>
                    <a:lnTo>
                      <a:pt x="65" y="190"/>
                    </a:lnTo>
                    <a:lnTo>
                      <a:pt x="80" y="105"/>
                    </a:lnTo>
                    <a:lnTo>
                      <a:pt x="128" y="80"/>
                    </a:lnTo>
                    <a:lnTo>
                      <a:pt x="140" y="11"/>
                    </a:lnTo>
                    <a:lnTo>
                      <a:pt x="165" y="0"/>
                    </a:lnTo>
                    <a:lnTo>
                      <a:pt x="199" y="50"/>
                    </a:lnTo>
                    <a:lnTo>
                      <a:pt x="186" y="69"/>
                    </a:lnTo>
                    <a:lnTo>
                      <a:pt x="201" y="92"/>
                    </a:lnTo>
                    <a:lnTo>
                      <a:pt x="146" y="207"/>
                    </a:lnTo>
                    <a:lnTo>
                      <a:pt x="119" y="274"/>
                    </a:lnTo>
                    <a:lnTo>
                      <a:pt x="115" y="338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60" name="Freeform 1347"/>
              <p:cNvSpPr>
                <a:spLocks/>
              </p:cNvSpPr>
              <p:nvPr/>
            </p:nvSpPr>
            <p:spPr bwMode="auto">
              <a:xfrm>
                <a:off x="986" y="3013"/>
                <a:ext cx="128" cy="211"/>
              </a:xfrm>
              <a:custGeom>
                <a:avLst/>
                <a:gdLst>
                  <a:gd name="T0" fmla="*/ 115 w 201"/>
                  <a:gd name="T1" fmla="*/ 338 h 338"/>
                  <a:gd name="T2" fmla="*/ 2 w 201"/>
                  <a:gd name="T3" fmla="*/ 338 h 338"/>
                  <a:gd name="T4" fmla="*/ 0 w 201"/>
                  <a:gd name="T5" fmla="*/ 261 h 338"/>
                  <a:gd name="T6" fmla="*/ 21 w 201"/>
                  <a:gd name="T7" fmla="*/ 240 h 338"/>
                  <a:gd name="T8" fmla="*/ 23 w 201"/>
                  <a:gd name="T9" fmla="*/ 215 h 338"/>
                  <a:gd name="T10" fmla="*/ 65 w 201"/>
                  <a:gd name="T11" fmla="*/ 190 h 338"/>
                  <a:gd name="T12" fmla="*/ 80 w 201"/>
                  <a:gd name="T13" fmla="*/ 105 h 338"/>
                  <a:gd name="T14" fmla="*/ 128 w 201"/>
                  <a:gd name="T15" fmla="*/ 80 h 338"/>
                  <a:gd name="T16" fmla="*/ 140 w 201"/>
                  <a:gd name="T17" fmla="*/ 11 h 338"/>
                  <a:gd name="T18" fmla="*/ 165 w 201"/>
                  <a:gd name="T19" fmla="*/ 0 h 338"/>
                  <a:gd name="T20" fmla="*/ 199 w 201"/>
                  <a:gd name="T21" fmla="*/ 50 h 338"/>
                  <a:gd name="T22" fmla="*/ 186 w 201"/>
                  <a:gd name="T23" fmla="*/ 69 h 338"/>
                  <a:gd name="T24" fmla="*/ 201 w 201"/>
                  <a:gd name="T25" fmla="*/ 92 h 338"/>
                  <a:gd name="T26" fmla="*/ 146 w 201"/>
                  <a:gd name="T27" fmla="*/ 207 h 338"/>
                  <a:gd name="T28" fmla="*/ 119 w 201"/>
                  <a:gd name="T29" fmla="*/ 274 h 338"/>
                  <a:gd name="T30" fmla="*/ 115 w 201"/>
                  <a:gd name="T31" fmla="*/ 338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1" h="338">
                    <a:moveTo>
                      <a:pt x="115" y="338"/>
                    </a:moveTo>
                    <a:lnTo>
                      <a:pt x="2" y="338"/>
                    </a:lnTo>
                    <a:lnTo>
                      <a:pt x="0" y="261"/>
                    </a:lnTo>
                    <a:lnTo>
                      <a:pt x="21" y="240"/>
                    </a:lnTo>
                    <a:lnTo>
                      <a:pt x="23" y="215"/>
                    </a:lnTo>
                    <a:lnTo>
                      <a:pt x="65" y="190"/>
                    </a:lnTo>
                    <a:lnTo>
                      <a:pt x="80" y="105"/>
                    </a:lnTo>
                    <a:lnTo>
                      <a:pt x="128" y="80"/>
                    </a:lnTo>
                    <a:lnTo>
                      <a:pt x="140" y="11"/>
                    </a:lnTo>
                    <a:lnTo>
                      <a:pt x="165" y="0"/>
                    </a:lnTo>
                    <a:lnTo>
                      <a:pt x="199" y="50"/>
                    </a:lnTo>
                    <a:lnTo>
                      <a:pt x="186" y="69"/>
                    </a:lnTo>
                    <a:lnTo>
                      <a:pt x="201" y="92"/>
                    </a:lnTo>
                    <a:lnTo>
                      <a:pt x="146" y="207"/>
                    </a:lnTo>
                    <a:lnTo>
                      <a:pt x="119" y="274"/>
                    </a:lnTo>
                    <a:lnTo>
                      <a:pt x="115" y="338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61" name="Freeform 1348"/>
              <p:cNvSpPr>
                <a:spLocks/>
              </p:cNvSpPr>
              <p:nvPr/>
            </p:nvSpPr>
            <p:spPr bwMode="auto">
              <a:xfrm>
                <a:off x="1059" y="3144"/>
                <a:ext cx="94" cy="95"/>
              </a:xfrm>
              <a:custGeom>
                <a:avLst/>
                <a:gdLst>
                  <a:gd name="T0" fmla="*/ 0 w 148"/>
                  <a:gd name="T1" fmla="*/ 131 h 157"/>
                  <a:gd name="T2" fmla="*/ 4 w 148"/>
                  <a:gd name="T3" fmla="*/ 67 h 157"/>
                  <a:gd name="T4" fmla="*/ 31 w 148"/>
                  <a:gd name="T5" fmla="*/ 0 h 157"/>
                  <a:gd name="T6" fmla="*/ 134 w 148"/>
                  <a:gd name="T7" fmla="*/ 13 h 157"/>
                  <a:gd name="T8" fmla="*/ 148 w 148"/>
                  <a:gd name="T9" fmla="*/ 79 h 157"/>
                  <a:gd name="T10" fmla="*/ 138 w 148"/>
                  <a:gd name="T11" fmla="*/ 106 h 157"/>
                  <a:gd name="T12" fmla="*/ 121 w 148"/>
                  <a:gd name="T13" fmla="*/ 154 h 157"/>
                  <a:gd name="T14" fmla="*/ 81 w 148"/>
                  <a:gd name="T15" fmla="*/ 157 h 157"/>
                  <a:gd name="T16" fmla="*/ 79 w 148"/>
                  <a:gd name="T17" fmla="*/ 157 h 157"/>
                  <a:gd name="T18" fmla="*/ 79 w 148"/>
                  <a:gd name="T19" fmla="*/ 155 h 157"/>
                  <a:gd name="T20" fmla="*/ 77 w 148"/>
                  <a:gd name="T21" fmla="*/ 155 h 157"/>
                  <a:gd name="T22" fmla="*/ 77 w 148"/>
                  <a:gd name="T23" fmla="*/ 154 h 157"/>
                  <a:gd name="T24" fmla="*/ 75 w 148"/>
                  <a:gd name="T25" fmla="*/ 154 h 157"/>
                  <a:gd name="T26" fmla="*/ 73 w 148"/>
                  <a:gd name="T27" fmla="*/ 154 h 157"/>
                  <a:gd name="T28" fmla="*/ 73 w 148"/>
                  <a:gd name="T29" fmla="*/ 152 h 157"/>
                  <a:gd name="T30" fmla="*/ 71 w 148"/>
                  <a:gd name="T31" fmla="*/ 152 h 157"/>
                  <a:gd name="T32" fmla="*/ 69 w 148"/>
                  <a:gd name="T33" fmla="*/ 152 h 157"/>
                  <a:gd name="T34" fmla="*/ 67 w 148"/>
                  <a:gd name="T35" fmla="*/ 150 h 157"/>
                  <a:gd name="T36" fmla="*/ 65 w 148"/>
                  <a:gd name="T37" fmla="*/ 150 h 157"/>
                  <a:gd name="T38" fmla="*/ 63 w 148"/>
                  <a:gd name="T39" fmla="*/ 150 h 157"/>
                  <a:gd name="T40" fmla="*/ 61 w 148"/>
                  <a:gd name="T41" fmla="*/ 150 h 157"/>
                  <a:gd name="T42" fmla="*/ 59 w 148"/>
                  <a:gd name="T43" fmla="*/ 150 h 157"/>
                  <a:gd name="T44" fmla="*/ 58 w 148"/>
                  <a:gd name="T45" fmla="*/ 150 h 157"/>
                  <a:gd name="T46" fmla="*/ 56 w 148"/>
                  <a:gd name="T47" fmla="*/ 150 h 157"/>
                  <a:gd name="T48" fmla="*/ 54 w 148"/>
                  <a:gd name="T49" fmla="*/ 150 h 157"/>
                  <a:gd name="T50" fmla="*/ 52 w 148"/>
                  <a:gd name="T51" fmla="*/ 150 h 157"/>
                  <a:gd name="T52" fmla="*/ 52 w 148"/>
                  <a:gd name="T53" fmla="*/ 148 h 157"/>
                  <a:gd name="T54" fmla="*/ 50 w 148"/>
                  <a:gd name="T55" fmla="*/ 148 h 157"/>
                  <a:gd name="T56" fmla="*/ 48 w 148"/>
                  <a:gd name="T57" fmla="*/ 148 h 157"/>
                  <a:gd name="T58" fmla="*/ 46 w 148"/>
                  <a:gd name="T59" fmla="*/ 148 h 157"/>
                  <a:gd name="T60" fmla="*/ 44 w 148"/>
                  <a:gd name="T61" fmla="*/ 148 h 157"/>
                  <a:gd name="T62" fmla="*/ 44 w 148"/>
                  <a:gd name="T63" fmla="*/ 146 h 157"/>
                  <a:gd name="T64" fmla="*/ 42 w 148"/>
                  <a:gd name="T65" fmla="*/ 146 h 157"/>
                  <a:gd name="T66" fmla="*/ 40 w 148"/>
                  <a:gd name="T67" fmla="*/ 146 h 157"/>
                  <a:gd name="T68" fmla="*/ 38 w 148"/>
                  <a:gd name="T69" fmla="*/ 144 h 157"/>
                  <a:gd name="T70" fmla="*/ 36 w 148"/>
                  <a:gd name="T71" fmla="*/ 144 h 157"/>
                  <a:gd name="T72" fmla="*/ 35 w 148"/>
                  <a:gd name="T73" fmla="*/ 144 h 157"/>
                  <a:gd name="T74" fmla="*/ 35 w 148"/>
                  <a:gd name="T75" fmla="*/ 142 h 157"/>
                  <a:gd name="T76" fmla="*/ 33 w 148"/>
                  <a:gd name="T77" fmla="*/ 142 h 157"/>
                  <a:gd name="T78" fmla="*/ 31 w 148"/>
                  <a:gd name="T79" fmla="*/ 142 h 157"/>
                  <a:gd name="T80" fmla="*/ 31 w 148"/>
                  <a:gd name="T81" fmla="*/ 140 h 157"/>
                  <a:gd name="T82" fmla="*/ 29 w 148"/>
                  <a:gd name="T83" fmla="*/ 140 h 157"/>
                  <a:gd name="T84" fmla="*/ 27 w 148"/>
                  <a:gd name="T85" fmla="*/ 138 h 157"/>
                  <a:gd name="T86" fmla="*/ 25 w 148"/>
                  <a:gd name="T87" fmla="*/ 138 h 157"/>
                  <a:gd name="T88" fmla="*/ 25 w 148"/>
                  <a:gd name="T89" fmla="*/ 136 h 157"/>
                  <a:gd name="T90" fmla="*/ 23 w 148"/>
                  <a:gd name="T91" fmla="*/ 136 h 157"/>
                  <a:gd name="T92" fmla="*/ 21 w 148"/>
                  <a:gd name="T93" fmla="*/ 134 h 157"/>
                  <a:gd name="T94" fmla="*/ 19 w 148"/>
                  <a:gd name="T95" fmla="*/ 134 h 157"/>
                  <a:gd name="T96" fmla="*/ 17 w 148"/>
                  <a:gd name="T97" fmla="*/ 134 h 157"/>
                  <a:gd name="T98" fmla="*/ 17 w 148"/>
                  <a:gd name="T99" fmla="*/ 132 h 157"/>
                  <a:gd name="T100" fmla="*/ 15 w 148"/>
                  <a:gd name="T101" fmla="*/ 132 h 157"/>
                  <a:gd name="T102" fmla="*/ 13 w 148"/>
                  <a:gd name="T103" fmla="*/ 132 h 157"/>
                  <a:gd name="T104" fmla="*/ 11 w 148"/>
                  <a:gd name="T105" fmla="*/ 132 h 157"/>
                  <a:gd name="T106" fmla="*/ 10 w 148"/>
                  <a:gd name="T107" fmla="*/ 131 h 157"/>
                  <a:gd name="T108" fmla="*/ 8 w 148"/>
                  <a:gd name="T109" fmla="*/ 131 h 157"/>
                  <a:gd name="T110" fmla="*/ 6 w 148"/>
                  <a:gd name="T111" fmla="*/ 131 h 157"/>
                  <a:gd name="T112" fmla="*/ 4 w 148"/>
                  <a:gd name="T113" fmla="*/ 131 h 157"/>
                  <a:gd name="T114" fmla="*/ 2 w 148"/>
                  <a:gd name="T115" fmla="*/ 131 h 157"/>
                  <a:gd name="T116" fmla="*/ 0 w 148"/>
                  <a:gd name="T117" fmla="*/ 131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8" h="157">
                    <a:moveTo>
                      <a:pt x="0" y="131"/>
                    </a:moveTo>
                    <a:lnTo>
                      <a:pt x="4" y="67"/>
                    </a:lnTo>
                    <a:lnTo>
                      <a:pt x="31" y="0"/>
                    </a:lnTo>
                    <a:lnTo>
                      <a:pt x="134" y="13"/>
                    </a:lnTo>
                    <a:lnTo>
                      <a:pt x="148" y="79"/>
                    </a:lnTo>
                    <a:lnTo>
                      <a:pt x="138" y="106"/>
                    </a:lnTo>
                    <a:lnTo>
                      <a:pt x="121" y="154"/>
                    </a:lnTo>
                    <a:lnTo>
                      <a:pt x="81" y="157"/>
                    </a:lnTo>
                    <a:lnTo>
                      <a:pt x="79" y="157"/>
                    </a:lnTo>
                    <a:lnTo>
                      <a:pt x="79" y="155"/>
                    </a:lnTo>
                    <a:lnTo>
                      <a:pt x="77" y="155"/>
                    </a:lnTo>
                    <a:lnTo>
                      <a:pt x="77" y="154"/>
                    </a:lnTo>
                    <a:lnTo>
                      <a:pt x="75" y="154"/>
                    </a:lnTo>
                    <a:lnTo>
                      <a:pt x="73" y="154"/>
                    </a:lnTo>
                    <a:lnTo>
                      <a:pt x="73" y="152"/>
                    </a:lnTo>
                    <a:lnTo>
                      <a:pt x="71" y="152"/>
                    </a:lnTo>
                    <a:lnTo>
                      <a:pt x="69" y="152"/>
                    </a:lnTo>
                    <a:lnTo>
                      <a:pt x="67" y="150"/>
                    </a:lnTo>
                    <a:lnTo>
                      <a:pt x="65" y="150"/>
                    </a:lnTo>
                    <a:lnTo>
                      <a:pt x="63" y="150"/>
                    </a:lnTo>
                    <a:lnTo>
                      <a:pt x="61" y="150"/>
                    </a:lnTo>
                    <a:lnTo>
                      <a:pt x="59" y="150"/>
                    </a:lnTo>
                    <a:lnTo>
                      <a:pt x="58" y="150"/>
                    </a:lnTo>
                    <a:lnTo>
                      <a:pt x="56" y="150"/>
                    </a:lnTo>
                    <a:lnTo>
                      <a:pt x="54" y="150"/>
                    </a:lnTo>
                    <a:lnTo>
                      <a:pt x="52" y="150"/>
                    </a:lnTo>
                    <a:lnTo>
                      <a:pt x="52" y="148"/>
                    </a:lnTo>
                    <a:lnTo>
                      <a:pt x="50" y="148"/>
                    </a:lnTo>
                    <a:lnTo>
                      <a:pt x="48" y="148"/>
                    </a:lnTo>
                    <a:lnTo>
                      <a:pt x="46" y="148"/>
                    </a:lnTo>
                    <a:lnTo>
                      <a:pt x="44" y="148"/>
                    </a:lnTo>
                    <a:lnTo>
                      <a:pt x="44" y="146"/>
                    </a:lnTo>
                    <a:lnTo>
                      <a:pt x="42" y="146"/>
                    </a:lnTo>
                    <a:lnTo>
                      <a:pt x="40" y="146"/>
                    </a:lnTo>
                    <a:lnTo>
                      <a:pt x="38" y="144"/>
                    </a:lnTo>
                    <a:lnTo>
                      <a:pt x="36" y="144"/>
                    </a:lnTo>
                    <a:lnTo>
                      <a:pt x="35" y="144"/>
                    </a:lnTo>
                    <a:lnTo>
                      <a:pt x="35" y="142"/>
                    </a:lnTo>
                    <a:lnTo>
                      <a:pt x="33" y="142"/>
                    </a:lnTo>
                    <a:lnTo>
                      <a:pt x="31" y="142"/>
                    </a:lnTo>
                    <a:lnTo>
                      <a:pt x="31" y="140"/>
                    </a:lnTo>
                    <a:lnTo>
                      <a:pt x="29" y="140"/>
                    </a:lnTo>
                    <a:lnTo>
                      <a:pt x="27" y="138"/>
                    </a:lnTo>
                    <a:lnTo>
                      <a:pt x="25" y="138"/>
                    </a:lnTo>
                    <a:lnTo>
                      <a:pt x="25" y="136"/>
                    </a:lnTo>
                    <a:lnTo>
                      <a:pt x="23" y="136"/>
                    </a:lnTo>
                    <a:lnTo>
                      <a:pt x="21" y="134"/>
                    </a:lnTo>
                    <a:lnTo>
                      <a:pt x="19" y="134"/>
                    </a:lnTo>
                    <a:lnTo>
                      <a:pt x="17" y="134"/>
                    </a:lnTo>
                    <a:lnTo>
                      <a:pt x="17" y="132"/>
                    </a:lnTo>
                    <a:lnTo>
                      <a:pt x="15" y="132"/>
                    </a:lnTo>
                    <a:lnTo>
                      <a:pt x="13" y="132"/>
                    </a:lnTo>
                    <a:lnTo>
                      <a:pt x="11" y="132"/>
                    </a:lnTo>
                    <a:lnTo>
                      <a:pt x="10" y="131"/>
                    </a:lnTo>
                    <a:lnTo>
                      <a:pt x="8" y="131"/>
                    </a:lnTo>
                    <a:lnTo>
                      <a:pt x="6" y="131"/>
                    </a:lnTo>
                    <a:lnTo>
                      <a:pt x="4" y="131"/>
                    </a:lnTo>
                    <a:lnTo>
                      <a:pt x="2" y="131"/>
                    </a:lnTo>
                    <a:lnTo>
                      <a:pt x="0" y="131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62" name="Freeform 1349"/>
              <p:cNvSpPr>
                <a:spLocks/>
              </p:cNvSpPr>
              <p:nvPr/>
            </p:nvSpPr>
            <p:spPr bwMode="auto">
              <a:xfrm>
                <a:off x="1059" y="3144"/>
                <a:ext cx="94" cy="95"/>
              </a:xfrm>
              <a:custGeom>
                <a:avLst/>
                <a:gdLst>
                  <a:gd name="T0" fmla="*/ 0 w 148"/>
                  <a:gd name="T1" fmla="*/ 131 h 157"/>
                  <a:gd name="T2" fmla="*/ 4 w 148"/>
                  <a:gd name="T3" fmla="*/ 67 h 157"/>
                  <a:gd name="T4" fmla="*/ 31 w 148"/>
                  <a:gd name="T5" fmla="*/ 0 h 157"/>
                  <a:gd name="T6" fmla="*/ 134 w 148"/>
                  <a:gd name="T7" fmla="*/ 13 h 157"/>
                  <a:gd name="T8" fmla="*/ 148 w 148"/>
                  <a:gd name="T9" fmla="*/ 79 h 157"/>
                  <a:gd name="T10" fmla="*/ 138 w 148"/>
                  <a:gd name="T11" fmla="*/ 106 h 157"/>
                  <a:gd name="T12" fmla="*/ 121 w 148"/>
                  <a:gd name="T13" fmla="*/ 154 h 157"/>
                  <a:gd name="T14" fmla="*/ 81 w 148"/>
                  <a:gd name="T15" fmla="*/ 157 h 157"/>
                  <a:gd name="T16" fmla="*/ 79 w 148"/>
                  <a:gd name="T17" fmla="*/ 157 h 157"/>
                  <a:gd name="T18" fmla="*/ 79 w 148"/>
                  <a:gd name="T19" fmla="*/ 155 h 157"/>
                  <a:gd name="T20" fmla="*/ 77 w 148"/>
                  <a:gd name="T21" fmla="*/ 155 h 157"/>
                  <a:gd name="T22" fmla="*/ 77 w 148"/>
                  <a:gd name="T23" fmla="*/ 154 h 157"/>
                  <a:gd name="T24" fmla="*/ 75 w 148"/>
                  <a:gd name="T25" fmla="*/ 154 h 157"/>
                  <a:gd name="T26" fmla="*/ 73 w 148"/>
                  <a:gd name="T27" fmla="*/ 154 h 157"/>
                  <a:gd name="T28" fmla="*/ 73 w 148"/>
                  <a:gd name="T29" fmla="*/ 152 h 157"/>
                  <a:gd name="T30" fmla="*/ 71 w 148"/>
                  <a:gd name="T31" fmla="*/ 152 h 157"/>
                  <a:gd name="T32" fmla="*/ 69 w 148"/>
                  <a:gd name="T33" fmla="*/ 152 h 157"/>
                  <a:gd name="T34" fmla="*/ 67 w 148"/>
                  <a:gd name="T35" fmla="*/ 150 h 157"/>
                  <a:gd name="T36" fmla="*/ 65 w 148"/>
                  <a:gd name="T37" fmla="*/ 150 h 157"/>
                  <a:gd name="T38" fmla="*/ 63 w 148"/>
                  <a:gd name="T39" fmla="*/ 150 h 157"/>
                  <a:gd name="T40" fmla="*/ 61 w 148"/>
                  <a:gd name="T41" fmla="*/ 150 h 157"/>
                  <a:gd name="T42" fmla="*/ 59 w 148"/>
                  <a:gd name="T43" fmla="*/ 150 h 157"/>
                  <a:gd name="T44" fmla="*/ 58 w 148"/>
                  <a:gd name="T45" fmla="*/ 150 h 157"/>
                  <a:gd name="T46" fmla="*/ 56 w 148"/>
                  <a:gd name="T47" fmla="*/ 150 h 157"/>
                  <a:gd name="T48" fmla="*/ 54 w 148"/>
                  <a:gd name="T49" fmla="*/ 150 h 157"/>
                  <a:gd name="T50" fmla="*/ 52 w 148"/>
                  <a:gd name="T51" fmla="*/ 150 h 157"/>
                  <a:gd name="T52" fmla="*/ 50 w 148"/>
                  <a:gd name="T53" fmla="*/ 148 h 157"/>
                  <a:gd name="T54" fmla="*/ 48 w 148"/>
                  <a:gd name="T55" fmla="*/ 148 h 157"/>
                  <a:gd name="T56" fmla="*/ 46 w 148"/>
                  <a:gd name="T57" fmla="*/ 148 h 157"/>
                  <a:gd name="T58" fmla="*/ 44 w 148"/>
                  <a:gd name="T59" fmla="*/ 148 h 157"/>
                  <a:gd name="T60" fmla="*/ 44 w 148"/>
                  <a:gd name="T61" fmla="*/ 146 h 157"/>
                  <a:gd name="T62" fmla="*/ 42 w 148"/>
                  <a:gd name="T63" fmla="*/ 146 h 157"/>
                  <a:gd name="T64" fmla="*/ 40 w 148"/>
                  <a:gd name="T65" fmla="*/ 146 h 157"/>
                  <a:gd name="T66" fmla="*/ 38 w 148"/>
                  <a:gd name="T67" fmla="*/ 144 h 157"/>
                  <a:gd name="T68" fmla="*/ 36 w 148"/>
                  <a:gd name="T69" fmla="*/ 144 h 157"/>
                  <a:gd name="T70" fmla="*/ 35 w 148"/>
                  <a:gd name="T71" fmla="*/ 144 h 157"/>
                  <a:gd name="T72" fmla="*/ 35 w 148"/>
                  <a:gd name="T73" fmla="*/ 142 h 157"/>
                  <a:gd name="T74" fmla="*/ 33 w 148"/>
                  <a:gd name="T75" fmla="*/ 142 h 157"/>
                  <a:gd name="T76" fmla="*/ 31 w 148"/>
                  <a:gd name="T77" fmla="*/ 142 h 157"/>
                  <a:gd name="T78" fmla="*/ 31 w 148"/>
                  <a:gd name="T79" fmla="*/ 140 h 157"/>
                  <a:gd name="T80" fmla="*/ 29 w 148"/>
                  <a:gd name="T81" fmla="*/ 140 h 157"/>
                  <a:gd name="T82" fmla="*/ 27 w 148"/>
                  <a:gd name="T83" fmla="*/ 138 h 157"/>
                  <a:gd name="T84" fmla="*/ 25 w 148"/>
                  <a:gd name="T85" fmla="*/ 138 h 157"/>
                  <a:gd name="T86" fmla="*/ 25 w 148"/>
                  <a:gd name="T87" fmla="*/ 136 h 157"/>
                  <a:gd name="T88" fmla="*/ 23 w 148"/>
                  <a:gd name="T89" fmla="*/ 136 h 157"/>
                  <a:gd name="T90" fmla="*/ 21 w 148"/>
                  <a:gd name="T91" fmla="*/ 134 h 157"/>
                  <a:gd name="T92" fmla="*/ 19 w 148"/>
                  <a:gd name="T93" fmla="*/ 134 h 157"/>
                  <a:gd name="T94" fmla="*/ 17 w 148"/>
                  <a:gd name="T95" fmla="*/ 134 h 157"/>
                  <a:gd name="T96" fmla="*/ 17 w 148"/>
                  <a:gd name="T97" fmla="*/ 132 h 157"/>
                  <a:gd name="T98" fmla="*/ 15 w 148"/>
                  <a:gd name="T99" fmla="*/ 132 h 157"/>
                  <a:gd name="T100" fmla="*/ 13 w 148"/>
                  <a:gd name="T101" fmla="*/ 132 h 157"/>
                  <a:gd name="T102" fmla="*/ 11 w 148"/>
                  <a:gd name="T103" fmla="*/ 132 h 157"/>
                  <a:gd name="T104" fmla="*/ 10 w 148"/>
                  <a:gd name="T105" fmla="*/ 131 h 157"/>
                  <a:gd name="T106" fmla="*/ 8 w 148"/>
                  <a:gd name="T107" fmla="*/ 131 h 157"/>
                  <a:gd name="T108" fmla="*/ 6 w 148"/>
                  <a:gd name="T109" fmla="*/ 131 h 157"/>
                  <a:gd name="T110" fmla="*/ 4 w 148"/>
                  <a:gd name="T111" fmla="*/ 131 h 157"/>
                  <a:gd name="T112" fmla="*/ 2 w 148"/>
                  <a:gd name="T113" fmla="*/ 131 h 157"/>
                  <a:gd name="T114" fmla="*/ 0 w 148"/>
                  <a:gd name="T115" fmla="*/ 131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8" h="157">
                    <a:moveTo>
                      <a:pt x="0" y="131"/>
                    </a:moveTo>
                    <a:lnTo>
                      <a:pt x="4" y="67"/>
                    </a:lnTo>
                    <a:lnTo>
                      <a:pt x="31" y="0"/>
                    </a:lnTo>
                    <a:lnTo>
                      <a:pt x="134" y="13"/>
                    </a:lnTo>
                    <a:lnTo>
                      <a:pt x="148" y="79"/>
                    </a:lnTo>
                    <a:lnTo>
                      <a:pt x="138" y="106"/>
                    </a:lnTo>
                    <a:lnTo>
                      <a:pt x="121" y="154"/>
                    </a:lnTo>
                    <a:lnTo>
                      <a:pt x="81" y="157"/>
                    </a:lnTo>
                    <a:lnTo>
                      <a:pt x="79" y="157"/>
                    </a:lnTo>
                    <a:lnTo>
                      <a:pt x="79" y="155"/>
                    </a:lnTo>
                    <a:lnTo>
                      <a:pt x="77" y="155"/>
                    </a:lnTo>
                    <a:lnTo>
                      <a:pt x="77" y="154"/>
                    </a:lnTo>
                    <a:lnTo>
                      <a:pt x="75" y="154"/>
                    </a:lnTo>
                    <a:lnTo>
                      <a:pt x="73" y="154"/>
                    </a:lnTo>
                    <a:lnTo>
                      <a:pt x="73" y="152"/>
                    </a:lnTo>
                    <a:lnTo>
                      <a:pt x="71" y="152"/>
                    </a:lnTo>
                    <a:lnTo>
                      <a:pt x="69" y="152"/>
                    </a:lnTo>
                    <a:lnTo>
                      <a:pt x="67" y="150"/>
                    </a:lnTo>
                    <a:lnTo>
                      <a:pt x="65" y="150"/>
                    </a:lnTo>
                    <a:lnTo>
                      <a:pt x="63" y="150"/>
                    </a:lnTo>
                    <a:lnTo>
                      <a:pt x="61" y="150"/>
                    </a:lnTo>
                    <a:lnTo>
                      <a:pt x="59" y="150"/>
                    </a:lnTo>
                    <a:lnTo>
                      <a:pt x="58" y="150"/>
                    </a:lnTo>
                    <a:lnTo>
                      <a:pt x="56" y="150"/>
                    </a:lnTo>
                    <a:lnTo>
                      <a:pt x="54" y="150"/>
                    </a:lnTo>
                    <a:lnTo>
                      <a:pt x="52" y="150"/>
                    </a:lnTo>
                    <a:lnTo>
                      <a:pt x="50" y="148"/>
                    </a:lnTo>
                    <a:lnTo>
                      <a:pt x="48" y="148"/>
                    </a:lnTo>
                    <a:lnTo>
                      <a:pt x="46" y="148"/>
                    </a:lnTo>
                    <a:lnTo>
                      <a:pt x="44" y="148"/>
                    </a:lnTo>
                    <a:lnTo>
                      <a:pt x="44" y="146"/>
                    </a:lnTo>
                    <a:lnTo>
                      <a:pt x="42" y="146"/>
                    </a:lnTo>
                    <a:lnTo>
                      <a:pt x="40" y="146"/>
                    </a:lnTo>
                    <a:lnTo>
                      <a:pt x="38" y="144"/>
                    </a:lnTo>
                    <a:lnTo>
                      <a:pt x="36" y="144"/>
                    </a:lnTo>
                    <a:lnTo>
                      <a:pt x="35" y="144"/>
                    </a:lnTo>
                    <a:lnTo>
                      <a:pt x="35" y="142"/>
                    </a:lnTo>
                    <a:lnTo>
                      <a:pt x="33" y="142"/>
                    </a:lnTo>
                    <a:lnTo>
                      <a:pt x="31" y="142"/>
                    </a:lnTo>
                    <a:lnTo>
                      <a:pt x="31" y="140"/>
                    </a:lnTo>
                    <a:lnTo>
                      <a:pt x="29" y="140"/>
                    </a:lnTo>
                    <a:lnTo>
                      <a:pt x="27" y="138"/>
                    </a:lnTo>
                    <a:lnTo>
                      <a:pt x="25" y="138"/>
                    </a:lnTo>
                    <a:lnTo>
                      <a:pt x="25" y="136"/>
                    </a:lnTo>
                    <a:lnTo>
                      <a:pt x="23" y="136"/>
                    </a:lnTo>
                    <a:lnTo>
                      <a:pt x="21" y="134"/>
                    </a:lnTo>
                    <a:lnTo>
                      <a:pt x="19" y="134"/>
                    </a:lnTo>
                    <a:lnTo>
                      <a:pt x="17" y="134"/>
                    </a:lnTo>
                    <a:lnTo>
                      <a:pt x="17" y="132"/>
                    </a:lnTo>
                    <a:lnTo>
                      <a:pt x="15" y="132"/>
                    </a:lnTo>
                    <a:lnTo>
                      <a:pt x="13" y="132"/>
                    </a:lnTo>
                    <a:lnTo>
                      <a:pt x="11" y="132"/>
                    </a:lnTo>
                    <a:lnTo>
                      <a:pt x="10" y="131"/>
                    </a:lnTo>
                    <a:lnTo>
                      <a:pt x="8" y="131"/>
                    </a:lnTo>
                    <a:lnTo>
                      <a:pt x="6" y="131"/>
                    </a:lnTo>
                    <a:lnTo>
                      <a:pt x="4" y="131"/>
                    </a:lnTo>
                    <a:lnTo>
                      <a:pt x="2" y="131"/>
                    </a:lnTo>
                    <a:lnTo>
                      <a:pt x="0" y="131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63" name="Freeform 1350"/>
              <p:cNvSpPr>
                <a:spLocks/>
              </p:cNvSpPr>
              <p:nvPr/>
            </p:nvSpPr>
            <p:spPr bwMode="auto">
              <a:xfrm>
                <a:off x="1057" y="3208"/>
                <a:ext cx="299" cy="232"/>
              </a:xfrm>
              <a:custGeom>
                <a:avLst/>
                <a:gdLst>
                  <a:gd name="T0" fmla="*/ 56 w 474"/>
                  <a:gd name="T1" fmla="*/ 372 h 372"/>
                  <a:gd name="T2" fmla="*/ 131 w 474"/>
                  <a:gd name="T3" fmla="*/ 328 h 372"/>
                  <a:gd name="T4" fmla="*/ 273 w 474"/>
                  <a:gd name="T5" fmla="*/ 364 h 372"/>
                  <a:gd name="T6" fmla="*/ 300 w 474"/>
                  <a:gd name="T7" fmla="*/ 318 h 372"/>
                  <a:gd name="T8" fmla="*/ 334 w 474"/>
                  <a:gd name="T9" fmla="*/ 347 h 372"/>
                  <a:gd name="T10" fmla="*/ 353 w 474"/>
                  <a:gd name="T11" fmla="*/ 318 h 372"/>
                  <a:gd name="T12" fmla="*/ 374 w 474"/>
                  <a:gd name="T13" fmla="*/ 318 h 372"/>
                  <a:gd name="T14" fmla="*/ 394 w 474"/>
                  <a:gd name="T15" fmla="*/ 314 h 372"/>
                  <a:gd name="T16" fmla="*/ 415 w 474"/>
                  <a:gd name="T17" fmla="*/ 303 h 372"/>
                  <a:gd name="T18" fmla="*/ 415 w 474"/>
                  <a:gd name="T19" fmla="*/ 287 h 372"/>
                  <a:gd name="T20" fmla="*/ 405 w 474"/>
                  <a:gd name="T21" fmla="*/ 270 h 372"/>
                  <a:gd name="T22" fmla="*/ 397 w 474"/>
                  <a:gd name="T23" fmla="*/ 266 h 372"/>
                  <a:gd name="T24" fmla="*/ 403 w 474"/>
                  <a:gd name="T25" fmla="*/ 243 h 372"/>
                  <a:gd name="T26" fmla="*/ 449 w 474"/>
                  <a:gd name="T27" fmla="*/ 243 h 372"/>
                  <a:gd name="T28" fmla="*/ 474 w 474"/>
                  <a:gd name="T29" fmla="*/ 178 h 372"/>
                  <a:gd name="T30" fmla="*/ 405 w 474"/>
                  <a:gd name="T31" fmla="*/ 157 h 372"/>
                  <a:gd name="T32" fmla="*/ 399 w 474"/>
                  <a:gd name="T33" fmla="*/ 161 h 372"/>
                  <a:gd name="T34" fmla="*/ 399 w 474"/>
                  <a:gd name="T35" fmla="*/ 167 h 372"/>
                  <a:gd name="T36" fmla="*/ 390 w 474"/>
                  <a:gd name="T37" fmla="*/ 174 h 372"/>
                  <a:gd name="T38" fmla="*/ 384 w 474"/>
                  <a:gd name="T39" fmla="*/ 180 h 372"/>
                  <a:gd name="T40" fmla="*/ 346 w 474"/>
                  <a:gd name="T41" fmla="*/ 140 h 372"/>
                  <a:gd name="T42" fmla="*/ 294 w 474"/>
                  <a:gd name="T43" fmla="*/ 119 h 372"/>
                  <a:gd name="T44" fmla="*/ 163 w 474"/>
                  <a:gd name="T45" fmla="*/ 65 h 372"/>
                  <a:gd name="T46" fmla="*/ 181 w 474"/>
                  <a:gd name="T47" fmla="*/ 19 h 372"/>
                  <a:gd name="T48" fmla="*/ 144 w 474"/>
                  <a:gd name="T49" fmla="*/ 0 h 372"/>
                  <a:gd name="T50" fmla="*/ 127 w 474"/>
                  <a:gd name="T51" fmla="*/ 48 h 372"/>
                  <a:gd name="T52" fmla="*/ 87 w 474"/>
                  <a:gd name="T53" fmla="*/ 51 h 372"/>
                  <a:gd name="T54" fmla="*/ 79 w 474"/>
                  <a:gd name="T55" fmla="*/ 99 h 372"/>
                  <a:gd name="T56" fmla="*/ 88 w 474"/>
                  <a:gd name="T57" fmla="*/ 197 h 372"/>
                  <a:gd name="T58" fmla="*/ 60 w 474"/>
                  <a:gd name="T59" fmla="*/ 236 h 372"/>
                  <a:gd name="T60" fmla="*/ 0 w 474"/>
                  <a:gd name="T61" fmla="*/ 238 h 372"/>
                  <a:gd name="T62" fmla="*/ 56 w 474"/>
                  <a:gd name="T63" fmla="*/ 372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4" h="372">
                    <a:moveTo>
                      <a:pt x="56" y="372"/>
                    </a:moveTo>
                    <a:lnTo>
                      <a:pt x="131" y="328"/>
                    </a:lnTo>
                    <a:lnTo>
                      <a:pt x="273" y="364"/>
                    </a:lnTo>
                    <a:lnTo>
                      <a:pt x="300" y="318"/>
                    </a:lnTo>
                    <a:lnTo>
                      <a:pt x="334" y="347"/>
                    </a:lnTo>
                    <a:lnTo>
                      <a:pt x="353" y="318"/>
                    </a:lnTo>
                    <a:lnTo>
                      <a:pt x="374" y="318"/>
                    </a:lnTo>
                    <a:lnTo>
                      <a:pt x="394" y="314"/>
                    </a:lnTo>
                    <a:lnTo>
                      <a:pt x="415" y="303"/>
                    </a:lnTo>
                    <a:lnTo>
                      <a:pt x="415" y="287"/>
                    </a:lnTo>
                    <a:lnTo>
                      <a:pt x="405" y="270"/>
                    </a:lnTo>
                    <a:lnTo>
                      <a:pt x="397" y="266"/>
                    </a:lnTo>
                    <a:lnTo>
                      <a:pt x="403" y="243"/>
                    </a:lnTo>
                    <a:lnTo>
                      <a:pt x="449" y="243"/>
                    </a:lnTo>
                    <a:lnTo>
                      <a:pt x="474" y="178"/>
                    </a:lnTo>
                    <a:lnTo>
                      <a:pt x="405" y="157"/>
                    </a:lnTo>
                    <a:lnTo>
                      <a:pt x="399" y="161"/>
                    </a:lnTo>
                    <a:lnTo>
                      <a:pt x="399" y="167"/>
                    </a:lnTo>
                    <a:lnTo>
                      <a:pt x="390" y="174"/>
                    </a:lnTo>
                    <a:lnTo>
                      <a:pt x="384" y="180"/>
                    </a:lnTo>
                    <a:lnTo>
                      <a:pt x="346" y="140"/>
                    </a:lnTo>
                    <a:lnTo>
                      <a:pt x="294" y="119"/>
                    </a:lnTo>
                    <a:lnTo>
                      <a:pt x="163" y="65"/>
                    </a:lnTo>
                    <a:lnTo>
                      <a:pt x="181" y="19"/>
                    </a:lnTo>
                    <a:lnTo>
                      <a:pt x="144" y="0"/>
                    </a:lnTo>
                    <a:lnTo>
                      <a:pt x="127" y="48"/>
                    </a:lnTo>
                    <a:lnTo>
                      <a:pt x="87" y="51"/>
                    </a:lnTo>
                    <a:lnTo>
                      <a:pt x="79" y="99"/>
                    </a:lnTo>
                    <a:lnTo>
                      <a:pt x="88" y="197"/>
                    </a:lnTo>
                    <a:lnTo>
                      <a:pt x="60" y="236"/>
                    </a:lnTo>
                    <a:lnTo>
                      <a:pt x="0" y="238"/>
                    </a:lnTo>
                    <a:lnTo>
                      <a:pt x="56" y="372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64" name="Freeform 1351"/>
              <p:cNvSpPr>
                <a:spLocks/>
              </p:cNvSpPr>
              <p:nvPr/>
            </p:nvSpPr>
            <p:spPr bwMode="auto">
              <a:xfrm>
                <a:off x="1057" y="3208"/>
                <a:ext cx="299" cy="232"/>
              </a:xfrm>
              <a:custGeom>
                <a:avLst/>
                <a:gdLst>
                  <a:gd name="T0" fmla="*/ 56 w 474"/>
                  <a:gd name="T1" fmla="*/ 372 h 372"/>
                  <a:gd name="T2" fmla="*/ 131 w 474"/>
                  <a:gd name="T3" fmla="*/ 328 h 372"/>
                  <a:gd name="T4" fmla="*/ 273 w 474"/>
                  <a:gd name="T5" fmla="*/ 364 h 372"/>
                  <a:gd name="T6" fmla="*/ 300 w 474"/>
                  <a:gd name="T7" fmla="*/ 318 h 372"/>
                  <a:gd name="T8" fmla="*/ 334 w 474"/>
                  <a:gd name="T9" fmla="*/ 347 h 372"/>
                  <a:gd name="T10" fmla="*/ 353 w 474"/>
                  <a:gd name="T11" fmla="*/ 318 h 372"/>
                  <a:gd name="T12" fmla="*/ 374 w 474"/>
                  <a:gd name="T13" fmla="*/ 318 h 372"/>
                  <a:gd name="T14" fmla="*/ 394 w 474"/>
                  <a:gd name="T15" fmla="*/ 314 h 372"/>
                  <a:gd name="T16" fmla="*/ 415 w 474"/>
                  <a:gd name="T17" fmla="*/ 303 h 372"/>
                  <a:gd name="T18" fmla="*/ 415 w 474"/>
                  <a:gd name="T19" fmla="*/ 287 h 372"/>
                  <a:gd name="T20" fmla="*/ 405 w 474"/>
                  <a:gd name="T21" fmla="*/ 270 h 372"/>
                  <a:gd name="T22" fmla="*/ 397 w 474"/>
                  <a:gd name="T23" fmla="*/ 266 h 372"/>
                  <a:gd name="T24" fmla="*/ 403 w 474"/>
                  <a:gd name="T25" fmla="*/ 243 h 372"/>
                  <a:gd name="T26" fmla="*/ 449 w 474"/>
                  <a:gd name="T27" fmla="*/ 243 h 372"/>
                  <a:gd name="T28" fmla="*/ 474 w 474"/>
                  <a:gd name="T29" fmla="*/ 178 h 372"/>
                  <a:gd name="T30" fmla="*/ 405 w 474"/>
                  <a:gd name="T31" fmla="*/ 157 h 372"/>
                  <a:gd name="T32" fmla="*/ 399 w 474"/>
                  <a:gd name="T33" fmla="*/ 161 h 372"/>
                  <a:gd name="T34" fmla="*/ 399 w 474"/>
                  <a:gd name="T35" fmla="*/ 167 h 372"/>
                  <a:gd name="T36" fmla="*/ 390 w 474"/>
                  <a:gd name="T37" fmla="*/ 174 h 372"/>
                  <a:gd name="T38" fmla="*/ 384 w 474"/>
                  <a:gd name="T39" fmla="*/ 180 h 372"/>
                  <a:gd name="T40" fmla="*/ 346 w 474"/>
                  <a:gd name="T41" fmla="*/ 140 h 372"/>
                  <a:gd name="T42" fmla="*/ 294 w 474"/>
                  <a:gd name="T43" fmla="*/ 119 h 372"/>
                  <a:gd name="T44" fmla="*/ 163 w 474"/>
                  <a:gd name="T45" fmla="*/ 65 h 372"/>
                  <a:gd name="T46" fmla="*/ 181 w 474"/>
                  <a:gd name="T47" fmla="*/ 19 h 372"/>
                  <a:gd name="T48" fmla="*/ 144 w 474"/>
                  <a:gd name="T49" fmla="*/ 0 h 372"/>
                  <a:gd name="T50" fmla="*/ 127 w 474"/>
                  <a:gd name="T51" fmla="*/ 48 h 372"/>
                  <a:gd name="T52" fmla="*/ 87 w 474"/>
                  <a:gd name="T53" fmla="*/ 51 h 372"/>
                  <a:gd name="T54" fmla="*/ 79 w 474"/>
                  <a:gd name="T55" fmla="*/ 99 h 372"/>
                  <a:gd name="T56" fmla="*/ 88 w 474"/>
                  <a:gd name="T57" fmla="*/ 197 h 372"/>
                  <a:gd name="T58" fmla="*/ 60 w 474"/>
                  <a:gd name="T59" fmla="*/ 236 h 372"/>
                  <a:gd name="T60" fmla="*/ 0 w 474"/>
                  <a:gd name="T61" fmla="*/ 238 h 372"/>
                  <a:gd name="T62" fmla="*/ 56 w 474"/>
                  <a:gd name="T63" fmla="*/ 372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4" h="372">
                    <a:moveTo>
                      <a:pt x="56" y="372"/>
                    </a:moveTo>
                    <a:lnTo>
                      <a:pt x="131" y="328"/>
                    </a:lnTo>
                    <a:lnTo>
                      <a:pt x="273" y="364"/>
                    </a:lnTo>
                    <a:lnTo>
                      <a:pt x="300" y="318"/>
                    </a:lnTo>
                    <a:lnTo>
                      <a:pt x="334" y="347"/>
                    </a:lnTo>
                    <a:lnTo>
                      <a:pt x="353" y="318"/>
                    </a:lnTo>
                    <a:lnTo>
                      <a:pt x="374" y="318"/>
                    </a:lnTo>
                    <a:lnTo>
                      <a:pt x="394" y="314"/>
                    </a:lnTo>
                    <a:lnTo>
                      <a:pt x="415" y="303"/>
                    </a:lnTo>
                    <a:lnTo>
                      <a:pt x="415" y="287"/>
                    </a:lnTo>
                    <a:lnTo>
                      <a:pt x="405" y="270"/>
                    </a:lnTo>
                    <a:lnTo>
                      <a:pt x="397" y="266"/>
                    </a:lnTo>
                    <a:lnTo>
                      <a:pt x="403" y="243"/>
                    </a:lnTo>
                    <a:lnTo>
                      <a:pt x="449" y="243"/>
                    </a:lnTo>
                    <a:lnTo>
                      <a:pt x="474" y="178"/>
                    </a:lnTo>
                    <a:lnTo>
                      <a:pt x="405" y="157"/>
                    </a:lnTo>
                    <a:lnTo>
                      <a:pt x="399" y="161"/>
                    </a:lnTo>
                    <a:lnTo>
                      <a:pt x="399" y="167"/>
                    </a:lnTo>
                    <a:lnTo>
                      <a:pt x="390" y="174"/>
                    </a:lnTo>
                    <a:lnTo>
                      <a:pt x="384" y="180"/>
                    </a:lnTo>
                    <a:lnTo>
                      <a:pt x="346" y="140"/>
                    </a:lnTo>
                    <a:lnTo>
                      <a:pt x="294" y="119"/>
                    </a:lnTo>
                    <a:lnTo>
                      <a:pt x="163" y="65"/>
                    </a:lnTo>
                    <a:lnTo>
                      <a:pt x="181" y="19"/>
                    </a:lnTo>
                    <a:lnTo>
                      <a:pt x="144" y="0"/>
                    </a:lnTo>
                    <a:lnTo>
                      <a:pt x="127" y="48"/>
                    </a:lnTo>
                    <a:lnTo>
                      <a:pt x="87" y="51"/>
                    </a:lnTo>
                    <a:lnTo>
                      <a:pt x="79" y="99"/>
                    </a:lnTo>
                    <a:lnTo>
                      <a:pt x="88" y="197"/>
                    </a:lnTo>
                    <a:lnTo>
                      <a:pt x="60" y="236"/>
                    </a:lnTo>
                    <a:lnTo>
                      <a:pt x="0" y="238"/>
                    </a:lnTo>
                    <a:lnTo>
                      <a:pt x="56" y="372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65" name="Freeform 1352"/>
              <p:cNvSpPr>
                <a:spLocks/>
              </p:cNvSpPr>
              <p:nvPr/>
            </p:nvSpPr>
            <p:spPr bwMode="auto">
              <a:xfrm>
                <a:off x="1079" y="3007"/>
                <a:ext cx="248" cy="275"/>
              </a:xfrm>
              <a:custGeom>
                <a:avLst/>
                <a:gdLst>
                  <a:gd name="T0" fmla="*/ 0 w 391"/>
                  <a:gd name="T1" fmla="*/ 217 h 442"/>
                  <a:gd name="T2" fmla="*/ 55 w 391"/>
                  <a:gd name="T3" fmla="*/ 102 h 442"/>
                  <a:gd name="T4" fmla="*/ 224 w 391"/>
                  <a:gd name="T5" fmla="*/ 110 h 442"/>
                  <a:gd name="T6" fmla="*/ 291 w 391"/>
                  <a:gd name="T7" fmla="*/ 81 h 442"/>
                  <a:gd name="T8" fmla="*/ 347 w 391"/>
                  <a:gd name="T9" fmla="*/ 0 h 442"/>
                  <a:gd name="T10" fmla="*/ 374 w 391"/>
                  <a:gd name="T11" fmla="*/ 6 h 442"/>
                  <a:gd name="T12" fmla="*/ 382 w 391"/>
                  <a:gd name="T13" fmla="*/ 83 h 442"/>
                  <a:gd name="T14" fmla="*/ 391 w 391"/>
                  <a:gd name="T15" fmla="*/ 167 h 442"/>
                  <a:gd name="T16" fmla="*/ 289 w 391"/>
                  <a:gd name="T17" fmla="*/ 221 h 442"/>
                  <a:gd name="T18" fmla="*/ 284 w 391"/>
                  <a:gd name="T19" fmla="*/ 223 h 442"/>
                  <a:gd name="T20" fmla="*/ 276 w 391"/>
                  <a:gd name="T21" fmla="*/ 223 h 442"/>
                  <a:gd name="T22" fmla="*/ 272 w 391"/>
                  <a:gd name="T23" fmla="*/ 223 h 442"/>
                  <a:gd name="T24" fmla="*/ 257 w 391"/>
                  <a:gd name="T25" fmla="*/ 442 h 442"/>
                  <a:gd name="T26" fmla="*/ 126 w 391"/>
                  <a:gd name="T27" fmla="*/ 388 h 442"/>
                  <a:gd name="T28" fmla="*/ 144 w 391"/>
                  <a:gd name="T29" fmla="*/ 342 h 442"/>
                  <a:gd name="T30" fmla="*/ 107 w 391"/>
                  <a:gd name="T31" fmla="*/ 323 h 442"/>
                  <a:gd name="T32" fmla="*/ 117 w 391"/>
                  <a:gd name="T33" fmla="*/ 296 h 442"/>
                  <a:gd name="T34" fmla="*/ 103 w 391"/>
                  <a:gd name="T35" fmla="*/ 230 h 442"/>
                  <a:gd name="T36" fmla="*/ 0 w 391"/>
                  <a:gd name="T37" fmla="*/ 217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1" h="442">
                    <a:moveTo>
                      <a:pt x="0" y="217"/>
                    </a:moveTo>
                    <a:lnTo>
                      <a:pt x="55" y="102"/>
                    </a:lnTo>
                    <a:lnTo>
                      <a:pt x="224" y="110"/>
                    </a:lnTo>
                    <a:lnTo>
                      <a:pt x="291" y="81"/>
                    </a:lnTo>
                    <a:lnTo>
                      <a:pt x="347" y="0"/>
                    </a:lnTo>
                    <a:lnTo>
                      <a:pt x="374" y="6"/>
                    </a:lnTo>
                    <a:lnTo>
                      <a:pt x="382" y="83"/>
                    </a:lnTo>
                    <a:lnTo>
                      <a:pt x="391" y="167"/>
                    </a:lnTo>
                    <a:lnTo>
                      <a:pt x="289" y="221"/>
                    </a:lnTo>
                    <a:lnTo>
                      <a:pt x="284" y="223"/>
                    </a:lnTo>
                    <a:lnTo>
                      <a:pt x="276" y="223"/>
                    </a:lnTo>
                    <a:lnTo>
                      <a:pt x="272" y="223"/>
                    </a:lnTo>
                    <a:lnTo>
                      <a:pt x="257" y="442"/>
                    </a:lnTo>
                    <a:lnTo>
                      <a:pt x="126" y="388"/>
                    </a:lnTo>
                    <a:lnTo>
                      <a:pt x="144" y="342"/>
                    </a:lnTo>
                    <a:lnTo>
                      <a:pt x="107" y="323"/>
                    </a:lnTo>
                    <a:lnTo>
                      <a:pt x="117" y="296"/>
                    </a:lnTo>
                    <a:lnTo>
                      <a:pt x="103" y="230"/>
                    </a:lnTo>
                    <a:lnTo>
                      <a:pt x="0" y="217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66" name="Freeform 1353"/>
              <p:cNvSpPr>
                <a:spLocks/>
              </p:cNvSpPr>
              <p:nvPr/>
            </p:nvSpPr>
            <p:spPr bwMode="auto">
              <a:xfrm>
                <a:off x="1079" y="3007"/>
                <a:ext cx="248" cy="275"/>
              </a:xfrm>
              <a:custGeom>
                <a:avLst/>
                <a:gdLst>
                  <a:gd name="T0" fmla="*/ 0 w 391"/>
                  <a:gd name="T1" fmla="*/ 217 h 442"/>
                  <a:gd name="T2" fmla="*/ 55 w 391"/>
                  <a:gd name="T3" fmla="*/ 102 h 442"/>
                  <a:gd name="T4" fmla="*/ 224 w 391"/>
                  <a:gd name="T5" fmla="*/ 110 h 442"/>
                  <a:gd name="T6" fmla="*/ 291 w 391"/>
                  <a:gd name="T7" fmla="*/ 81 h 442"/>
                  <a:gd name="T8" fmla="*/ 347 w 391"/>
                  <a:gd name="T9" fmla="*/ 0 h 442"/>
                  <a:gd name="T10" fmla="*/ 374 w 391"/>
                  <a:gd name="T11" fmla="*/ 6 h 442"/>
                  <a:gd name="T12" fmla="*/ 382 w 391"/>
                  <a:gd name="T13" fmla="*/ 83 h 442"/>
                  <a:gd name="T14" fmla="*/ 391 w 391"/>
                  <a:gd name="T15" fmla="*/ 167 h 442"/>
                  <a:gd name="T16" fmla="*/ 289 w 391"/>
                  <a:gd name="T17" fmla="*/ 221 h 442"/>
                  <a:gd name="T18" fmla="*/ 284 w 391"/>
                  <a:gd name="T19" fmla="*/ 223 h 442"/>
                  <a:gd name="T20" fmla="*/ 276 w 391"/>
                  <a:gd name="T21" fmla="*/ 223 h 442"/>
                  <a:gd name="T22" fmla="*/ 272 w 391"/>
                  <a:gd name="T23" fmla="*/ 223 h 442"/>
                  <a:gd name="T24" fmla="*/ 257 w 391"/>
                  <a:gd name="T25" fmla="*/ 442 h 442"/>
                  <a:gd name="T26" fmla="*/ 126 w 391"/>
                  <a:gd name="T27" fmla="*/ 388 h 442"/>
                  <a:gd name="T28" fmla="*/ 144 w 391"/>
                  <a:gd name="T29" fmla="*/ 342 h 442"/>
                  <a:gd name="T30" fmla="*/ 107 w 391"/>
                  <a:gd name="T31" fmla="*/ 323 h 442"/>
                  <a:gd name="T32" fmla="*/ 117 w 391"/>
                  <a:gd name="T33" fmla="*/ 296 h 442"/>
                  <a:gd name="T34" fmla="*/ 103 w 391"/>
                  <a:gd name="T35" fmla="*/ 230 h 442"/>
                  <a:gd name="T36" fmla="*/ 0 w 391"/>
                  <a:gd name="T37" fmla="*/ 217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1" h="442">
                    <a:moveTo>
                      <a:pt x="0" y="217"/>
                    </a:moveTo>
                    <a:lnTo>
                      <a:pt x="55" y="102"/>
                    </a:lnTo>
                    <a:lnTo>
                      <a:pt x="224" y="110"/>
                    </a:lnTo>
                    <a:lnTo>
                      <a:pt x="291" y="81"/>
                    </a:lnTo>
                    <a:lnTo>
                      <a:pt x="347" y="0"/>
                    </a:lnTo>
                    <a:lnTo>
                      <a:pt x="374" y="6"/>
                    </a:lnTo>
                    <a:lnTo>
                      <a:pt x="382" y="83"/>
                    </a:lnTo>
                    <a:lnTo>
                      <a:pt x="391" y="167"/>
                    </a:lnTo>
                    <a:lnTo>
                      <a:pt x="289" y="221"/>
                    </a:lnTo>
                    <a:lnTo>
                      <a:pt x="284" y="223"/>
                    </a:lnTo>
                    <a:lnTo>
                      <a:pt x="276" y="223"/>
                    </a:lnTo>
                    <a:lnTo>
                      <a:pt x="272" y="223"/>
                    </a:lnTo>
                    <a:lnTo>
                      <a:pt x="257" y="442"/>
                    </a:lnTo>
                    <a:lnTo>
                      <a:pt x="126" y="388"/>
                    </a:lnTo>
                    <a:lnTo>
                      <a:pt x="144" y="342"/>
                    </a:lnTo>
                    <a:lnTo>
                      <a:pt x="107" y="323"/>
                    </a:lnTo>
                    <a:lnTo>
                      <a:pt x="117" y="296"/>
                    </a:lnTo>
                    <a:lnTo>
                      <a:pt x="103" y="230"/>
                    </a:lnTo>
                    <a:lnTo>
                      <a:pt x="0" y="217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67" name="Freeform 1354"/>
              <p:cNvSpPr>
                <a:spLocks/>
              </p:cNvSpPr>
              <p:nvPr/>
            </p:nvSpPr>
            <p:spPr bwMode="auto">
              <a:xfrm>
                <a:off x="1242" y="3108"/>
                <a:ext cx="196" cy="211"/>
              </a:xfrm>
              <a:custGeom>
                <a:avLst/>
                <a:gdLst>
                  <a:gd name="T0" fmla="*/ 0 w 309"/>
                  <a:gd name="T1" fmla="*/ 281 h 342"/>
                  <a:gd name="T2" fmla="*/ 15 w 309"/>
                  <a:gd name="T3" fmla="*/ 62 h 342"/>
                  <a:gd name="T4" fmla="*/ 19 w 309"/>
                  <a:gd name="T5" fmla="*/ 62 h 342"/>
                  <a:gd name="T6" fmla="*/ 27 w 309"/>
                  <a:gd name="T7" fmla="*/ 62 h 342"/>
                  <a:gd name="T8" fmla="*/ 32 w 309"/>
                  <a:gd name="T9" fmla="*/ 60 h 342"/>
                  <a:gd name="T10" fmla="*/ 136 w 309"/>
                  <a:gd name="T11" fmla="*/ 6 h 342"/>
                  <a:gd name="T12" fmla="*/ 282 w 309"/>
                  <a:gd name="T13" fmla="*/ 0 h 342"/>
                  <a:gd name="T14" fmla="*/ 270 w 309"/>
                  <a:gd name="T15" fmla="*/ 152 h 342"/>
                  <a:gd name="T16" fmla="*/ 309 w 309"/>
                  <a:gd name="T17" fmla="*/ 267 h 342"/>
                  <a:gd name="T18" fmla="*/ 272 w 309"/>
                  <a:gd name="T19" fmla="*/ 263 h 342"/>
                  <a:gd name="T20" fmla="*/ 282 w 309"/>
                  <a:gd name="T21" fmla="*/ 284 h 342"/>
                  <a:gd name="T22" fmla="*/ 180 w 309"/>
                  <a:gd name="T23" fmla="*/ 340 h 342"/>
                  <a:gd name="T24" fmla="*/ 111 w 309"/>
                  <a:gd name="T25" fmla="*/ 319 h 342"/>
                  <a:gd name="T26" fmla="*/ 105 w 309"/>
                  <a:gd name="T27" fmla="*/ 323 h 342"/>
                  <a:gd name="T28" fmla="*/ 105 w 309"/>
                  <a:gd name="T29" fmla="*/ 329 h 342"/>
                  <a:gd name="T30" fmla="*/ 96 w 309"/>
                  <a:gd name="T31" fmla="*/ 336 h 342"/>
                  <a:gd name="T32" fmla="*/ 90 w 309"/>
                  <a:gd name="T33" fmla="*/ 342 h 342"/>
                  <a:gd name="T34" fmla="*/ 52 w 309"/>
                  <a:gd name="T35" fmla="*/ 302 h 342"/>
                  <a:gd name="T36" fmla="*/ 0 w 309"/>
                  <a:gd name="T37" fmla="*/ 281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9" h="342">
                    <a:moveTo>
                      <a:pt x="0" y="281"/>
                    </a:moveTo>
                    <a:lnTo>
                      <a:pt x="15" y="62"/>
                    </a:lnTo>
                    <a:lnTo>
                      <a:pt x="19" y="62"/>
                    </a:lnTo>
                    <a:lnTo>
                      <a:pt x="27" y="62"/>
                    </a:lnTo>
                    <a:lnTo>
                      <a:pt x="32" y="60"/>
                    </a:lnTo>
                    <a:lnTo>
                      <a:pt x="136" y="6"/>
                    </a:lnTo>
                    <a:lnTo>
                      <a:pt x="282" y="0"/>
                    </a:lnTo>
                    <a:lnTo>
                      <a:pt x="270" y="152"/>
                    </a:lnTo>
                    <a:lnTo>
                      <a:pt x="309" y="267"/>
                    </a:lnTo>
                    <a:lnTo>
                      <a:pt x="272" y="263"/>
                    </a:lnTo>
                    <a:lnTo>
                      <a:pt x="282" y="284"/>
                    </a:lnTo>
                    <a:lnTo>
                      <a:pt x="180" y="340"/>
                    </a:lnTo>
                    <a:lnTo>
                      <a:pt x="111" y="319"/>
                    </a:lnTo>
                    <a:lnTo>
                      <a:pt x="105" y="323"/>
                    </a:lnTo>
                    <a:lnTo>
                      <a:pt x="105" y="329"/>
                    </a:lnTo>
                    <a:lnTo>
                      <a:pt x="96" y="336"/>
                    </a:lnTo>
                    <a:lnTo>
                      <a:pt x="90" y="342"/>
                    </a:lnTo>
                    <a:lnTo>
                      <a:pt x="52" y="302"/>
                    </a:lnTo>
                    <a:lnTo>
                      <a:pt x="0" y="28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68" name="Freeform 1355"/>
              <p:cNvSpPr>
                <a:spLocks/>
              </p:cNvSpPr>
              <p:nvPr/>
            </p:nvSpPr>
            <p:spPr bwMode="auto">
              <a:xfrm>
                <a:off x="1242" y="3108"/>
                <a:ext cx="196" cy="211"/>
              </a:xfrm>
              <a:custGeom>
                <a:avLst/>
                <a:gdLst>
                  <a:gd name="T0" fmla="*/ 0 w 309"/>
                  <a:gd name="T1" fmla="*/ 281 h 342"/>
                  <a:gd name="T2" fmla="*/ 15 w 309"/>
                  <a:gd name="T3" fmla="*/ 62 h 342"/>
                  <a:gd name="T4" fmla="*/ 19 w 309"/>
                  <a:gd name="T5" fmla="*/ 62 h 342"/>
                  <a:gd name="T6" fmla="*/ 27 w 309"/>
                  <a:gd name="T7" fmla="*/ 62 h 342"/>
                  <a:gd name="T8" fmla="*/ 32 w 309"/>
                  <a:gd name="T9" fmla="*/ 60 h 342"/>
                  <a:gd name="T10" fmla="*/ 136 w 309"/>
                  <a:gd name="T11" fmla="*/ 6 h 342"/>
                  <a:gd name="T12" fmla="*/ 282 w 309"/>
                  <a:gd name="T13" fmla="*/ 0 h 342"/>
                  <a:gd name="T14" fmla="*/ 270 w 309"/>
                  <a:gd name="T15" fmla="*/ 152 h 342"/>
                  <a:gd name="T16" fmla="*/ 309 w 309"/>
                  <a:gd name="T17" fmla="*/ 267 h 342"/>
                  <a:gd name="T18" fmla="*/ 272 w 309"/>
                  <a:gd name="T19" fmla="*/ 263 h 342"/>
                  <a:gd name="T20" fmla="*/ 282 w 309"/>
                  <a:gd name="T21" fmla="*/ 284 h 342"/>
                  <a:gd name="T22" fmla="*/ 180 w 309"/>
                  <a:gd name="T23" fmla="*/ 340 h 342"/>
                  <a:gd name="T24" fmla="*/ 111 w 309"/>
                  <a:gd name="T25" fmla="*/ 319 h 342"/>
                  <a:gd name="T26" fmla="*/ 105 w 309"/>
                  <a:gd name="T27" fmla="*/ 323 h 342"/>
                  <a:gd name="T28" fmla="*/ 105 w 309"/>
                  <a:gd name="T29" fmla="*/ 329 h 342"/>
                  <a:gd name="T30" fmla="*/ 96 w 309"/>
                  <a:gd name="T31" fmla="*/ 336 h 342"/>
                  <a:gd name="T32" fmla="*/ 90 w 309"/>
                  <a:gd name="T33" fmla="*/ 342 h 342"/>
                  <a:gd name="T34" fmla="*/ 52 w 309"/>
                  <a:gd name="T35" fmla="*/ 302 h 342"/>
                  <a:gd name="T36" fmla="*/ 0 w 309"/>
                  <a:gd name="T37" fmla="*/ 281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9" h="342">
                    <a:moveTo>
                      <a:pt x="0" y="281"/>
                    </a:moveTo>
                    <a:lnTo>
                      <a:pt x="15" y="62"/>
                    </a:lnTo>
                    <a:lnTo>
                      <a:pt x="19" y="62"/>
                    </a:lnTo>
                    <a:lnTo>
                      <a:pt x="27" y="62"/>
                    </a:lnTo>
                    <a:lnTo>
                      <a:pt x="32" y="60"/>
                    </a:lnTo>
                    <a:lnTo>
                      <a:pt x="136" y="6"/>
                    </a:lnTo>
                    <a:lnTo>
                      <a:pt x="282" y="0"/>
                    </a:lnTo>
                    <a:lnTo>
                      <a:pt x="270" y="152"/>
                    </a:lnTo>
                    <a:lnTo>
                      <a:pt x="309" y="267"/>
                    </a:lnTo>
                    <a:lnTo>
                      <a:pt x="272" y="263"/>
                    </a:lnTo>
                    <a:lnTo>
                      <a:pt x="282" y="284"/>
                    </a:lnTo>
                    <a:lnTo>
                      <a:pt x="180" y="340"/>
                    </a:lnTo>
                    <a:lnTo>
                      <a:pt x="111" y="319"/>
                    </a:lnTo>
                    <a:lnTo>
                      <a:pt x="105" y="323"/>
                    </a:lnTo>
                    <a:lnTo>
                      <a:pt x="105" y="329"/>
                    </a:lnTo>
                    <a:lnTo>
                      <a:pt x="96" y="336"/>
                    </a:lnTo>
                    <a:lnTo>
                      <a:pt x="90" y="342"/>
                    </a:lnTo>
                    <a:lnTo>
                      <a:pt x="52" y="302"/>
                    </a:lnTo>
                    <a:lnTo>
                      <a:pt x="0" y="281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69" name="Freeform 1356"/>
              <p:cNvSpPr>
                <a:spLocks/>
              </p:cNvSpPr>
              <p:nvPr/>
            </p:nvSpPr>
            <p:spPr bwMode="auto">
              <a:xfrm>
                <a:off x="1340" y="3359"/>
                <a:ext cx="56" cy="26"/>
              </a:xfrm>
              <a:custGeom>
                <a:avLst/>
                <a:gdLst>
                  <a:gd name="T0" fmla="*/ 0 w 87"/>
                  <a:gd name="T1" fmla="*/ 0 h 41"/>
                  <a:gd name="T2" fmla="*/ 48 w 87"/>
                  <a:gd name="T3" fmla="*/ 39 h 41"/>
                  <a:gd name="T4" fmla="*/ 87 w 87"/>
                  <a:gd name="T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7" h="41">
                    <a:moveTo>
                      <a:pt x="0" y="0"/>
                    </a:moveTo>
                    <a:lnTo>
                      <a:pt x="48" y="39"/>
                    </a:lnTo>
                    <a:lnTo>
                      <a:pt x="87" y="41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70" name="Line 1357"/>
              <p:cNvSpPr>
                <a:spLocks noChangeShapeType="1"/>
              </p:cNvSpPr>
              <p:nvPr/>
            </p:nvSpPr>
            <p:spPr bwMode="auto">
              <a:xfrm flipV="1">
                <a:off x="1340" y="3319"/>
                <a:ext cx="16" cy="4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71" name="Line 1358"/>
              <p:cNvSpPr>
                <a:spLocks noChangeShapeType="1"/>
              </p:cNvSpPr>
              <p:nvPr/>
            </p:nvSpPr>
            <p:spPr bwMode="auto">
              <a:xfrm>
                <a:off x="1438" y="3273"/>
                <a:ext cx="77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72" name="Freeform 1359"/>
              <p:cNvSpPr>
                <a:spLocks/>
              </p:cNvSpPr>
              <p:nvPr/>
            </p:nvSpPr>
            <p:spPr bwMode="auto">
              <a:xfrm>
                <a:off x="1473" y="3279"/>
                <a:ext cx="234" cy="141"/>
              </a:xfrm>
              <a:custGeom>
                <a:avLst/>
                <a:gdLst>
                  <a:gd name="T0" fmla="*/ 66 w 369"/>
                  <a:gd name="T1" fmla="*/ 0 h 228"/>
                  <a:gd name="T2" fmla="*/ 66 w 369"/>
                  <a:gd name="T3" fmla="*/ 84 h 228"/>
                  <a:gd name="T4" fmla="*/ 85 w 369"/>
                  <a:gd name="T5" fmla="*/ 90 h 228"/>
                  <a:gd name="T6" fmla="*/ 100 w 369"/>
                  <a:gd name="T7" fmla="*/ 61 h 228"/>
                  <a:gd name="T8" fmla="*/ 225 w 369"/>
                  <a:gd name="T9" fmla="*/ 61 h 228"/>
                  <a:gd name="T10" fmla="*/ 235 w 369"/>
                  <a:gd name="T11" fmla="*/ 61 h 228"/>
                  <a:gd name="T12" fmla="*/ 369 w 369"/>
                  <a:gd name="T13" fmla="*/ 123 h 228"/>
                  <a:gd name="T14" fmla="*/ 319 w 369"/>
                  <a:gd name="T15" fmla="*/ 174 h 228"/>
                  <a:gd name="T16" fmla="*/ 309 w 369"/>
                  <a:gd name="T17" fmla="*/ 228 h 228"/>
                  <a:gd name="T18" fmla="*/ 279 w 369"/>
                  <a:gd name="T19" fmla="*/ 171 h 228"/>
                  <a:gd name="T20" fmla="*/ 202 w 369"/>
                  <a:gd name="T21" fmla="*/ 180 h 228"/>
                  <a:gd name="T22" fmla="*/ 137 w 369"/>
                  <a:gd name="T23" fmla="*/ 117 h 228"/>
                  <a:gd name="T24" fmla="*/ 96 w 369"/>
                  <a:gd name="T25" fmla="*/ 100 h 228"/>
                  <a:gd name="T26" fmla="*/ 71 w 369"/>
                  <a:gd name="T27" fmla="*/ 98 h 228"/>
                  <a:gd name="T28" fmla="*/ 62 w 369"/>
                  <a:gd name="T29" fmla="*/ 117 h 228"/>
                  <a:gd name="T30" fmla="*/ 0 w 369"/>
                  <a:gd name="T31" fmla="*/ 107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9" h="228">
                    <a:moveTo>
                      <a:pt x="66" y="0"/>
                    </a:moveTo>
                    <a:lnTo>
                      <a:pt x="66" y="84"/>
                    </a:lnTo>
                    <a:lnTo>
                      <a:pt x="85" y="90"/>
                    </a:lnTo>
                    <a:lnTo>
                      <a:pt x="100" y="61"/>
                    </a:lnTo>
                    <a:lnTo>
                      <a:pt x="225" y="61"/>
                    </a:lnTo>
                    <a:lnTo>
                      <a:pt x="235" y="61"/>
                    </a:lnTo>
                    <a:lnTo>
                      <a:pt x="369" y="123"/>
                    </a:lnTo>
                    <a:lnTo>
                      <a:pt x="319" y="174"/>
                    </a:lnTo>
                    <a:lnTo>
                      <a:pt x="309" y="228"/>
                    </a:lnTo>
                    <a:lnTo>
                      <a:pt x="279" y="171"/>
                    </a:lnTo>
                    <a:lnTo>
                      <a:pt x="202" y="180"/>
                    </a:lnTo>
                    <a:lnTo>
                      <a:pt x="137" y="117"/>
                    </a:lnTo>
                    <a:lnTo>
                      <a:pt x="96" y="100"/>
                    </a:lnTo>
                    <a:lnTo>
                      <a:pt x="71" y="98"/>
                    </a:lnTo>
                    <a:lnTo>
                      <a:pt x="62" y="117"/>
                    </a:lnTo>
                    <a:lnTo>
                      <a:pt x="0" y="107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73" name="Freeform 1360"/>
              <p:cNvSpPr>
                <a:spLocks/>
              </p:cNvSpPr>
              <p:nvPr/>
            </p:nvSpPr>
            <p:spPr bwMode="auto">
              <a:xfrm>
                <a:off x="1393" y="3321"/>
                <a:ext cx="80" cy="64"/>
              </a:xfrm>
              <a:custGeom>
                <a:avLst/>
                <a:gdLst>
                  <a:gd name="T0" fmla="*/ 124 w 124"/>
                  <a:gd name="T1" fmla="*/ 40 h 102"/>
                  <a:gd name="T2" fmla="*/ 90 w 124"/>
                  <a:gd name="T3" fmla="*/ 0 h 102"/>
                  <a:gd name="T4" fmla="*/ 0 w 124"/>
                  <a:gd name="T5" fmla="*/ 9 h 102"/>
                  <a:gd name="T6" fmla="*/ 2 w 124"/>
                  <a:gd name="T7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4" h="102">
                    <a:moveTo>
                      <a:pt x="124" y="40"/>
                    </a:moveTo>
                    <a:lnTo>
                      <a:pt x="90" y="0"/>
                    </a:lnTo>
                    <a:lnTo>
                      <a:pt x="0" y="9"/>
                    </a:lnTo>
                    <a:lnTo>
                      <a:pt x="2" y="102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74" name="Freeform 1361"/>
              <p:cNvSpPr>
                <a:spLocks/>
              </p:cNvSpPr>
              <p:nvPr/>
            </p:nvSpPr>
            <p:spPr bwMode="auto">
              <a:xfrm>
                <a:off x="1340" y="3272"/>
                <a:ext cx="367" cy="148"/>
              </a:xfrm>
              <a:custGeom>
                <a:avLst/>
                <a:gdLst>
                  <a:gd name="T0" fmla="*/ 209 w 578"/>
                  <a:gd name="T1" fmla="*/ 121 h 242"/>
                  <a:gd name="T2" fmla="*/ 271 w 578"/>
                  <a:gd name="T3" fmla="*/ 131 h 242"/>
                  <a:gd name="T4" fmla="*/ 280 w 578"/>
                  <a:gd name="T5" fmla="*/ 112 h 242"/>
                  <a:gd name="T6" fmla="*/ 305 w 578"/>
                  <a:gd name="T7" fmla="*/ 114 h 242"/>
                  <a:gd name="T8" fmla="*/ 346 w 578"/>
                  <a:gd name="T9" fmla="*/ 131 h 242"/>
                  <a:gd name="T10" fmla="*/ 411 w 578"/>
                  <a:gd name="T11" fmla="*/ 194 h 242"/>
                  <a:gd name="T12" fmla="*/ 488 w 578"/>
                  <a:gd name="T13" fmla="*/ 185 h 242"/>
                  <a:gd name="T14" fmla="*/ 518 w 578"/>
                  <a:gd name="T15" fmla="*/ 242 h 242"/>
                  <a:gd name="T16" fmla="*/ 528 w 578"/>
                  <a:gd name="T17" fmla="*/ 188 h 242"/>
                  <a:gd name="T18" fmla="*/ 578 w 578"/>
                  <a:gd name="T19" fmla="*/ 137 h 242"/>
                  <a:gd name="T20" fmla="*/ 444 w 578"/>
                  <a:gd name="T21" fmla="*/ 75 h 242"/>
                  <a:gd name="T22" fmla="*/ 434 w 578"/>
                  <a:gd name="T23" fmla="*/ 75 h 242"/>
                  <a:gd name="T24" fmla="*/ 309 w 578"/>
                  <a:gd name="T25" fmla="*/ 75 h 242"/>
                  <a:gd name="T26" fmla="*/ 294 w 578"/>
                  <a:gd name="T27" fmla="*/ 104 h 242"/>
                  <a:gd name="T28" fmla="*/ 275 w 578"/>
                  <a:gd name="T29" fmla="*/ 98 h 242"/>
                  <a:gd name="T30" fmla="*/ 275 w 578"/>
                  <a:gd name="T31" fmla="*/ 14 h 242"/>
                  <a:gd name="T32" fmla="*/ 154 w 578"/>
                  <a:gd name="T33" fmla="*/ 4 h 242"/>
                  <a:gd name="T34" fmla="*/ 117 w 578"/>
                  <a:gd name="T35" fmla="*/ 0 h 242"/>
                  <a:gd name="T36" fmla="*/ 127 w 578"/>
                  <a:gd name="T37" fmla="*/ 21 h 242"/>
                  <a:gd name="T38" fmla="*/ 25 w 578"/>
                  <a:gd name="T39" fmla="*/ 77 h 242"/>
                  <a:gd name="T40" fmla="*/ 0 w 578"/>
                  <a:gd name="T41" fmla="*/ 142 h 242"/>
                  <a:gd name="T42" fmla="*/ 48 w 578"/>
                  <a:gd name="T43" fmla="*/ 181 h 242"/>
                  <a:gd name="T44" fmla="*/ 87 w 578"/>
                  <a:gd name="T45" fmla="*/ 183 h 242"/>
                  <a:gd name="T46" fmla="*/ 85 w 578"/>
                  <a:gd name="T47" fmla="*/ 90 h 242"/>
                  <a:gd name="T48" fmla="*/ 175 w 578"/>
                  <a:gd name="T49" fmla="*/ 81 h 242"/>
                  <a:gd name="T50" fmla="*/ 209 w 578"/>
                  <a:gd name="T51" fmla="*/ 121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78" h="242">
                    <a:moveTo>
                      <a:pt x="209" y="121"/>
                    </a:moveTo>
                    <a:lnTo>
                      <a:pt x="271" y="131"/>
                    </a:lnTo>
                    <a:lnTo>
                      <a:pt x="280" y="112"/>
                    </a:lnTo>
                    <a:lnTo>
                      <a:pt x="305" y="114"/>
                    </a:lnTo>
                    <a:lnTo>
                      <a:pt x="346" y="131"/>
                    </a:lnTo>
                    <a:lnTo>
                      <a:pt x="411" y="194"/>
                    </a:lnTo>
                    <a:lnTo>
                      <a:pt x="488" y="185"/>
                    </a:lnTo>
                    <a:lnTo>
                      <a:pt x="518" y="242"/>
                    </a:lnTo>
                    <a:lnTo>
                      <a:pt x="528" y="188"/>
                    </a:lnTo>
                    <a:lnTo>
                      <a:pt x="578" y="137"/>
                    </a:lnTo>
                    <a:lnTo>
                      <a:pt x="444" y="75"/>
                    </a:lnTo>
                    <a:lnTo>
                      <a:pt x="434" y="75"/>
                    </a:lnTo>
                    <a:lnTo>
                      <a:pt x="309" y="75"/>
                    </a:lnTo>
                    <a:lnTo>
                      <a:pt x="294" y="104"/>
                    </a:lnTo>
                    <a:lnTo>
                      <a:pt x="275" y="98"/>
                    </a:lnTo>
                    <a:lnTo>
                      <a:pt x="275" y="14"/>
                    </a:lnTo>
                    <a:lnTo>
                      <a:pt x="154" y="4"/>
                    </a:lnTo>
                    <a:lnTo>
                      <a:pt x="117" y="0"/>
                    </a:lnTo>
                    <a:lnTo>
                      <a:pt x="127" y="21"/>
                    </a:lnTo>
                    <a:lnTo>
                      <a:pt x="25" y="77"/>
                    </a:lnTo>
                    <a:lnTo>
                      <a:pt x="0" y="142"/>
                    </a:lnTo>
                    <a:lnTo>
                      <a:pt x="48" y="181"/>
                    </a:lnTo>
                    <a:lnTo>
                      <a:pt x="87" y="183"/>
                    </a:lnTo>
                    <a:lnTo>
                      <a:pt x="85" y="90"/>
                    </a:lnTo>
                    <a:lnTo>
                      <a:pt x="175" y="81"/>
                    </a:lnTo>
                    <a:lnTo>
                      <a:pt x="209" y="12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75" name="Freeform 1362"/>
              <p:cNvSpPr>
                <a:spLocks/>
              </p:cNvSpPr>
              <p:nvPr/>
            </p:nvSpPr>
            <p:spPr bwMode="auto">
              <a:xfrm>
                <a:off x="1340" y="3272"/>
                <a:ext cx="367" cy="148"/>
              </a:xfrm>
              <a:custGeom>
                <a:avLst/>
                <a:gdLst>
                  <a:gd name="T0" fmla="*/ 209 w 578"/>
                  <a:gd name="T1" fmla="*/ 121 h 242"/>
                  <a:gd name="T2" fmla="*/ 271 w 578"/>
                  <a:gd name="T3" fmla="*/ 131 h 242"/>
                  <a:gd name="T4" fmla="*/ 280 w 578"/>
                  <a:gd name="T5" fmla="*/ 112 h 242"/>
                  <a:gd name="T6" fmla="*/ 305 w 578"/>
                  <a:gd name="T7" fmla="*/ 114 h 242"/>
                  <a:gd name="T8" fmla="*/ 346 w 578"/>
                  <a:gd name="T9" fmla="*/ 131 h 242"/>
                  <a:gd name="T10" fmla="*/ 411 w 578"/>
                  <a:gd name="T11" fmla="*/ 194 h 242"/>
                  <a:gd name="T12" fmla="*/ 488 w 578"/>
                  <a:gd name="T13" fmla="*/ 185 h 242"/>
                  <a:gd name="T14" fmla="*/ 518 w 578"/>
                  <a:gd name="T15" fmla="*/ 242 h 242"/>
                  <a:gd name="T16" fmla="*/ 528 w 578"/>
                  <a:gd name="T17" fmla="*/ 188 h 242"/>
                  <a:gd name="T18" fmla="*/ 578 w 578"/>
                  <a:gd name="T19" fmla="*/ 137 h 242"/>
                  <a:gd name="T20" fmla="*/ 444 w 578"/>
                  <a:gd name="T21" fmla="*/ 75 h 242"/>
                  <a:gd name="T22" fmla="*/ 434 w 578"/>
                  <a:gd name="T23" fmla="*/ 75 h 242"/>
                  <a:gd name="T24" fmla="*/ 309 w 578"/>
                  <a:gd name="T25" fmla="*/ 75 h 242"/>
                  <a:gd name="T26" fmla="*/ 294 w 578"/>
                  <a:gd name="T27" fmla="*/ 104 h 242"/>
                  <a:gd name="T28" fmla="*/ 275 w 578"/>
                  <a:gd name="T29" fmla="*/ 98 h 242"/>
                  <a:gd name="T30" fmla="*/ 275 w 578"/>
                  <a:gd name="T31" fmla="*/ 14 h 242"/>
                  <a:gd name="T32" fmla="*/ 154 w 578"/>
                  <a:gd name="T33" fmla="*/ 4 h 242"/>
                  <a:gd name="T34" fmla="*/ 117 w 578"/>
                  <a:gd name="T35" fmla="*/ 0 h 242"/>
                  <a:gd name="T36" fmla="*/ 127 w 578"/>
                  <a:gd name="T37" fmla="*/ 21 h 242"/>
                  <a:gd name="T38" fmla="*/ 25 w 578"/>
                  <a:gd name="T39" fmla="*/ 77 h 242"/>
                  <a:gd name="T40" fmla="*/ 0 w 578"/>
                  <a:gd name="T41" fmla="*/ 142 h 242"/>
                  <a:gd name="T42" fmla="*/ 48 w 578"/>
                  <a:gd name="T43" fmla="*/ 181 h 242"/>
                  <a:gd name="T44" fmla="*/ 87 w 578"/>
                  <a:gd name="T45" fmla="*/ 183 h 242"/>
                  <a:gd name="T46" fmla="*/ 85 w 578"/>
                  <a:gd name="T47" fmla="*/ 90 h 242"/>
                  <a:gd name="T48" fmla="*/ 175 w 578"/>
                  <a:gd name="T49" fmla="*/ 81 h 242"/>
                  <a:gd name="T50" fmla="*/ 209 w 578"/>
                  <a:gd name="T51" fmla="*/ 121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78" h="242">
                    <a:moveTo>
                      <a:pt x="209" y="121"/>
                    </a:moveTo>
                    <a:lnTo>
                      <a:pt x="271" y="131"/>
                    </a:lnTo>
                    <a:lnTo>
                      <a:pt x="280" y="112"/>
                    </a:lnTo>
                    <a:lnTo>
                      <a:pt x="305" y="114"/>
                    </a:lnTo>
                    <a:lnTo>
                      <a:pt x="346" y="131"/>
                    </a:lnTo>
                    <a:lnTo>
                      <a:pt x="411" y="194"/>
                    </a:lnTo>
                    <a:lnTo>
                      <a:pt x="488" y="185"/>
                    </a:lnTo>
                    <a:lnTo>
                      <a:pt x="518" y="242"/>
                    </a:lnTo>
                    <a:lnTo>
                      <a:pt x="528" y="188"/>
                    </a:lnTo>
                    <a:lnTo>
                      <a:pt x="578" y="137"/>
                    </a:lnTo>
                    <a:lnTo>
                      <a:pt x="444" y="75"/>
                    </a:lnTo>
                    <a:lnTo>
                      <a:pt x="434" y="75"/>
                    </a:lnTo>
                    <a:lnTo>
                      <a:pt x="309" y="75"/>
                    </a:lnTo>
                    <a:lnTo>
                      <a:pt x="294" y="104"/>
                    </a:lnTo>
                    <a:lnTo>
                      <a:pt x="275" y="98"/>
                    </a:lnTo>
                    <a:lnTo>
                      <a:pt x="275" y="14"/>
                    </a:lnTo>
                    <a:lnTo>
                      <a:pt x="154" y="4"/>
                    </a:lnTo>
                    <a:lnTo>
                      <a:pt x="117" y="0"/>
                    </a:lnTo>
                    <a:lnTo>
                      <a:pt x="127" y="21"/>
                    </a:lnTo>
                    <a:lnTo>
                      <a:pt x="25" y="77"/>
                    </a:lnTo>
                    <a:lnTo>
                      <a:pt x="0" y="142"/>
                    </a:lnTo>
                    <a:lnTo>
                      <a:pt x="48" y="181"/>
                    </a:lnTo>
                    <a:lnTo>
                      <a:pt x="87" y="183"/>
                    </a:lnTo>
                    <a:lnTo>
                      <a:pt x="85" y="90"/>
                    </a:lnTo>
                    <a:lnTo>
                      <a:pt x="175" y="81"/>
                    </a:lnTo>
                    <a:lnTo>
                      <a:pt x="209" y="121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76" name="Freeform 1363"/>
              <p:cNvSpPr>
                <a:spLocks/>
              </p:cNvSpPr>
              <p:nvPr/>
            </p:nvSpPr>
            <p:spPr bwMode="auto">
              <a:xfrm>
                <a:off x="1413" y="2945"/>
                <a:ext cx="288" cy="334"/>
              </a:xfrm>
              <a:custGeom>
                <a:avLst/>
                <a:gdLst>
                  <a:gd name="T0" fmla="*/ 417 w 455"/>
                  <a:gd name="T1" fmla="*/ 0 h 540"/>
                  <a:gd name="T2" fmla="*/ 323 w 455"/>
                  <a:gd name="T3" fmla="*/ 43 h 540"/>
                  <a:gd name="T4" fmla="*/ 321 w 455"/>
                  <a:gd name="T5" fmla="*/ 102 h 540"/>
                  <a:gd name="T6" fmla="*/ 242 w 455"/>
                  <a:gd name="T7" fmla="*/ 160 h 540"/>
                  <a:gd name="T8" fmla="*/ 210 w 455"/>
                  <a:gd name="T9" fmla="*/ 204 h 540"/>
                  <a:gd name="T10" fmla="*/ 127 w 455"/>
                  <a:gd name="T11" fmla="*/ 146 h 540"/>
                  <a:gd name="T12" fmla="*/ 22 w 455"/>
                  <a:gd name="T13" fmla="*/ 187 h 540"/>
                  <a:gd name="T14" fmla="*/ 12 w 455"/>
                  <a:gd name="T15" fmla="*/ 263 h 540"/>
                  <a:gd name="T16" fmla="*/ 0 w 455"/>
                  <a:gd name="T17" fmla="*/ 415 h 540"/>
                  <a:gd name="T18" fmla="*/ 39 w 455"/>
                  <a:gd name="T19" fmla="*/ 530 h 540"/>
                  <a:gd name="T20" fmla="*/ 160 w 455"/>
                  <a:gd name="T21" fmla="*/ 540 h 540"/>
                  <a:gd name="T22" fmla="*/ 277 w 455"/>
                  <a:gd name="T23" fmla="*/ 306 h 540"/>
                  <a:gd name="T24" fmla="*/ 338 w 455"/>
                  <a:gd name="T25" fmla="*/ 284 h 540"/>
                  <a:gd name="T26" fmla="*/ 361 w 455"/>
                  <a:gd name="T27" fmla="*/ 250 h 540"/>
                  <a:gd name="T28" fmla="*/ 427 w 455"/>
                  <a:gd name="T29" fmla="*/ 231 h 540"/>
                  <a:gd name="T30" fmla="*/ 455 w 455"/>
                  <a:gd name="T31" fmla="*/ 223 h 540"/>
                  <a:gd name="T32" fmla="*/ 451 w 455"/>
                  <a:gd name="T33" fmla="*/ 89 h 540"/>
                  <a:gd name="T34" fmla="*/ 417 w 455"/>
                  <a:gd name="T35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55" h="540">
                    <a:moveTo>
                      <a:pt x="417" y="0"/>
                    </a:moveTo>
                    <a:lnTo>
                      <a:pt x="323" y="43"/>
                    </a:lnTo>
                    <a:lnTo>
                      <a:pt x="321" y="102"/>
                    </a:lnTo>
                    <a:lnTo>
                      <a:pt x="242" y="160"/>
                    </a:lnTo>
                    <a:lnTo>
                      <a:pt x="210" y="204"/>
                    </a:lnTo>
                    <a:lnTo>
                      <a:pt x="127" y="146"/>
                    </a:lnTo>
                    <a:lnTo>
                      <a:pt x="22" y="187"/>
                    </a:lnTo>
                    <a:lnTo>
                      <a:pt x="12" y="263"/>
                    </a:lnTo>
                    <a:lnTo>
                      <a:pt x="0" y="415"/>
                    </a:lnTo>
                    <a:lnTo>
                      <a:pt x="39" y="530"/>
                    </a:lnTo>
                    <a:lnTo>
                      <a:pt x="160" y="540"/>
                    </a:lnTo>
                    <a:lnTo>
                      <a:pt x="277" y="306"/>
                    </a:lnTo>
                    <a:lnTo>
                      <a:pt x="338" y="284"/>
                    </a:lnTo>
                    <a:lnTo>
                      <a:pt x="361" y="250"/>
                    </a:lnTo>
                    <a:lnTo>
                      <a:pt x="427" y="231"/>
                    </a:lnTo>
                    <a:lnTo>
                      <a:pt x="455" y="223"/>
                    </a:lnTo>
                    <a:lnTo>
                      <a:pt x="451" y="89"/>
                    </a:lnTo>
                    <a:lnTo>
                      <a:pt x="417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77" name="Freeform 1364"/>
              <p:cNvSpPr>
                <a:spLocks/>
              </p:cNvSpPr>
              <p:nvPr/>
            </p:nvSpPr>
            <p:spPr bwMode="auto">
              <a:xfrm>
                <a:off x="1413" y="2945"/>
                <a:ext cx="288" cy="334"/>
              </a:xfrm>
              <a:custGeom>
                <a:avLst/>
                <a:gdLst>
                  <a:gd name="T0" fmla="*/ 417 w 455"/>
                  <a:gd name="T1" fmla="*/ 0 h 540"/>
                  <a:gd name="T2" fmla="*/ 323 w 455"/>
                  <a:gd name="T3" fmla="*/ 43 h 540"/>
                  <a:gd name="T4" fmla="*/ 321 w 455"/>
                  <a:gd name="T5" fmla="*/ 102 h 540"/>
                  <a:gd name="T6" fmla="*/ 242 w 455"/>
                  <a:gd name="T7" fmla="*/ 160 h 540"/>
                  <a:gd name="T8" fmla="*/ 210 w 455"/>
                  <a:gd name="T9" fmla="*/ 204 h 540"/>
                  <a:gd name="T10" fmla="*/ 127 w 455"/>
                  <a:gd name="T11" fmla="*/ 146 h 540"/>
                  <a:gd name="T12" fmla="*/ 22 w 455"/>
                  <a:gd name="T13" fmla="*/ 187 h 540"/>
                  <a:gd name="T14" fmla="*/ 12 w 455"/>
                  <a:gd name="T15" fmla="*/ 263 h 540"/>
                  <a:gd name="T16" fmla="*/ 0 w 455"/>
                  <a:gd name="T17" fmla="*/ 415 h 540"/>
                  <a:gd name="T18" fmla="*/ 39 w 455"/>
                  <a:gd name="T19" fmla="*/ 530 h 540"/>
                  <a:gd name="T20" fmla="*/ 160 w 455"/>
                  <a:gd name="T21" fmla="*/ 540 h 540"/>
                  <a:gd name="T22" fmla="*/ 277 w 455"/>
                  <a:gd name="T23" fmla="*/ 306 h 540"/>
                  <a:gd name="T24" fmla="*/ 338 w 455"/>
                  <a:gd name="T25" fmla="*/ 284 h 540"/>
                  <a:gd name="T26" fmla="*/ 361 w 455"/>
                  <a:gd name="T27" fmla="*/ 250 h 540"/>
                  <a:gd name="T28" fmla="*/ 427 w 455"/>
                  <a:gd name="T29" fmla="*/ 231 h 540"/>
                  <a:gd name="T30" fmla="*/ 455 w 455"/>
                  <a:gd name="T31" fmla="*/ 223 h 540"/>
                  <a:gd name="T32" fmla="*/ 451 w 455"/>
                  <a:gd name="T33" fmla="*/ 89 h 540"/>
                  <a:gd name="T34" fmla="*/ 417 w 455"/>
                  <a:gd name="T35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55" h="540">
                    <a:moveTo>
                      <a:pt x="417" y="0"/>
                    </a:moveTo>
                    <a:lnTo>
                      <a:pt x="323" y="43"/>
                    </a:lnTo>
                    <a:lnTo>
                      <a:pt x="321" y="102"/>
                    </a:lnTo>
                    <a:lnTo>
                      <a:pt x="242" y="160"/>
                    </a:lnTo>
                    <a:lnTo>
                      <a:pt x="210" y="204"/>
                    </a:lnTo>
                    <a:lnTo>
                      <a:pt x="127" y="146"/>
                    </a:lnTo>
                    <a:lnTo>
                      <a:pt x="22" y="187"/>
                    </a:lnTo>
                    <a:lnTo>
                      <a:pt x="12" y="263"/>
                    </a:lnTo>
                    <a:lnTo>
                      <a:pt x="0" y="415"/>
                    </a:lnTo>
                    <a:lnTo>
                      <a:pt x="39" y="530"/>
                    </a:lnTo>
                    <a:lnTo>
                      <a:pt x="160" y="540"/>
                    </a:lnTo>
                    <a:lnTo>
                      <a:pt x="277" y="306"/>
                    </a:lnTo>
                    <a:lnTo>
                      <a:pt x="338" y="284"/>
                    </a:lnTo>
                    <a:lnTo>
                      <a:pt x="361" y="250"/>
                    </a:lnTo>
                    <a:lnTo>
                      <a:pt x="427" y="231"/>
                    </a:lnTo>
                    <a:lnTo>
                      <a:pt x="455" y="223"/>
                    </a:lnTo>
                    <a:lnTo>
                      <a:pt x="451" y="89"/>
                    </a:lnTo>
                    <a:lnTo>
                      <a:pt x="417" y="0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78" name="Freeform 1365"/>
              <p:cNvSpPr>
                <a:spLocks/>
              </p:cNvSpPr>
              <p:nvPr/>
            </p:nvSpPr>
            <p:spPr bwMode="auto">
              <a:xfrm>
                <a:off x="1286" y="2905"/>
                <a:ext cx="391" cy="206"/>
              </a:xfrm>
              <a:custGeom>
                <a:avLst/>
                <a:gdLst>
                  <a:gd name="T0" fmla="*/ 67 w 618"/>
                  <a:gd name="T1" fmla="*/ 330 h 330"/>
                  <a:gd name="T2" fmla="*/ 56 w 618"/>
                  <a:gd name="T3" fmla="*/ 246 h 330"/>
                  <a:gd name="T4" fmla="*/ 73 w 618"/>
                  <a:gd name="T5" fmla="*/ 263 h 330"/>
                  <a:gd name="T6" fmla="*/ 130 w 618"/>
                  <a:gd name="T7" fmla="*/ 234 h 330"/>
                  <a:gd name="T8" fmla="*/ 73 w 618"/>
                  <a:gd name="T9" fmla="*/ 111 h 330"/>
                  <a:gd name="T10" fmla="*/ 0 w 618"/>
                  <a:gd name="T11" fmla="*/ 48 h 330"/>
                  <a:gd name="T12" fmla="*/ 8 w 618"/>
                  <a:gd name="T13" fmla="*/ 21 h 330"/>
                  <a:gd name="T14" fmla="*/ 84 w 618"/>
                  <a:gd name="T15" fmla="*/ 25 h 330"/>
                  <a:gd name="T16" fmla="*/ 161 w 618"/>
                  <a:gd name="T17" fmla="*/ 84 h 330"/>
                  <a:gd name="T18" fmla="*/ 292 w 618"/>
                  <a:gd name="T19" fmla="*/ 13 h 330"/>
                  <a:gd name="T20" fmla="*/ 295 w 618"/>
                  <a:gd name="T21" fmla="*/ 17 h 330"/>
                  <a:gd name="T22" fmla="*/ 286 w 618"/>
                  <a:gd name="T23" fmla="*/ 38 h 330"/>
                  <a:gd name="T24" fmla="*/ 286 w 618"/>
                  <a:gd name="T25" fmla="*/ 50 h 330"/>
                  <a:gd name="T26" fmla="*/ 297 w 618"/>
                  <a:gd name="T27" fmla="*/ 58 h 330"/>
                  <a:gd name="T28" fmla="*/ 309 w 618"/>
                  <a:gd name="T29" fmla="*/ 63 h 330"/>
                  <a:gd name="T30" fmla="*/ 320 w 618"/>
                  <a:gd name="T31" fmla="*/ 61 h 330"/>
                  <a:gd name="T32" fmla="*/ 334 w 618"/>
                  <a:gd name="T33" fmla="*/ 54 h 330"/>
                  <a:gd name="T34" fmla="*/ 343 w 618"/>
                  <a:gd name="T35" fmla="*/ 58 h 330"/>
                  <a:gd name="T36" fmla="*/ 347 w 618"/>
                  <a:gd name="T37" fmla="*/ 63 h 330"/>
                  <a:gd name="T38" fmla="*/ 355 w 618"/>
                  <a:gd name="T39" fmla="*/ 63 h 330"/>
                  <a:gd name="T40" fmla="*/ 361 w 618"/>
                  <a:gd name="T41" fmla="*/ 58 h 330"/>
                  <a:gd name="T42" fmla="*/ 366 w 618"/>
                  <a:gd name="T43" fmla="*/ 58 h 330"/>
                  <a:gd name="T44" fmla="*/ 372 w 618"/>
                  <a:gd name="T45" fmla="*/ 56 h 330"/>
                  <a:gd name="T46" fmla="*/ 480 w 618"/>
                  <a:gd name="T47" fmla="*/ 37 h 330"/>
                  <a:gd name="T48" fmla="*/ 503 w 618"/>
                  <a:gd name="T49" fmla="*/ 56 h 330"/>
                  <a:gd name="T50" fmla="*/ 595 w 618"/>
                  <a:gd name="T51" fmla="*/ 0 h 330"/>
                  <a:gd name="T52" fmla="*/ 618 w 618"/>
                  <a:gd name="T53" fmla="*/ 61 h 330"/>
                  <a:gd name="T54" fmla="*/ 524 w 618"/>
                  <a:gd name="T55" fmla="*/ 104 h 330"/>
                  <a:gd name="T56" fmla="*/ 522 w 618"/>
                  <a:gd name="T57" fmla="*/ 163 h 330"/>
                  <a:gd name="T58" fmla="*/ 443 w 618"/>
                  <a:gd name="T59" fmla="*/ 221 h 330"/>
                  <a:gd name="T60" fmla="*/ 411 w 618"/>
                  <a:gd name="T61" fmla="*/ 265 h 330"/>
                  <a:gd name="T62" fmla="*/ 328 w 618"/>
                  <a:gd name="T63" fmla="*/ 207 h 330"/>
                  <a:gd name="T64" fmla="*/ 223 w 618"/>
                  <a:gd name="T65" fmla="*/ 248 h 330"/>
                  <a:gd name="T66" fmla="*/ 213 w 618"/>
                  <a:gd name="T67" fmla="*/ 324 h 330"/>
                  <a:gd name="T68" fmla="*/ 67 w 618"/>
                  <a:gd name="T69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18" h="330">
                    <a:moveTo>
                      <a:pt x="67" y="330"/>
                    </a:moveTo>
                    <a:lnTo>
                      <a:pt x="56" y="246"/>
                    </a:lnTo>
                    <a:lnTo>
                      <a:pt x="73" y="263"/>
                    </a:lnTo>
                    <a:lnTo>
                      <a:pt x="130" y="234"/>
                    </a:lnTo>
                    <a:lnTo>
                      <a:pt x="73" y="111"/>
                    </a:lnTo>
                    <a:lnTo>
                      <a:pt x="0" y="48"/>
                    </a:lnTo>
                    <a:lnTo>
                      <a:pt x="8" y="21"/>
                    </a:lnTo>
                    <a:lnTo>
                      <a:pt x="84" y="25"/>
                    </a:lnTo>
                    <a:lnTo>
                      <a:pt x="161" y="84"/>
                    </a:lnTo>
                    <a:lnTo>
                      <a:pt x="292" y="13"/>
                    </a:lnTo>
                    <a:lnTo>
                      <a:pt x="295" y="17"/>
                    </a:lnTo>
                    <a:lnTo>
                      <a:pt x="286" y="38"/>
                    </a:lnTo>
                    <a:lnTo>
                      <a:pt x="286" y="50"/>
                    </a:lnTo>
                    <a:lnTo>
                      <a:pt x="297" y="58"/>
                    </a:lnTo>
                    <a:lnTo>
                      <a:pt x="309" y="63"/>
                    </a:lnTo>
                    <a:lnTo>
                      <a:pt x="320" y="61"/>
                    </a:lnTo>
                    <a:lnTo>
                      <a:pt x="334" y="54"/>
                    </a:lnTo>
                    <a:lnTo>
                      <a:pt x="343" y="58"/>
                    </a:lnTo>
                    <a:lnTo>
                      <a:pt x="347" y="63"/>
                    </a:lnTo>
                    <a:lnTo>
                      <a:pt x="355" y="63"/>
                    </a:lnTo>
                    <a:lnTo>
                      <a:pt x="361" y="58"/>
                    </a:lnTo>
                    <a:lnTo>
                      <a:pt x="366" y="58"/>
                    </a:lnTo>
                    <a:lnTo>
                      <a:pt x="372" y="56"/>
                    </a:lnTo>
                    <a:lnTo>
                      <a:pt x="480" y="37"/>
                    </a:lnTo>
                    <a:lnTo>
                      <a:pt x="503" y="56"/>
                    </a:lnTo>
                    <a:lnTo>
                      <a:pt x="595" y="0"/>
                    </a:lnTo>
                    <a:lnTo>
                      <a:pt x="618" y="61"/>
                    </a:lnTo>
                    <a:lnTo>
                      <a:pt x="524" y="104"/>
                    </a:lnTo>
                    <a:lnTo>
                      <a:pt x="522" y="163"/>
                    </a:lnTo>
                    <a:lnTo>
                      <a:pt x="443" y="221"/>
                    </a:lnTo>
                    <a:lnTo>
                      <a:pt x="411" y="265"/>
                    </a:lnTo>
                    <a:lnTo>
                      <a:pt x="328" y="207"/>
                    </a:lnTo>
                    <a:lnTo>
                      <a:pt x="223" y="248"/>
                    </a:lnTo>
                    <a:lnTo>
                      <a:pt x="213" y="324"/>
                    </a:lnTo>
                    <a:lnTo>
                      <a:pt x="67" y="33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79" name="Freeform 1366"/>
              <p:cNvSpPr>
                <a:spLocks/>
              </p:cNvSpPr>
              <p:nvPr/>
            </p:nvSpPr>
            <p:spPr bwMode="auto">
              <a:xfrm>
                <a:off x="1286" y="2905"/>
                <a:ext cx="391" cy="206"/>
              </a:xfrm>
              <a:custGeom>
                <a:avLst/>
                <a:gdLst>
                  <a:gd name="T0" fmla="*/ 67 w 618"/>
                  <a:gd name="T1" fmla="*/ 330 h 330"/>
                  <a:gd name="T2" fmla="*/ 56 w 618"/>
                  <a:gd name="T3" fmla="*/ 246 h 330"/>
                  <a:gd name="T4" fmla="*/ 73 w 618"/>
                  <a:gd name="T5" fmla="*/ 263 h 330"/>
                  <a:gd name="T6" fmla="*/ 130 w 618"/>
                  <a:gd name="T7" fmla="*/ 234 h 330"/>
                  <a:gd name="T8" fmla="*/ 73 w 618"/>
                  <a:gd name="T9" fmla="*/ 111 h 330"/>
                  <a:gd name="T10" fmla="*/ 0 w 618"/>
                  <a:gd name="T11" fmla="*/ 48 h 330"/>
                  <a:gd name="T12" fmla="*/ 8 w 618"/>
                  <a:gd name="T13" fmla="*/ 21 h 330"/>
                  <a:gd name="T14" fmla="*/ 84 w 618"/>
                  <a:gd name="T15" fmla="*/ 25 h 330"/>
                  <a:gd name="T16" fmla="*/ 161 w 618"/>
                  <a:gd name="T17" fmla="*/ 84 h 330"/>
                  <a:gd name="T18" fmla="*/ 292 w 618"/>
                  <a:gd name="T19" fmla="*/ 13 h 330"/>
                  <a:gd name="T20" fmla="*/ 295 w 618"/>
                  <a:gd name="T21" fmla="*/ 17 h 330"/>
                  <a:gd name="T22" fmla="*/ 286 w 618"/>
                  <a:gd name="T23" fmla="*/ 38 h 330"/>
                  <a:gd name="T24" fmla="*/ 286 w 618"/>
                  <a:gd name="T25" fmla="*/ 50 h 330"/>
                  <a:gd name="T26" fmla="*/ 297 w 618"/>
                  <a:gd name="T27" fmla="*/ 58 h 330"/>
                  <a:gd name="T28" fmla="*/ 309 w 618"/>
                  <a:gd name="T29" fmla="*/ 63 h 330"/>
                  <a:gd name="T30" fmla="*/ 320 w 618"/>
                  <a:gd name="T31" fmla="*/ 61 h 330"/>
                  <a:gd name="T32" fmla="*/ 334 w 618"/>
                  <a:gd name="T33" fmla="*/ 54 h 330"/>
                  <a:gd name="T34" fmla="*/ 343 w 618"/>
                  <a:gd name="T35" fmla="*/ 58 h 330"/>
                  <a:gd name="T36" fmla="*/ 347 w 618"/>
                  <a:gd name="T37" fmla="*/ 63 h 330"/>
                  <a:gd name="T38" fmla="*/ 355 w 618"/>
                  <a:gd name="T39" fmla="*/ 63 h 330"/>
                  <a:gd name="T40" fmla="*/ 361 w 618"/>
                  <a:gd name="T41" fmla="*/ 58 h 330"/>
                  <a:gd name="T42" fmla="*/ 366 w 618"/>
                  <a:gd name="T43" fmla="*/ 58 h 330"/>
                  <a:gd name="T44" fmla="*/ 372 w 618"/>
                  <a:gd name="T45" fmla="*/ 56 h 330"/>
                  <a:gd name="T46" fmla="*/ 480 w 618"/>
                  <a:gd name="T47" fmla="*/ 37 h 330"/>
                  <a:gd name="T48" fmla="*/ 503 w 618"/>
                  <a:gd name="T49" fmla="*/ 56 h 330"/>
                  <a:gd name="T50" fmla="*/ 595 w 618"/>
                  <a:gd name="T51" fmla="*/ 0 h 330"/>
                  <a:gd name="T52" fmla="*/ 618 w 618"/>
                  <a:gd name="T53" fmla="*/ 61 h 330"/>
                  <a:gd name="T54" fmla="*/ 524 w 618"/>
                  <a:gd name="T55" fmla="*/ 104 h 330"/>
                  <a:gd name="T56" fmla="*/ 522 w 618"/>
                  <a:gd name="T57" fmla="*/ 163 h 330"/>
                  <a:gd name="T58" fmla="*/ 443 w 618"/>
                  <a:gd name="T59" fmla="*/ 221 h 330"/>
                  <a:gd name="T60" fmla="*/ 411 w 618"/>
                  <a:gd name="T61" fmla="*/ 265 h 330"/>
                  <a:gd name="T62" fmla="*/ 328 w 618"/>
                  <a:gd name="T63" fmla="*/ 207 h 330"/>
                  <a:gd name="T64" fmla="*/ 223 w 618"/>
                  <a:gd name="T65" fmla="*/ 248 h 330"/>
                  <a:gd name="T66" fmla="*/ 213 w 618"/>
                  <a:gd name="T67" fmla="*/ 324 h 330"/>
                  <a:gd name="T68" fmla="*/ 67 w 618"/>
                  <a:gd name="T69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18" h="330">
                    <a:moveTo>
                      <a:pt x="67" y="330"/>
                    </a:moveTo>
                    <a:lnTo>
                      <a:pt x="56" y="246"/>
                    </a:lnTo>
                    <a:lnTo>
                      <a:pt x="73" y="263"/>
                    </a:lnTo>
                    <a:lnTo>
                      <a:pt x="130" y="234"/>
                    </a:lnTo>
                    <a:lnTo>
                      <a:pt x="73" y="111"/>
                    </a:lnTo>
                    <a:lnTo>
                      <a:pt x="0" y="48"/>
                    </a:lnTo>
                    <a:lnTo>
                      <a:pt x="8" y="21"/>
                    </a:lnTo>
                    <a:lnTo>
                      <a:pt x="84" y="25"/>
                    </a:lnTo>
                    <a:lnTo>
                      <a:pt x="161" y="84"/>
                    </a:lnTo>
                    <a:lnTo>
                      <a:pt x="292" y="13"/>
                    </a:lnTo>
                    <a:lnTo>
                      <a:pt x="295" y="17"/>
                    </a:lnTo>
                    <a:lnTo>
                      <a:pt x="286" y="38"/>
                    </a:lnTo>
                    <a:lnTo>
                      <a:pt x="286" y="50"/>
                    </a:lnTo>
                    <a:lnTo>
                      <a:pt x="297" y="58"/>
                    </a:lnTo>
                    <a:lnTo>
                      <a:pt x="309" y="63"/>
                    </a:lnTo>
                    <a:lnTo>
                      <a:pt x="320" y="61"/>
                    </a:lnTo>
                    <a:lnTo>
                      <a:pt x="334" y="54"/>
                    </a:lnTo>
                    <a:lnTo>
                      <a:pt x="343" y="58"/>
                    </a:lnTo>
                    <a:lnTo>
                      <a:pt x="347" y="63"/>
                    </a:lnTo>
                    <a:lnTo>
                      <a:pt x="355" y="63"/>
                    </a:lnTo>
                    <a:lnTo>
                      <a:pt x="361" y="58"/>
                    </a:lnTo>
                    <a:lnTo>
                      <a:pt x="366" y="58"/>
                    </a:lnTo>
                    <a:lnTo>
                      <a:pt x="372" y="56"/>
                    </a:lnTo>
                    <a:lnTo>
                      <a:pt x="480" y="37"/>
                    </a:lnTo>
                    <a:lnTo>
                      <a:pt x="503" y="56"/>
                    </a:lnTo>
                    <a:lnTo>
                      <a:pt x="595" y="0"/>
                    </a:lnTo>
                    <a:lnTo>
                      <a:pt x="618" y="61"/>
                    </a:lnTo>
                    <a:lnTo>
                      <a:pt x="524" y="104"/>
                    </a:lnTo>
                    <a:lnTo>
                      <a:pt x="522" y="163"/>
                    </a:lnTo>
                    <a:lnTo>
                      <a:pt x="443" y="221"/>
                    </a:lnTo>
                    <a:lnTo>
                      <a:pt x="411" y="265"/>
                    </a:lnTo>
                    <a:lnTo>
                      <a:pt x="328" y="207"/>
                    </a:lnTo>
                    <a:lnTo>
                      <a:pt x="223" y="248"/>
                    </a:lnTo>
                    <a:lnTo>
                      <a:pt x="213" y="324"/>
                    </a:lnTo>
                    <a:lnTo>
                      <a:pt x="67" y="330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80" name="Freeform 1367"/>
              <p:cNvSpPr>
                <a:spLocks/>
              </p:cNvSpPr>
              <p:nvPr/>
            </p:nvSpPr>
            <p:spPr bwMode="auto">
              <a:xfrm>
                <a:off x="992" y="2613"/>
                <a:ext cx="376" cy="463"/>
              </a:xfrm>
              <a:custGeom>
                <a:avLst/>
                <a:gdLst>
                  <a:gd name="T0" fmla="*/ 131 w 593"/>
                  <a:gd name="T1" fmla="*/ 654 h 743"/>
                  <a:gd name="T2" fmla="*/ 0 w 593"/>
                  <a:gd name="T3" fmla="*/ 549 h 743"/>
                  <a:gd name="T4" fmla="*/ 91 w 593"/>
                  <a:gd name="T5" fmla="*/ 518 h 743"/>
                  <a:gd name="T6" fmla="*/ 169 w 593"/>
                  <a:gd name="T7" fmla="*/ 554 h 743"/>
                  <a:gd name="T8" fmla="*/ 181 w 593"/>
                  <a:gd name="T9" fmla="*/ 551 h 743"/>
                  <a:gd name="T10" fmla="*/ 196 w 593"/>
                  <a:gd name="T11" fmla="*/ 551 h 743"/>
                  <a:gd name="T12" fmla="*/ 208 w 593"/>
                  <a:gd name="T13" fmla="*/ 545 h 743"/>
                  <a:gd name="T14" fmla="*/ 221 w 593"/>
                  <a:gd name="T15" fmla="*/ 545 h 743"/>
                  <a:gd name="T16" fmla="*/ 236 w 593"/>
                  <a:gd name="T17" fmla="*/ 541 h 743"/>
                  <a:gd name="T18" fmla="*/ 254 w 593"/>
                  <a:gd name="T19" fmla="*/ 541 h 743"/>
                  <a:gd name="T20" fmla="*/ 271 w 593"/>
                  <a:gd name="T21" fmla="*/ 533 h 743"/>
                  <a:gd name="T22" fmla="*/ 283 w 593"/>
                  <a:gd name="T23" fmla="*/ 533 h 743"/>
                  <a:gd name="T24" fmla="*/ 317 w 593"/>
                  <a:gd name="T25" fmla="*/ 428 h 743"/>
                  <a:gd name="T26" fmla="*/ 265 w 593"/>
                  <a:gd name="T27" fmla="*/ 391 h 743"/>
                  <a:gd name="T28" fmla="*/ 258 w 593"/>
                  <a:gd name="T29" fmla="*/ 338 h 743"/>
                  <a:gd name="T30" fmla="*/ 165 w 593"/>
                  <a:gd name="T31" fmla="*/ 284 h 743"/>
                  <a:gd name="T32" fmla="*/ 171 w 593"/>
                  <a:gd name="T33" fmla="*/ 272 h 743"/>
                  <a:gd name="T34" fmla="*/ 181 w 593"/>
                  <a:gd name="T35" fmla="*/ 251 h 743"/>
                  <a:gd name="T36" fmla="*/ 185 w 593"/>
                  <a:gd name="T37" fmla="*/ 242 h 743"/>
                  <a:gd name="T38" fmla="*/ 196 w 593"/>
                  <a:gd name="T39" fmla="*/ 224 h 743"/>
                  <a:gd name="T40" fmla="*/ 210 w 593"/>
                  <a:gd name="T41" fmla="*/ 217 h 743"/>
                  <a:gd name="T42" fmla="*/ 236 w 593"/>
                  <a:gd name="T43" fmla="*/ 207 h 743"/>
                  <a:gd name="T44" fmla="*/ 254 w 593"/>
                  <a:gd name="T45" fmla="*/ 205 h 743"/>
                  <a:gd name="T46" fmla="*/ 256 w 593"/>
                  <a:gd name="T47" fmla="*/ 134 h 743"/>
                  <a:gd name="T48" fmla="*/ 292 w 593"/>
                  <a:gd name="T49" fmla="*/ 90 h 743"/>
                  <a:gd name="T50" fmla="*/ 313 w 593"/>
                  <a:gd name="T51" fmla="*/ 0 h 743"/>
                  <a:gd name="T52" fmla="*/ 430 w 593"/>
                  <a:gd name="T53" fmla="*/ 77 h 743"/>
                  <a:gd name="T54" fmla="*/ 369 w 593"/>
                  <a:gd name="T55" fmla="*/ 157 h 743"/>
                  <a:gd name="T56" fmla="*/ 386 w 593"/>
                  <a:gd name="T57" fmla="*/ 269 h 743"/>
                  <a:gd name="T58" fmla="*/ 357 w 593"/>
                  <a:gd name="T59" fmla="*/ 286 h 743"/>
                  <a:gd name="T60" fmla="*/ 365 w 593"/>
                  <a:gd name="T61" fmla="*/ 378 h 743"/>
                  <a:gd name="T62" fmla="*/ 426 w 593"/>
                  <a:gd name="T63" fmla="*/ 487 h 743"/>
                  <a:gd name="T64" fmla="*/ 471 w 593"/>
                  <a:gd name="T65" fmla="*/ 491 h 743"/>
                  <a:gd name="T66" fmla="*/ 463 w 593"/>
                  <a:gd name="T67" fmla="*/ 518 h 743"/>
                  <a:gd name="T68" fmla="*/ 536 w 593"/>
                  <a:gd name="T69" fmla="*/ 581 h 743"/>
                  <a:gd name="T70" fmla="*/ 593 w 593"/>
                  <a:gd name="T71" fmla="*/ 704 h 743"/>
                  <a:gd name="T72" fmla="*/ 536 w 593"/>
                  <a:gd name="T73" fmla="*/ 733 h 743"/>
                  <a:gd name="T74" fmla="*/ 519 w 593"/>
                  <a:gd name="T75" fmla="*/ 716 h 743"/>
                  <a:gd name="T76" fmla="*/ 511 w 593"/>
                  <a:gd name="T77" fmla="*/ 639 h 743"/>
                  <a:gd name="T78" fmla="*/ 484 w 593"/>
                  <a:gd name="T79" fmla="*/ 633 h 743"/>
                  <a:gd name="T80" fmla="*/ 428 w 593"/>
                  <a:gd name="T81" fmla="*/ 714 h 743"/>
                  <a:gd name="T82" fmla="*/ 361 w 593"/>
                  <a:gd name="T83" fmla="*/ 743 h 743"/>
                  <a:gd name="T84" fmla="*/ 192 w 593"/>
                  <a:gd name="T85" fmla="*/ 735 h 743"/>
                  <a:gd name="T86" fmla="*/ 177 w 593"/>
                  <a:gd name="T87" fmla="*/ 712 h 743"/>
                  <a:gd name="T88" fmla="*/ 190 w 593"/>
                  <a:gd name="T89" fmla="*/ 693 h 743"/>
                  <a:gd name="T90" fmla="*/ 156 w 593"/>
                  <a:gd name="T91" fmla="*/ 643 h 743"/>
                  <a:gd name="T92" fmla="*/ 131 w 593"/>
                  <a:gd name="T93" fmla="*/ 654 h 7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93" h="743">
                    <a:moveTo>
                      <a:pt x="131" y="654"/>
                    </a:moveTo>
                    <a:lnTo>
                      <a:pt x="0" y="549"/>
                    </a:lnTo>
                    <a:lnTo>
                      <a:pt x="91" y="518"/>
                    </a:lnTo>
                    <a:lnTo>
                      <a:pt x="169" y="554"/>
                    </a:lnTo>
                    <a:lnTo>
                      <a:pt x="181" y="551"/>
                    </a:lnTo>
                    <a:lnTo>
                      <a:pt x="196" y="551"/>
                    </a:lnTo>
                    <a:lnTo>
                      <a:pt x="208" y="545"/>
                    </a:lnTo>
                    <a:lnTo>
                      <a:pt x="221" y="545"/>
                    </a:lnTo>
                    <a:lnTo>
                      <a:pt x="236" y="541"/>
                    </a:lnTo>
                    <a:lnTo>
                      <a:pt x="254" y="541"/>
                    </a:lnTo>
                    <a:lnTo>
                      <a:pt x="271" y="533"/>
                    </a:lnTo>
                    <a:lnTo>
                      <a:pt x="283" y="533"/>
                    </a:lnTo>
                    <a:lnTo>
                      <a:pt x="317" y="428"/>
                    </a:lnTo>
                    <a:lnTo>
                      <a:pt x="265" y="391"/>
                    </a:lnTo>
                    <a:lnTo>
                      <a:pt x="258" y="338"/>
                    </a:lnTo>
                    <a:lnTo>
                      <a:pt x="165" y="284"/>
                    </a:lnTo>
                    <a:lnTo>
                      <a:pt x="171" y="272"/>
                    </a:lnTo>
                    <a:lnTo>
                      <a:pt x="181" y="251"/>
                    </a:lnTo>
                    <a:lnTo>
                      <a:pt x="185" y="242"/>
                    </a:lnTo>
                    <a:lnTo>
                      <a:pt x="196" y="224"/>
                    </a:lnTo>
                    <a:lnTo>
                      <a:pt x="210" y="217"/>
                    </a:lnTo>
                    <a:lnTo>
                      <a:pt x="236" y="207"/>
                    </a:lnTo>
                    <a:lnTo>
                      <a:pt x="254" y="205"/>
                    </a:lnTo>
                    <a:lnTo>
                      <a:pt x="256" y="134"/>
                    </a:lnTo>
                    <a:lnTo>
                      <a:pt x="292" y="90"/>
                    </a:lnTo>
                    <a:lnTo>
                      <a:pt x="313" y="0"/>
                    </a:lnTo>
                    <a:lnTo>
                      <a:pt x="430" y="77"/>
                    </a:lnTo>
                    <a:lnTo>
                      <a:pt x="369" y="157"/>
                    </a:lnTo>
                    <a:lnTo>
                      <a:pt x="386" y="269"/>
                    </a:lnTo>
                    <a:lnTo>
                      <a:pt x="357" y="286"/>
                    </a:lnTo>
                    <a:lnTo>
                      <a:pt x="365" y="378"/>
                    </a:lnTo>
                    <a:lnTo>
                      <a:pt x="426" y="487"/>
                    </a:lnTo>
                    <a:lnTo>
                      <a:pt x="471" y="491"/>
                    </a:lnTo>
                    <a:lnTo>
                      <a:pt x="463" y="518"/>
                    </a:lnTo>
                    <a:lnTo>
                      <a:pt x="536" y="581"/>
                    </a:lnTo>
                    <a:lnTo>
                      <a:pt x="593" y="704"/>
                    </a:lnTo>
                    <a:lnTo>
                      <a:pt x="536" y="733"/>
                    </a:lnTo>
                    <a:lnTo>
                      <a:pt x="519" y="716"/>
                    </a:lnTo>
                    <a:lnTo>
                      <a:pt x="511" y="639"/>
                    </a:lnTo>
                    <a:lnTo>
                      <a:pt x="484" y="633"/>
                    </a:lnTo>
                    <a:lnTo>
                      <a:pt x="428" y="714"/>
                    </a:lnTo>
                    <a:lnTo>
                      <a:pt x="361" y="743"/>
                    </a:lnTo>
                    <a:lnTo>
                      <a:pt x="192" y="735"/>
                    </a:lnTo>
                    <a:lnTo>
                      <a:pt x="177" y="712"/>
                    </a:lnTo>
                    <a:lnTo>
                      <a:pt x="190" y="693"/>
                    </a:lnTo>
                    <a:lnTo>
                      <a:pt x="156" y="643"/>
                    </a:lnTo>
                    <a:lnTo>
                      <a:pt x="131" y="65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81" name="Freeform 1368"/>
              <p:cNvSpPr>
                <a:spLocks/>
              </p:cNvSpPr>
              <p:nvPr/>
            </p:nvSpPr>
            <p:spPr bwMode="auto">
              <a:xfrm>
                <a:off x="992" y="2613"/>
                <a:ext cx="376" cy="463"/>
              </a:xfrm>
              <a:custGeom>
                <a:avLst/>
                <a:gdLst>
                  <a:gd name="T0" fmla="*/ 131 w 593"/>
                  <a:gd name="T1" fmla="*/ 654 h 743"/>
                  <a:gd name="T2" fmla="*/ 0 w 593"/>
                  <a:gd name="T3" fmla="*/ 549 h 743"/>
                  <a:gd name="T4" fmla="*/ 91 w 593"/>
                  <a:gd name="T5" fmla="*/ 518 h 743"/>
                  <a:gd name="T6" fmla="*/ 169 w 593"/>
                  <a:gd name="T7" fmla="*/ 554 h 743"/>
                  <a:gd name="T8" fmla="*/ 181 w 593"/>
                  <a:gd name="T9" fmla="*/ 551 h 743"/>
                  <a:gd name="T10" fmla="*/ 196 w 593"/>
                  <a:gd name="T11" fmla="*/ 551 h 743"/>
                  <a:gd name="T12" fmla="*/ 208 w 593"/>
                  <a:gd name="T13" fmla="*/ 545 h 743"/>
                  <a:gd name="T14" fmla="*/ 221 w 593"/>
                  <a:gd name="T15" fmla="*/ 545 h 743"/>
                  <a:gd name="T16" fmla="*/ 236 w 593"/>
                  <a:gd name="T17" fmla="*/ 541 h 743"/>
                  <a:gd name="T18" fmla="*/ 254 w 593"/>
                  <a:gd name="T19" fmla="*/ 541 h 743"/>
                  <a:gd name="T20" fmla="*/ 271 w 593"/>
                  <a:gd name="T21" fmla="*/ 533 h 743"/>
                  <a:gd name="T22" fmla="*/ 283 w 593"/>
                  <a:gd name="T23" fmla="*/ 533 h 743"/>
                  <a:gd name="T24" fmla="*/ 317 w 593"/>
                  <a:gd name="T25" fmla="*/ 428 h 743"/>
                  <a:gd name="T26" fmla="*/ 265 w 593"/>
                  <a:gd name="T27" fmla="*/ 391 h 743"/>
                  <a:gd name="T28" fmla="*/ 258 w 593"/>
                  <a:gd name="T29" fmla="*/ 338 h 743"/>
                  <a:gd name="T30" fmla="*/ 165 w 593"/>
                  <a:gd name="T31" fmla="*/ 284 h 743"/>
                  <a:gd name="T32" fmla="*/ 171 w 593"/>
                  <a:gd name="T33" fmla="*/ 272 h 743"/>
                  <a:gd name="T34" fmla="*/ 181 w 593"/>
                  <a:gd name="T35" fmla="*/ 251 h 743"/>
                  <a:gd name="T36" fmla="*/ 185 w 593"/>
                  <a:gd name="T37" fmla="*/ 242 h 743"/>
                  <a:gd name="T38" fmla="*/ 196 w 593"/>
                  <a:gd name="T39" fmla="*/ 224 h 743"/>
                  <a:gd name="T40" fmla="*/ 210 w 593"/>
                  <a:gd name="T41" fmla="*/ 217 h 743"/>
                  <a:gd name="T42" fmla="*/ 236 w 593"/>
                  <a:gd name="T43" fmla="*/ 207 h 743"/>
                  <a:gd name="T44" fmla="*/ 254 w 593"/>
                  <a:gd name="T45" fmla="*/ 205 h 743"/>
                  <a:gd name="T46" fmla="*/ 256 w 593"/>
                  <a:gd name="T47" fmla="*/ 134 h 743"/>
                  <a:gd name="T48" fmla="*/ 292 w 593"/>
                  <a:gd name="T49" fmla="*/ 90 h 743"/>
                  <a:gd name="T50" fmla="*/ 313 w 593"/>
                  <a:gd name="T51" fmla="*/ 0 h 743"/>
                  <a:gd name="T52" fmla="*/ 430 w 593"/>
                  <a:gd name="T53" fmla="*/ 77 h 743"/>
                  <a:gd name="T54" fmla="*/ 369 w 593"/>
                  <a:gd name="T55" fmla="*/ 157 h 743"/>
                  <a:gd name="T56" fmla="*/ 386 w 593"/>
                  <a:gd name="T57" fmla="*/ 269 h 743"/>
                  <a:gd name="T58" fmla="*/ 357 w 593"/>
                  <a:gd name="T59" fmla="*/ 286 h 743"/>
                  <a:gd name="T60" fmla="*/ 365 w 593"/>
                  <a:gd name="T61" fmla="*/ 378 h 743"/>
                  <a:gd name="T62" fmla="*/ 426 w 593"/>
                  <a:gd name="T63" fmla="*/ 487 h 743"/>
                  <a:gd name="T64" fmla="*/ 471 w 593"/>
                  <a:gd name="T65" fmla="*/ 491 h 743"/>
                  <a:gd name="T66" fmla="*/ 463 w 593"/>
                  <a:gd name="T67" fmla="*/ 518 h 743"/>
                  <a:gd name="T68" fmla="*/ 536 w 593"/>
                  <a:gd name="T69" fmla="*/ 581 h 743"/>
                  <a:gd name="T70" fmla="*/ 593 w 593"/>
                  <a:gd name="T71" fmla="*/ 704 h 743"/>
                  <a:gd name="T72" fmla="*/ 536 w 593"/>
                  <a:gd name="T73" fmla="*/ 733 h 743"/>
                  <a:gd name="T74" fmla="*/ 519 w 593"/>
                  <a:gd name="T75" fmla="*/ 716 h 743"/>
                  <a:gd name="T76" fmla="*/ 511 w 593"/>
                  <a:gd name="T77" fmla="*/ 639 h 743"/>
                  <a:gd name="T78" fmla="*/ 484 w 593"/>
                  <a:gd name="T79" fmla="*/ 633 h 743"/>
                  <a:gd name="T80" fmla="*/ 428 w 593"/>
                  <a:gd name="T81" fmla="*/ 714 h 743"/>
                  <a:gd name="T82" fmla="*/ 361 w 593"/>
                  <a:gd name="T83" fmla="*/ 743 h 743"/>
                  <a:gd name="T84" fmla="*/ 192 w 593"/>
                  <a:gd name="T85" fmla="*/ 735 h 743"/>
                  <a:gd name="T86" fmla="*/ 177 w 593"/>
                  <a:gd name="T87" fmla="*/ 712 h 743"/>
                  <a:gd name="T88" fmla="*/ 190 w 593"/>
                  <a:gd name="T89" fmla="*/ 693 h 743"/>
                  <a:gd name="T90" fmla="*/ 156 w 593"/>
                  <a:gd name="T91" fmla="*/ 643 h 743"/>
                  <a:gd name="T92" fmla="*/ 131 w 593"/>
                  <a:gd name="T93" fmla="*/ 654 h 7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93" h="743">
                    <a:moveTo>
                      <a:pt x="131" y="654"/>
                    </a:moveTo>
                    <a:lnTo>
                      <a:pt x="0" y="549"/>
                    </a:lnTo>
                    <a:lnTo>
                      <a:pt x="91" y="518"/>
                    </a:lnTo>
                    <a:lnTo>
                      <a:pt x="169" y="554"/>
                    </a:lnTo>
                    <a:lnTo>
                      <a:pt x="181" y="551"/>
                    </a:lnTo>
                    <a:lnTo>
                      <a:pt x="196" y="551"/>
                    </a:lnTo>
                    <a:lnTo>
                      <a:pt x="208" y="545"/>
                    </a:lnTo>
                    <a:lnTo>
                      <a:pt x="221" y="545"/>
                    </a:lnTo>
                    <a:lnTo>
                      <a:pt x="236" y="541"/>
                    </a:lnTo>
                    <a:lnTo>
                      <a:pt x="254" y="541"/>
                    </a:lnTo>
                    <a:lnTo>
                      <a:pt x="271" y="533"/>
                    </a:lnTo>
                    <a:lnTo>
                      <a:pt x="283" y="533"/>
                    </a:lnTo>
                    <a:lnTo>
                      <a:pt x="317" y="428"/>
                    </a:lnTo>
                    <a:lnTo>
                      <a:pt x="265" y="391"/>
                    </a:lnTo>
                    <a:lnTo>
                      <a:pt x="258" y="338"/>
                    </a:lnTo>
                    <a:lnTo>
                      <a:pt x="165" y="284"/>
                    </a:lnTo>
                    <a:lnTo>
                      <a:pt x="171" y="272"/>
                    </a:lnTo>
                    <a:lnTo>
                      <a:pt x="181" y="251"/>
                    </a:lnTo>
                    <a:lnTo>
                      <a:pt x="185" y="242"/>
                    </a:lnTo>
                    <a:lnTo>
                      <a:pt x="196" y="224"/>
                    </a:lnTo>
                    <a:lnTo>
                      <a:pt x="210" y="217"/>
                    </a:lnTo>
                    <a:lnTo>
                      <a:pt x="236" y="207"/>
                    </a:lnTo>
                    <a:lnTo>
                      <a:pt x="254" y="205"/>
                    </a:lnTo>
                    <a:lnTo>
                      <a:pt x="256" y="134"/>
                    </a:lnTo>
                    <a:lnTo>
                      <a:pt x="292" y="90"/>
                    </a:lnTo>
                    <a:lnTo>
                      <a:pt x="313" y="0"/>
                    </a:lnTo>
                    <a:lnTo>
                      <a:pt x="430" y="77"/>
                    </a:lnTo>
                    <a:lnTo>
                      <a:pt x="369" y="157"/>
                    </a:lnTo>
                    <a:lnTo>
                      <a:pt x="386" y="269"/>
                    </a:lnTo>
                    <a:lnTo>
                      <a:pt x="357" y="286"/>
                    </a:lnTo>
                    <a:lnTo>
                      <a:pt x="365" y="378"/>
                    </a:lnTo>
                    <a:lnTo>
                      <a:pt x="426" y="487"/>
                    </a:lnTo>
                    <a:lnTo>
                      <a:pt x="471" y="491"/>
                    </a:lnTo>
                    <a:lnTo>
                      <a:pt x="463" y="518"/>
                    </a:lnTo>
                    <a:lnTo>
                      <a:pt x="536" y="581"/>
                    </a:lnTo>
                    <a:lnTo>
                      <a:pt x="593" y="704"/>
                    </a:lnTo>
                    <a:lnTo>
                      <a:pt x="536" y="733"/>
                    </a:lnTo>
                    <a:lnTo>
                      <a:pt x="519" y="716"/>
                    </a:lnTo>
                    <a:lnTo>
                      <a:pt x="511" y="639"/>
                    </a:lnTo>
                    <a:lnTo>
                      <a:pt x="484" y="633"/>
                    </a:lnTo>
                    <a:lnTo>
                      <a:pt x="428" y="714"/>
                    </a:lnTo>
                    <a:lnTo>
                      <a:pt x="361" y="743"/>
                    </a:lnTo>
                    <a:lnTo>
                      <a:pt x="192" y="735"/>
                    </a:lnTo>
                    <a:lnTo>
                      <a:pt x="177" y="712"/>
                    </a:lnTo>
                    <a:lnTo>
                      <a:pt x="190" y="693"/>
                    </a:lnTo>
                    <a:lnTo>
                      <a:pt x="156" y="643"/>
                    </a:lnTo>
                    <a:lnTo>
                      <a:pt x="131" y="654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82" name="Freeform 1369"/>
              <p:cNvSpPr>
                <a:spLocks/>
              </p:cNvSpPr>
              <p:nvPr/>
            </p:nvSpPr>
            <p:spPr bwMode="auto">
              <a:xfrm>
                <a:off x="660" y="2839"/>
                <a:ext cx="239" cy="280"/>
              </a:xfrm>
              <a:custGeom>
                <a:avLst/>
                <a:gdLst>
                  <a:gd name="T0" fmla="*/ 0 w 376"/>
                  <a:gd name="T1" fmla="*/ 88 h 449"/>
                  <a:gd name="T2" fmla="*/ 86 w 376"/>
                  <a:gd name="T3" fmla="*/ 0 h 449"/>
                  <a:gd name="T4" fmla="*/ 163 w 376"/>
                  <a:gd name="T5" fmla="*/ 26 h 449"/>
                  <a:gd name="T6" fmla="*/ 276 w 376"/>
                  <a:gd name="T7" fmla="*/ 193 h 449"/>
                  <a:gd name="T8" fmla="*/ 301 w 376"/>
                  <a:gd name="T9" fmla="*/ 226 h 449"/>
                  <a:gd name="T10" fmla="*/ 376 w 376"/>
                  <a:gd name="T11" fmla="*/ 255 h 449"/>
                  <a:gd name="T12" fmla="*/ 366 w 376"/>
                  <a:gd name="T13" fmla="*/ 264 h 449"/>
                  <a:gd name="T14" fmla="*/ 364 w 376"/>
                  <a:gd name="T15" fmla="*/ 278 h 449"/>
                  <a:gd name="T16" fmla="*/ 358 w 376"/>
                  <a:gd name="T17" fmla="*/ 301 h 449"/>
                  <a:gd name="T18" fmla="*/ 357 w 376"/>
                  <a:gd name="T19" fmla="*/ 316 h 449"/>
                  <a:gd name="T20" fmla="*/ 341 w 376"/>
                  <a:gd name="T21" fmla="*/ 322 h 449"/>
                  <a:gd name="T22" fmla="*/ 322 w 376"/>
                  <a:gd name="T23" fmla="*/ 326 h 449"/>
                  <a:gd name="T24" fmla="*/ 309 w 376"/>
                  <a:gd name="T25" fmla="*/ 335 h 449"/>
                  <a:gd name="T26" fmla="*/ 287 w 376"/>
                  <a:gd name="T27" fmla="*/ 353 h 449"/>
                  <a:gd name="T28" fmla="*/ 261 w 376"/>
                  <a:gd name="T29" fmla="*/ 374 h 449"/>
                  <a:gd name="T30" fmla="*/ 245 w 376"/>
                  <a:gd name="T31" fmla="*/ 383 h 449"/>
                  <a:gd name="T32" fmla="*/ 236 w 376"/>
                  <a:gd name="T33" fmla="*/ 410 h 449"/>
                  <a:gd name="T34" fmla="*/ 216 w 376"/>
                  <a:gd name="T35" fmla="*/ 426 h 449"/>
                  <a:gd name="T36" fmla="*/ 190 w 376"/>
                  <a:gd name="T37" fmla="*/ 441 h 449"/>
                  <a:gd name="T38" fmla="*/ 157 w 376"/>
                  <a:gd name="T39" fmla="*/ 443 h 449"/>
                  <a:gd name="T40" fmla="*/ 111 w 376"/>
                  <a:gd name="T41" fmla="*/ 439 h 449"/>
                  <a:gd name="T42" fmla="*/ 86 w 376"/>
                  <a:gd name="T43" fmla="*/ 435 h 449"/>
                  <a:gd name="T44" fmla="*/ 51 w 376"/>
                  <a:gd name="T45" fmla="*/ 449 h 449"/>
                  <a:gd name="T46" fmla="*/ 42 w 376"/>
                  <a:gd name="T47" fmla="*/ 426 h 449"/>
                  <a:gd name="T48" fmla="*/ 23 w 376"/>
                  <a:gd name="T49" fmla="*/ 370 h 449"/>
                  <a:gd name="T50" fmla="*/ 21 w 376"/>
                  <a:gd name="T51" fmla="*/ 353 h 449"/>
                  <a:gd name="T52" fmla="*/ 120 w 376"/>
                  <a:gd name="T53" fmla="*/ 253 h 449"/>
                  <a:gd name="T54" fmla="*/ 90 w 376"/>
                  <a:gd name="T55" fmla="*/ 224 h 449"/>
                  <a:gd name="T56" fmla="*/ 61 w 376"/>
                  <a:gd name="T57" fmla="*/ 209 h 449"/>
                  <a:gd name="T58" fmla="*/ 32 w 376"/>
                  <a:gd name="T59" fmla="*/ 149 h 449"/>
                  <a:gd name="T60" fmla="*/ 15 w 376"/>
                  <a:gd name="T61" fmla="*/ 105 h 449"/>
                  <a:gd name="T62" fmla="*/ 0 w 376"/>
                  <a:gd name="T63" fmla="*/ 88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6" h="449">
                    <a:moveTo>
                      <a:pt x="0" y="88"/>
                    </a:moveTo>
                    <a:lnTo>
                      <a:pt x="86" y="0"/>
                    </a:lnTo>
                    <a:lnTo>
                      <a:pt x="163" y="26"/>
                    </a:lnTo>
                    <a:lnTo>
                      <a:pt x="276" y="193"/>
                    </a:lnTo>
                    <a:lnTo>
                      <a:pt x="301" y="226"/>
                    </a:lnTo>
                    <a:lnTo>
                      <a:pt x="376" y="255"/>
                    </a:lnTo>
                    <a:lnTo>
                      <a:pt x="366" y="264"/>
                    </a:lnTo>
                    <a:lnTo>
                      <a:pt x="364" y="278"/>
                    </a:lnTo>
                    <a:lnTo>
                      <a:pt x="358" y="301"/>
                    </a:lnTo>
                    <a:lnTo>
                      <a:pt x="357" y="316"/>
                    </a:lnTo>
                    <a:lnTo>
                      <a:pt x="341" y="322"/>
                    </a:lnTo>
                    <a:lnTo>
                      <a:pt x="322" y="326"/>
                    </a:lnTo>
                    <a:lnTo>
                      <a:pt x="309" y="335"/>
                    </a:lnTo>
                    <a:lnTo>
                      <a:pt x="287" y="353"/>
                    </a:lnTo>
                    <a:lnTo>
                      <a:pt x="261" y="374"/>
                    </a:lnTo>
                    <a:lnTo>
                      <a:pt x="245" y="383"/>
                    </a:lnTo>
                    <a:lnTo>
                      <a:pt x="236" y="410"/>
                    </a:lnTo>
                    <a:lnTo>
                      <a:pt x="216" y="426"/>
                    </a:lnTo>
                    <a:lnTo>
                      <a:pt x="190" y="441"/>
                    </a:lnTo>
                    <a:lnTo>
                      <a:pt x="157" y="443"/>
                    </a:lnTo>
                    <a:lnTo>
                      <a:pt x="111" y="439"/>
                    </a:lnTo>
                    <a:lnTo>
                      <a:pt x="86" y="435"/>
                    </a:lnTo>
                    <a:lnTo>
                      <a:pt x="51" y="449"/>
                    </a:lnTo>
                    <a:lnTo>
                      <a:pt x="42" y="426"/>
                    </a:lnTo>
                    <a:lnTo>
                      <a:pt x="23" y="370"/>
                    </a:lnTo>
                    <a:lnTo>
                      <a:pt x="21" y="353"/>
                    </a:lnTo>
                    <a:lnTo>
                      <a:pt x="120" y="253"/>
                    </a:lnTo>
                    <a:lnTo>
                      <a:pt x="90" y="224"/>
                    </a:lnTo>
                    <a:lnTo>
                      <a:pt x="61" y="209"/>
                    </a:lnTo>
                    <a:lnTo>
                      <a:pt x="32" y="149"/>
                    </a:lnTo>
                    <a:lnTo>
                      <a:pt x="15" y="105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83" name="Freeform 1370"/>
              <p:cNvSpPr>
                <a:spLocks/>
              </p:cNvSpPr>
              <p:nvPr/>
            </p:nvSpPr>
            <p:spPr bwMode="auto">
              <a:xfrm>
                <a:off x="660" y="2839"/>
                <a:ext cx="239" cy="280"/>
              </a:xfrm>
              <a:custGeom>
                <a:avLst/>
                <a:gdLst>
                  <a:gd name="T0" fmla="*/ 0 w 376"/>
                  <a:gd name="T1" fmla="*/ 88 h 449"/>
                  <a:gd name="T2" fmla="*/ 86 w 376"/>
                  <a:gd name="T3" fmla="*/ 0 h 449"/>
                  <a:gd name="T4" fmla="*/ 163 w 376"/>
                  <a:gd name="T5" fmla="*/ 26 h 449"/>
                  <a:gd name="T6" fmla="*/ 276 w 376"/>
                  <a:gd name="T7" fmla="*/ 193 h 449"/>
                  <a:gd name="T8" fmla="*/ 301 w 376"/>
                  <a:gd name="T9" fmla="*/ 226 h 449"/>
                  <a:gd name="T10" fmla="*/ 376 w 376"/>
                  <a:gd name="T11" fmla="*/ 255 h 449"/>
                  <a:gd name="T12" fmla="*/ 366 w 376"/>
                  <a:gd name="T13" fmla="*/ 264 h 449"/>
                  <a:gd name="T14" fmla="*/ 364 w 376"/>
                  <a:gd name="T15" fmla="*/ 278 h 449"/>
                  <a:gd name="T16" fmla="*/ 358 w 376"/>
                  <a:gd name="T17" fmla="*/ 301 h 449"/>
                  <a:gd name="T18" fmla="*/ 357 w 376"/>
                  <a:gd name="T19" fmla="*/ 316 h 449"/>
                  <a:gd name="T20" fmla="*/ 341 w 376"/>
                  <a:gd name="T21" fmla="*/ 322 h 449"/>
                  <a:gd name="T22" fmla="*/ 322 w 376"/>
                  <a:gd name="T23" fmla="*/ 326 h 449"/>
                  <a:gd name="T24" fmla="*/ 309 w 376"/>
                  <a:gd name="T25" fmla="*/ 335 h 449"/>
                  <a:gd name="T26" fmla="*/ 287 w 376"/>
                  <a:gd name="T27" fmla="*/ 353 h 449"/>
                  <a:gd name="T28" fmla="*/ 261 w 376"/>
                  <a:gd name="T29" fmla="*/ 374 h 449"/>
                  <a:gd name="T30" fmla="*/ 245 w 376"/>
                  <a:gd name="T31" fmla="*/ 383 h 449"/>
                  <a:gd name="T32" fmla="*/ 236 w 376"/>
                  <a:gd name="T33" fmla="*/ 410 h 449"/>
                  <a:gd name="T34" fmla="*/ 216 w 376"/>
                  <a:gd name="T35" fmla="*/ 426 h 449"/>
                  <a:gd name="T36" fmla="*/ 190 w 376"/>
                  <a:gd name="T37" fmla="*/ 441 h 449"/>
                  <a:gd name="T38" fmla="*/ 157 w 376"/>
                  <a:gd name="T39" fmla="*/ 443 h 449"/>
                  <a:gd name="T40" fmla="*/ 111 w 376"/>
                  <a:gd name="T41" fmla="*/ 439 h 449"/>
                  <a:gd name="T42" fmla="*/ 86 w 376"/>
                  <a:gd name="T43" fmla="*/ 435 h 449"/>
                  <a:gd name="T44" fmla="*/ 51 w 376"/>
                  <a:gd name="T45" fmla="*/ 449 h 449"/>
                  <a:gd name="T46" fmla="*/ 42 w 376"/>
                  <a:gd name="T47" fmla="*/ 426 h 449"/>
                  <a:gd name="T48" fmla="*/ 23 w 376"/>
                  <a:gd name="T49" fmla="*/ 370 h 449"/>
                  <a:gd name="T50" fmla="*/ 21 w 376"/>
                  <a:gd name="T51" fmla="*/ 353 h 449"/>
                  <a:gd name="T52" fmla="*/ 120 w 376"/>
                  <a:gd name="T53" fmla="*/ 253 h 449"/>
                  <a:gd name="T54" fmla="*/ 90 w 376"/>
                  <a:gd name="T55" fmla="*/ 224 h 449"/>
                  <a:gd name="T56" fmla="*/ 61 w 376"/>
                  <a:gd name="T57" fmla="*/ 209 h 449"/>
                  <a:gd name="T58" fmla="*/ 32 w 376"/>
                  <a:gd name="T59" fmla="*/ 149 h 449"/>
                  <a:gd name="T60" fmla="*/ 15 w 376"/>
                  <a:gd name="T61" fmla="*/ 105 h 449"/>
                  <a:gd name="T62" fmla="*/ 0 w 376"/>
                  <a:gd name="T63" fmla="*/ 88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6" h="449">
                    <a:moveTo>
                      <a:pt x="0" y="88"/>
                    </a:moveTo>
                    <a:lnTo>
                      <a:pt x="86" y="0"/>
                    </a:lnTo>
                    <a:lnTo>
                      <a:pt x="163" y="26"/>
                    </a:lnTo>
                    <a:lnTo>
                      <a:pt x="276" y="193"/>
                    </a:lnTo>
                    <a:lnTo>
                      <a:pt x="301" y="226"/>
                    </a:lnTo>
                    <a:lnTo>
                      <a:pt x="376" y="255"/>
                    </a:lnTo>
                    <a:lnTo>
                      <a:pt x="366" y="264"/>
                    </a:lnTo>
                    <a:lnTo>
                      <a:pt x="364" y="278"/>
                    </a:lnTo>
                    <a:lnTo>
                      <a:pt x="358" y="301"/>
                    </a:lnTo>
                    <a:lnTo>
                      <a:pt x="357" y="316"/>
                    </a:lnTo>
                    <a:lnTo>
                      <a:pt x="341" y="322"/>
                    </a:lnTo>
                    <a:lnTo>
                      <a:pt x="322" y="326"/>
                    </a:lnTo>
                    <a:lnTo>
                      <a:pt x="309" y="335"/>
                    </a:lnTo>
                    <a:lnTo>
                      <a:pt x="287" y="353"/>
                    </a:lnTo>
                    <a:lnTo>
                      <a:pt x="261" y="374"/>
                    </a:lnTo>
                    <a:lnTo>
                      <a:pt x="245" y="383"/>
                    </a:lnTo>
                    <a:lnTo>
                      <a:pt x="236" y="410"/>
                    </a:lnTo>
                    <a:lnTo>
                      <a:pt x="216" y="426"/>
                    </a:lnTo>
                    <a:lnTo>
                      <a:pt x="190" y="441"/>
                    </a:lnTo>
                    <a:lnTo>
                      <a:pt x="157" y="443"/>
                    </a:lnTo>
                    <a:lnTo>
                      <a:pt x="111" y="439"/>
                    </a:lnTo>
                    <a:lnTo>
                      <a:pt x="86" y="435"/>
                    </a:lnTo>
                    <a:lnTo>
                      <a:pt x="51" y="449"/>
                    </a:lnTo>
                    <a:lnTo>
                      <a:pt x="42" y="426"/>
                    </a:lnTo>
                    <a:lnTo>
                      <a:pt x="23" y="370"/>
                    </a:lnTo>
                    <a:lnTo>
                      <a:pt x="21" y="353"/>
                    </a:lnTo>
                    <a:lnTo>
                      <a:pt x="120" y="253"/>
                    </a:lnTo>
                    <a:lnTo>
                      <a:pt x="90" y="224"/>
                    </a:lnTo>
                    <a:lnTo>
                      <a:pt x="61" y="209"/>
                    </a:lnTo>
                    <a:lnTo>
                      <a:pt x="32" y="149"/>
                    </a:lnTo>
                    <a:lnTo>
                      <a:pt x="15" y="105"/>
                    </a:lnTo>
                    <a:lnTo>
                      <a:pt x="0" y="88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84" name="Freeform 1371"/>
              <p:cNvSpPr>
                <a:spLocks/>
              </p:cNvSpPr>
              <p:nvPr/>
            </p:nvSpPr>
            <p:spPr bwMode="auto">
              <a:xfrm>
                <a:off x="977" y="2694"/>
                <a:ext cx="215" cy="264"/>
              </a:xfrm>
              <a:custGeom>
                <a:avLst/>
                <a:gdLst>
                  <a:gd name="T0" fmla="*/ 0 w 342"/>
                  <a:gd name="T1" fmla="*/ 256 h 426"/>
                  <a:gd name="T2" fmla="*/ 56 w 342"/>
                  <a:gd name="T3" fmla="*/ 281 h 426"/>
                  <a:gd name="T4" fmla="*/ 14 w 342"/>
                  <a:gd name="T5" fmla="*/ 350 h 426"/>
                  <a:gd name="T6" fmla="*/ 25 w 342"/>
                  <a:gd name="T7" fmla="*/ 421 h 426"/>
                  <a:gd name="T8" fmla="*/ 116 w 342"/>
                  <a:gd name="T9" fmla="*/ 390 h 426"/>
                  <a:gd name="T10" fmla="*/ 194 w 342"/>
                  <a:gd name="T11" fmla="*/ 426 h 426"/>
                  <a:gd name="T12" fmla="*/ 206 w 342"/>
                  <a:gd name="T13" fmla="*/ 423 h 426"/>
                  <a:gd name="T14" fmla="*/ 221 w 342"/>
                  <a:gd name="T15" fmla="*/ 423 h 426"/>
                  <a:gd name="T16" fmla="*/ 233 w 342"/>
                  <a:gd name="T17" fmla="*/ 417 h 426"/>
                  <a:gd name="T18" fmla="*/ 246 w 342"/>
                  <a:gd name="T19" fmla="*/ 417 h 426"/>
                  <a:gd name="T20" fmla="*/ 261 w 342"/>
                  <a:gd name="T21" fmla="*/ 413 h 426"/>
                  <a:gd name="T22" fmla="*/ 279 w 342"/>
                  <a:gd name="T23" fmla="*/ 413 h 426"/>
                  <a:gd name="T24" fmla="*/ 296 w 342"/>
                  <a:gd name="T25" fmla="*/ 405 h 426"/>
                  <a:gd name="T26" fmla="*/ 308 w 342"/>
                  <a:gd name="T27" fmla="*/ 405 h 426"/>
                  <a:gd name="T28" fmla="*/ 342 w 342"/>
                  <a:gd name="T29" fmla="*/ 300 h 426"/>
                  <a:gd name="T30" fmla="*/ 290 w 342"/>
                  <a:gd name="T31" fmla="*/ 263 h 426"/>
                  <a:gd name="T32" fmla="*/ 283 w 342"/>
                  <a:gd name="T33" fmla="*/ 210 h 426"/>
                  <a:gd name="T34" fmla="*/ 190 w 342"/>
                  <a:gd name="T35" fmla="*/ 156 h 426"/>
                  <a:gd name="T36" fmla="*/ 154 w 342"/>
                  <a:gd name="T37" fmla="*/ 135 h 426"/>
                  <a:gd name="T38" fmla="*/ 171 w 342"/>
                  <a:gd name="T39" fmla="*/ 87 h 426"/>
                  <a:gd name="T40" fmla="*/ 150 w 342"/>
                  <a:gd name="T41" fmla="*/ 18 h 426"/>
                  <a:gd name="T42" fmla="*/ 104 w 342"/>
                  <a:gd name="T43" fmla="*/ 0 h 426"/>
                  <a:gd name="T44" fmla="*/ 108 w 342"/>
                  <a:gd name="T45" fmla="*/ 102 h 426"/>
                  <a:gd name="T46" fmla="*/ 108 w 342"/>
                  <a:gd name="T47" fmla="*/ 137 h 426"/>
                  <a:gd name="T48" fmla="*/ 54 w 342"/>
                  <a:gd name="T49" fmla="*/ 141 h 426"/>
                  <a:gd name="T50" fmla="*/ 4 w 342"/>
                  <a:gd name="T51" fmla="*/ 189 h 426"/>
                  <a:gd name="T52" fmla="*/ 0 w 342"/>
                  <a:gd name="T53" fmla="*/ 25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2" h="426">
                    <a:moveTo>
                      <a:pt x="0" y="256"/>
                    </a:moveTo>
                    <a:lnTo>
                      <a:pt x="56" y="281"/>
                    </a:lnTo>
                    <a:lnTo>
                      <a:pt x="14" y="350"/>
                    </a:lnTo>
                    <a:lnTo>
                      <a:pt x="25" y="421"/>
                    </a:lnTo>
                    <a:lnTo>
                      <a:pt x="116" y="390"/>
                    </a:lnTo>
                    <a:lnTo>
                      <a:pt x="194" y="426"/>
                    </a:lnTo>
                    <a:lnTo>
                      <a:pt x="206" y="423"/>
                    </a:lnTo>
                    <a:lnTo>
                      <a:pt x="221" y="423"/>
                    </a:lnTo>
                    <a:lnTo>
                      <a:pt x="233" y="417"/>
                    </a:lnTo>
                    <a:lnTo>
                      <a:pt x="246" y="417"/>
                    </a:lnTo>
                    <a:lnTo>
                      <a:pt x="261" y="413"/>
                    </a:lnTo>
                    <a:lnTo>
                      <a:pt x="279" y="413"/>
                    </a:lnTo>
                    <a:lnTo>
                      <a:pt x="296" y="405"/>
                    </a:lnTo>
                    <a:lnTo>
                      <a:pt x="308" y="405"/>
                    </a:lnTo>
                    <a:lnTo>
                      <a:pt x="342" y="300"/>
                    </a:lnTo>
                    <a:lnTo>
                      <a:pt x="290" y="263"/>
                    </a:lnTo>
                    <a:lnTo>
                      <a:pt x="283" y="210"/>
                    </a:lnTo>
                    <a:lnTo>
                      <a:pt x="190" y="156"/>
                    </a:lnTo>
                    <a:lnTo>
                      <a:pt x="154" y="135"/>
                    </a:lnTo>
                    <a:lnTo>
                      <a:pt x="171" y="87"/>
                    </a:lnTo>
                    <a:lnTo>
                      <a:pt x="150" y="18"/>
                    </a:lnTo>
                    <a:lnTo>
                      <a:pt x="104" y="0"/>
                    </a:lnTo>
                    <a:lnTo>
                      <a:pt x="108" y="102"/>
                    </a:lnTo>
                    <a:lnTo>
                      <a:pt x="108" y="137"/>
                    </a:lnTo>
                    <a:lnTo>
                      <a:pt x="54" y="141"/>
                    </a:lnTo>
                    <a:lnTo>
                      <a:pt x="4" y="189"/>
                    </a:lnTo>
                    <a:lnTo>
                      <a:pt x="0" y="25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85" name="Freeform 1372"/>
              <p:cNvSpPr>
                <a:spLocks/>
              </p:cNvSpPr>
              <p:nvPr/>
            </p:nvSpPr>
            <p:spPr bwMode="auto">
              <a:xfrm>
                <a:off x="977" y="2694"/>
                <a:ext cx="215" cy="264"/>
              </a:xfrm>
              <a:custGeom>
                <a:avLst/>
                <a:gdLst>
                  <a:gd name="T0" fmla="*/ 0 w 342"/>
                  <a:gd name="T1" fmla="*/ 256 h 426"/>
                  <a:gd name="T2" fmla="*/ 56 w 342"/>
                  <a:gd name="T3" fmla="*/ 281 h 426"/>
                  <a:gd name="T4" fmla="*/ 14 w 342"/>
                  <a:gd name="T5" fmla="*/ 350 h 426"/>
                  <a:gd name="T6" fmla="*/ 25 w 342"/>
                  <a:gd name="T7" fmla="*/ 421 h 426"/>
                  <a:gd name="T8" fmla="*/ 116 w 342"/>
                  <a:gd name="T9" fmla="*/ 390 h 426"/>
                  <a:gd name="T10" fmla="*/ 194 w 342"/>
                  <a:gd name="T11" fmla="*/ 426 h 426"/>
                  <a:gd name="T12" fmla="*/ 206 w 342"/>
                  <a:gd name="T13" fmla="*/ 423 h 426"/>
                  <a:gd name="T14" fmla="*/ 221 w 342"/>
                  <a:gd name="T15" fmla="*/ 423 h 426"/>
                  <a:gd name="T16" fmla="*/ 233 w 342"/>
                  <a:gd name="T17" fmla="*/ 417 h 426"/>
                  <a:gd name="T18" fmla="*/ 246 w 342"/>
                  <a:gd name="T19" fmla="*/ 417 h 426"/>
                  <a:gd name="T20" fmla="*/ 261 w 342"/>
                  <a:gd name="T21" fmla="*/ 413 h 426"/>
                  <a:gd name="T22" fmla="*/ 279 w 342"/>
                  <a:gd name="T23" fmla="*/ 413 h 426"/>
                  <a:gd name="T24" fmla="*/ 296 w 342"/>
                  <a:gd name="T25" fmla="*/ 405 h 426"/>
                  <a:gd name="T26" fmla="*/ 308 w 342"/>
                  <a:gd name="T27" fmla="*/ 405 h 426"/>
                  <a:gd name="T28" fmla="*/ 342 w 342"/>
                  <a:gd name="T29" fmla="*/ 300 h 426"/>
                  <a:gd name="T30" fmla="*/ 290 w 342"/>
                  <a:gd name="T31" fmla="*/ 263 h 426"/>
                  <a:gd name="T32" fmla="*/ 283 w 342"/>
                  <a:gd name="T33" fmla="*/ 210 h 426"/>
                  <a:gd name="T34" fmla="*/ 190 w 342"/>
                  <a:gd name="T35" fmla="*/ 156 h 426"/>
                  <a:gd name="T36" fmla="*/ 154 w 342"/>
                  <a:gd name="T37" fmla="*/ 135 h 426"/>
                  <a:gd name="T38" fmla="*/ 171 w 342"/>
                  <a:gd name="T39" fmla="*/ 87 h 426"/>
                  <a:gd name="T40" fmla="*/ 150 w 342"/>
                  <a:gd name="T41" fmla="*/ 18 h 426"/>
                  <a:gd name="T42" fmla="*/ 104 w 342"/>
                  <a:gd name="T43" fmla="*/ 0 h 426"/>
                  <a:gd name="T44" fmla="*/ 108 w 342"/>
                  <a:gd name="T45" fmla="*/ 102 h 426"/>
                  <a:gd name="T46" fmla="*/ 108 w 342"/>
                  <a:gd name="T47" fmla="*/ 137 h 426"/>
                  <a:gd name="T48" fmla="*/ 54 w 342"/>
                  <a:gd name="T49" fmla="*/ 141 h 426"/>
                  <a:gd name="T50" fmla="*/ 4 w 342"/>
                  <a:gd name="T51" fmla="*/ 189 h 426"/>
                  <a:gd name="T52" fmla="*/ 0 w 342"/>
                  <a:gd name="T53" fmla="*/ 25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2" h="426">
                    <a:moveTo>
                      <a:pt x="0" y="256"/>
                    </a:moveTo>
                    <a:lnTo>
                      <a:pt x="56" y="281"/>
                    </a:lnTo>
                    <a:lnTo>
                      <a:pt x="14" y="350"/>
                    </a:lnTo>
                    <a:lnTo>
                      <a:pt x="25" y="421"/>
                    </a:lnTo>
                    <a:lnTo>
                      <a:pt x="116" y="390"/>
                    </a:lnTo>
                    <a:lnTo>
                      <a:pt x="194" y="426"/>
                    </a:lnTo>
                    <a:lnTo>
                      <a:pt x="206" y="423"/>
                    </a:lnTo>
                    <a:lnTo>
                      <a:pt x="221" y="423"/>
                    </a:lnTo>
                    <a:lnTo>
                      <a:pt x="233" y="417"/>
                    </a:lnTo>
                    <a:lnTo>
                      <a:pt x="246" y="417"/>
                    </a:lnTo>
                    <a:lnTo>
                      <a:pt x="261" y="413"/>
                    </a:lnTo>
                    <a:lnTo>
                      <a:pt x="279" y="413"/>
                    </a:lnTo>
                    <a:lnTo>
                      <a:pt x="296" y="405"/>
                    </a:lnTo>
                    <a:lnTo>
                      <a:pt x="308" y="405"/>
                    </a:lnTo>
                    <a:lnTo>
                      <a:pt x="342" y="300"/>
                    </a:lnTo>
                    <a:lnTo>
                      <a:pt x="290" y="263"/>
                    </a:lnTo>
                    <a:lnTo>
                      <a:pt x="283" y="210"/>
                    </a:lnTo>
                    <a:lnTo>
                      <a:pt x="190" y="156"/>
                    </a:lnTo>
                    <a:lnTo>
                      <a:pt x="154" y="135"/>
                    </a:lnTo>
                    <a:lnTo>
                      <a:pt x="171" y="87"/>
                    </a:lnTo>
                    <a:lnTo>
                      <a:pt x="150" y="18"/>
                    </a:lnTo>
                    <a:lnTo>
                      <a:pt x="104" y="0"/>
                    </a:lnTo>
                    <a:lnTo>
                      <a:pt x="108" y="102"/>
                    </a:lnTo>
                    <a:lnTo>
                      <a:pt x="108" y="137"/>
                    </a:lnTo>
                    <a:lnTo>
                      <a:pt x="54" y="141"/>
                    </a:lnTo>
                    <a:lnTo>
                      <a:pt x="4" y="189"/>
                    </a:lnTo>
                    <a:lnTo>
                      <a:pt x="0" y="256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86" name="Freeform 1373"/>
              <p:cNvSpPr>
                <a:spLocks/>
              </p:cNvSpPr>
              <p:nvPr/>
            </p:nvSpPr>
            <p:spPr bwMode="auto">
              <a:xfrm>
                <a:off x="533" y="2658"/>
                <a:ext cx="512" cy="300"/>
              </a:xfrm>
              <a:custGeom>
                <a:avLst/>
                <a:gdLst>
                  <a:gd name="T0" fmla="*/ 136 w 806"/>
                  <a:gd name="T1" fmla="*/ 0 h 483"/>
                  <a:gd name="T2" fmla="*/ 175 w 806"/>
                  <a:gd name="T3" fmla="*/ 102 h 483"/>
                  <a:gd name="T4" fmla="*/ 224 w 806"/>
                  <a:gd name="T5" fmla="*/ 109 h 483"/>
                  <a:gd name="T6" fmla="*/ 217 w 806"/>
                  <a:gd name="T7" fmla="*/ 127 h 483"/>
                  <a:gd name="T8" fmla="*/ 219 w 806"/>
                  <a:gd name="T9" fmla="*/ 132 h 483"/>
                  <a:gd name="T10" fmla="*/ 224 w 806"/>
                  <a:gd name="T11" fmla="*/ 138 h 483"/>
                  <a:gd name="T12" fmla="*/ 236 w 806"/>
                  <a:gd name="T13" fmla="*/ 138 h 483"/>
                  <a:gd name="T14" fmla="*/ 242 w 806"/>
                  <a:gd name="T15" fmla="*/ 142 h 483"/>
                  <a:gd name="T16" fmla="*/ 247 w 806"/>
                  <a:gd name="T17" fmla="*/ 155 h 483"/>
                  <a:gd name="T18" fmla="*/ 247 w 806"/>
                  <a:gd name="T19" fmla="*/ 186 h 483"/>
                  <a:gd name="T20" fmla="*/ 253 w 806"/>
                  <a:gd name="T21" fmla="*/ 201 h 483"/>
                  <a:gd name="T22" fmla="*/ 263 w 806"/>
                  <a:gd name="T23" fmla="*/ 213 h 483"/>
                  <a:gd name="T24" fmla="*/ 274 w 806"/>
                  <a:gd name="T25" fmla="*/ 205 h 483"/>
                  <a:gd name="T26" fmla="*/ 320 w 806"/>
                  <a:gd name="T27" fmla="*/ 155 h 483"/>
                  <a:gd name="T28" fmla="*/ 441 w 806"/>
                  <a:gd name="T29" fmla="*/ 159 h 483"/>
                  <a:gd name="T30" fmla="*/ 516 w 806"/>
                  <a:gd name="T31" fmla="*/ 79 h 483"/>
                  <a:gd name="T32" fmla="*/ 629 w 806"/>
                  <a:gd name="T33" fmla="*/ 67 h 483"/>
                  <a:gd name="T34" fmla="*/ 806 w 806"/>
                  <a:gd name="T35" fmla="*/ 159 h 483"/>
                  <a:gd name="T36" fmla="*/ 806 w 806"/>
                  <a:gd name="T37" fmla="*/ 194 h 483"/>
                  <a:gd name="T38" fmla="*/ 752 w 806"/>
                  <a:gd name="T39" fmla="*/ 198 h 483"/>
                  <a:gd name="T40" fmla="*/ 702 w 806"/>
                  <a:gd name="T41" fmla="*/ 246 h 483"/>
                  <a:gd name="T42" fmla="*/ 698 w 806"/>
                  <a:gd name="T43" fmla="*/ 311 h 483"/>
                  <a:gd name="T44" fmla="*/ 647 w 806"/>
                  <a:gd name="T45" fmla="*/ 374 h 483"/>
                  <a:gd name="T46" fmla="*/ 606 w 806"/>
                  <a:gd name="T47" fmla="*/ 338 h 483"/>
                  <a:gd name="T48" fmla="*/ 476 w 806"/>
                  <a:gd name="T49" fmla="*/ 483 h 483"/>
                  <a:gd name="T50" fmla="*/ 361 w 806"/>
                  <a:gd name="T51" fmla="*/ 318 h 483"/>
                  <a:gd name="T52" fmla="*/ 284 w 806"/>
                  <a:gd name="T53" fmla="*/ 292 h 483"/>
                  <a:gd name="T54" fmla="*/ 198 w 806"/>
                  <a:gd name="T55" fmla="*/ 380 h 483"/>
                  <a:gd name="T56" fmla="*/ 184 w 806"/>
                  <a:gd name="T57" fmla="*/ 365 h 483"/>
                  <a:gd name="T58" fmla="*/ 119 w 806"/>
                  <a:gd name="T59" fmla="*/ 365 h 483"/>
                  <a:gd name="T60" fmla="*/ 40 w 806"/>
                  <a:gd name="T61" fmla="*/ 378 h 483"/>
                  <a:gd name="T62" fmla="*/ 25 w 806"/>
                  <a:gd name="T63" fmla="*/ 389 h 483"/>
                  <a:gd name="T64" fmla="*/ 0 w 806"/>
                  <a:gd name="T65" fmla="*/ 345 h 483"/>
                  <a:gd name="T66" fmla="*/ 6 w 806"/>
                  <a:gd name="T67" fmla="*/ 111 h 483"/>
                  <a:gd name="T68" fmla="*/ 136 w 806"/>
                  <a:gd name="T69" fmla="*/ 0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06" h="483">
                    <a:moveTo>
                      <a:pt x="136" y="0"/>
                    </a:moveTo>
                    <a:lnTo>
                      <a:pt x="175" y="102"/>
                    </a:lnTo>
                    <a:lnTo>
                      <a:pt x="224" y="109"/>
                    </a:lnTo>
                    <a:lnTo>
                      <a:pt x="217" y="127"/>
                    </a:lnTo>
                    <a:lnTo>
                      <a:pt x="219" y="132"/>
                    </a:lnTo>
                    <a:lnTo>
                      <a:pt x="224" y="138"/>
                    </a:lnTo>
                    <a:lnTo>
                      <a:pt x="236" y="138"/>
                    </a:lnTo>
                    <a:lnTo>
                      <a:pt x="242" y="142"/>
                    </a:lnTo>
                    <a:lnTo>
                      <a:pt x="247" y="155"/>
                    </a:lnTo>
                    <a:lnTo>
                      <a:pt x="247" y="186"/>
                    </a:lnTo>
                    <a:lnTo>
                      <a:pt x="253" y="201"/>
                    </a:lnTo>
                    <a:lnTo>
                      <a:pt x="263" y="213"/>
                    </a:lnTo>
                    <a:lnTo>
                      <a:pt x="274" y="205"/>
                    </a:lnTo>
                    <a:lnTo>
                      <a:pt x="320" y="155"/>
                    </a:lnTo>
                    <a:lnTo>
                      <a:pt x="441" y="159"/>
                    </a:lnTo>
                    <a:lnTo>
                      <a:pt x="516" y="79"/>
                    </a:lnTo>
                    <a:lnTo>
                      <a:pt x="629" y="67"/>
                    </a:lnTo>
                    <a:lnTo>
                      <a:pt x="806" y="159"/>
                    </a:lnTo>
                    <a:lnTo>
                      <a:pt x="806" y="194"/>
                    </a:lnTo>
                    <a:lnTo>
                      <a:pt x="752" y="198"/>
                    </a:lnTo>
                    <a:lnTo>
                      <a:pt x="702" y="246"/>
                    </a:lnTo>
                    <a:lnTo>
                      <a:pt x="698" y="311"/>
                    </a:lnTo>
                    <a:lnTo>
                      <a:pt x="647" y="374"/>
                    </a:lnTo>
                    <a:lnTo>
                      <a:pt x="606" y="338"/>
                    </a:lnTo>
                    <a:lnTo>
                      <a:pt x="476" y="483"/>
                    </a:lnTo>
                    <a:lnTo>
                      <a:pt x="361" y="318"/>
                    </a:lnTo>
                    <a:lnTo>
                      <a:pt x="284" y="292"/>
                    </a:lnTo>
                    <a:lnTo>
                      <a:pt x="198" y="380"/>
                    </a:lnTo>
                    <a:lnTo>
                      <a:pt x="184" y="365"/>
                    </a:lnTo>
                    <a:lnTo>
                      <a:pt x="119" y="365"/>
                    </a:lnTo>
                    <a:lnTo>
                      <a:pt x="40" y="378"/>
                    </a:lnTo>
                    <a:lnTo>
                      <a:pt x="25" y="389"/>
                    </a:lnTo>
                    <a:lnTo>
                      <a:pt x="0" y="345"/>
                    </a:lnTo>
                    <a:lnTo>
                      <a:pt x="6" y="111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2AE872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87" name="Freeform 1374"/>
              <p:cNvSpPr>
                <a:spLocks/>
              </p:cNvSpPr>
              <p:nvPr/>
            </p:nvSpPr>
            <p:spPr bwMode="auto">
              <a:xfrm>
                <a:off x="533" y="2658"/>
                <a:ext cx="512" cy="300"/>
              </a:xfrm>
              <a:custGeom>
                <a:avLst/>
                <a:gdLst>
                  <a:gd name="T0" fmla="*/ 136 w 806"/>
                  <a:gd name="T1" fmla="*/ 0 h 483"/>
                  <a:gd name="T2" fmla="*/ 175 w 806"/>
                  <a:gd name="T3" fmla="*/ 102 h 483"/>
                  <a:gd name="T4" fmla="*/ 224 w 806"/>
                  <a:gd name="T5" fmla="*/ 109 h 483"/>
                  <a:gd name="T6" fmla="*/ 217 w 806"/>
                  <a:gd name="T7" fmla="*/ 127 h 483"/>
                  <a:gd name="T8" fmla="*/ 219 w 806"/>
                  <a:gd name="T9" fmla="*/ 132 h 483"/>
                  <a:gd name="T10" fmla="*/ 224 w 806"/>
                  <a:gd name="T11" fmla="*/ 138 h 483"/>
                  <a:gd name="T12" fmla="*/ 236 w 806"/>
                  <a:gd name="T13" fmla="*/ 138 h 483"/>
                  <a:gd name="T14" fmla="*/ 242 w 806"/>
                  <a:gd name="T15" fmla="*/ 142 h 483"/>
                  <a:gd name="T16" fmla="*/ 247 w 806"/>
                  <a:gd name="T17" fmla="*/ 155 h 483"/>
                  <a:gd name="T18" fmla="*/ 247 w 806"/>
                  <a:gd name="T19" fmla="*/ 186 h 483"/>
                  <a:gd name="T20" fmla="*/ 253 w 806"/>
                  <a:gd name="T21" fmla="*/ 201 h 483"/>
                  <a:gd name="T22" fmla="*/ 263 w 806"/>
                  <a:gd name="T23" fmla="*/ 213 h 483"/>
                  <a:gd name="T24" fmla="*/ 274 w 806"/>
                  <a:gd name="T25" fmla="*/ 205 h 483"/>
                  <a:gd name="T26" fmla="*/ 320 w 806"/>
                  <a:gd name="T27" fmla="*/ 155 h 483"/>
                  <a:gd name="T28" fmla="*/ 441 w 806"/>
                  <a:gd name="T29" fmla="*/ 159 h 483"/>
                  <a:gd name="T30" fmla="*/ 516 w 806"/>
                  <a:gd name="T31" fmla="*/ 79 h 483"/>
                  <a:gd name="T32" fmla="*/ 629 w 806"/>
                  <a:gd name="T33" fmla="*/ 67 h 483"/>
                  <a:gd name="T34" fmla="*/ 806 w 806"/>
                  <a:gd name="T35" fmla="*/ 159 h 483"/>
                  <a:gd name="T36" fmla="*/ 806 w 806"/>
                  <a:gd name="T37" fmla="*/ 194 h 483"/>
                  <a:gd name="T38" fmla="*/ 752 w 806"/>
                  <a:gd name="T39" fmla="*/ 198 h 483"/>
                  <a:gd name="T40" fmla="*/ 702 w 806"/>
                  <a:gd name="T41" fmla="*/ 246 h 483"/>
                  <a:gd name="T42" fmla="*/ 698 w 806"/>
                  <a:gd name="T43" fmla="*/ 311 h 483"/>
                  <a:gd name="T44" fmla="*/ 647 w 806"/>
                  <a:gd name="T45" fmla="*/ 374 h 483"/>
                  <a:gd name="T46" fmla="*/ 606 w 806"/>
                  <a:gd name="T47" fmla="*/ 338 h 483"/>
                  <a:gd name="T48" fmla="*/ 476 w 806"/>
                  <a:gd name="T49" fmla="*/ 483 h 483"/>
                  <a:gd name="T50" fmla="*/ 361 w 806"/>
                  <a:gd name="T51" fmla="*/ 318 h 483"/>
                  <a:gd name="T52" fmla="*/ 284 w 806"/>
                  <a:gd name="T53" fmla="*/ 292 h 483"/>
                  <a:gd name="T54" fmla="*/ 198 w 806"/>
                  <a:gd name="T55" fmla="*/ 380 h 483"/>
                  <a:gd name="T56" fmla="*/ 184 w 806"/>
                  <a:gd name="T57" fmla="*/ 365 h 483"/>
                  <a:gd name="T58" fmla="*/ 119 w 806"/>
                  <a:gd name="T59" fmla="*/ 365 h 483"/>
                  <a:gd name="T60" fmla="*/ 40 w 806"/>
                  <a:gd name="T61" fmla="*/ 378 h 483"/>
                  <a:gd name="T62" fmla="*/ 25 w 806"/>
                  <a:gd name="T63" fmla="*/ 389 h 483"/>
                  <a:gd name="T64" fmla="*/ 0 w 806"/>
                  <a:gd name="T65" fmla="*/ 345 h 483"/>
                  <a:gd name="T66" fmla="*/ 6 w 806"/>
                  <a:gd name="T67" fmla="*/ 111 h 483"/>
                  <a:gd name="T68" fmla="*/ 136 w 806"/>
                  <a:gd name="T69" fmla="*/ 0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06" h="483">
                    <a:moveTo>
                      <a:pt x="136" y="0"/>
                    </a:moveTo>
                    <a:lnTo>
                      <a:pt x="175" y="102"/>
                    </a:lnTo>
                    <a:lnTo>
                      <a:pt x="224" y="109"/>
                    </a:lnTo>
                    <a:lnTo>
                      <a:pt x="217" y="127"/>
                    </a:lnTo>
                    <a:lnTo>
                      <a:pt x="219" y="132"/>
                    </a:lnTo>
                    <a:lnTo>
                      <a:pt x="224" y="138"/>
                    </a:lnTo>
                    <a:lnTo>
                      <a:pt x="236" y="138"/>
                    </a:lnTo>
                    <a:lnTo>
                      <a:pt x="242" y="142"/>
                    </a:lnTo>
                    <a:lnTo>
                      <a:pt x="247" y="155"/>
                    </a:lnTo>
                    <a:lnTo>
                      <a:pt x="247" y="186"/>
                    </a:lnTo>
                    <a:lnTo>
                      <a:pt x="253" y="201"/>
                    </a:lnTo>
                    <a:lnTo>
                      <a:pt x="263" y="213"/>
                    </a:lnTo>
                    <a:lnTo>
                      <a:pt x="274" y="205"/>
                    </a:lnTo>
                    <a:lnTo>
                      <a:pt x="320" y="155"/>
                    </a:lnTo>
                    <a:lnTo>
                      <a:pt x="441" y="159"/>
                    </a:lnTo>
                    <a:lnTo>
                      <a:pt x="516" y="79"/>
                    </a:lnTo>
                    <a:lnTo>
                      <a:pt x="629" y="67"/>
                    </a:lnTo>
                    <a:lnTo>
                      <a:pt x="806" y="159"/>
                    </a:lnTo>
                    <a:lnTo>
                      <a:pt x="806" y="194"/>
                    </a:lnTo>
                    <a:lnTo>
                      <a:pt x="752" y="198"/>
                    </a:lnTo>
                    <a:lnTo>
                      <a:pt x="702" y="246"/>
                    </a:lnTo>
                    <a:lnTo>
                      <a:pt x="698" y="311"/>
                    </a:lnTo>
                    <a:lnTo>
                      <a:pt x="647" y="374"/>
                    </a:lnTo>
                    <a:lnTo>
                      <a:pt x="606" y="338"/>
                    </a:lnTo>
                    <a:lnTo>
                      <a:pt x="476" y="483"/>
                    </a:lnTo>
                    <a:lnTo>
                      <a:pt x="361" y="318"/>
                    </a:lnTo>
                    <a:lnTo>
                      <a:pt x="284" y="292"/>
                    </a:lnTo>
                    <a:lnTo>
                      <a:pt x="198" y="380"/>
                    </a:lnTo>
                    <a:lnTo>
                      <a:pt x="184" y="365"/>
                    </a:lnTo>
                    <a:lnTo>
                      <a:pt x="119" y="365"/>
                    </a:lnTo>
                    <a:lnTo>
                      <a:pt x="40" y="378"/>
                    </a:lnTo>
                    <a:lnTo>
                      <a:pt x="25" y="389"/>
                    </a:lnTo>
                    <a:lnTo>
                      <a:pt x="0" y="345"/>
                    </a:lnTo>
                    <a:lnTo>
                      <a:pt x="6" y="111"/>
                    </a:lnTo>
                    <a:lnTo>
                      <a:pt x="136" y="0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88" name="Freeform 1375"/>
              <p:cNvSpPr>
                <a:spLocks/>
              </p:cNvSpPr>
              <p:nvPr/>
            </p:nvSpPr>
            <p:spPr bwMode="auto">
              <a:xfrm>
                <a:off x="605" y="2558"/>
                <a:ext cx="452" cy="232"/>
              </a:xfrm>
              <a:custGeom>
                <a:avLst/>
                <a:gdLst>
                  <a:gd name="T0" fmla="*/ 693 w 712"/>
                  <a:gd name="T1" fmla="*/ 320 h 374"/>
                  <a:gd name="T2" fmla="*/ 689 w 712"/>
                  <a:gd name="T3" fmla="*/ 218 h 374"/>
                  <a:gd name="T4" fmla="*/ 712 w 712"/>
                  <a:gd name="T5" fmla="*/ 98 h 374"/>
                  <a:gd name="T6" fmla="*/ 635 w 712"/>
                  <a:gd name="T7" fmla="*/ 48 h 374"/>
                  <a:gd name="T8" fmla="*/ 559 w 712"/>
                  <a:gd name="T9" fmla="*/ 0 h 374"/>
                  <a:gd name="T10" fmla="*/ 532 w 712"/>
                  <a:gd name="T11" fmla="*/ 23 h 374"/>
                  <a:gd name="T12" fmla="*/ 411 w 712"/>
                  <a:gd name="T13" fmla="*/ 25 h 374"/>
                  <a:gd name="T14" fmla="*/ 413 w 712"/>
                  <a:gd name="T15" fmla="*/ 40 h 374"/>
                  <a:gd name="T16" fmla="*/ 190 w 712"/>
                  <a:gd name="T17" fmla="*/ 38 h 374"/>
                  <a:gd name="T18" fmla="*/ 0 w 712"/>
                  <a:gd name="T19" fmla="*/ 101 h 374"/>
                  <a:gd name="T20" fmla="*/ 23 w 712"/>
                  <a:gd name="T21" fmla="*/ 161 h 374"/>
                  <a:gd name="T22" fmla="*/ 62 w 712"/>
                  <a:gd name="T23" fmla="*/ 263 h 374"/>
                  <a:gd name="T24" fmla="*/ 111 w 712"/>
                  <a:gd name="T25" fmla="*/ 270 h 374"/>
                  <a:gd name="T26" fmla="*/ 104 w 712"/>
                  <a:gd name="T27" fmla="*/ 288 h 374"/>
                  <a:gd name="T28" fmla="*/ 106 w 712"/>
                  <a:gd name="T29" fmla="*/ 293 h 374"/>
                  <a:gd name="T30" fmla="*/ 111 w 712"/>
                  <a:gd name="T31" fmla="*/ 299 h 374"/>
                  <a:gd name="T32" fmla="*/ 123 w 712"/>
                  <a:gd name="T33" fmla="*/ 299 h 374"/>
                  <a:gd name="T34" fmla="*/ 129 w 712"/>
                  <a:gd name="T35" fmla="*/ 303 h 374"/>
                  <a:gd name="T36" fmla="*/ 134 w 712"/>
                  <a:gd name="T37" fmla="*/ 316 h 374"/>
                  <a:gd name="T38" fmla="*/ 134 w 712"/>
                  <a:gd name="T39" fmla="*/ 347 h 374"/>
                  <a:gd name="T40" fmla="*/ 140 w 712"/>
                  <a:gd name="T41" fmla="*/ 362 h 374"/>
                  <a:gd name="T42" fmla="*/ 150 w 712"/>
                  <a:gd name="T43" fmla="*/ 374 h 374"/>
                  <a:gd name="T44" fmla="*/ 161 w 712"/>
                  <a:gd name="T45" fmla="*/ 366 h 374"/>
                  <a:gd name="T46" fmla="*/ 207 w 712"/>
                  <a:gd name="T47" fmla="*/ 316 h 374"/>
                  <a:gd name="T48" fmla="*/ 328 w 712"/>
                  <a:gd name="T49" fmla="*/ 320 h 374"/>
                  <a:gd name="T50" fmla="*/ 403 w 712"/>
                  <a:gd name="T51" fmla="*/ 240 h 374"/>
                  <a:gd name="T52" fmla="*/ 516 w 712"/>
                  <a:gd name="T53" fmla="*/ 228 h 374"/>
                  <a:gd name="T54" fmla="*/ 693 w 712"/>
                  <a:gd name="T55" fmla="*/ 320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12" h="374">
                    <a:moveTo>
                      <a:pt x="693" y="320"/>
                    </a:moveTo>
                    <a:lnTo>
                      <a:pt x="689" y="218"/>
                    </a:lnTo>
                    <a:lnTo>
                      <a:pt x="712" y="98"/>
                    </a:lnTo>
                    <a:lnTo>
                      <a:pt x="635" y="48"/>
                    </a:lnTo>
                    <a:lnTo>
                      <a:pt x="559" y="0"/>
                    </a:lnTo>
                    <a:lnTo>
                      <a:pt x="532" y="23"/>
                    </a:lnTo>
                    <a:lnTo>
                      <a:pt x="411" y="25"/>
                    </a:lnTo>
                    <a:lnTo>
                      <a:pt x="413" y="40"/>
                    </a:lnTo>
                    <a:lnTo>
                      <a:pt x="190" y="38"/>
                    </a:lnTo>
                    <a:lnTo>
                      <a:pt x="0" y="101"/>
                    </a:lnTo>
                    <a:lnTo>
                      <a:pt x="23" y="161"/>
                    </a:lnTo>
                    <a:lnTo>
                      <a:pt x="62" y="263"/>
                    </a:lnTo>
                    <a:lnTo>
                      <a:pt x="111" y="270"/>
                    </a:lnTo>
                    <a:lnTo>
                      <a:pt x="104" y="288"/>
                    </a:lnTo>
                    <a:lnTo>
                      <a:pt x="106" y="293"/>
                    </a:lnTo>
                    <a:lnTo>
                      <a:pt x="111" y="299"/>
                    </a:lnTo>
                    <a:lnTo>
                      <a:pt x="123" y="299"/>
                    </a:lnTo>
                    <a:lnTo>
                      <a:pt x="129" y="303"/>
                    </a:lnTo>
                    <a:lnTo>
                      <a:pt x="134" y="316"/>
                    </a:lnTo>
                    <a:lnTo>
                      <a:pt x="134" y="347"/>
                    </a:lnTo>
                    <a:lnTo>
                      <a:pt x="140" y="362"/>
                    </a:lnTo>
                    <a:lnTo>
                      <a:pt x="150" y="374"/>
                    </a:lnTo>
                    <a:lnTo>
                      <a:pt x="161" y="366"/>
                    </a:lnTo>
                    <a:lnTo>
                      <a:pt x="207" y="316"/>
                    </a:lnTo>
                    <a:lnTo>
                      <a:pt x="328" y="320"/>
                    </a:lnTo>
                    <a:lnTo>
                      <a:pt x="403" y="240"/>
                    </a:lnTo>
                    <a:lnTo>
                      <a:pt x="516" y="228"/>
                    </a:lnTo>
                    <a:lnTo>
                      <a:pt x="693" y="320"/>
                    </a:lnTo>
                    <a:close/>
                  </a:path>
                </a:pathLst>
              </a:custGeom>
              <a:solidFill>
                <a:srgbClr val="7BE6E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89" name="Freeform 1376"/>
              <p:cNvSpPr>
                <a:spLocks/>
              </p:cNvSpPr>
              <p:nvPr/>
            </p:nvSpPr>
            <p:spPr bwMode="auto">
              <a:xfrm>
                <a:off x="605" y="2558"/>
                <a:ext cx="452" cy="232"/>
              </a:xfrm>
              <a:custGeom>
                <a:avLst/>
                <a:gdLst>
                  <a:gd name="T0" fmla="*/ 693 w 712"/>
                  <a:gd name="T1" fmla="*/ 320 h 374"/>
                  <a:gd name="T2" fmla="*/ 689 w 712"/>
                  <a:gd name="T3" fmla="*/ 218 h 374"/>
                  <a:gd name="T4" fmla="*/ 712 w 712"/>
                  <a:gd name="T5" fmla="*/ 98 h 374"/>
                  <a:gd name="T6" fmla="*/ 635 w 712"/>
                  <a:gd name="T7" fmla="*/ 48 h 374"/>
                  <a:gd name="T8" fmla="*/ 559 w 712"/>
                  <a:gd name="T9" fmla="*/ 0 h 374"/>
                  <a:gd name="T10" fmla="*/ 532 w 712"/>
                  <a:gd name="T11" fmla="*/ 23 h 374"/>
                  <a:gd name="T12" fmla="*/ 411 w 712"/>
                  <a:gd name="T13" fmla="*/ 25 h 374"/>
                  <a:gd name="T14" fmla="*/ 413 w 712"/>
                  <a:gd name="T15" fmla="*/ 40 h 374"/>
                  <a:gd name="T16" fmla="*/ 190 w 712"/>
                  <a:gd name="T17" fmla="*/ 38 h 374"/>
                  <a:gd name="T18" fmla="*/ 0 w 712"/>
                  <a:gd name="T19" fmla="*/ 101 h 374"/>
                  <a:gd name="T20" fmla="*/ 23 w 712"/>
                  <a:gd name="T21" fmla="*/ 161 h 374"/>
                  <a:gd name="T22" fmla="*/ 62 w 712"/>
                  <a:gd name="T23" fmla="*/ 263 h 374"/>
                  <a:gd name="T24" fmla="*/ 111 w 712"/>
                  <a:gd name="T25" fmla="*/ 270 h 374"/>
                  <a:gd name="T26" fmla="*/ 104 w 712"/>
                  <a:gd name="T27" fmla="*/ 288 h 374"/>
                  <a:gd name="T28" fmla="*/ 106 w 712"/>
                  <a:gd name="T29" fmla="*/ 293 h 374"/>
                  <a:gd name="T30" fmla="*/ 111 w 712"/>
                  <a:gd name="T31" fmla="*/ 299 h 374"/>
                  <a:gd name="T32" fmla="*/ 123 w 712"/>
                  <a:gd name="T33" fmla="*/ 299 h 374"/>
                  <a:gd name="T34" fmla="*/ 129 w 712"/>
                  <a:gd name="T35" fmla="*/ 303 h 374"/>
                  <a:gd name="T36" fmla="*/ 134 w 712"/>
                  <a:gd name="T37" fmla="*/ 316 h 374"/>
                  <a:gd name="T38" fmla="*/ 134 w 712"/>
                  <a:gd name="T39" fmla="*/ 347 h 374"/>
                  <a:gd name="T40" fmla="*/ 140 w 712"/>
                  <a:gd name="T41" fmla="*/ 362 h 374"/>
                  <a:gd name="T42" fmla="*/ 150 w 712"/>
                  <a:gd name="T43" fmla="*/ 374 h 374"/>
                  <a:gd name="T44" fmla="*/ 161 w 712"/>
                  <a:gd name="T45" fmla="*/ 366 h 374"/>
                  <a:gd name="T46" fmla="*/ 207 w 712"/>
                  <a:gd name="T47" fmla="*/ 316 h 374"/>
                  <a:gd name="T48" fmla="*/ 328 w 712"/>
                  <a:gd name="T49" fmla="*/ 320 h 374"/>
                  <a:gd name="T50" fmla="*/ 403 w 712"/>
                  <a:gd name="T51" fmla="*/ 240 h 374"/>
                  <a:gd name="T52" fmla="*/ 516 w 712"/>
                  <a:gd name="T53" fmla="*/ 228 h 374"/>
                  <a:gd name="T54" fmla="*/ 693 w 712"/>
                  <a:gd name="T55" fmla="*/ 320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12" h="374">
                    <a:moveTo>
                      <a:pt x="693" y="320"/>
                    </a:moveTo>
                    <a:lnTo>
                      <a:pt x="689" y="218"/>
                    </a:lnTo>
                    <a:lnTo>
                      <a:pt x="712" y="98"/>
                    </a:lnTo>
                    <a:lnTo>
                      <a:pt x="635" y="48"/>
                    </a:lnTo>
                    <a:lnTo>
                      <a:pt x="559" y="0"/>
                    </a:lnTo>
                    <a:lnTo>
                      <a:pt x="532" y="23"/>
                    </a:lnTo>
                    <a:lnTo>
                      <a:pt x="411" y="25"/>
                    </a:lnTo>
                    <a:lnTo>
                      <a:pt x="413" y="40"/>
                    </a:lnTo>
                    <a:lnTo>
                      <a:pt x="190" y="38"/>
                    </a:lnTo>
                    <a:lnTo>
                      <a:pt x="0" y="101"/>
                    </a:lnTo>
                    <a:lnTo>
                      <a:pt x="23" y="161"/>
                    </a:lnTo>
                    <a:lnTo>
                      <a:pt x="62" y="263"/>
                    </a:lnTo>
                    <a:lnTo>
                      <a:pt x="111" y="270"/>
                    </a:lnTo>
                    <a:lnTo>
                      <a:pt x="104" y="288"/>
                    </a:lnTo>
                    <a:lnTo>
                      <a:pt x="106" y="293"/>
                    </a:lnTo>
                    <a:lnTo>
                      <a:pt x="111" y="299"/>
                    </a:lnTo>
                    <a:lnTo>
                      <a:pt x="123" y="299"/>
                    </a:lnTo>
                    <a:lnTo>
                      <a:pt x="129" y="303"/>
                    </a:lnTo>
                    <a:lnTo>
                      <a:pt x="134" y="316"/>
                    </a:lnTo>
                    <a:lnTo>
                      <a:pt x="134" y="347"/>
                    </a:lnTo>
                    <a:lnTo>
                      <a:pt x="140" y="362"/>
                    </a:lnTo>
                    <a:lnTo>
                      <a:pt x="150" y="374"/>
                    </a:lnTo>
                    <a:lnTo>
                      <a:pt x="161" y="366"/>
                    </a:lnTo>
                    <a:lnTo>
                      <a:pt x="207" y="316"/>
                    </a:lnTo>
                    <a:lnTo>
                      <a:pt x="328" y="320"/>
                    </a:lnTo>
                    <a:lnTo>
                      <a:pt x="403" y="240"/>
                    </a:lnTo>
                    <a:lnTo>
                      <a:pt x="516" y="228"/>
                    </a:lnTo>
                    <a:lnTo>
                      <a:pt x="693" y="320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90" name="Freeform 1377"/>
              <p:cNvSpPr>
                <a:spLocks/>
              </p:cNvSpPr>
              <p:nvPr/>
            </p:nvSpPr>
            <p:spPr bwMode="auto">
              <a:xfrm>
                <a:off x="260" y="2444"/>
                <a:ext cx="360" cy="566"/>
              </a:xfrm>
              <a:custGeom>
                <a:avLst/>
                <a:gdLst>
                  <a:gd name="T0" fmla="*/ 0 w 568"/>
                  <a:gd name="T1" fmla="*/ 695 h 914"/>
                  <a:gd name="T2" fmla="*/ 19 w 568"/>
                  <a:gd name="T3" fmla="*/ 655 h 914"/>
                  <a:gd name="T4" fmla="*/ 125 w 568"/>
                  <a:gd name="T5" fmla="*/ 545 h 914"/>
                  <a:gd name="T6" fmla="*/ 188 w 568"/>
                  <a:gd name="T7" fmla="*/ 522 h 914"/>
                  <a:gd name="T8" fmla="*/ 225 w 568"/>
                  <a:gd name="T9" fmla="*/ 421 h 914"/>
                  <a:gd name="T10" fmla="*/ 309 w 568"/>
                  <a:gd name="T11" fmla="*/ 413 h 914"/>
                  <a:gd name="T12" fmla="*/ 415 w 568"/>
                  <a:gd name="T13" fmla="*/ 277 h 914"/>
                  <a:gd name="T14" fmla="*/ 397 w 568"/>
                  <a:gd name="T15" fmla="*/ 267 h 914"/>
                  <a:gd name="T16" fmla="*/ 384 w 568"/>
                  <a:gd name="T17" fmla="*/ 254 h 914"/>
                  <a:gd name="T18" fmla="*/ 380 w 568"/>
                  <a:gd name="T19" fmla="*/ 238 h 914"/>
                  <a:gd name="T20" fmla="*/ 357 w 568"/>
                  <a:gd name="T21" fmla="*/ 217 h 914"/>
                  <a:gd name="T22" fmla="*/ 342 w 568"/>
                  <a:gd name="T23" fmla="*/ 202 h 914"/>
                  <a:gd name="T24" fmla="*/ 328 w 568"/>
                  <a:gd name="T25" fmla="*/ 189 h 914"/>
                  <a:gd name="T26" fmla="*/ 307 w 568"/>
                  <a:gd name="T27" fmla="*/ 177 h 914"/>
                  <a:gd name="T28" fmla="*/ 296 w 568"/>
                  <a:gd name="T29" fmla="*/ 169 h 914"/>
                  <a:gd name="T30" fmla="*/ 411 w 568"/>
                  <a:gd name="T31" fmla="*/ 118 h 914"/>
                  <a:gd name="T32" fmla="*/ 370 w 568"/>
                  <a:gd name="T33" fmla="*/ 73 h 914"/>
                  <a:gd name="T34" fmla="*/ 559 w 568"/>
                  <a:gd name="T35" fmla="*/ 0 h 914"/>
                  <a:gd name="T36" fmla="*/ 545 w 568"/>
                  <a:gd name="T37" fmla="*/ 286 h 914"/>
                  <a:gd name="T38" fmla="*/ 568 w 568"/>
                  <a:gd name="T39" fmla="*/ 346 h 914"/>
                  <a:gd name="T40" fmla="*/ 438 w 568"/>
                  <a:gd name="T41" fmla="*/ 457 h 914"/>
                  <a:gd name="T42" fmla="*/ 432 w 568"/>
                  <a:gd name="T43" fmla="*/ 691 h 914"/>
                  <a:gd name="T44" fmla="*/ 457 w 568"/>
                  <a:gd name="T45" fmla="*/ 735 h 914"/>
                  <a:gd name="T46" fmla="*/ 449 w 568"/>
                  <a:gd name="T47" fmla="*/ 745 h 914"/>
                  <a:gd name="T48" fmla="*/ 417 w 568"/>
                  <a:gd name="T49" fmla="*/ 780 h 914"/>
                  <a:gd name="T50" fmla="*/ 386 w 568"/>
                  <a:gd name="T51" fmla="*/ 816 h 914"/>
                  <a:gd name="T52" fmla="*/ 361 w 568"/>
                  <a:gd name="T53" fmla="*/ 831 h 914"/>
                  <a:gd name="T54" fmla="*/ 332 w 568"/>
                  <a:gd name="T55" fmla="*/ 866 h 914"/>
                  <a:gd name="T56" fmla="*/ 280 w 568"/>
                  <a:gd name="T57" fmla="*/ 895 h 914"/>
                  <a:gd name="T58" fmla="*/ 253 w 568"/>
                  <a:gd name="T59" fmla="*/ 908 h 914"/>
                  <a:gd name="T60" fmla="*/ 236 w 568"/>
                  <a:gd name="T61" fmla="*/ 910 h 914"/>
                  <a:gd name="T62" fmla="*/ 219 w 568"/>
                  <a:gd name="T63" fmla="*/ 904 h 914"/>
                  <a:gd name="T64" fmla="*/ 202 w 568"/>
                  <a:gd name="T65" fmla="*/ 908 h 914"/>
                  <a:gd name="T66" fmla="*/ 182 w 568"/>
                  <a:gd name="T67" fmla="*/ 914 h 914"/>
                  <a:gd name="T68" fmla="*/ 169 w 568"/>
                  <a:gd name="T69" fmla="*/ 908 h 914"/>
                  <a:gd name="T70" fmla="*/ 148 w 568"/>
                  <a:gd name="T71" fmla="*/ 899 h 914"/>
                  <a:gd name="T72" fmla="*/ 127 w 568"/>
                  <a:gd name="T73" fmla="*/ 877 h 914"/>
                  <a:gd name="T74" fmla="*/ 81 w 568"/>
                  <a:gd name="T75" fmla="*/ 814 h 914"/>
                  <a:gd name="T76" fmla="*/ 44 w 568"/>
                  <a:gd name="T77" fmla="*/ 753 h 914"/>
                  <a:gd name="T78" fmla="*/ 27 w 568"/>
                  <a:gd name="T79" fmla="*/ 732 h 914"/>
                  <a:gd name="T80" fmla="*/ 21 w 568"/>
                  <a:gd name="T81" fmla="*/ 714 h 914"/>
                  <a:gd name="T82" fmla="*/ 0 w 568"/>
                  <a:gd name="T83" fmla="*/ 695 h 9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68" h="914">
                    <a:moveTo>
                      <a:pt x="0" y="695"/>
                    </a:moveTo>
                    <a:lnTo>
                      <a:pt x="19" y="655"/>
                    </a:lnTo>
                    <a:lnTo>
                      <a:pt x="125" y="545"/>
                    </a:lnTo>
                    <a:lnTo>
                      <a:pt x="188" y="522"/>
                    </a:lnTo>
                    <a:lnTo>
                      <a:pt x="225" y="421"/>
                    </a:lnTo>
                    <a:lnTo>
                      <a:pt x="309" y="413"/>
                    </a:lnTo>
                    <a:lnTo>
                      <a:pt x="415" y="277"/>
                    </a:lnTo>
                    <a:lnTo>
                      <a:pt x="397" y="267"/>
                    </a:lnTo>
                    <a:lnTo>
                      <a:pt x="384" y="254"/>
                    </a:lnTo>
                    <a:lnTo>
                      <a:pt x="380" y="238"/>
                    </a:lnTo>
                    <a:lnTo>
                      <a:pt x="357" y="217"/>
                    </a:lnTo>
                    <a:lnTo>
                      <a:pt x="342" y="202"/>
                    </a:lnTo>
                    <a:lnTo>
                      <a:pt x="328" y="189"/>
                    </a:lnTo>
                    <a:lnTo>
                      <a:pt x="307" y="177"/>
                    </a:lnTo>
                    <a:lnTo>
                      <a:pt x="296" y="169"/>
                    </a:lnTo>
                    <a:lnTo>
                      <a:pt x="411" y="118"/>
                    </a:lnTo>
                    <a:lnTo>
                      <a:pt x="370" y="73"/>
                    </a:lnTo>
                    <a:lnTo>
                      <a:pt x="559" y="0"/>
                    </a:lnTo>
                    <a:lnTo>
                      <a:pt x="545" y="286"/>
                    </a:lnTo>
                    <a:lnTo>
                      <a:pt x="568" y="346"/>
                    </a:lnTo>
                    <a:lnTo>
                      <a:pt x="438" y="457"/>
                    </a:lnTo>
                    <a:lnTo>
                      <a:pt x="432" y="691"/>
                    </a:lnTo>
                    <a:lnTo>
                      <a:pt x="457" y="735"/>
                    </a:lnTo>
                    <a:lnTo>
                      <a:pt x="449" y="745"/>
                    </a:lnTo>
                    <a:lnTo>
                      <a:pt x="417" y="780"/>
                    </a:lnTo>
                    <a:lnTo>
                      <a:pt x="386" y="816"/>
                    </a:lnTo>
                    <a:lnTo>
                      <a:pt x="361" y="831"/>
                    </a:lnTo>
                    <a:lnTo>
                      <a:pt x="332" y="866"/>
                    </a:lnTo>
                    <a:lnTo>
                      <a:pt x="280" y="895"/>
                    </a:lnTo>
                    <a:lnTo>
                      <a:pt x="253" y="908"/>
                    </a:lnTo>
                    <a:lnTo>
                      <a:pt x="236" y="910"/>
                    </a:lnTo>
                    <a:lnTo>
                      <a:pt x="219" y="904"/>
                    </a:lnTo>
                    <a:lnTo>
                      <a:pt x="202" y="908"/>
                    </a:lnTo>
                    <a:lnTo>
                      <a:pt x="182" y="914"/>
                    </a:lnTo>
                    <a:lnTo>
                      <a:pt x="169" y="908"/>
                    </a:lnTo>
                    <a:lnTo>
                      <a:pt x="148" y="899"/>
                    </a:lnTo>
                    <a:lnTo>
                      <a:pt x="127" y="877"/>
                    </a:lnTo>
                    <a:lnTo>
                      <a:pt x="81" y="814"/>
                    </a:lnTo>
                    <a:lnTo>
                      <a:pt x="44" y="753"/>
                    </a:lnTo>
                    <a:lnTo>
                      <a:pt x="27" y="732"/>
                    </a:lnTo>
                    <a:lnTo>
                      <a:pt x="21" y="714"/>
                    </a:lnTo>
                    <a:lnTo>
                      <a:pt x="0" y="695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91" name="Freeform 1378"/>
              <p:cNvSpPr>
                <a:spLocks/>
              </p:cNvSpPr>
              <p:nvPr/>
            </p:nvSpPr>
            <p:spPr bwMode="auto">
              <a:xfrm>
                <a:off x="260" y="2444"/>
                <a:ext cx="360" cy="566"/>
              </a:xfrm>
              <a:custGeom>
                <a:avLst/>
                <a:gdLst>
                  <a:gd name="T0" fmla="*/ 0 w 568"/>
                  <a:gd name="T1" fmla="*/ 695 h 914"/>
                  <a:gd name="T2" fmla="*/ 19 w 568"/>
                  <a:gd name="T3" fmla="*/ 655 h 914"/>
                  <a:gd name="T4" fmla="*/ 125 w 568"/>
                  <a:gd name="T5" fmla="*/ 545 h 914"/>
                  <a:gd name="T6" fmla="*/ 188 w 568"/>
                  <a:gd name="T7" fmla="*/ 522 h 914"/>
                  <a:gd name="T8" fmla="*/ 225 w 568"/>
                  <a:gd name="T9" fmla="*/ 421 h 914"/>
                  <a:gd name="T10" fmla="*/ 309 w 568"/>
                  <a:gd name="T11" fmla="*/ 413 h 914"/>
                  <a:gd name="T12" fmla="*/ 415 w 568"/>
                  <a:gd name="T13" fmla="*/ 277 h 914"/>
                  <a:gd name="T14" fmla="*/ 397 w 568"/>
                  <a:gd name="T15" fmla="*/ 267 h 914"/>
                  <a:gd name="T16" fmla="*/ 384 w 568"/>
                  <a:gd name="T17" fmla="*/ 254 h 914"/>
                  <a:gd name="T18" fmla="*/ 380 w 568"/>
                  <a:gd name="T19" fmla="*/ 238 h 914"/>
                  <a:gd name="T20" fmla="*/ 357 w 568"/>
                  <a:gd name="T21" fmla="*/ 217 h 914"/>
                  <a:gd name="T22" fmla="*/ 342 w 568"/>
                  <a:gd name="T23" fmla="*/ 202 h 914"/>
                  <a:gd name="T24" fmla="*/ 328 w 568"/>
                  <a:gd name="T25" fmla="*/ 189 h 914"/>
                  <a:gd name="T26" fmla="*/ 307 w 568"/>
                  <a:gd name="T27" fmla="*/ 177 h 914"/>
                  <a:gd name="T28" fmla="*/ 296 w 568"/>
                  <a:gd name="T29" fmla="*/ 169 h 914"/>
                  <a:gd name="T30" fmla="*/ 411 w 568"/>
                  <a:gd name="T31" fmla="*/ 118 h 914"/>
                  <a:gd name="T32" fmla="*/ 370 w 568"/>
                  <a:gd name="T33" fmla="*/ 73 h 914"/>
                  <a:gd name="T34" fmla="*/ 559 w 568"/>
                  <a:gd name="T35" fmla="*/ 0 h 914"/>
                  <a:gd name="T36" fmla="*/ 545 w 568"/>
                  <a:gd name="T37" fmla="*/ 286 h 914"/>
                  <a:gd name="T38" fmla="*/ 568 w 568"/>
                  <a:gd name="T39" fmla="*/ 346 h 914"/>
                  <a:gd name="T40" fmla="*/ 438 w 568"/>
                  <a:gd name="T41" fmla="*/ 457 h 914"/>
                  <a:gd name="T42" fmla="*/ 432 w 568"/>
                  <a:gd name="T43" fmla="*/ 691 h 914"/>
                  <a:gd name="T44" fmla="*/ 457 w 568"/>
                  <a:gd name="T45" fmla="*/ 735 h 914"/>
                  <a:gd name="T46" fmla="*/ 449 w 568"/>
                  <a:gd name="T47" fmla="*/ 745 h 914"/>
                  <a:gd name="T48" fmla="*/ 417 w 568"/>
                  <a:gd name="T49" fmla="*/ 780 h 914"/>
                  <a:gd name="T50" fmla="*/ 386 w 568"/>
                  <a:gd name="T51" fmla="*/ 816 h 914"/>
                  <a:gd name="T52" fmla="*/ 361 w 568"/>
                  <a:gd name="T53" fmla="*/ 831 h 914"/>
                  <a:gd name="T54" fmla="*/ 332 w 568"/>
                  <a:gd name="T55" fmla="*/ 866 h 914"/>
                  <a:gd name="T56" fmla="*/ 280 w 568"/>
                  <a:gd name="T57" fmla="*/ 895 h 914"/>
                  <a:gd name="T58" fmla="*/ 253 w 568"/>
                  <a:gd name="T59" fmla="*/ 908 h 914"/>
                  <a:gd name="T60" fmla="*/ 236 w 568"/>
                  <a:gd name="T61" fmla="*/ 910 h 914"/>
                  <a:gd name="T62" fmla="*/ 219 w 568"/>
                  <a:gd name="T63" fmla="*/ 904 h 914"/>
                  <a:gd name="T64" fmla="*/ 202 w 568"/>
                  <a:gd name="T65" fmla="*/ 908 h 914"/>
                  <a:gd name="T66" fmla="*/ 182 w 568"/>
                  <a:gd name="T67" fmla="*/ 914 h 914"/>
                  <a:gd name="T68" fmla="*/ 169 w 568"/>
                  <a:gd name="T69" fmla="*/ 908 h 914"/>
                  <a:gd name="T70" fmla="*/ 148 w 568"/>
                  <a:gd name="T71" fmla="*/ 899 h 914"/>
                  <a:gd name="T72" fmla="*/ 127 w 568"/>
                  <a:gd name="T73" fmla="*/ 877 h 914"/>
                  <a:gd name="T74" fmla="*/ 81 w 568"/>
                  <a:gd name="T75" fmla="*/ 814 h 914"/>
                  <a:gd name="T76" fmla="*/ 44 w 568"/>
                  <a:gd name="T77" fmla="*/ 753 h 914"/>
                  <a:gd name="T78" fmla="*/ 27 w 568"/>
                  <a:gd name="T79" fmla="*/ 732 h 914"/>
                  <a:gd name="T80" fmla="*/ 21 w 568"/>
                  <a:gd name="T81" fmla="*/ 714 h 914"/>
                  <a:gd name="T82" fmla="*/ 0 w 568"/>
                  <a:gd name="T83" fmla="*/ 695 h 9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68" h="914">
                    <a:moveTo>
                      <a:pt x="0" y="695"/>
                    </a:moveTo>
                    <a:lnTo>
                      <a:pt x="19" y="655"/>
                    </a:lnTo>
                    <a:lnTo>
                      <a:pt x="125" y="545"/>
                    </a:lnTo>
                    <a:lnTo>
                      <a:pt x="188" y="522"/>
                    </a:lnTo>
                    <a:lnTo>
                      <a:pt x="225" y="421"/>
                    </a:lnTo>
                    <a:lnTo>
                      <a:pt x="309" y="413"/>
                    </a:lnTo>
                    <a:lnTo>
                      <a:pt x="415" y="277"/>
                    </a:lnTo>
                    <a:lnTo>
                      <a:pt x="397" y="267"/>
                    </a:lnTo>
                    <a:lnTo>
                      <a:pt x="384" y="254"/>
                    </a:lnTo>
                    <a:lnTo>
                      <a:pt x="380" y="238"/>
                    </a:lnTo>
                    <a:lnTo>
                      <a:pt x="357" y="217"/>
                    </a:lnTo>
                    <a:lnTo>
                      <a:pt x="342" y="202"/>
                    </a:lnTo>
                    <a:lnTo>
                      <a:pt x="328" y="189"/>
                    </a:lnTo>
                    <a:lnTo>
                      <a:pt x="307" y="177"/>
                    </a:lnTo>
                    <a:lnTo>
                      <a:pt x="296" y="169"/>
                    </a:lnTo>
                    <a:lnTo>
                      <a:pt x="411" y="118"/>
                    </a:lnTo>
                    <a:lnTo>
                      <a:pt x="370" y="73"/>
                    </a:lnTo>
                    <a:lnTo>
                      <a:pt x="559" y="0"/>
                    </a:lnTo>
                    <a:lnTo>
                      <a:pt x="545" y="286"/>
                    </a:lnTo>
                    <a:lnTo>
                      <a:pt x="568" y="346"/>
                    </a:lnTo>
                    <a:lnTo>
                      <a:pt x="438" y="457"/>
                    </a:lnTo>
                    <a:lnTo>
                      <a:pt x="432" y="691"/>
                    </a:lnTo>
                    <a:lnTo>
                      <a:pt x="457" y="735"/>
                    </a:lnTo>
                    <a:lnTo>
                      <a:pt x="449" y="745"/>
                    </a:lnTo>
                    <a:lnTo>
                      <a:pt x="417" y="780"/>
                    </a:lnTo>
                    <a:lnTo>
                      <a:pt x="386" y="816"/>
                    </a:lnTo>
                    <a:lnTo>
                      <a:pt x="361" y="831"/>
                    </a:lnTo>
                    <a:lnTo>
                      <a:pt x="332" y="866"/>
                    </a:lnTo>
                    <a:lnTo>
                      <a:pt x="280" y="895"/>
                    </a:lnTo>
                    <a:lnTo>
                      <a:pt x="253" y="908"/>
                    </a:lnTo>
                    <a:lnTo>
                      <a:pt x="236" y="910"/>
                    </a:lnTo>
                    <a:lnTo>
                      <a:pt x="219" y="904"/>
                    </a:lnTo>
                    <a:lnTo>
                      <a:pt x="202" y="908"/>
                    </a:lnTo>
                    <a:lnTo>
                      <a:pt x="182" y="914"/>
                    </a:lnTo>
                    <a:lnTo>
                      <a:pt x="169" y="908"/>
                    </a:lnTo>
                    <a:lnTo>
                      <a:pt x="148" y="899"/>
                    </a:lnTo>
                    <a:lnTo>
                      <a:pt x="127" y="877"/>
                    </a:lnTo>
                    <a:lnTo>
                      <a:pt x="81" y="814"/>
                    </a:lnTo>
                    <a:lnTo>
                      <a:pt x="44" y="753"/>
                    </a:lnTo>
                    <a:lnTo>
                      <a:pt x="27" y="732"/>
                    </a:lnTo>
                    <a:lnTo>
                      <a:pt x="21" y="714"/>
                    </a:lnTo>
                    <a:lnTo>
                      <a:pt x="0" y="695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92" name="Freeform 1379"/>
              <p:cNvSpPr>
                <a:spLocks/>
              </p:cNvSpPr>
              <p:nvPr/>
            </p:nvSpPr>
            <p:spPr bwMode="auto">
              <a:xfrm>
                <a:off x="34" y="2505"/>
                <a:ext cx="490" cy="370"/>
              </a:xfrm>
              <a:custGeom>
                <a:avLst/>
                <a:gdLst>
                  <a:gd name="T0" fmla="*/ 359 w 774"/>
                  <a:gd name="T1" fmla="*/ 595 h 595"/>
                  <a:gd name="T2" fmla="*/ 378 w 774"/>
                  <a:gd name="T3" fmla="*/ 557 h 595"/>
                  <a:gd name="T4" fmla="*/ 484 w 774"/>
                  <a:gd name="T5" fmla="*/ 445 h 595"/>
                  <a:gd name="T6" fmla="*/ 547 w 774"/>
                  <a:gd name="T7" fmla="*/ 422 h 595"/>
                  <a:gd name="T8" fmla="*/ 584 w 774"/>
                  <a:gd name="T9" fmla="*/ 321 h 595"/>
                  <a:gd name="T10" fmla="*/ 668 w 774"/>
                  <a:gd name="T11" fmla="*/ 315 h 595"/>
                  <a:gd name="T12" fmla="*/ 774 w 774"/>
                  <a:gd name="T13" fmla="*/ 177 h 595"/>
                  <a:gd name="T14" fmla="*/ 756 w 774"/>
                  <a:gd name="T15" fmla="*/ 167 h 595"/>
                  <a:gd name="T16" fmla="*/ 743 w 774"/>
                  <a:gd name="T17" fmla="*/ 154 h 595"/>
                  <a:gd name="T18" fmla="*/ 739 w 774"/>
                  <a:gd name="T19" fmla="*/ 138 h 595"/>
                  <a:gd name="T20" fmla="*/ 716 w 774"/>
                  <a:gd name="T21" fmla="*/ 117 h 595"/>
                  <a:gd name="T22" fmla="*/ 701 w 774"/>
                  <a:gd name="T23" fmla="*/ 104 h 595"/>
                  <a:gd name="T24" fmla="*/ 687 w 774"/>
                  <a:gd name="T25" fmla="*/ 90 h 595"/>
                  <a:gd name="T26" fmla="*/ 666 w 774"/>
                  <a:gd name="T27" fmla="*/ 79 h 595"/>
                  <a:gd name="T28" fmla="*/ 655 w 774"/>
                  <a:gd name="T29" fmla="*/ 69 h 595"/>
                  <a:gd name="T30" fmla="*/ 591 w 774"/>
                  <a:gd name="T31" fmla="*/ 100 h 595"/>
                  <a:gd name="T32" fmla="*/ 557 w 774"/>
                  <a:gd name="T33" fmla="*/ 89 h 595"/>
                  <a:gd name="T34" fmla="*/ 513 w 774"/>
                  <a:gd name="T35" fmla="*/ 106 h 595"/>
                  <a:gd name="T36" fmla="*/ 455 w 774"/>
                  <a:gd name="T37" fmla="*/ 89 h 595"/>
                  <a:gd name="T38" fmla="*/ 453 w 774"/>
                  <a:gd name="T39" fmla="*/ 85 h 595"/>
                  <a:gd name="T40" fmla="*/ 451 w 774"/>
                  <a:gd name="T41" fmla="*/ 73 h 595"/>
                  <a:gd name="T42" fmla="*/ 443 w 774"/>
                  <a:gd name="T43" fmla="*/ 60 h 595"/>
                  <a:gd name="T44" fmla="*/ 434 w 774"/>
                  <a:gd name="T45" fmla="*/ 50 h 595"/>
                  <a:gd name="T46" fmla="*/ 409 w 774"/>
                  <a:gd name="T47" fmla="*/ 37 h 595"/>
                  <a:gd name="T48" fmla="*/ 378 w 774"/>
                  <a:gd name="T49" fmla="*/ 27 h 595"/>
                  <a:gd name="T50" fmla="*/ 359 w 774"/>
                  <a:gd name="T51" fmla="*/ 23 h 595"/>
                  <a:gd name="T52" fmla="*/ 334 w 774"/>
                  <a:gd name="T53" fmla="*/ 23 h 595"/>
                  <a:gd name="T54" fmla="*/ 324 w 774"/>
                  <a:gd name="T55" fmla="*/ 6 h 595"/>
                  <a:gd name="T56" fmla="*/ 156 w 774"/>
                  <a:gd name="T57" fmla="*/ 12 h 595"/>
                  <a:gd name="T58" fmla="*/ 12 w 774"/>
                  <a:gd name="T59" fmla="*/ 0 h 595"/>
                  <a:gd name="T60" fmla="*/ 0 w 774"/>
                  <a:gd name="T61" fmla="*/ 102 h 595"/>
                  <a:gd name="T62" fmla="*/ 73 w 774"/>
                  <a:gd name="T63" fmla="*/ 328 h 595"/>
                  <a:gd name="T64" fmla="*/ 359 w 774"/>
                  <a:gd name="T65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74" h="595">
                    <a:moveTo>
                      <a:pt x="359" y="595"/>
                    </a:moveTo>
                    <a:lnTo>
                      <a:pt x="378" y="557"/>
                    </a:lnTo>
                    <a:lnTo>
                      <a:pt x="484" y="445"/>
                    </a:lnTo>
                    <a:lnTo>
                      <a:pt x="547" y="422"/>
                    </a:lnTo>
                    <a:lnTo>
                      <a:pt x="584" y="321"/>
                    </a:lnTo>
                    <a:lnTo>
                      <a:pt x="668" y="315"/>
                    </a:lnTo>
                    <a:lnTo>
                      <a:pt x="774" y="177"/>
                    </a:lnTo>
                    <a:lnTo>
                      <a:pt x="756" y="167"/>
                    </a:lnTo>
                    <a:lnTo>
                      <a:pt x="743" y="154"/>
                    </a:lnTo>
                    <a:lnTo>
                      <a:pt x="739" y="138"/>
                    </a:lnTo>
                    <a:lnTo>
                      <a:pt x="716" y="117"/>
                    </a:lnTo>
                    <a:lnTo>
                      <a:pt x="701" y="104"/>
                    </a:lnTo>
                    <a:lnTo>
                      <a:pt x="687" y="90"/>
                    </a:lnTo>
                    <a:lnTo>
                      <a:pt x="666" y="79"/>
                    </a:lnTo>
                    <a:lnTo>
                      <a:pt x="655" y="69"/>
                    </a:lnTo>
                    <a:lnTo>
                      <a:pt x="591" y="100"/>
                    </a:lnTo>
                    <a:lnTo>
                      <a:pt x="557" y="89"/>
                    </a:lnTo>
                    <a:lnTo>
                      <a:pt x="513" y="106"/>
                    </a:lnTo>
                    <a:lnTo>
                      <a:pt x="455" y="89"/>
                    </a:lnTo>
                    <a:lnTo>
                      <a:pt x="453" y="85"/>
                    </a:lnTo>
                    <a:lnTo>
                      <a:pt x="451" y="73"/>
                    </a:lnTo>
                    <a:lnTo>
                      <a:pt x="443" y="60"/>
                    </a:lnTo>
                    <a:lnTo>
                      <a:pt x="434" y="50"/>
                    </a:lnTo>
                    <a:lnTo>
                      <a:pt x="409" y="37"/>
                    </a:lnTo>
                    <a:lnTo>
                      <a:pt x="378" y="27"/>
                    </a:lnTo>
                    <a:lnTo>
                      <a:pt x="359" y="23"/>
                    </a:lnTo>
                    <a:lnTo>
                      <a:pt x="334" y="23"/>
                    </a:lnTo>
                    <a:lnTo>
                      <a:pt x="324" y="6"/>
                    </a:lnTo>
                    <a:lnTo>
                      <a:pt x="156" y="12"/>
                    </a:lnTo>
                    <a:lnTo>
                      <a:pt x="12" y="0"/>
                    </a:lnTo>
                    <a:lnTo>
                      <a:pt x="0" y="102"/>
                    </a:lnTo>
                    <a:lnTo>
                      <a:pt x="73" y="328"/>
                    </a:lnTo>
                    <a:lnTo>
                      <a:pt x="359" y="595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93" name="Freeform 1380"/>
              <p:cNvSpPr>
                <a:spLocks/>
              </p:cNvSpPr>
              <p:nvPr/>
            </p:nvSpPr>
            <p:spPr bwMode="auto">
              <a:xfrm>
                <a:off x="34" y="2505"/>
                <a:ext cx="490" cy="370"/>
              </a:xfrm>
              <a:custGeom>
                <a:avLst/>
                <a:gdLst>
                  <a:gd name="T0" fmla="*/ 359 w 774"/>
                  <a:gd name="T1" fmla="*/ 595 h 595"/>
                  <a:gd name="T2" fmla="*/ 378 w 774"/>
                  <a:gd name="T3" fmla="*/ 557 h 595"/>
                  <a:gd name="T4" fmla="*/ 484 w 774"/>
                  <a:gd name="T5" fmla="*/ 445 h 595"/>
                  <a:gd name="T6" fmla="*/ 547 w 774"/>
                  <a:gd name="T7" fmla="*/ 422 h 595"/>
                  <a:gd name="T8" fmla="*/ 584 w 774"/>
                  <a:gd name="T9" fmla="*/ 321 h 595"/>
                  <a:gd name="T10" fmla="*/ 668 w 774"/>
                  <a:gd name="T11" fmla="*/ 315 h 595"/>
                  <a:gd name="T12" fmla="*/ 774 w 774"/>
                  <a:gd name="T13" fmla="*/ 177 h 595"/>
                  <a:gd name="T14" fmla="*/ 756 w 774"/>
                  <a:gd name="T15" fmla="*/ 167 h 595"/>
                  <a:gd name="T16" fmla="*/ 743 w 774"/>
                  <a:gd name="T17" fmla="*/ 154 h 595"/>
                  <a:gd name="T18" fmla="*/ 739 w 774"/>
                  <a:gd name="T19" fmla="*/ 138 h 595"/>
                  <a:gd name="T20" fmla="*/ 716 w 774"/>
                  <a:gd name="T21" fmla="*/ 117 h 595"/>
                  <a:gd name="T22" fmla="*/ 701 w 774"/>
                  <a:gd name="T23" fmla="*/ 104 h 595"/>
                  <a:gd name="T24" fmla="*/ 687 w 774"/>
                  <a:gd name="T25" fmla="*/ 90 h 595"/>
                  <a:gd name="T26" fmla="*/ 666 w 774"/>
                  <a:gd name="T27" fmla="*/ 79 h 595"/>
                  <a:gd name="T28" fmla="*/ 655 w 774"/>
                  <a:gd name="T29" fmla="*/ 69 h 595"/>
                  <a:gd name="T30" fmla="*/ 591 w 774"/>
                  <a:gd name="T31" fmla="*/ 100 h 595"/>
                  <a:gd name="T32" fmla="*/ 557 w 774"/>
                  <a:gd name="T33" fmla="*/ 89 h 595"/>
                  <a:gd name="T34" fmla="*/ 513 w 774"/>
                  <a:gd name="T35" fmla="*/ 106 h 595"/>
                  <a:gd name="T36" fmla="*/ 455 w 774"/>
                  <a:gd name="T37" fmla="*/ 89 h 595"/>
                  <a:gd name="T38" fmla="*/ 453 w 774"/>
                  <a:gd name="T39" fmla="*/ 85 h 595"/>
                  <a:gd name="T40" fmla="*/ 451 w 774"/>
                  <a:gd name="T41" fmla="*/ 73 h 595"/>
                  <a:gd name="T42" fmla="*/ 443 w 774"/>
                  <a:gd name="T43" fmla="*/ 60 h 595"/>
                  <a:gd name="T44" fmla="*/ 434 w 774"/>
                  <a:gd name="T45" fmla="*/ 50 h 595"/>
                  <a:gd name="T46" fmla="*/ 409 w 774"/>
                  <a:gd name="T47" fmla="*/ 37 h 595"/>
                  <a:gd name="T48" fmla="*/ 378 w 774"/>
                  <a:gd name="T49" fmla="*/ 27 h 595"/>
                  <a:gd name="T50" fmla="*/ 359 w 774"/>
                  <a:gd name="T51" fmla="*/ 23 h 595"/>
                  <a:gd name="T52" fmla="*/ 334 w 774"/>
                  <a:gd name="T53" fmla="*/ 23 h 595"/>
                  <a:gd name="T54" fmla="*/ 324 w 774"/>
                  <a:gd name="T55" fmla="*/ 6 h 595"/>
                  <a:gd name="T56" fmla="*/ 156 w 774"/>
                  <a:gd name="T57" fmla="*/ 12 h 595"/>
                  <a:gd name="T58" fmla="*/ 12 w 774"/>
                  <a:gd name="T59" fmla="*/ 0 h 595"/>
                  <a:gd name="T60" fmla="*/ 0 w 774"/>
                  <a:gd name="T61" fmla="*/ 102 h 595"/>
                  <a:gd name="T62" fmla="*/ 73 w 774"/>
                  <a:gd name="T63" fmla="*/ 328 h 595"/>
                  <a:gd name="T64" fmla="*/ 359 w 774"/>
                  <a:gd name="T65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74" h="595">
                    <a:moveTo>
                      <a:pt x="359" y="595"/>
                    </a:moveTo>
                    <a:lnTo>
                      <a:pt x="378" y="557"/>
                    </a:lnTo>
                    <a:lnTo>
                      <a:pt x="484" y="445"/>
                    </a:lnTo>
                    <a:lnTo>
                      <a:pt x="547" y="422"/>
                    </a:lnTo>
                    <a:lnTo>
                      <a:pt x="584" y="321"/>
                    </a:lnTo>
                    <a:lnTo>
                      <a:pt x="668" y="315"/>
                    </a:lnTo>
                    <a:lnTo>
                      <a:pt x="774" y="177"/>
                    </a:lnTo>
                    <a:lnTo>
                      <a:pt x="756" y="167"/>
                    </a:lnTo>
                    <a:lnTo>
                      <a:pt x="743" y="154"/>
                    </a:lnTo>
                    <a:lnTo>
                      <a:pt x="739" y="138"/>
                    </a:lnTo>
                    <a:lnTo>
                      <a:pt x="716" y="117"/>
                    </a:lnTo>
                    <a:lnTo>
                      <a:pt x="701" y="104"/>
                    </a:lnTo>
                    <a:lnTo>
                      <a:pt x="687" y="90"/>
                    </a:lnTo>
                    <a:lnTo>
                      <a:pt x="666" y="79"/>
                    </a:lnTo>
                    <a:lnTo>
                      <a:pt x="655" y="69"/>
                    </a:lnTo>
                    <a:lnTo>
                      <a:pt x="591" y="100"/>
                    </a:lnTo>
                    <a:lnTo>
                      <a:pt x="557" y="89"/>
                    </a:lnTo>
                    <a:lnTo>
                      <a:pt x="513" y="106"/>
                    </a:lnTo>
                    <a:lnTo>
                      <a:pt x="455" y="89"/>
                    </a:lnTo>
                    <a:lnTo>
                      <a:pt x="453" y="85"/>
                    </a:lnTo>
                    <a:lnTo>
                      <a:pt x="451" y="73"/>
                    </a:lnTo>
                    <a:lnTo>
                      <a:pt x="443" y="60"/>
                    </a:lnTo>
                    <a:lnTo>
                      <a:pt x="434" y="50"/>
                    </a:lnTo>
                    <a:lnTo>
                      <a:pt x="409" y="37"/>
                    </a:lnTo>
                    <a:lnTo>
                      <a:pt x="378" y="27"/>
                    </a:lnTo>
                    <a:lnTo>
                      <a:pt x="359" y="23"/>
                    </a:lnTo>
                    <a:lnTo>
                      <a:pt x="334" y="23"/>
                    </a:lnTo>
                    <a:lnTo>
                      <a:pt x="324" y="6"/>
                    </a:lnTo>
                    <a:lnTo>
                      <a:pt x="156" y="12"/>
                    </a:lnTo>
                    <a:lnTo>
                      <a:pt x="12" y="0"/>
                    </a:lnTo>
                    <a:lnTo>
                      <a:pt x="0" y="102"/>
                    </a:lnTo>
                    <a:lnTo>
                      <a:pt x="73" y="328"/>
                    </a:lnTo>
                    <a:lnTo>
                      <a:pt x="359" y="595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94" name="Freeform 1381"/>
              <p:cNvSpPr>
                <a:spLocks/>
              </p:cNvSpPr>
              <p:nvPr/>
            </p:nvSpPr>
            <p:spPr bwMode="auto">
              <a:xfrm>
                <a:off x="3" y="1912"/>
                <a:ext cx="687" cy="658"/>
              </a:xfrm>
              <a:custGeom>
                <a:avLst/>
                <a:gdLst>
                  <a:gd name="T0" fmla="*/ 56 w 1081"/>
                  <a:gd name="T1" fmla="*/ 955 h 1061"/>
                  <a:gd name="T2" fmla="*/ 200 w 1081"/>
                  <a:gd name="T3" fmla="*/ 965 h 1061"/>
                  <a:gd name="T4" fmla="*/ 368 w 1081"/>
                  <a:gd name="T5" fmla="*/ 961 h 1061"/>
                  <a:gd name="T6" fmla="*/ 378 w 1081"/>
                  <a:gd name="T7" fmla="*/ 976 h 1061"/>
                  <a:gd name="T8" fmla="*/ 403 w 1081"/>
                  <a:gd name="T9" fmla="*/ 976 h 1061"/>
                  <a:gd name="T10" fmla="*/ 422 w 1081"/>
                  <a:gd name="T11" fmla="*/ 982 h 1061"/>
                  <a:gd name="T12" fmla="*/ 453 w 1081"/>
                  <a:gd name="T13" fmla="*/ 992 h 1061"/>
                  <a:gd name="T14" fmla="*/ 478 w 1081"/>
                  <a:gd name="T15" fmla="*/ 1005 h 1061"/>
                  <a:gd name="T16" fmla="*/ 487 w 1081"/>
                  <a:gd name="T17" fmla="*/ 1015 h 1061"/>
                  <a:gd name="T18" fmla="*/ 495 w 1081"/>
                  <a:gd name="T19" fmla="*/ 1028 h 1061"/>
                  <a:gd name="T20" fmla="*/ 497 w 1081"/>
                  <a:gd name="T21" fmla="*/ 1040 h 1061"/>
                  <a:gd name="T22" fmla="*/ 497 w 1081"/>
                  <a:gd name="T23" fmla="*/ 1044 h 1061"/>
                  <a:gd name="T24" fmla="*/ 557 w 1081"/>
                  <a:gd name="T25" fmla="*/ 1061 h 1061"/>
                  <a:gd name="T26" fmla="*/ 601 w 1081"/>
                  <a:gd name="T27" fmla="*/ 1044 h 1061"/>
                  <a:gd name="T28" fmla="*/ 635 w 1081"/>
                  <a:gd name="T29" fmla="*/ 1055 h 1061"/>
                  <a:gd name="T30" fmla="*/ 699 w 1081"/>
                  <a:gd name="T31" fmla="*/ 1024 h 1061"/>
                  <a:gd name="T32" fmla="*/ 814 w 1081"/>
                  <a:gd name="T33" fmla="*/ 974 h 1061"/>
                  <a:gd name="T34" fmla="*/ 773 w 1081"/>
                  <a:gd name="T35" fmla="*/ 928 h 1061"/>
                  <a:gd name="T36" fmla="*/ 962 w 1081"/>
                  <a:gd name="T37" fmla="*/ 855 h 1061"/>
                  <a:gd name="T38" fmla="*/ 1059 w 1081"/>
                  <a:gd name="T39" fmla="*/ 815 h 1061"/>
                  <a:gd name="T40" fmla="*/ 1059 w 1081"/>
                  <a:gd name="T41" fmla="*/ 458 h 1061"/>
                  <a:gd name="T42" fmla="*/ 1019 w 1081"/>
                  <a:gd name="T43" fmla="*/ 385 h 1061"/>
                  <a:gd name="T44" fmla="*/ 1034 w 1081"/>
                  <a:gd name="T45" fmla="*/ 360 h 1061"/>
                  <a:gd name="T46" fmla="*/ 1081 w 1081"/>
                  <a:gd name="T47" fmla="*/ 285 h 1061"/>
                  <a:gd name="T48" fmla="*/ 1046 w 1081"/>
                  <a:gd name="T49" fmla="*/ 182 h 1061"/>
                  <a:gd name="T50" fmla="*/ 1079 w 1081"/>
                  <a:gd name="T51" fmla="*/ 57 h 1061"/>
                  <a:gd name="T52" fmla="*/ 1029 w 1081"/>
                  <a:gd name="T53" fmla="*/ 0 h 1061"/>
                  <a:gd name="T54" fmla="*/ 937 w 1081"/>
                  <a:gd name="T55" fmla="*/ 101 h 1061"/>
                  <a:gd name="T56" fmla="*/ 818 w 1081"/>
                  <a:gd name="T57" fmla="*/ 163 h 1061"/>
                  <a:gd name="T58" fmla="*/ 747 w 1081"/>
                  <a:gd name="T59" fmla="*/ 205 h 1061"/>
                  <a:gd name="T60" fmla="*/ 695 w 1081"/>
                  <a:gd name="T61" fmla="*/ 243 h 1061"/>
                  <a:gd name="T62" fmla="*/ 670 w 1081"/>
                  <a:gd name="T63" fmla="*/ 264 h 1061"/>
                  <a:gd name="T64" fmla="*/ 658 w 1081"/>
                  <a:gd name="T65" fmla="*/ 282 h 1061"/>
                  <a:gd name="T66" fmla="*/ 645 w 1081"/>
                  <a:gd name="T67" fmla="*/ 310 h 1061"/>
                  <a:gd name="T68" fmla="*/ 635 w 1081"/>
                  <a:gd name="T69" fmla="*/ 337 h 1061"/>
                  <a:gd name="T70" fmla="*/ 624 w 1081"/>
                  <a:gd name="T71" fmla="*/ 353 h 1061"/>
                  <a:gd name="T72" fmla="*/ 591 w 1081"/>
                  <a:gd name="T73" fmla="*/ 362 h 1061"/>
                  <a:gd name="T74" fmla="*/ 551 w 1081"/>
                  <a:gd name="T75" fmla="*/ 366 h 1061"/>
                  <a:gd name="T76" fmla="*/ 535 w 1081"/>
                  <a:gd name="T77" fmla="*/ 376 h 1061"/>
                  <a:gd name="T78" fmla="*/ 516 w 1081"/>
                  <a:gd name="T79" fmla="*/ 397 h 1061"/>
                  <a:gd name="T80" fmla="*/ 482 w 1081"/>
                  <a:gd name="T81" fmla="*/ 443 h 1061"/>
                  <a:gd name="T82" fmla="*/ 445 w 1081"/>
                  <a:gd name="T83" fmla="*/ 491 h 1061"/>
                  <a:gd name="T84" fmla="*/ 405 w 1081"/>
                  <a:gd name="T85" fmla="*/ 541 h 1061"/>
                  <a:gd name="T86" fmla="*/ 361 w 1081"/>
                  <a:gd name="T87" fmla="*/ 600 h 1061"/>
                  <a:gd name="T88" fmla="*/ 332 w 1081"/>
                  <a:gd name="T89" fmla="*/ 633 h 1061"/>
                  <a:gd name="T90" fmla="*/ 296 w 1081"/>
                  <a:gd name="T91" fmla="*/ 648 h 1061"/>
                  <a:gd name="T92" fmla="*/ 238 w 1081"/>
                  <a:gd name="T93" fmla="*/ 667 h 1061"/>
                  <a:gd name="T94" fmla="*/ 184 w 1081"/>
                  <a:gd name="T95" fmla="*/ 681 h 1061"/>
                  <a:gd name="T96" fmla="*/ 163 w 1081"/>
                  <a:gd name="T97" fmla="*/ 679 h 1061"/>
                  <a:gd name="T98" fmla="*/ 142 w 1081"/>
                  <a:gd name="T99" fmla="*/ 660 h 1061"/>
                  <a:gd name="T100" fmla="*/ 138 w 1081"/>
                  <a:gd name="T101" fmla="*/ 616 h 1061"/>
                  <a:gd name="T102" fmla="*/ 83 w 1081"/>
                  <a:gd name="T103" fmla="*/ 610 h 1061"/>
                  <a:gd name="T104" fmla="*/ 44 w 1081"/>
                  <a:gd name="T105" fmla="*/ 784 h 1061"/>
                  <a:gd name="T106" fmla="*/ 29 w 1081"/>
                  <a:gd name="T107" fmla="*/ 796 h 1061"/>
                  <a:gd name="T108" fmla="*/ 0 w 1081"/>
                  <a:gd name="T109" fmla="*/ 784 h 1061"/>
                  <a:gd name="T110" fmla="*/ 2 w 1081"/>
                  <a:gd name="T111" fmla="*/ 823 h 1061"/>
                  <a:gd name="T112" fmla="*/ 52 w 1081"/>
                  <a:gd name="T113" fmla="*/ 855 h 1061"/>
                  <a:gd name="T114" fmla="*/ 56 w 1081"/>
                  <a:gd name="T115" fmla="*/ 955 h 10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81" h="1061">
                    <a:moveTo>
                      <a:pt x="56" y="955"/>
                    </a:moveTo>
                    <a:lnTo>
                      <a:pt x="200" y="965"/>
                    </a:lnTo>
                    <a:lnTo>
                      <a:pt x="368" y="961"/>
                    </a:lnTo>
                    <a:lnTo>
                      <a:pt x="378" y="976"/>
                    </a:lnTo>
                    <a:lnTo>
                      <a:pt x="403" y="976"/>
                    </a:lnTo>
                    <a:lnTo>
                      <a:pt x="422" y="982"/>
                    </a:lnTo>
                    <a:lnTo>
                      <a:pt x="453" y="992"/>
                    </a:lnTo>
                    <a:lnTo>
                      <a:pt x="478" y="1005"/>
                    </a:lnTo>
                    <a:lnTo>
                      <a:pt x="487" y="1015"/>
                    </a:lnTo>
                    <a:lnTo>
                      <a:pt x="495" y="1028"/>
                    </a:lnTo>
                    <a:lnTo>
                      <a:pt x="497" y="1040"/>
                    </a:lnTo>
                    <a:lnTo>
                      <a:pt x="497" y="1044"/>
                    </a:lnTo>
                    <a:lnTo>
                      <a:pt x="557" y="1061"/>
                    </a:lnTo>
                    <a:lnTo>
                      <a:pt x="601" y="1044"/>
                    </a:lnTo>
                    <a:lnTo>
                      <a:pt x="635" y="1055"/>
                    </a:lnTo>
                    <a:lnTo>
                      <a:pt x="699" y="1024"/>
                    </a:lnTo>
                    <a:lnTo>
                      <a:pt x="814" y="974"/>
                    </a:lnTo>
                    <a:lnTo>
                      <a:pt x="773" y="928"/>
                    </a:lnTo>
                    <a:lnTo>
                      <a:pt x="962" y="855"/>
                    </a:lnTo>
                    <a:lnTo>
                      <a:pt x="1059" y="815"/>
                    </a:lnTo>
                    <a:lnTo>
                      <a:pt x="1059" y="458"/>
                    </a:lnTo>
                    <a:lnTo>
                      <a:pt x="1019" y="385"/>
                    </a:lnTo>
                    <a:lnTo>
                      <a:pt x="1034" y="360"/>
                    </a:lnTo>
                    <a:lnTo>
                      <a:pt x="1081" y="285"/>
                    </a:lnTo>
                    <a:lnTo>
                      <a:pt x="1046" y="182"/>
                    </a:lnTo>
                    <a:lnTo>
                      <a:pt x="1079" y="57"/>
                    </a:lnTo>
                    <a:lnTo>
                      <a:pt x="1029" y="0"/>
                    </a:lnTo>
                    <a:lnTo>
                      <a:pt x="937" y="101"/>
                    </a:lnTo>
                    <a:lnTo>
                      <a:pt x="818" y="163"/>
                    </a:lnTo>
                    <a:lnTo>
                      <a:pt x="747" y="205"/>
                    </a:lnTo>
                    <a:lnTo>
                      <a:pt x="695" y="243"/>
                    </a:lnTo>
                    <a:lnTo>
                      <a:pt x="670" y="264"/>
                    </a:lnTo>
                    <a:lnTo>
                      <a:pt x="658" y="282"/>
                    </a:lnTo>
                    <a:lnTo>
                      <a:pt x="645" y="310"/>
                    </a:lnTo>
                    <a:lnTo>
                      <a:pt x="635" y="337"/>
                    </a:lnTo>
                    <a:lnTo>
                      <a:pt x="624" y="353"/>
                    </a:lnTo>
                    <a:lnTo>
                      <a:pt x="591" y="362"/>
                    </a:lnTo>
                    <a:lnTo>
                      <a:pt x="551" y="366"/>
                    </a:lnTo>
                    <a:lnTo>
                      <a:pt x="535" y="376"/>
                    </a:lnTo>
                    <a:lnTo>
                      <a:pt x="516" y="397"/>
                    </a:lnTo>
                    <a:lnTo>
                      <a:pt x="482" y="443"/>
                    </a:lnTo>
                    <a:lnTo>
                      <a:pt x="445" y="491"/>
                    </a:lnTo>
                    <a:lnTo>
                      <a:pt x="405" y="541"/>
                    </a:lnTo>
                    <a:lnTo>
                      <a:pt x="361" y="600"/>
                    </a:lnTo>
                    <a:lnTo>
                      <a:pt x="332" y="633"/>
                    </a:lnTo>
                    <a:lnTo>
                      <a:pt x="296" y="648"/>
                    </a:lnTo>
                    <a:lnTo>
                      <a:pt x="238" y="667"/>
                    </a:lnTo>
                    <a:lnTo>
                      <a:pt x="184" y="681"/>
                    </a:lnTo>
                    <a:lnTo>
                      <a:pt x="163" y="679"/>
                    </a:lnTo>
                    <a:lnTo>
                      <a:pt x="142" y="660"/>
                    </a:lnTo>
                    <a:lnTo>
                      <a:pt x="138" y="616"/>
                    </a:lnTo>
                    <a:lnTo>
                      <a:pt x="83" y="610"/>
                    </a:lnTo>
                    <a:lnTo>
                      <a:pt x="44" y="784"/>
                    </a:lnTo>
                    <a:lnTo>
                      <a:pt x="29" y="796"/>
                    </a:lnTo>
                    <a:lnTo>
                      <a:pt x="0" y="784"/>
                    </a:lnTo>
                    <a:lnTo>
                      <a:pt x="2" y="823"/>
                    </a:lnTo>
                    <a:lnTo>
                      <a:pt x="52" y="855"/>
                    </a:lnTo>
                    <a:lnTo>
                      <a:pt x="56" y="955"/>
                    </a:lnTo>
                    <a:close/>
                  </a:path>
                </a:pathLst>
              </a:custGeom>
              <a:solidFill>
                <a:srgbClr val="7BE6E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95" name="Freeform 1382"/>
              <p:cNvSpPr>
                <a:spLocks/>
              </p:cNvSpPr>
              <p:nvPr/>
            </p:nvSpPr>
            <p:spPr bwMode="auto">
              <a:xfrm>
                <a:off x="3" y="1912"/>
                <a:ext cx="687" cy="658"/>
              </a:xfrm>
              <a:custGeom>
                <a:avLst/>
                <a:gdLst>
                  <a:gd name="T0" fmla="*/ 56 w 1081"/>
                  <a:gd name="T1" fmla="*/ 955 h 1061"/>
                  <a:gd name="T2" fmla="*/ 200 w 1081"/>
                  <a:gd name="T3" fmla="*/ 965 h 1061"/>
                  <a:gd name="T4" fmla="*/ 368 w 1081"/>
                  <a:gd name="T5" fmla="*/ 961 h 1061"/>
                  <a:gd name="T6" fmla="*/ 378 w 1081"/>
                  <a:gd name="T7" fmla="*/ 976 h 1061"/>
                  <a:gd name="T8" fmla="*/ 403 w 1081"/>
                  <a:gd name="T9" fmla="*/ 976 h 1061"/>
                  <a:gd name="T10" fmla="*/ 422 w 1081"/>
                  <a:gd name="T11" fmla="*/ 982 h 1061"/>
                  <a:gd name="T12" fmla="*/ 453 w 1081"/>
                  <a:gd name="T13" fmla="*/ 992 h 1061"/>
                  <a:gd name="T14" fmla="*/ 478 w 1081"/>
                  <a:gd name="T15" fmla="*/ 1005 h 1061"/>
                  <a:gd name="T16" fmla="*/ 487 w 1081"/>
                  <a:gd name="T17" fmla="*/ 1015 h 1061"/>
                  <a:gd name="T18" fmla="*/ 495 w 1081"/>
                  <a:gd name="T19" fmla="*/ 1028 h 1061"/>
                  <a:gd name="T20" fmla="*/ 497 w 1081"/>
                  <a:gd name="T21" fmla="*/ 1040 h 1061"/>
                  <a:gd name="T22" fmla="*/ 497 w 1081"/>
                  <a:gd name="T23" fmla="*/ 1044 h 1061"/>
                  <a:gd name="T24" fmla="*/ 557 w 1081"/>
                  <a:gd name="T25" fmla="*/ 1061 h 1061"/>
                  <a:gd name="T26" fmla="*/ 601 w 1081"/>
                  <a:gd name="T27" fmla="*/ 1044 h 1061"/>
                  <a:gd name="T28" fmla="*/ 635 w 1081"/>
                  <a:gd name="T29" fmla="*/ 1055 h 1061"/>
                  <a:gd name="T30" fmla="*/ 699 w 1081"/>
                  <a:gd name="T31" fmla="*/ 1024 h 1061"/>
                  <a:gd name="T32" fmla="*/ 814 w 1081"/>
                  <a:gd name="T33" fmla="*/ 974 h 1061"/>
                  <a:gd name="T34" fmla="*/ 773 w 1081"/>
                  <a:gd name="T35" fmla="*/ 928 h 1061"/>
                  <a:gd name="T36" fmla="*/ 962 w 1081"/>
                  <a:gd name="T37" fmla="*/ 855 h 1061"/>
                  <a:gd name="T38" fmla="*/ 1059 w 1081"/>
                  <a:gd name="T39" fmla="*/ 815 h 1061"/>
                  <a:gd name="T40" fmla="*/ 1059 w 1081"/>
                  <a:gd name="T41" fmla="*/ 458 h 1061"/>
                  <a:gd name="T42" fmla="*/ 1019 w 1081"/>
                  <a:gd name="T43" fmla="*/ 385 h 1061"/>
                  <a:gd name="T44" fmla="*/ 1034 w 1081"/>
                  <a:gd name="T45" fmla="*/ 360 h 1061"/>
                  <a:gd name="T46" fmla="*/ 1081 w 1081"/>
                  <a:gd name="T47" fmla="*/ 285 h 1061"/>
                  <a:gd name="T48" fmla="*/ 1046 w 1081"/>
                  <a:gd name="T49" fmla="*/ 182 h 1061"/>
                  <a:gd name="T50" fmla="*/ 1079 w 1081"/>
                  <a:gd name="T51" fmla="*/ 57 h 1061"/>
                  <a:gd name="T52" fmla="*/ 1029 w 1081"/>
                  <a:gd name="T53" fmla="*/ 0 h 1061"/>
                  <a:gd name="T54" fmla="*/ 937 w 1081"/>
                  <a:gd name="T55" fmla="*/ 101 h 1061"/>
                  <a:gd name="T56" fmla="*/ 818 w 1081"/>
                  <a:gd name="T57" fmla="*/ 163 h 1061"/>
                  <a:gd name="T58" fmla="*/ 747 w 1081"/>
                  <a:gd name="T59" fmla="*/ 205 h 1061"/>
                  <a:gd name="T60" fmla="*/ 695 w 1081"/>
                  <a:gd name="T61" fmla="*/ 243 h 1061"/>
                  <a:gd name="T62" fmla="*/ 670 w 1081"/>
                  <a:gd name="T63" fmla="*/ 264 h 1061"/>
                  <a:gd name="T64" fmla="*/ 658 w 1081"/>
                  <a:gd name="T65" fmla="*/ 282 h 1061"/>
                  <a:gd name="T66" fmla="*/ 645 w 1081"/>
                  <a:gd name="T67" fmla="*/ 310 h 1061"/>
                  <a:gd name="T68" fmla="*/ 635 w 1081"/>
                  <a:gd name="T69" fmla="*/ 337 h 1061"/>
                  <a:gd name="T70" fmla="*/ 624 w 1081"/>
                  <a:gd name="T71" fmla="*/ 353 h 1061"/>
                  <a:gd name="T72" fmla="*/ 591 w 1081"/>
                  <a:gd name="T73" fmla="*/ 362 h 1061"/>
                  <a:gd name="T74" fmla="*/ 551 w 1081"/>
                  <a:gd name="T75" fmla="*/ 366 h 1061"/>
                  <a:gd name="T76" fmla="*/ 535 w 1081"/>
                  <a:gd name="T77" fmla="*/ 376 h 1061"/>
                  <a:gd name="T78" fmla="*/ 516 w 1081"/>
                  <a:gd name="T79" fmla="*/ 397 h 1061"/>
                  <a:gd name="T80" fmla="*/ 482 w 1081"/>
                  <a:gd name="T81" fmla="*/ 443 h 1061"/>
                  <a:gd name="T82" fmla="*/ 445 w 1081"/>
                  <a:gd name="T83" fmla="*/ 491 h 1061"/>
                  <a:gd name="T84" fmla="*/ 405 w 1081"/>
                  <a:gd name="T85" fmla="*/ 541 h 1061"/>
                  <a:gd name="T86" fmla="*/ 361 w 1081"/>
                  <a:gd name="T87" fmla="*/ 600 h 1061"/>
                  <a:gd name="T88" fmla="*/ 332 w 1081"/>
                  <a:gd name="T89" fmla="*/ 633 h 1061"/>
                  <a:gd name="T90" fmla="*/ 296 w 1081"/>
                  <a:gd name="T91" fmla="*/ 648 h 1061"/>
                  <a:gd name="T92" fmla="*/ 238 w 1081"/>
                  <a:gd name="T93" fmla="*/ 667 h 1061"/>
                  <a:gd name="T94" fmla="*/ 184 w 1081"/>
                  <a:gd name="T95" fmla="*/ 681 h 1061"/>
                  <a:gd name="T96" fmla="*/ 163 w 1081"/>
                  <a:gd name="T97" fmla="*/ 679 h 1061"/>
                  <a:gd name="T98" fmla="*/ 142 w 1081"/>
                  <a:gd name="T99" fmla="*/ 660 h 1061"/>
                  <a:gd name="T100" fmla="*/ 138 w 1081"/>
                  <a:gd name="T101" fmla="*/ 616 h 1061"/>
                  <a:gd name="T102" fmla="*/ 83 w 1081"/>
                  <a:gd name="T103" fmla="*/ 610 h 1061"/>
                  <a:gd name="T104" fmla="*/ 44 w 1081"/>
                  <a:gd name="T105" fmla="*/ 784 h 1061"/>
                  <a:gd name="T106" fmla="*/ 29 w 1081"/>
                  <a:gd name="T107" fmla="*/ 796 h 1061"/>
                  <a:gd name="T108" fmla="*/ 0 w 1081"/>
                  <a:gd name="T109" fmla="*/ 784 h 1061"/>
                  <a:gd name="T110" fmla="*/ 2 w 1081"/>
                  <a:gd name="T111" fmla="*/ 823 h 1061"/>
                  <a:gd name="T112" fmla="*/ 52 w 1081"/>
                  <a:gd name="T113" fmla="*/ 855 h 1061"/>
                  <a:gd name="T114" fmla="*/ 56 w 1081"/>
                  <a:gd name="T115" fmla="*/ 955 h 10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81" h="1061">
                    <a:moveTo>
                      <a:pt x="56" y="955"/>
                    </a:moveTo>
                    <a:lnTo>
                      <a:pt x="200" y="965"/>
                    </a:lnTo>
                    <a:lnTo>
                      <a:pt x="368" y="961"/>
                    </a:lnTo>
                    <a:lnTo>
                      <a:pt x="378" y="976"/>
                    </a:lnTo>
                    <a:lnTo>
                      <a:pt x="403" y="976"/>
                    </a:lnTo>
                    <a:lnTo>
                      <a:pt x="422" y="982"/>
                    </a:lnTo>
                    <a:lnTo>
                      <a:pt x="453" y="992"/>
                    </a:lnTo>
                    <a:lnTo>
                      <a:pt x="478" y="1005"/>
                    </a:lnTo>
                    <a:lnTo>
                      <a:pt x="487" y="1015"/>
                    </a:lnTo>
                    <a:lnTo>
                      <a:pt x="495" y="1028"/>
                    </a:lnTo>
                    <a:lnTo>
                      <a:pt x="497" y="1040"/>
                    </a:lnTo>
                    <a:lnTo>
                      <a:pt x="497" y="1044"/>
                    </a:lnTo>
                    <a:lnTo>
                      <a:pt x="557" y="1061"/>
                    </a:lnTo>
                    <a:lnTo>
                      <a:pt x="601" y="1044"/>
                    </a:lnTo>
                    <a:lnTo>
                      <a:pt x="635" y="1055"/>
                    </a:lnTo>
                    <a:lnTo>
                      <a:pt x="699" y="1024"/>
                    </a:lnTo>
                    <a:lnTo>
                      <a:pt x="814" y="974"/>
                    </a:lnTo>
                    <a:lnTo>
                      <a:pt x="773" y="928"/>
                    </a:lnTo>
                    <a:lnTo>
                      <a:pt x="962" y="855"/>
                    </a:lnTo>
                    <a:lnTo>
                      <a:pt x="1059" y="815"/>
                    </a:lnTo>
                    <a:lnTo>
                      <a:pt x="1059" y="458"/>
                    </a:lnTo>
                    <a:lnTo>
                      <a:pt x="1019" y="385"/>
                    </a:lnTo>
                    <a:lnTo>
                      <a:pt x="1034" y="360"/>
                    </a:lnTo>
                    <a:lnTo>
                      <a:pt x="1081" y="285"/>
                    </a:lnTo>
                    <a:lnTo>
                      <a:pt x="1046" y="182"/>
                    </a:lnTo>
                    <a:lnTo>
                      <a:pt x="1079" y="57"/>
                    </a:lnTo>
                    <a:lnTo>
                      <a:pt x="1029" y="0"/>
                    </a:lnTo>
                    <a:lnTo>
                      <a:pt x="937" y="101"/>
                    </a:lnTo>
                    <a:lnTo>
                      <a:pt x="818" y="163"/>
                    </a:lnTo>
                    <a:lnTo>
                      <a:pt x="747" y="205"/>
                    </a:lnTo>
                    <a:lnTo>
                      <a:pt x="695" y="243"/>
                    </a:lnTo>
                    <a:lnTo>
                      <a:pt x="670" y="264"/>
                    </a:lnTo>
                    <a:lnTo>
                      <a:pt x="658" y="282"/>
                    </a:lnTo>
                    <a:lnTo>
                      <a:pt x="645" y="310"/>
                    </a:lnTo>
                    <a:lnTo>
                      <a:pt x="635" y="337"/>
                    </a:lnTo>
                    <a:lnTo>
                      <a:pt x="624" y="353"/>
                    </a:lnTo>
                    <a:lnTo>
                      <a:pt x="591" y="362"/>
                    </a:lnTo>
                    <a:lnTo>
                      <a:pt x="551" y="366"/>
                    </a:lnTo>
                    <a:lnTo>
                      <a:pt x="535" y="376"/>
                    </a:lnTo>
                    <a:lnTo>
                      <a:pt x="516" y="397"/>
                    </a:lnTo>
                    <a:lnTo>
                      <a:pt x="482" y="443"/>
                    </a:lnTo>
                    <a:lnTo>
                      <a:pt x="445" y="491"/>
                    </a:lnTo>
                    <a:lnTo>
                      <a:pt x="405" y="541"/>
                    </a:lnTo>
                    <a:lnTo>
                      <a:pt x="361" y="600"/>
                    </a:lnTo>
                    <a:lnTo>
                      <a:pt x="332" y="633"/>
                    </a:lnTo>
                    <a:lnTo>
                      <a:pt x="296" y="648"/>
                    </a:lnTo>
                    <a:lnTo>
                      <a:pt x="238" y="667"/>
                    </a:lnTo>
                    <a:lnTo>
                      <a:pt x="184" y="681"/>
                    </a:lnTo>
                    <a:lnTo>
                      <a:pt x="163" y="679"/>
                    </a:lnTo>
                    <a:lnTo>
                      <a:pt x="142" y="660"/>
                    </a:lnTo>
                    <a:lnTo>
                      <a:pt x="138" y="616"/>
                    </a:lnTo>
                    <a:lnTo>
                      <a:pt x="83" y="610"/>
                    </a:lnTo>
                    <a:lnTo>
                      <a:pt x="44" y="784"/>
                    </a:lnTo>
                    <a:lnTo>
                      <a:pt x="29" y="796"/>
                    </a:lnTo>
                    <a:lnTo>
                      <a:pt x="0" y="784"/>
                    </a:lnTo>
                    <a:lnTo>
                      <a:pt x="2" y="823"/>
                    </a:lnTo>
                    <a:lnTo>
                      <a:pt x="52" y="855"/>
                    </a:lnTo>
                    <a:lnTo>
                      <a:pt x="56" y="955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96" name="Rectangle 1383"/>
              <p:cNvSpPr>
                <a:spLocks noChangeArrowheads="1"/>
              </p:cNvSpPr>
              <p:nvPr/>
            </p:nvSpPr>
            <p:spPr bwMode="auto">
              <a:xfrm rot="3660000">
                <a:off x="2239" y="3897"/>
                <a:ext cx="170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FF66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wrap="none" lIns="0" tIns="0" rIns="0" bIns="0">
                <a:spAutoFit/>
              </a:bodyPr>
              <a:lstStyle/>
              <a:p>
                <a:endParaRPr lang="es-MX">
                  <a:solidFill>
                    <a:schemeClr val="bg1"/>
                  </a:solidFill>
                </a:endParaRPr>
              </a:p>
            </p:txBody>
          </p:sp>
          <p:sp>
            <p:nvSpPr>
              <p:cNvPr id="497" name="Freeform 1384"/>
              <p:cNvSpPr>
                <a:spLocks/>
              </p:cNvSpPr>
              <p:nvPr/>
            </p:nvSpPr>
            <p:spPr bwMode="auto">
              <a:xfrm>
                <a:off x="710" y="1838"/>
                <a:ext cx="14" cy="16"/>
              </a:xfrm>
              <a:custGeom>
                <a:avLst/>
                <a:gdLst>
                  <a:gd name="T0" fmla="*/ 12 w 23"/>
                  <a:gd name="T1" fmla="*/ 0 h 25"/>
                  <a:gd name="T2" fmla="*/ 12 w 23"/>
                  <a:gd name="T3" fmla="*/ 2 h 25"/>
                  <a:gd name="T4" fmla="*/ 0 w 23"/>
                  <a:gd name="T5" fmla="*/ 16 h 25"/>
                  <a:gd name="T6" fmla="*/ 12 w 23"/>
                  <a:gd name="T7" fmla="*/ 25 h 25"/>
                  <a:gd name="T8" fmla="*/ 23 w 23"/>
                  <a:gd name="T9" fmla="*/ 14 h 25"/>
                  <a:gd name="T10" fmla="*/ 21 w 23"/>
                  <a:gd name="T11" fmla="*/ 16 h 25"/>
                  <a:gd name="T12" fmla="*/ 12 w 23"/>
                  <a:gd name="T13" fmla="*/ 0 h 25"/>
                  <a:gd name="T14" fmla="*/ 12 w 23"/>
                  <a:gd name="T15" fmla="*/ 2 h 25"/>
                  <a:gd name="T16" fmla="*/ 12 w 23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25">
                    <a:moveTo>
                      <a:pt x="12" y="0"/>
                    </a:moveTo>
                    <a:lnTo>
                      <a:pt x="12" y="2"/>
                    </a:lnTo>
                    <a:lnTo>
                      <a:pt x="0" y="16"/>
                    </a:lnTo>
                    <a:lnTo>
                      <a:pt x="12" y="25"/>
                    </a:lnTo>
                    <a:lnTo>
                      <a:pt x="23" y="14"/>
                    </a:lnTo>
                    <a:lnTo>
                      <a:pt x="21" y="16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98" name="Freeform 1385"/>
              <p:cNvSpPr>
                <a:spLocks/>
              </p:cNvSpPr>
              <p:nvPr/>
            </p:nvSpPr>
            <p:spPr bwMode="auto">
              <a:xfrm>
                <a:off x="718" y="1827"/>
                <a:ext cx="28" cy="22"/>
              </a:xfrm>
              <a:custGeom>
                <a:avLst/>
                <a:gdLst>
                  <a:gd name="T0" fmla="*/ 30 w 44"/>
                  <a:gd name="T1" fmla="*/ 4 h 35"/>
                  <a:gd name="T2" fmla="*/ 32 w 44"/>
                  <a:gd name="T3" fmla="*/ 0 h 35"/>
                  <a:gd name="T4" fmla="*/ 0 w 44"/>
                  <a:gd name="T5" fmla="*/ 19 h 35"/>
                  <a:gd name="T6" fmla="*/ 9 w 44"/>
                  <a:gd name="T7" fmla="*/ 35 h 35"/>
                  <a:gd name="T8" fmla="*/ 42 w 44"/>
                  <a:gd name="T9" fmla="*/ 14 h 35"/>
                  <a:gd name="T10" fmla="*/ 44 w 44"/>
                  <a:gd name="T11" fmla="*/ 12 h 35"/>
                  <a:gd name="T12" fmla="*/ 42 w 44"/>
                  <a:gd name="T13" fmla="*/ 14 h 35"/>
                  <a:gd name="T14" fmla="*/ 44 w 44"/>
                  <a:gd name="T15" fmla="*/ 14 h 35"/>
                  <a:gd name="T16" fmla="*/ 44 w 44"/>
                  <a:gd name="T17" fmla="*/ 12 h 35"/>
                  <a:gd name="T18" fmla="*/ 30 w 44"/>
                  <a:gd name="T19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35">
                    <a:moveTo>
                      <a:pt x="30" y="4"/>
                    </a:moveTo>
                    <a:lnTo>
                      <a:pt x="32" y="0"/>
                    </a:lnTo>
                    <a:lnTo>
                      <a:pt x="0" y="19"/>
                    </a:lnTo>
                    <a:lnTo>
                      <a:pt x="9" y="35"/>
                    </a:lnTo>
                    <a:lnTo>
                      <a:pt x="42" y="14"/>
                    </a:lnTo>
                    <a:lnTo>
                      <a:pt x="44" y="12"/>
                    </a:lnTo>
                    <a:lnTo>
                      <a:pt x="42" y="14"/>
                    </a:lnTo>
                    <a:lnTo>
                      <a:pt x="44" y="14"/>
                    </a:lnTo>
                    <a:lnTo>
                      <a:pt x="44" y="12"/>
                    </a:lnTo>
                    <a:lnTo>
                      <a:pt x="3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99" name="Freeform 1386"/>
              <p:cNvSpPr>
                <a:spLocks/>
              </p:cNvSpPr>
              <p:nvPr/>
            </p:nvSpPr>
            <p:spPr bwMode="auto">
              <a:xfrm>
                <a:off x="738" y="1506"/>
                <a:ext cx="194" cy="329"/>
              </a:xfrm>
              <a:custGeom>
                <a:avLst/>
                <a:gdLst>
                  <a:gd name="T0" fmla="*/ 300 w 309"/>
                  <a:gd name="T1" fmla="*/ 0 h 528"/>
                  <a:gd name="T2" fmla="*/ 296 w 309"/>
                  <a:gd name="T3" fmla="*/ 4 h 528"/>
                  <a:gd name="T4" fmla="*/ 0 w 309"/>
                  <a:gd name="T5" fmla="*/ 520 h 528"/>
                  <a:gd name="T6" fmla="*/ 14 w 309"/>
                  <a:gd name="T7" fmla="*/ 528 h 528"/>
                  <a:gd name="T8" fmla="*/ 309 w 309"/>
                  <a:gd name="T9" fmla="*/ 12 h 528"/>
                  <a:gd name="T10" fmla="*/ 306 w 309"/>
                  <a:gd name="T11" fmla="*/ 15 h 528"/>
                  <a:gd name="T12" fmla="*/ 300 w 309"/>
                  <a:gd name="T13" fmla="*/ 0 h 528"/>
                  <a:gd name="T14" fmla="*/ 296 w 309"/>
                  <a:gd name="T15" fmla="*/ 2 h 528"/>
                  <a:gd name="T16" fmla="*/ 296 w 309"/>
                  <a:gd name="T17" fmla="*/ 4 h 528"/>
                  <a:gd name="T18" fmla="*/ 300 w 309"/>
                  <a:gd name="T19" fmla="*/ 0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9" h="528">
                    <a:moveTo>
                      <a:pt x="300" y="0"/>
                    </a:moveTo>
                    <a:lnTo>
                      <a:pt x="296" y="4"/>
                    </a:lnTo>
                    <a:lnTo>
                      <a:pt x="0" y="520"/>
                    </a:lnTo>
                    <a:lnTo>
                      <a:pt x="14" y="528"/>
                    </a:lnTo>
                    <a:lnTo>
                      <a:pt x="309" y="12"/>
                    </a:lnTo>
                    <a:lnTo>
                      <a:pt x="306" y="15"/>
                    </a:lnTo>
                    <a:lnTo>
                      <a:pt x="300" y="0"/>
                    </a:lnTo>
                    <a:lnTo>
                      <a:pt x="296" y="2"/>
                    </a:lnTo>
                    <a:lnTo>
                      <a:pt x="296" y="4"/>
                    </a:lnTo>
                    <a:lnTo>
                      <a:pt x="3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0" name="Freeform 1387"/>
              <p:cNvSpPr>
                <a:spLocks/>
              </p:cNvSpPr>
              <p:nvPr/>
            </p:nvSpPr>
            <p:spPr bwMode="auto">
              <a:xfrm>
                <a:off x="926" y="1464"/>
                <a:ext cx="100" cy="51"/>
              </a:xfrm>
              <a:custGeom>
                <a:avLst/>
                <a:gdLst>
                  <a:gd name="T0" fmla="*/ 142 w 155"/>
                  <a:gd name="T1" fmla="*/ 4 h 82"/>
                  <a:gd name="T2" fmla="*/ 146 w 155"/>
                  <a:gd name="T3" fmla="*/ 0 h 82"/>
                  <a:gd name="T4" fmla="*/ 0 w 155"/>
                  <a:gd name="T5" fmla="*/ 67 h 82"/>
                  <a:gd name="T6" fmla="*/ 6 w 155"/>
                  <a:gd name="T7" fmla="*/ 82 h 82"/>
                  <a:gd name="T8" fmla="*/ 151 w 155"/>
                  <a:gd name="T9" fmla="*/ 15 h 82"/>
                  <a:gd name="T10" fmla="*/ 155 w 155"/>
                  <a:gd name="T11" fmla="*/ 11 h 82"/>
                  <a:gd name="T12" fmla="*/ 151 w 155"/>
                  <a:gd name="T13" fmla="*/ 15 h 82"/>
                  <a:gd name="T14" fmla="*/ 155 w 155"/>
                  <a:gd name="T15" fmla="*/ 13 h 82"/>
                  <a:gd name="T16" fmla="*/ 155 w 155"/>
                  <a:gd name="T17" fmla="*/ 11 h 82"/>
                  <a:gd name="T18" fmla="*/ 142 w 155"/>
                  <a:gd name="T19" fmla="*/ 4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5" h="82">
                    <a:moveTo>
                      <a:pt x="142" y="4"/>
                    </a:moveTo>
                    <a:lnTo>
                      <a:pt x="146" y="0"/>
                    </a:lnTo>
                    <a:lnTo>
                      <a:pt x="0" y="67"/>
                    </a:lnTo>
                    <a:lnTo>
                      <a:pt x="6" y="82"/>
                    </a:lnTo>
                    <a:lnTo>
                      <a:pt x="151" y="15"/>
                    </a:lnTo>
                    <a:lnTo>
                      <a:pt x="155" y="11"/>
                    </a:lnTo>
                    <a:lnTo>
                      <a:pt x="151" y="15"/>
                    </a:lnTo>
                    <a:lnTo>
                      <a:pt x="155" y="13"/>
                    </a:lnTo>
                    <a:lnTo>
                      <a:pt x="155" y="11"/>
                    </a:lnTo>
                    <a:lnTo>
                      <a:pt x="14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1" name="Freeform 1388"/>
              <p:cNvSpPr>
                <a:spLocks/>
              </p:cNvSpPr>
              <p:nvPr/>
            </p:nvSpPr>
            <p:spPr bwMode="auto">
              <a:xfrm>
                <a:off x="1017" y="1382"/>
                <a:ext cx="48" cy="89"/>
              </a:xfrm>
              <a:custGeom>
                <a:avLst/>
                <a:gdLst>
                  <a:gd name="T0" fmla="*/ 73 w 73"/>
                  <a:gd name="T1" fmla="*/ 10 h 144"/>
                  <a:gd name="T2" fmla="*/ 59 w 73"/>
                  <a:gd name="T3" fmla="*/ 12 h 144"/>
                  <a:gd name="T4" fmla="*/ 0 w 73"/>
                  <a:gd name="T5" fmla="*/ 137 h 144"/>
                  <a:gd name="T6" fmla="*/ 13 w 73"/>
                  <a:gd name="T7" fmla="*/ 144 h 144"/>
                  <a:gd name="T8" fmla="*/ 73 w 73"/>
                  <a:gd name="T9" fmla="*/ 20 h 144"/>
                  <a:gd name="T10" fmla="*/ 59 w 73"/>
                  <a:gd name="T11" fmla="*/ 22 h 144"/>
                  <a:gd name="T12" fmla="*/ 73 w 73"/>
                  <a:gd name="T13" fmla="*/ 10 h 144"/>
                  <a:gd name="T14" fmla="*/ 63 w 73"/>
                  <a:gd name="T15" fmla="*/ 0 h 144"/>
                  <a:gd name="T16" fmla="*/ 59 w 73"/>
                  <a:gd name="T17" fmla="*/ 12 h 144"/>
                  <a:gd name="T18" fmla="*/ 73 w 73"/>
                  <a:gd name="T19" fmla="*/ 1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144">
                    <a:moveTo>
                      <a:pt x="73" y="10"/>
                    </a:moveTo>
                    <a:lnTo>
                      <a:pt x="59" y="12"/>
                    </a:lnTo>
                    <a:lnTo>
                      <a:pt x="0" y="137"/>
                    </a:lnTo>
                    <a:lnTo>
                      <a:pt x="13" y="144"/>
                    </a:lnTo>
                    <a:lnTo>
                      <a:pt x="73" y="20"/>
                    </a:lnTo>
                    <a:lnTo>
                      <a:pt x="59" y="22"/>
                    </a:lnTo>
                    <a:lnTo>
                      <a:pt x="73" y="10"/>
                    </a:lnTo>
                    <a:lnTo>
                      <a:pt x="63" y="0"/>
                    </a:lnTo>
                    <a:lnTo>
                      <a:pt x="59" y="12"/>
                    </a:lnTo>
                    <a:lnTo>
                      <a:pt x="73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2" name="Freeform 1389"/>
              <p:cNvSpPr>
                <a:spLocks/>
              </p:cNvSpPr>
              <p:nvPr/>
            </p:nvSpPr>
            <p:spPr bwMode="auto">
              <a:xfrm>
                <a:off x="1054" y="1387"/>
                <a:ext cx="134" cy="163"/>
              </a:xfrm>
              <a:custGeom>
                <a:avLst/>
                <a:gdLst>
                  <a:gd name="T0" fmla="*/ 211 w 211"/>
                  <a:gd name="T1" fmla="*/ 253 h 259"/>
                  <a:gd name="T2" fmla="*/ 209 w 211"/>
                  <a:gd name="T3" fmla="*/ 248 h 259"/>
                  <a:gd name="T4" fmla="*/ 14 w 211"/>
                  <a:gd name="T5" fmla="*/ 0 h 259"/>
                  <a:gd name="T6" fmla="*/ 0 w 211"/>
                  <a:gd name="T7" fmla="*/ 12 h 259"/>
                  <a:gd name="T8" fmla="*/ 196 w 211"/>
                  <a:gd name="T9" fmla="*/ 259 h 259"/>
                  <a:gd name="T10" fmla="*/ 194 w 211"/>
                  <a:gd name="T11" fmla="*/ 255 h 259"/>
                  <a:gd name="T12" fmla="*/ 211 w 211"/>
                  <a:gd name="T13" fmla="*/ 253 h 259"/>
                  <a:gd name="T14" fmla="*/ 211 w 211"/>
                  <a:gd name="T15" fmla="*/ 250 h 259"/>
                  <a:gd name="T16" fmla="*/ 209 w 211"/>
                  <a:gd name="T17" fmla="*/ 248 h 259"/>
                  <a:gd name="T18" fmla="*/ 211 w 211"/>
                  <a:gd name="T19" fmla="*/ 253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1" h="259">
                    <a:moveTo>
                      <a:pt x="211" y="253"/>
                    </a:moveTo>
                    <a:lnTo>
                      <a:pt x="209" y="248"/>
                    </a:lnTo>
                    <a:lnTo>
                      <a:pt x="14" y="0"/>
                    </a:lnTo>
                    <a:lnTo>
                      <a:pt x="0" y="12"/>
                    </a:lnTo>
                    <a:lnTo>
                      <a:pt x="196" y="259"/>
                    </a:lnTo>
                    <a:lnTo>
                      <a:pt x="194" y="255"/>
                    </a:lnTo>
                    <a:lnTo>
                      <a:pt x="211" y="253"/>
                    </a:lnTo>
                    <a:lnTo>
                      <a:pt x="211" y="250"/>
                    </a:lnTo>
                    <a:lnTo>
                      <a:pt x="209" y="248"/>
                    </a:lnTo>
                    <a:lnTo>
                      <a:pt x="211" y="2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3" name="Freeform 1390"/>
              <p:cNvSpPr>
                <a:spLocks/>
              </p:cNvSpPr>
              <p:nvPr/>
            </p:nvSpPr>
            <p:spPr bwMode="auto">
              <a:xfrm>
                <a:off x="1177" y="1546"/>
                <a:ext cx="26" cy="128"/>
              </a:xfrm>
              <a:custGeom>
                <a:avLst/>
                <a:gdLst>
                  <a:gd name="T0" fmla="*/ 33 w 40"/>
                  <a:gd name="T1" fmla="*/ 208 h 208"/>
                  <a:gd name="T2" fmla="*/ 40 w 40"/>
                  <a:gd name="T3" fmla="*/ 206 h 208"/>
                  <a:gd name="T4" fmla="*/ 17 w 40"/>
                  <a:gd name="T5" fmla="*/ 0 h 208"/>
                  <a:gd name="T6" fmla="*/ 0 w 40"/>
                  <a:gd name="T7" fmla="*/ 2 h 208"/>
                  <a:gd name="T8" fmla="*/ 25 w 40"/>
                  <a:gd name="T9" fmla="*/ 208 h 208"/>
                  <a:gd name="T10" fmla="*/ 33 w 40"/>
                  <a:gd name="T11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208">
                    <a:moveTo>
                      <a:pt x="33" y="208"/>
                    </a:moveTo>
                    <a:lnTo>
                      <a:pt x="40" y="206"/>
                    </a:lnTo>
                    <a:lnTo>
                      <a:pt x="17" y="0"/>
                    </a:lnTo>
                    <a:lnTo>
                      <a:pt x="0" y="2"/>
                    </a:lnTo>
                    <a:lnTo>
                      <a:pt x="25" y="208"/>
                    </a:lnTo>
                    <a:lnTo>
                      <a:pt x="3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4" name="Freeform 1391"/>
              <p:cNvSpPr>
                <a:spLocks/>
              </p:cNvSpPr>
              <p:nvPr/>
            </p:nvSpPr>
            <p:spPr bwMode="auto">
              <a:xfrm>
                <a:off x="652" y="1849"/>
                <a:ext cx="66" cy="66"/>
              </a:xfrm>
              <a:custGeom>
                <a:avLst/>
                <a:gdLst>
                  <a:gd name="T0" fmla="*/ 96 w 102"/>
                  <a:gd name="T1" fmla="*/ 4 h 107"/>
                  <a:gd name="T2" fmla="*/ 90 w 102"/>
                  <a:gd name="T3" fmla="*/ 0 h 107"/>
                  <a:gd name="T4" fmla="*/ 0 w 102"/>
                  <a:gd name="T5" fmla="*/ 98 h 107"/>
                  <a:gd name="T6" fmla="*/ 11 w 102"/>
                  <a:gd name="T7" fmla="*/ 107 h 107"/>
                  <a:gd name="T8" fmla="*/ 102 w 102"/>
                  <a:gd name="T9" fmla="*/ 9 h 107"/>
                  <a:gd name="T10" fmla="*/ 96 w 102"/>
                  <a:gd name="T11" fmla="*/ 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107">
                    <a:moveTo>
                      <a:pt x="96" y="4"/>
                    </a:moveTo>
                    <a:lnTo>
                      <a:pt x="90" y="0"/>
                    </a:lnTo>
                    <a:lnTo>
                      <a:pt x="0" y="98"/>
                    </a:lnTo>
                    <a:lnTo>
                      <a:pt x="11" y="107"/>
                    </a:lnTo>
                    <a:lnTo>
                      <a:pt x="102" y="9"/>
                    </a:lnTo>
                    <a:lnTo>
                      <a:pt x="96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5" name="Freeform 1392"/>
              <p:cNvSpPr>
                <a:spLocks/>
              </p:cNvSpPr>
              <p:nvPr/>
            </p:nvSpPr>
            <p:spPr bwMode="auto">
              <a:xfrm>
                <a:off x="34" y="2439"/>
                <a:ext cx="11" cy="66"/>
              </a:xfrm>
              <a:custGeom>
                <a:avLst/>
                <a:gdLst>
                  <a:gd name="T0" fmla="*/ 4 w 19"/>
                  <a:gd name="T1" fmla="*/ 13 h 107"/>
                  <a:gd name="T2" fmla="*/ 0 w 19"/>
                  <a:gd name="T3" fmla="*/ 7 h 107"/>
                  <a:gd name="T4" fmla="*/ 2 w 19"/>
                  <a:gd name="T5" fmla="*/ 107 h 107"/>
                  <a:gd name="T6" fmla="*/ 19 w 19"/>
                  <a:gd name="T7" fmla="*/ 107 h 107"/>
                  <a:gd name="T8" fmla="*/ 15 w 19"/>
                  <a:gd name="T9" fmla="*/ 6 h 107"/>
                  <a:gd name="T10" fmla="*/ 12 w 19"/>
                  <a:gd name="T11" fmla="*/ 0 h 107"/>
                  <a:gd name="T12" fmla="*/ 15 w 19"/>
                  <a:gd name="T13" fmla="*/ 6 h 107"/>
                  <a:gd name="T14" fmla="*/ 15 w 19"/>
                  <a:gd name="T15" fmla="*/ 2 h 107"/>
                  <a:gd name="T16" fmla="*/ 12 w 19"/>
                  <a:gd name="T17" fmla="*/ 0 h 107"/>
                  <a:gd name="T18" fmla="*/ 4 w 19"/>
                  <a:gd name="T19" fmla="*/ 1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07">
                    <a:moveTo>
                      <a:pt x="4" y="13"/>
                    </a:moveTo>
                    <a:lnTo>
                      <a:pt x="0" y="7"/>
                    </a:lnTo>
                    <a:lnTo>
                      <a:pt x="2" y="107"/>
                    </a:lnTo>
                    <a:lnTo>
                      <a:pt x="19" y="107"/>
                    </a:lnTo>
                    <a:lnTo>
                      <a:pt x="15" y="6"/>
                    </a:lnTo>
                    <a:lnTo>
                      <a:pt x="12" y="0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2" y="0"/>
                    </a:lnTo>
                    <a:lnTo>
                      <a:pt x="4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6" name="Freeform 1393"/>
              <p:cNvSpPr>
                <a:spLocks/>
              </p:cNvSpPr>
              <p:nvPr/>
            </p:nvSpPr>
            <p:spPr bwMode="auto">
              <a:xfrm>
                <a:off x="0" y="2417"/>
                <a:ext cx="42" cy="30"/>
              </a:xfrm>
              <a:custGeom>
                <a:avLst/>
                <a:gdLst>
                  <a:gd name="T0" fmla="*/ 0 w 64"/>
                  <a:gd name="T1" fmla="*/ 8 h 46"/>
                  <a:gd name="T2" fmla="*/ 4 w 64"/>
                  <a:gd name="T3" fmla="*/ 14 h 46"/>
                  <a:gd name="T4" fmla="*/ 56 w 64"/>
                  <a:gd name="T5" fmla="*/ 46 h 46"/>
                  <a:gd name="T6" fmla="*/ 64 w 64"/>
                  <a:gd name="T7" fmla="*/ 33 h 46"/>
                  <a:gd name="T8" fmla="*/ 14 w 64"/>
                  <a:gd name="T9" fmla="*/ 0 h 46"/>
                  <a:gd name="T10" fmla="*/ 18 w 64"/>
                  <a:gd name="T11" fmla="*/ 6 h 46"/>
                  <a:gd name="T12" fmla="*/ 0 w 64"/>
                  <a:gd name="T13" fmla="*/ 8 h 46"/>
                  <a:gd name="T14" fmla="*/ 2 w 64"/>
                  <a:gd name="T15" fmla="*/ 12 h 46"/>
                  <a:gd name="T16" fmla="*/ 4 w 64"/>
                  <a:gd name="T17" fmla="*/ 14 h 46"/>
                  <a:gd name="T18" fmla="*/ 0 w 64"/>
                  <a:gd name="T19" fmla="*/ 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46">
                    <a:moveTo>
                      <a:pt x="0" y="8"/>
                    </a:moveTo>
                    <a:lnTo>
                      <a:pt x="4" y="14"/>
                    </a:lnTo>
                    <a:lnTo>
                      <a:pt x="56" y="46"/>
                    </a:lnTo>
                    <a:lnTo>
                      <a:pt x="64" y="33"/>
                    </a:lnTo>
                    <a:lnTo>
                      <a:pt x="14" y="0"/>
                    </a:lnTo>
                    <a:lnTo>
                      <a:pt x="18" y="6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7" name="Freeform 1394"/>
              <p:cNvSpPr>
                <a:spLocks/>
              </p:cNvSpPr>
              <p:nvPr/>
            </p:nvSpPr>
            <p:spPr bwMode="auto">
              <a:xfrm>
                <a:off x="0" y="2393"/>
                <a:ext cx="11" cy="30"/>
              </a:xfrm>
              <a:custGeom>
                <a:avLst/>
                <a:gdLst>
                  <a:gd name="T0" fmla="*/ 10 w 18"/>
                  <a:gd name="T1" fmla="*/ 4 h 50"/>
                  <a:gd name="T2" fmla="*/ 0 w 18"/>
                  <a:gd name="T3" fmla="*/ 11 h 50"/>
                  <a:gd name="T4" fmla="*/ 0 w 18"/>
                  <a:gd name="T5" fmla="*/ 50 h 50"/>
                  <a:gd name="T6" fmla="*/ 18 w 18"/>
                  <a:gd name="T7" fmla="*/ 48 h 50"/>
                  <a:gd name="T8" fmla="*/ 16 w 18"/>
                  <a:gd name="T9" fmla="*/ 11 h 50"/>
                  <a:gd name="T10" fmla="*/ 6 w 18"/>
                  <a:gd name="T11" fmla="*/ 19 h 50"/>
                  <a:gd name="T12" fmla="*/ 10 w 18"/>
                  <a:gd name="T13" fmla="*/ 4 h 50"/>
                  <a:gd name="T14" fmla="*/ 0 w 18"/>
                  <a:gd name="T15" fmla="*/ 0 h 50"/>
                  <a:gd name="T16" fmla="*/ 0 w 18"/>
                  <a:gd name="T17" fmla="*/ 11 h 50"/>
                  <a:gd name="T18" fmla="*/ 10 w 18"/>
                  <a:gd name="T19" fmla="*/ 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50">
                    <a:moveTo>
                      <a:pt x="10" y="4"/>
                    </a:moveTo>
                    <a:lnTo>
                      <a:pt x="0" y="11"/>
                    </a:lnTo>
                    <a:lnTo>
                      <a:pt x="0" y="50"/>
                    </a:lnTo>
                    <a:lnTo>
                      <a:pt x="18" y="48"/>
                    </a:lnTo>
                    <a:lnTo>
                      <a:pt x="16" y="11"/>
                    </a:lnTo>
                    <a:lnTo>
                      <a:pt x="6" y="19"/>
                    </a:lnTo>
                    <a:lnTo>
                      <a:pt x="10" y="4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8" name="Freeform 1395"/>
              <p:cNvSpPr>
                <a:spLocks/>
              </p:cNvSpPr>
              <p:nvPr/>
            </p:nvSpPr>
            <p:spPr bwMode="auto">
              <a:xfrm>
                <a:off x="3" y="2394"/>
                <a:ext cx="23" cy="17"/>
              </a:xfrm>
              <a:custGeom>
                <a:avLst/>
                <a:gdLst>
                  <a:gd name="T0" fmla="*/ 27 w 37"/>
                  <a:gd name="T1" fmla="*/ 11 h 27"/>
                  <a:gd name="T2" fmla="*/ 35 w 37"/>
                  <a:gd name="T3" fmla="*/ 9 h 27"/>
                  <a:gd name="T4" fmla="*/ 4 w 37"/>
                  <a:gd name="T5" fmla="*/ 0 h 27"/>
                  <a:gd name="T6" fmla="*/ 0 w 37"/>
                  <a:gd name="T7" fmla="*/ 15 h 27"/>
                  <a:gd name="T8" fmla="*/ 29 w 37"/>
                  <a:gd name="T9" fmla="*/ 25 h 27"/>
                  <a:gd name="T10" fmla="*/ 37 w 37"/>
                  <a:gd name="T11" fmla="*/ 25 h 27"/>
                  <a:gd name="T12" fmla="*/ 29 w 37"/>
                  <a:gd name="T13" fmla="*/ 25 h 27"/>
                  <a:gd name="T14" fmla="*/ 33 w 37"/>
                  <a:gd name="T15" fmla="*/ 27 h 27"/>
                  <a:gd name="T16" fmla="*/ 37 w 37"/>
                  <a:gd name="T17" fmla="*/ 25 h 27"/>
                  <a:gd name="T18" fmla="*/ 27 w 37"/>
                  <a:gd name="T19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27">
                    <a:moveTo>
                      <a:pt x="27" y="11"/>
                    </a:moveTo>
                    <a:lnTo>
                      <a:pt x="35" y="9"/>
                    </a:lnTo>
                    <a:lnTo>
                      <a:pt x="4" y="0"/>
                    </a:lnTo>
                    <a:lnTo>
                      <a:pt x="0" y="15"/>
                    </a:lnTo>
                    <a:lnTo>
                      <a:pt x="29" y="25"/>
                    </a:lnTo>
                    <a:lnTo>
                      <a:pt x="37" y="25"/>
                    </a:lnTo>
                    <a:lnTo>
                      <a:pt x="29" y="25"/>
                    </a:lnTo>
                    <a:lnTo>
                      <a:pt x="33" y="27"/>
                    </a:lnTo>
                    <a:lnTo>
                      <a:pt x="37" y="25"/>
                    </a:lnTo>
                    <a:lnTo>
                      <a:pt x="2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9" name="Freeform 1396"/>
              <p:cNvSpPr>
                <a:spLocks/>
              </p:cNvSpPr>
              <p:nvPr/>
            </p:nvSpPr>
            <p:spPr bwMode="auto">
              <a:xfrm>
                <a:off x="20" y="2395"/>
                <a:ext cx="19" cy="15"/>
              </a:xfrm>
              <a:custGeom>
                <a:avLst/>
                <a:gdLst>
                  <a:gd name="T0" fmla="*/ 11 w 27"/>
                  <a:gd name="T1" fmla="*/ 4 h 23"/>
                  <a:gd name="T2" fmla="*/ 13 w 27"/>
                  <a:gd name="T3" fmla="*/ 0 h 23"/>
                  <a:gd name="T4" fmla="*/ 0 w 27"/>
                  <a:gd name="T5" fmla="*/ 9 h 23"/>
                  <a:gd name="T6" fmla="*/ 10 w 27"/>
                  <a:gd name="T7" fmla="*/ 23 h 23"/>
                  <a:gd name="T8" fmla="*/ 23 w 27"/>
                  <a:gd name="T9" fmla="*/ 13 h 23"/>
                  <a:gd name="T10" fmla="*/ 27 w 27"/>
                  <a:gd name="T11" fmla="*/ 7 h 23"/>
                  <a:gd name="T12" fmla="*/ 23 w 27"/>
                  <a:gd name="T13" fmla="*/ 13 h 23"/>
                  <a:gd name="T14" fmla="*/ 25 w 27"/>
                  <a:gd name="T15" fmla="*/ 11 h 23"/>
                  <a:gd name="T16" fmla="*/ 27 w 27"/>
                  <a:gd name="T17" fmla="*/ 7 h 23"/>
                  <a:gd name="T18" fmla="*/ 11 w 27"/>
                  <a:gd name="T1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3">
                    <a:moveTo>
                      <a:pt x="11" y="4"/>
                    </a:moveTo>
                    <a:lnTo>
                      <a:pt x="13" y="0"/>
                    </a:lnTo>
                    <a:lnTo>
                      <a:pt x="0" y="9"/>
                    </a:lnTo>
                    <a:lnTo>
                      <a:pt x="10" y="23"/>
                    </a:lnTo>
                    <a:lnTo>
                      <a:pt x="23" y="13"/>
                    </a:lnTo>
                    <a:lnTo>
                      <a:pt x="27" y="7"/>
                    </a:lnTo>
                    <a:lnTo>
                      <a:pt x="23" y="13"/>
                    </a:lnTo>
                    <a:lnTo>
                      <a:pt x="25" y="11"/>
                    </a:lnTo>
                    <a:lnTo>
                      <a:pt x="27" y="7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0" name="Freeform 1397"/>
              <p:cNvSpPr>
                <a:spLocks/>
              </p:cNvSpPr>
              <p:nvPr/>
            </p:nvSpPr>
            <p:spPr bwMode="auto">
              <a:xfrm>
                <a:off x="28" y="2285"/>
                <a:ext cx="35" cy="116"/>
              </a:xfrm>
              <a:custGeom>
                <a:avLst/>
                <a:gdLst>
                  <a:gd name="T0" fmla="*/ 48 w 56"/>
                  <a:gd name="T1" fmla="*/ 0 h 186"/>
                  <a:gd name="T2" fmla="*/ 39 w 56"/>
                  <a:gd name="T3" fmla="*/ 8 h 186"/>
                  <a:gd name="T4" fmla="*/ 0 w 56"/>
                  <a:gd name="T5" fmla="*/ 183 h 186"/>
                  <a:gd name="T6" fmla="*/ 16 w 56"/>
                  <a:gd name="T7" fmla="*/ 186 h 186"/>
                  <a:gd name="T8" fmla="*/ 56 w 56"/>
                  <a:gd name="T9" fmla="*/ 10 h 186"/>
                  <a:gd name="T10" fmla="*/ 47 w 56"/>
                  <a:gd name="T11" fmla="*/ 17 h 186"/>
                  <a:gd name="T12" fmla="*/ 48 w 56"/>
                  <a:gd name="T13" fmla="*/ 0 h 186"/>
                  <a:gd name="T14" fmla="*/ 41 w 56"/>
                  <a:gd name="T15" fmla="*/ 0 h 186"/>
                  <a:gd name="T16" fmla="*/ 39 w 56"/>
                  <a:gd name="T17" fmla="*/ 8 h 186"/>
                  <a:gd name="T18" fmla="*/ 48 w 56"/>
                  <a:gd name="T19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186">
                    <a:moveTo>
                      <a:pt x="48" y="0"/>
                    </a:moveTo>
                    <a:lnTo>
                      <a:pt x="39" y="8"/>
                    </a:lnTo>
                    <a:lnTo>
                      <a:pt x="0" y="183"/>
                    </a:lnTo>
                    <a:lnTo>
                      <a:pt x="16" y="186"/>
                    </a:lnTo>
                    <a:lnTo>
                      <a:pt x="56" y="10"/>
                    </a:lnTo>
                    <a:lnTo>
                      <a:pt x="47" y="17"/>
                    </a:lnTo>
                    <a:lnTo>
                      <a:pt x="48" y="0"/>
                    </a:lnTo>
                    <a:lnTo>
                      <a:pt x="41" y="0"/>
                    </a:lnTo>
                    <a:lnTo>
                      <a:pt x="39" y="8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1" name="Freeform 1398"/>
              <p:cNvSpPr>
                <a:spLocks/>
              </p:cNvSpPr>
              <p:nvPr/>
            </p:nvSpPr>
            <p:spPr bwMode="auto">
              <a:xfrm>
                <a:off x="57" y="2285"/>
                <a:ext cx="40" cy="14"/>
              </a:xfrm>
              <a:custGeom>
                <a:avLst/>
                <a:gdLst>
                  <a:gd name="T0" fmla="*/ 63 w 63"/>
                  <a:gd name="T1" fmla="*/ 16 h 23"/>
                  <a:gd name="T2" fmla="*/ 57 w 63"/>
                  <a:gd name="T3" fmla="*/ 8 h 23"/>
                  <a:gd name="T4" fmla="*/ 1 w 63"/>
                  <a:gd name="T5" fmla="*/ 0 h 23"/>
                  <a:gd name="T6" fmla="*/ 0 w 63"/>
                  <a:gd name="T7" fmla="*/ 17 h 23"/>
                  <a:gd name="T8" fmla="*/ 55 w 63"/>
                  <a:gd name="T9" fmla="*/ 23 h 23"/>
                  <a:gd name="T10" fmla="*/ 48 w 63"/>
                  <a:gd name="T11" fmla="*/ 17 h 23"/>
                  <a:gd name="T12" fmla="*/ 63 w 63"/>
                  <a:gd name="T13" fmla="*/ 16 h 23"/>
                  <a:gd name="T14" fmla="*/ 63 w 63"/>
                  <a:gd name="T15" fmla="*/ 10 h 23"/>
                  <a:gd name="T16" fmla="*/ 57 w 63"/>
                  <a:gd name="T17" fmla="*/ 8 h 23"/>
                  <a:gd name="T18" fmla="*/ 63 w 63"/>
                  <a:gd name="T1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23">
                    <a:moveTo>
                      <a:pt x="63" y="16"/>
                    </a:moveTo>
                    <a:lnTo>
                      <a:pt x="57" y="8"/>
                    </a:lnTo>
                    <a:lnTo>
                      <a:pt x="1" y="0"/>
                    </a:lnTo>
                    <a:lnTo>
                      <a:pt x="0" y="17"/>
                    </a:lnTo>
                    <a:lnTo>
                      <a:pt x="55" y="23"/>
                    </a:lnTo>
                    <a:lnTo>
                      <a:pt x="48" y="17"/>
                    </a:lnTo>
                    <a:lnTo>
                      <a:pt x="63" y="16"/>
                    </a:lnTo>
                    <a:lnTo>
                      <a:pt x="63" y="10"/>
                    </a:lnTo>
                    <a:lnTo>
                      <a:pt x="57" y="8"/>
                    </a:lnTo>
                    <a:lnTo>
                      <a:pt x="6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2" name="Freeform 1399"/>
              <p:cNvSpPr>
                <a:spLocks/>
              </p:cNvSpPr>
              <p:nvPr/>
            </p:nvSpPr>
            <p:spPr bwMode="auto">
              <a:xfrm>
                <a:off x="88" y="2295"/>
                <a:ext cx="12" cy="29"/>
              </a:xfrm>
              <a:custGeom>
                <a:avLst/>
                <a:gdLst>
                  <a:gd name="T0" fmla="*/ 17 w 19"/>
                  <a:gd name="T1" fmla="*/ 38 h 49"/>
                  <a:gd name="T2" fmla="*/ 19 w 19"/>
                  <a:gd name="T3" fmla="*/ 44 h 49"/>
                  <a:gd name="T4" fmla="*/ 15 w 19"/>
                  <a:gd name="T5" fmla="*/ 0 h 49"/>
                  <a:gd name="T6" fmla="*/ 0 w 19"/>
                  <a:gd name="T7" fmla="*/ 1 h 49"/>
                  <a:gd name="T8" fmla="*/ 3 w 19"/>
                  <a:gd name="T9" fmla="*/ 44 h 49"/>
                  <a:gd name="T10" fmla="*/ 5 w 19"/>
                  <a:gd name="T11" fmla="*/ 49 h 49"/>
                  <a:gd name="T12" fmla="*/ 3 w 19"/>
                  <a:gd name="T13" fmla="*/ 44 h 49"/>
                  <a:gd name="T14" fmla="*/ 3 w 19"/>
                  <a:gd name="T15" fmla="*/ 48 h 49"/>
                  <a:gd name="T16" fmla="*/ 5 w 19"/>
                  <a:gd name="T17" fmla="*/ 49 h 49"/>
                  <a:gd name="T18" fmla="*/ 17 w 19"/>
                  <a:gd name="T19" fmla="*/ 3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49">
                    <a:moveTo>
                      <a:pt x="17" y="38"/>
                    </a:moveTo>
                    <a:lnTo>
                      <a:pt x="19" y="44"/>
                    </a:lnTo>
                    <a:lnTo>
                      <a:pt x="15" y="0"/>
                    </a:lnTo>
                    <a:lnTo>
                      <a:pt x="0" y="1"/>
                    </a:lnTo>
                    <a:lnTo>
                      <a:pt x="3" y="44"/>
                    </a:lnTo>
                    <a:lnTo>
                      <a:pt x="5" y="49"/>
                    </a:lnTo>
                    <a:lnTo>
                      <a:pt x="3" y="44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17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3" name="Freeform 1400"/>
              <p:cNvSpPr>
                <a:spLocks/>
              </p:cNvSpPr>
              <p:nvPr/>
            </p:nvSpPr>
            <p:spPr bwMode="auto">
              <a:xfrm>
                <a:off x="91" y="2318"/>
                <a:ext cx="22" cy="20"/>
              </a:xfrm>
              <a:custGeom>
                <a:avLst/>
                <a:gdLst>
                  <a:gd name="T0" fmla="*/ 29 w 33"/>
                  <a:gd name="T1" fmla="*/ 17 h 33"/>
                  <a:gd name="T2" fmla="*/ 33 w 33"/>
                  <a:gd name="T3" fmla="*/ 19 h 33"/>
                  <a:gd name="T4" fmla="*/ 12 w 33"/>
                  <a:gd name="T5" fmla="*/ 0 h 33"/>
                  <a:gd name="T6" fmla="*/ 0 w 33"/>
                  <a:gd name="T7" fmla="*/ 11 h 33"/>
                  <a:gd name="T8" fmla="*/ 23 w 33"/>
                  <a:gd name="T9" fmla="*/ 31 h 33"/>
                  <a:gd name="T10" fmla="*/ 27 w 33"/>
                  <a:gd name="T11" fmla="*/ 33 h 33"/>
                  <a:gd name="T12" fmla="*/ 23 w 33"/>
                  <a:gd name="T13" fmla="*/ 31 h 33"/>
                  <a:gd name="T14" fmla="*/ 25 w 33"/>
                  <a:gd name="T15" fmla="*/ 33 h 33"/>
                  <a:gd name="T16" fmla="*/ 27 w 33"/>
                  <a:gd name="T17" fmla="*/ 33 h 33"/>
                  <a:gd name="T18" fmla="*/ 29 w 33"/>
                  <a:gd name="T19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3">
                    <a:moveTo>
                      <a:pt x="29" y="17"/>
                    </a:moveTo>
                    <a:lnTo>
                      <a:pt x="33" y="19"/>
                    </a:lnTo>
                    <a:lnTo>
                      <a:pt x="12" y="0"/>
                    </a:lnTo>
                    <a:lnTo>
                      <a:pt x="0" y="11"/>
                    </a:lnTo>
                    <a:lnTo>
                      <a:pt x="23" y="31"/>
                    </a:lnTo>
                    <a:lnTo>
                      <a:pt x="27" y="33"/>
                    </a:lnTo>
                    <a:lnTo>
                      <a:pt x="23" y="31"/>
                    </a:lnTo>
                    <a:lnTo>
                      <a:pt x="25" y="33"/>
                    </a:lnTo>
                    <a:lnTo>
                      <a:pt x="27" y="33"/>
                    </a:lnTo>
                    <a:lnTo>
                      <a:pt x="2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4" name="Freeform 1401"/>
              <p:cNvSpPr>
                <a:spLocks/>
              </p:cNvSpPr>
              <p:nvPr/>
            </p:nvSpPr>
            <p:spPr bwMode="auto">
              <a:xfrm>
                <a:off x="108" y="2330"/>
                <a:ext cx="15" cy="10"/>
              </a:xfrm>
              <a:custGeom>
                <a:avLst/>
                <a:gdLst>
                  <a:gd name="T0" fmla="*/ 19 w 23"/>
                  <a:gd name="T1" fmla="*/ 0 h 18"/>
                  <a:gd name="T2" fmla="*/ 21 w 23"/>
                  <a:gd name="T3" fmla="*/ 0 h 18"/>
                  <a:gd name="T4" fmla="*/ 2 w 23"/>
                  <a:gd name="T5" fmla="*/ 0 h 18"/>
                  <a:gd name="T6" fmla="*/ 0 w 23"/>
                  <a:gd name="T7" fmla="*/ 16 h 18"/>
                  <a:gd name="T8" fmla="*/ 21 w 23"/>
                  <a:gd name="T9" fmla="*/ 18 h 18"/>
                  <a:gd name="T10" fmla="*/ 23 w 23"/>
                  <a:gd name="T11" fmla="*/ 16 h 18"/>
                  <a:gd name="T12" fmla="*/ 21 w 23"/>
                  <a:gd name="T13" fmla="*/ 18 h 18"/>
                  <a:gd name="T14" fmla="*/ 23 w 23"/>
                  <a:gd name="T15" fmla="*/ 16 h 18"/>
                  <a:gd name="T16" fmla="*/ 19 w 23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8">
                    <a:moveTo>
                      <a:pt x="19" y="0"/>
                    </a:moveTo>
                    <a:lnTo>
                      <a:pt x="21" y="0"/>
                    </a:lnTo>
                    <a:lnTo>
                      <a:pt x="2" y="0"/>
                    </a:lnTo>
                    <a:lnTo>
                      <a:pt x="0" y="16"/>
                    </a:lnTo>
                    <a:lnTo>
                      <a:pt x="21" y="18"/>
                    </a:lnTo>
                    <a:lnTo>
                      <a:pt x="23" y="16"/>
                    </a:lnTo>
                    <a:lnTo>
                      <a:pt x="21" y="18"/>
                    </a:lnTo>
                    <a:lnTo>
                      <a:pt x="23" y="16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5" name="Freeform 1402"/>
              <p:cNvSpPr>
                <a:spLocks/>
              </p:cNvSpPr>
              <p:nvPr/>
            </p:nvSpPr>
            <p:spPr bwMode="auto">
              <a:xfrm>
                <a:off x="120" y="2324"/>
                <a:ext cx="39" cy="14"/>
              </a:xfrm>
              <a:custGeom>
                <a:avLst/>
                <a:gdLst>
                  <a:gd name="T0" fmla="*/ 54 w 60"/>
                  <a:gd name="T1" fmla="*/ 0 h 27"/>
                  <a:gd name="T2" fmla="*/ 0 w 60"/>
                  <a:gd name="T3" fmla="*/ 11 h 27"/>
                  <a:gd name="T4" fmla="*/ 4 w 60"/>
                  <a:gd name="T5" fmla="*/ 27 h 27"/>
                  <a:gd name="T6" fmla="*/ 58 w 60"/>
                  <a:gd name="T7" fmla="*/ 15 h 27"/>
                  <a:gd name="T8" fmla="*/ 60 w 60"/>
                  <a:gd name="T9" fmla="*/ 15 h 27"/>
                  <a:gd name="T10" fmla="*/ 58 w 60"/>
                  <a:gd name="T11" fmla="*/ 15 h 27"/>
                  <a:gd name="T12" fmla="*/ 60 w 60"/>
                  <a:gd name="T13" fmla="*/ 15 h 27"/>
                  <a:gd name="T14" fmla="*/ 54 w 60"/>
                  <a:gd name="T1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27">
                    <a:moveTo>
                      <a:pt x="54" y="0"/>
                    </a:moveTo>
                    <a:lnTo>
                      <a:pt x="0" y="11"/>
                    </a:lnTo>
                    <a:lnTo>
                      <a:pt x="4" y="27"/>
                    </a:lnTo>
                    <a:lnTo>
                      <a:pt x="58" y="15"/>
                    </a:lnTo>
                    <a:lnTo>
                      <a:pt x="60" y="15"/>
                    </a:lnTo>
                    <a:lnTo>
                      <a:pt x="58" y="15"/>
                    </a:lnTo>
                    <a:lnTo>
                      <a:pt x="60" y="15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6" name="Freeform 1403"/>
              <p:cNvSpPr>
                <a:spLocks/>
              </p:cNvSpPr>
              <p:nvPr/>
            </p:nvSpPr>
            <p:spPr bwMode="auto">
              <a:xfrm>
                <a:off x="154" y="2309"/>
                <a:ext cx="40" cy="22"/>
              </a:xfrm>
              <a:custGeom>
                <a:avLst/>
                <a:gdLst>
                  <a:gd name="T0" fmla="*/ 58 w 63"/>
                  <a:gd name="T1" fmla="*/ 1 h 34"/>
                  <a:gd name="T2" fmla="*/ 58 w 63"/>
                  <a:gd name="T3" fmla="*/ 0 h 34"/>
                  <a:gd name="T4" fmla="*/ 0 w 63"/>
                  <a:gd name="T5" fmla="*/ 19 h 34"/>
                  <a:gd name="T6" fmla="*/ 6 w 63"/>
                  <a:gd name="T7" fmla="*/ 34 h 34"/>
                  <a:gd name="T8" fmla="*/ 63 w 63"/>
                  <a:gd name="T9" fmla="*/ 15 h 34"/>
                  <a:gd name="T10" fmla="*/ 58 w 63"/>
                  <a:gd name="T11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4">
                    <a:moveTo>
                      <a:pt x="58" y="1"/>
                    </a:moveTo>
                    <a:lnTo>
                      <a:pt x="58" y="0"/>
                    </a:lnTo>
                    <a:lnTo>
                      <a:pt x="0" y="19"/>
                    </a:lnTo>
                    <a:lnTo>
                      <a:pt x="6" y="34"/>
                    </a:lnTo>
                    <a:lnTo>
                      <a:pt x="63" y="15"/>
                    </a:lnTo>
                    <a:lnTo>
                      <a:pt x="58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7" name="Freeform 1404"/>
              <p:cNvSpPr>
                <a:spLocks/>
              </p:cNvSpPr>
              <p:nvPr/>
            </p:nvSpPr>
            <p:spPr bwMode="auto">
              <a:xfrm>
                <a:off x="191" y="2301"/>
                <a:ext cx="28" cy="18"/>
              </a:xfrm>
              <a:custGeom>
                <a:avLst/>
                <a:gdLst>
                  <a:gd name="T0" fmla="*/ 32 w 44"/>
                  <a:gd name="T1" fmla="*/ 2 h 31"/>
                  <a:gd name="T2" fmla="*/ 36 w 44"/>
                  <a:gd name="T3" fmla="*/ 0 h 31"/>
                  <a:gd name="T4" fmla="*/ 0 w 44"/>
                  <a:gd name="T5" fmla="*/ 17 h 31"/>
                  <a:gd name="T6" fmla="*/ 5 w 44"/>
                  <a:gd name="T7" fmla="*/ 31 h 31"/>
                  <a:gd name="T8" fmla="*/ 42 w 44"/>
                  <a:gd name="T9" fmla="*/ 14 h 31"/>
                  <a:gd name="T10" fmla="*/ 44 w 44"/>
                  <a:gd name="T11" fmla="*/ 12 h 31"/>
                  <a:gd name="T12" fmla="*/ 42 w 44"/>
                  <a:gd name="T13" fmla="*/ 14 h 31"/>
                  <a:gd name="T14" fmla="*/ 44 w 44"/>
                  <a:gd name="T15" fmla="*/ 14 h 31"/>
                  <a:gd name="T16" fmla="*/ 44 w 44"/>
                  <a:gd name="T17" fmla="*/ 12 h 31"/>
                  <a:gd name="T18" fmla="*/ 32 w 44"/>
                  <a:gd name="T19" fmla="*/ 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31">
                    <a:moveTo>
                      <a:pt x="32" y="2"/>
                    </a:moveTo>
                    <a:lnTo>
                      <a:pt x="36" y="0"/>
                    </a:lnTo>
                    <a:lnTo>
                      <a:pt x="0" y="17"/>
                    </a:lnTo>
                    <a:lnTo>
                      <a:pt x="5" y="31"/>
                    </a:lnTo>
                    <a:lnTo>
                      <a:pt x="42" y="14"/>
                    </a:lnTo>
                    <a:lnTo>
                      <a:pt x="44" y="12"/>
                    </a:lnTo>
                    <a:lnTo>
                      <a:pt x="42" y="14"/>
                    </a:lnTo>
                    <a:lnTo>
                      <a:pt x="44" y="14"/>
                    </a:lnTo>
                    <a:lnTo>
                      <a:pt x="44" y="12"/>
                    </a:lnTo>
                    <a:lnTo>
                      <a:pt x="32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8" name="Freeform 1405"/>
              <p:cNvSpPr>
                <a:spLocks/>
              </p:cNvSpPr>
              <p:nvPr/>
            </p:nvSpPr>
            <p:spPr bwMode="auto">
              <a:xfrm>
                <a:off x="211" y="2282"/>
                <a:ext cx="27" cy="26"/>
              </a:xfrm>
              <a:custGeom>
                <a:avLst/>
                <a:gdLst>
                  <a:gd name="T0" fmla="*/ 29 w 41"/>
                  <a:gd name="T1" fmla="*/ 0 h 43"/>
                  <a:gd name="T2" fmla="*/ 0 w 41"/>
                  <a:gd name="T3" fmla="*/ 33 h 43"/>
                  <a:gd name="T4" fmla="*/ 12 w 41"/>
                  <a:gd name="T5" fmla="*/ 43 h 43"/>
                  <a:gd name="T6" fmla="*/ 41 w 41"/>
                  <a:gd name="T7" fmla="*/ 12 h 43"/>
                  <a:gd name="T8" fmla="*/ 41 w 41"/>
                  <a:gd name="T9" fmla="*/ 10 h 43"/>
                  <a:gd name="T10" fmla="*/ 41 w 41"/>
                  <a:gd name="T11" fmla="*/ 12 h 43"/>
                  <a:gd name="T12" fmla="*/ 41 w 41"/>
                  <a:gd name="T13" fmla="*/ 10 h 43"/>
                  <a:gd name="T14" fmla="*/ 29 w 41"/>
                  <a:gd name="T1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43">
                    <a:moveTo>
                      <a:pt x="29" y="0"/>
                    </a:moveTo>
                    <a:lnTo>
                      <a:pt x="0" y="33"/>
                    </a:lnTo>
                    <a:lnTo>
                      <a:pt x="12" y="43"/>
                    </a:lnTo>
                    <a:lnTo>
                      <a:pt x="41" y="12"/>
                    </a:lnTo>
                    <a:lnTo>
                      <a:pt x="41" y="10"/>
                    </a:lnTo>
                    <a:lnTo>
                      <a:pt x="41" y="12"/>
                    </a:lnTo>
                    <a:lnTo>
                      <a:pt x="41" y="1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9" name="Freeform 1406"/>
              <p:cNvSpPr>
                <a:spLocks/>
              </p:cNvSpPr>
              <p:nvPr/>
            </p:nvSpPr>
            <p:spPr bwMode="auto">
              <a:xfrm>
                <a:off x="229" y="2245"/>
                <a:ext cx="38" cy="43"/>
              </a:xfrm>
              <a:custGeom>
                <a:avLst/>
                <a:gdLst>
                  <a:gd name="T0" fmla="*/ 44 w 58"/>
                  <a:gd name="T1" fmla="*/ 0 h 69"/>
                  <a:gd name="T2" fmla="*/ 0 w 58"/>
                  <a:gd name="T3" fmla="*/ 59 h 69"/>
                  <a:gd name="T4" fmla="*/ 12 w 58"/>
                  <a:gd name="T5" fmla="*/ 69 h 69"/>
                  <a:gd name="T6" fmla="*/ 58 w 58"/>
                  <a:gd name="T7" fmla="*/ 10 h 69"/>
                  <a:gd name="T8" fmla="*/ 44 w 58"/>
                  <a:gd name="T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69">
                    <a:moveTo>
                      <a:pt x="44" y="0"/>
                    </a:moveTo>
                    <a:lnTo>
                      <a:pt x="0" y="59"/>
                    </a:lnTo>
                    <a:lnTo>
                      <a:pt x="12" y="69"/>
                    </a:lnTo>
                    <a:lnTo>
                      <a:pt x="58" y="1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20" name="Freeform 1407"/>
              <p:cNvSpPr>
                <a:spLocks/>
              </p:cNvSpPr>
              <p:nvPr/>
            </p:nvSpPr>
            <p:spPr bwMode="auto">
              <a:xfrm>
                <a:off x="257" y="2213"/>
                <a:ext cx="36" cy="38"/>
              </a:xfrm>
              <a:custGeom>
                <a:avLst/>
                <a:gdLst>
                  <a:gd name="T0" fmla="*/ 40 w 54"/>
                  <a:gd name="T1" fmla="*/ 0 h 60"/>
                  <a:gd name="T2" fmla="*/ 0 w 54"/>
                  <a:gd name="T3" fmla="*/ 50 h 60"/>
                  <a:gd name="T4" fmla="*/ 14 w 54"/>
                  <a:gd name="T5" fmla="*/ 60 h 60"/>
                  <a:gd name="T6" fmla="*/ 54 w 54"/>
                  <a:gd name="T7" fmla="*/ 12 h 60"/>
                  <a:gd name="T8" fmla="*/ 40 w 54"/>
                  <a:gd name="T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60">
                    <a:moveTo>
                      <a:pt x="40" y="0"/>
                    </a:moveTo>
                    <a:lnTo>
                      <a:pt x="0" y="50"/>
                    </a:lnTo>
                    <a:lnTo>
                      <a:pt x="14" y="60"/>
                    </a:lnTo>
                    <a:lnTo>
                      <a:pt x="54" y="12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21" name="Freeform 1408"/>
              <p:cNvSpPr>
                <a:spLocks/>
              </p:cNvSpPr>
              <p:nvPr/>
            </p:nvSpPr>
            <p:spPr bwMode="auto">
              <a:xfrm>
                <a:off x="283" y="2182"/>
                <a:ext cx="33" cy="39"/>
              </a:xfrm>
              <a:custGeom>
                <a:avLst/>
                <a:gdLst>
                  <a:gd name="T0" fmla="*/ 37 w 50"/>
                  <a:gd name="T1" fmla="*/ 0 h 60"/>
                  <a:gd name="T2" fmla="*/ 0 w 50"/>
                  <a:gd name="T3" fmla="*/ 48 h 60"/>
                  <a:gd name="T4" fmla="*/ 14 w 50"/>
                  <a:gd name="T5" fmla="*/ 60 h 60"/>
                  <a:gd name="T6" fmla="*/ 50 w 50"/>
                  <a:gd name="T7" fmla="*/ 10 h 60"/>
                  <a:gd name="T8" fmla="*/ 37 w 50"/>
                  <a:gd name="T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60">
                    <a:moveTo>
                      <a:pt x="37" y="0"/>
                    </a:moveTo>
                    <a:lnTo>
                      <a:pt x="0" y="48"/>
                    </a:lnTo>
                    <a:lnTo>
                      <a:pt x="14" y="60"/>
                    </a:lnTo>
                    <a:lnTo>
                      <a:pt x="50" y="1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22" name="Freeform 1409"/>
              <p:cNvSpPr>
                <a:spLocks/>
              </p:cNvSpPr>
              <p:nvPr/>
            </p:nvSpPr>
            <p:spPr bwMode="auto">
              <a:xfrm>
                <a:off x="307" y="2154"/>
                <a:ext cx="30" cy="36"/>
              </a:xfrm>
              <a:custGeom>
                <a:avLst/>
                <a:gdLst>
                  <a:gd name="T0" fmla="*/ 35 w 48"/>
                  <a:gd name="T1" fmla="*/ 0 h 56"/>
                  <a:gd name="T2" fmla="*/ 0 w 48"/>
                  <a:gd name="T3" fmla="*/ 46 h 56"/>
                  <a:gd name="T4" fmla="*/ 13 w 48"/>
                  <a:gd name="T5" fmla="*/ 56 h 56"/>
                  <a:gd name="T6" fmla="*/ 48 w 48"/>
                  <a:gd name="T7" fmla="*/ 10 h 56"/>
                  <a:gd name="T8" fmla="*/ 48 w 48"/>
                  <a:gd name="T9" fmla="*/ 12 h 56"/>
                  <a:gd name="T10" fmla="*/ 35 w 48"/>
                  <a:gd name="T11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56">
                    <a:moveTo>
                      <a:pt x="35" y="0"/>
                    </a:moveTo>
                    <a:lnTo>
                      <a:pt x="0" y="46"/>
                    </a:lnTo>
                    <a:lnTo>
                      <a:pt x="13" y="56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23" name="Freeform 1410"/>
              <p:cNvSpPr>
                <a:spLocks/>
              </p:cNvSpPr>
              <p:nvPr/>
            </p:nvSpPr>
            <p:spPr bwMode="auto">
              <a:xfrm>
                <a:off x="330" y="2140"/>
                <a:ext cx="18" cy="22"/>
              </a:xfrm>
              <a:custGeom>
                <a:avLst/>
                <a:gdLst>
                  <a:gd name="T0" fmla="*/ 21 w 30"/>
                  <a:gd name="T1" fmla="*/ 0 h 35"/>
                  <a:gd name="T2" fmla="*/ 19 w 30"/>
                  <a:gd name="T3" fmla="*/ 2 h 35"/>
                  <a:gd name="T4" fmla="*/ 0 w 30"/>
                  <a:gd name="T5" fmla="*/ 23 h 35"/>
                  <a:gd name="T6" fmla="*/ 13 w 30"/>
                  <a:gd name="T7" fmla="*/ 35 h 35"/>
                  <a:gd name="T8" fmla="*/ 30 w 30"/>
                  <a:gd name="T9" fmla="*/ 13 h 35"/>
                  <a:gd name="T10" fmla="*/ 30 w 30"/>
                  <a:gd name="T11" fmla="*/ 15 h 35"/>
                  <a:gd name="T12" fmla="*/ 21 w 30"/>
                  <a:gd name="T13" fmla="*/ 0 h 35"/>
                  <a:gd name="T14" fmla="*/ 21 w 30"/>
                  <a:gd name="T15" fmla="*/ 2 h 35"/>
                  <a:gd name="T16" fmla="*/ 19 w 30"/>
                  <a:gd name="T17" fmla="*/ 2 h 35"/>
                  <a:gd name="T18" fmla="*/ 21 w 30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5">
                    <a:moveTo>
                      <a:pt x="21" y="0"/>
                    </a:moveTo>
                    <a:lnTo>
                      <a:pt x="19" y="2"/>
                    </a:lnTo>
                    <a:lnTo>
                      <a:pt x="0" y="23"/>
                    </a:lnTo>
                    <a:lnTo>
                      <a:pt x="13" y="35"/>
                    </a:lnTo>
                    <a:lnTo>
                      <a:pt x="30" y="13"/>
                    </a:lnTo>
                    <a:lnTo>
                      <a:pt x="30" y="15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24" name="Freeform 1411"/>
              <p:cNvSpPr>
                <a:spLocks/>
              </p:cNvSpPr>
              <p:nvPr/>
            </p:nvSpPr>
            <p:spPr bwMode="auto">
              <a:xfrm>
                <a:off x="343" y="2135"/>
                <a:ext cx="16" cy="15"/>
              </a:xfrm>
              <a:custGeom>
                <a:avLst/>
                <a:gdLst>
                  <a:gd name="T0" fmla="*/ 19 w 25"/>
                  <a:gd name="T1" fmla="*/ 0 h 25"/>
                  <a:gd name="T2" fmla="*/ 15 w 25"/>
                  <a:gd name="T3" fmla="*/ 0 h 25"/>
                  <a:gd name="T4" fmla="*/ 0 w 25"/>
                  <a:gd name="T5" fmla="*/ 10 h 25"/>
                  <a:gd name="T6" fmla="*/ 9 w 25"/>
                  <a:gd name="T7" fmla="*/ 25 h 25"/>
                  <a:gd name="T8" fmla="*/ 25 w 25"/>
                  <a:gd name="T9" fmla="*/ 14 h 25"/>
                  <a:gd name="T10" fmla="*/ 21 w 25"/>
                  <a:gd name="T11" fmla="*/ 16 h 25"/>
                  <a:gd name="T12" fmla="*/ 19 w 25"/>
                  <a:gd name="T13" fmla="*/ 0 h 25"/>
                  <a:gd name="T14" fmla="*/ 17 w 25"/>
                  <a:gd name="T15" fmla="*/ 0 h 25"/>
                  <a:gd name="T16" fmla="*/ 15 w 25"/>
                  <a:gd name="T17" fmla="*/ 0 h 25"/>
                  <a:gd name="T18" fmla="*/ 19 w 25"/>
                  <a:gd name="T1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5">
                    <a:moveTo>
                      <a:pt x="19" y="0"/>
                    </a:moveTo>
                    <a:lnTo>
                      <a:pt x="15" y="0"/>
                    </a:lnTo>
                    <a:lnTo>
                      <a:pt x="0" y="10"/>
                    </a:lnTo>
                    <a:lnTo>
                      <a:pt x="9" y="25"/>
                    </a:lnTo>
                    <a:lnTo>
                      <a:pt x="25" y="14"/>
                    </a:lnTo>
                    <a:lnTo>
                      <a:pt x="21" y="16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25" name="Freeform 1412"/>
              <p:cNvSpPr>
                <a:spLocks/>
              </p:cNvSpPr>
              <p:nvPr/>
            </p:nvSpPr>
            <p:spPr bwMode="auto">
              <a:xfrm>
                <a:off x="353" y="2133"/>
                <a:ext cx="29" cy="11"/>
              </a:xfrm>
              <a:custGeom>
                <a:avLst/>
                <a:gdLst>
                  <a:gd name="T0" fmla="*/ 38 w 44"/>
                  <a:gd name="T1" fmla="*/ 0 h 19"/>
                  <a:gd name="T2" fmla="*/ 40 w 44"/>
                  <a:gd name="T3" fmla="*/ 0 h 19"/>
                  <a:gd name="T4" fmla="*/ 0 w 44"/>
                  <a:gd name="T5" fmla="*/ 3 h 19"/>
                  <a:gd name="T6" fmla="*/ 2 w 44"/>
                  <a:gd name="T7" fmla="*/ 19 h 19"/>
                  <a:gd name="T8" fmla="*/ 42 w 44"/>
                  <a:gd name="T9" fmla="*/ 15 h 19"/>
                  <a:gd name="T10" fmla="*/ 44 w 44"/>
                  <a:gd name="T11" fmla="*/ 15 h 19"/>
                  <a:gd name="T12" fmla="*/ 42 w 44"/>
                  <a:gd name="T13" fmla="*/ 15 h 19"/>
                  <a:gd name="T14" fmla="*/ 44 w 44"/>
                  <a:gd name="T15" fmla="*/ 15 h 19"/>
                  <a:gd name="T16" fmla="*/ 38 w 44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19">
                    <a:moveTo>
                      <a:pt x="38" y="0"/>
                    </a:moveTo>
                    <a:lnTo>
                      <a:pt x="40" y="0"/>
                    </a:lnTo>
                    <a:lnTo>
                      <a:pt x="0" y="3"/>
                    </a:lnTo>
                    <a:lnTo>
                      <a:pt x="2" y="19"/>
                    </a:lnTo>
                    <a:lnTo>
                      <a:pt x="42" y="15"/>
                    </a:lnTo>
                    <a:lnTo>
                      <a:pt x="44" y="15"/>
                    </a:lnTo>
                    <a:lnTo>
                      <a:pt x="42" y="15"/>
                    </a:lnTo>
                    <a:lnTo>
                      <a:pt x="44" y="15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26" name="Freeform 1413"/>
              <p:cNvSpPr>
                <a:spLocks/>
              </p:cNvSpPr>
              <p:nvPr/>
            </p:nvSpPr>
            <p:spPr bwMode="auto">
              <a:xfrm>
                <a:off x="378" y="2126"/>
                <a:ext cx="26" cy="15"/>
              </a:xfrm>
              <a:custGeom>
                <a:avLst/>
                <a:gdLst>
                  <a:gd name="T0" fmla="*/ 29 w 42"/>
                  <a:gd name="T1" fmla="*/ 2 h 25"/>
                  <a:gd name="T2" fmla="*/ 33 w 42"/>
                  <a:gd name="T3" fmla="*/ 0 h 25"/>
                  <a:gd name="T4" fmla="*/ 0 w 42"/>
                  <a:gd name="T5" fmla="*/ 10 h 25"/>
                  <a:gd name="T6" fmla="*/ 6 w 42"/>
                  <a:gd name="T7" fmla="*/ 25 h 25"/>
                  <a:gd name="T8" fmla="*/ 37 w 42"/>
                  <a:gd name="T9" fmla="*/ 15 h 25"/>
                  <a:gd name="T10" fmla="*/ 42 w 42"/>
                  <a:gd name="T11" fmla="*/ 12 h 25"/>
                  <a:gd name="T12" fmla="*/ 37 w 42"/>
                  <a:gd name="T13" fmla="*/ 15 h 25"/>
                  <a:gd name="T14" fmla="*/ 41 w 42"/>
                  <a:gd name="T15" fmla="*/ 13 h 25"/>
                  <a:gd name="T16" fmla="*/ 42 w 42"/>
                  <a:gd name="T17" fmla="*/ 12 h 25"/>
                  <a:gd name="T18" fmla="*/ 29 w 42"/>
                  <a:gd name="T19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25">
                    <a:moveTo>
                      <a:pt x="29" y="2"/>
                    </a:moveTo>
                    <a:lnTo>
                      <a:pt x="33" y="0"/>
                    </a:lnTo>
                    <a:lnTo>
                      <a:pt x="0" y="10"/>
                    </a:lnTo>
                    <a:lnTo>
                      <a:pt x="6" y="25"/>
                    </a:lnTo>
                    <a:lnTo>
                      <a:pt x="37" y="15"/>
                    </a:lnTo>
                    <a:lnTo>
                      <a:pt x="42" y="12"/>
                    </a:lnTo>
                    <a:lnTo>
                      <a:pt x="37" y="15"/>
                    </a:lnTo>
                    <a:lnTo>
                      <a:pt x="41" y="13"/>
                    </a:lnTo>
                    <a:lnTo>
                      <a:pt x="42" y="12"/>
                    </a:lnTo>
                    <a:lnTo>
                      <a:pt x="29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27" name="Freeform 1414"/>
              <p:cNvSpPr>
                <a:spLocks/>
              </p:cNvSpPr>
              <p:nvPr/>
            </p:nvSpPr>
            <p:spPr bwMode="auto">
              <a:xfrm>
                <a:off x="397" y="2118"/>
                <a:ext cx="15" cy="15"/>
              </a:xfrm>
              <a:custGeom>
                <a:avLst/>
                <a:gdLst>
                  <a:gd name="T0" fmla="*/ 10 w 25"/>
                  <a:gd name="T1" fmla="*/ 1 h 25"/>
                  <a:gd name="T2" fmla="*/ 12 w 25"/>
                  <a:gd name="T3" fmla="*/ 0 h 25"/>
                  <a:gd name="T4" fmla="*/ 0 w 25"/>
                  <a:gd name="T5" fmla="*/ 15 h 25"/>
                  <a:gd name="T6" fmla="*/ 13 w 25"/>
                  <a:gd name="T7" fmla="*/ 25 h 25"/>
                  <a:gd name="T8" fmla="*/ 25 w 25"/>
                  <a:gd name="T9" fmla="*/ 9 h 25"/>
                  <a:gd name="T10" fmla="*/ 25 w 25"/>
                  <a:gd name="T11" fmla="*/ 7 h 25"/>
                  <a:gd name="T12" fmla="*/ 25 w 25"/>
                  <a:gd name="T13" fmla="*/ 9 h 25"/>
                  <a:gd name="T14" fmla="*/ 25 w 25"/>
                  <a:gd name="T15" fmla="*/ 7 h 25"/>
                  <a:gd name="T16" fmla="*/ 10 w 25"/>
                  <a:gd name="T17" fmla="*/ 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5">
                    <a:moveTo>
                      <a:pt x="10" y="1"/>
                    </a:moveTo>
                    <a:lnTo>
                      <a:pt x="12" y="0"/>
                    </a:lnTo>
                    <a:lnTo>
                      <a:pt x="0" y="15"/>
                    </a:lnTo>
                    <a:lnTo>
                      <a:pt x="13" y="25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1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28" name="Freeform 1415"/>
              <p:cNvSpPr>
                <a:spLocks/>
              </p:cNvSpPr>
              <p:nvPr/>
            </p:nvSpPr>
            <p:spPr bwMode="auto">
              <a:xfrm>
                <a:off x="404" y="2103"/>
                <a:ext cx="15" cy="20"/>
              </a:xfrm>
              <a:custGeom>
                <a:avLst/>
                <a:gdLst>
                  <a:gd name="T0" fmla="*/ 11 w 25"/>
                  <a:gd name="T1" fmla="*/ 0 h 32"/>
                  <a:gd name="T2" fmla="*/ 11 w 25"/>
                  <a:gd name="T3" fmla="*/ 2 h 32"/>
                  <a:gd name="T4" fmla="*/ 0 w 25"/>
                  <a:gd name="T5" fmla="*/ 26 h 32"/>
                  <a:gd name="T6" fmla="*/ 15 w 25"/>
                  <a:gd name="T7" fmla="*/ 32 h 32"/>
                  <a:gd name="T8" fmla="*/ 25 w 25"/>
                  <a:gd name="T9" fmla="*/ 7 h 32"/>
                  <a:gd name="T10" fmla="*/ 11 w 25"/>
                  <a:gd name="T11" fmla="*/ 0 h 32"/>
                  <a:gd name="T12" fmla="*/ 11 w 25"/>
                  <a:gd name="T13" fmla="*/ 2 h 32"/>
                  <a:gd name="T14" fmla="*/ 11 w 25"/>
                  <a:gd name="T1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32">
                    <a:moveTo>
                      <a:pt x="11" y="0"/>
                    </a:moveTo>
                    <a:lnTo>
                      <a:pt x="11" y="2"/>
                    </a:lnTo>
                    <a:lnTo>
                      <a:pt x="0" y="26"/>
                    </a:lnTo>
                    <a:lnTo>
                      <a:pt x="15" y="32"/>
                    </a:lnTo>
                    <a:lnTo>
                      <a:pt x="25" y="7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29" name="Freeform 1416"/>
              <p:cNvSpPr>
                <a:spLocks/>
              </p:cNvSpPr>
              <p:nvPr/>
            </p:nvSpPr>
            <p:spPr bwMode="auto">
              <a:xfrm>
                <a:off x="410" y="2084"/>
                <a:ext cx="17" cy="22"/>
              </a:xfrm>
              <a:custGeom>
                <a:avLst/>
                <a:gdLst>
                  <a:gd name="T0" fmla="*/ 14 w 27"/>
                  <a:gd name="T1" fmla="*/ 0 h 36"/>
                  <a:gd name="T2" fmla="*/ 0 w 27"/>
                  <a:gd name="T3" fmla="*/ 29 h 36"/>
                  <a:gd name="T4" fmla="*/ 14 w 27"/>
                  <a:gd name="T5" fmla="*/ 36 h 36"/>
                  <a:gd name="T6" fmla="*/ 27 w 27"/>
                  <a:gd name="T7" fmla="*/ 7 h 36"/>
                  <a:gd name="T8" fmla="*/ 14 w 27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6">
                    <a:moveTo>
                      <a:pt x="14" y="0"/>
                    </a:moveTo>
                    <a:lnTo>
                      <a:pt x="0" y="29"/>
                    </a:lnTo>
                    <a:lnTo>
                      <a:pt x="14" y="36"/>
                    </a:lnTo>
                    <a:lnTo>
                      <a:pt x="27" y="7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0" name="Freeform 1417"/>
              <p:cNvSpPr>
                <a:spLocks/>
              </p:cNvSpPr>
              <p:nvPr/>
            </p:nvSpPr>
            <p:spPr bwMode="auto">
              <a:xfrm>
                <a:off x="419" y="2072"/>
                <a:ext cx="16" cy="18"/>
              </a:xfrm>
              <a:custGeom>
                <a:avLst/>
                <a:gdLst>
                  <a:gd name="T0" fmla="*/ 11 w 24"/>
                  <a:gd name="T1" fmla="*/ 0 h 26"/>
                  <a:gd name="T2" fmla="*/ 11 w 24"/>
                  <a:gd name="T3" fmla="*/ 2 h 26"/>
                  <a:gd name="T4" fmla="*/ 0 w 24"/>
                  <a:gd name="T5" fmla="*/ 19 h 26"/>
                  <a:gd name="T6" fmla="*/ 13 w 24"/>
                  <a:gd name="T7" fmla="*/ 26 h 26"/>
                  <a:gd name="T8" fmla="*/ 24 w 24"/>
                  <a:gd name="T9" fmla="*/ 9 h 26"/>
                  <a:gd name="T10" fmla="*/ 23 w 24"/>
                  <a:gd name="T11" fmla="*/ 11 h 26"/>
                  <a:gd name="T12" fmla="*/ 11 w 24"/>
                  <a:gd name="T13" fmla="*/ 0 h 26"/>
                  <a:gd name="T14" fmla="*/ 11 w 24"/>
                  <a:gd name="T15" fmla="*/ 2 h 26"/>
                  <a:gd name="T16" fmla="*/ 11 w 24"/>
                  <a:gd name="T1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26">
                    <a:moveTo>
                      <a:pt x="11" y="0"/>
                    </a:moveTo>
                    <a:lnTo>
                      <a:pt x="11" y="2"/>
                    </a:lnTo>
                    <a:lnTo>
                      <a:pt x="0" y="19"/>
                    </a:lnTo>
                    <a:lnTo>
                      <a:pt x="13" y="26"/>
                    </a:lnTo>
                    <a:lnTo>
                      <a:pt x="24" y="9"/>
                    </a:lnTo>
                    <a:lnTo>
                      <a:pt x="23" y="11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1" name="Freeform 1418"/>
              <p:cNvSpPr>
                <a:spLocks/>
              </p:cNvSpPr>
              <p:nvPr/>
            </p:nvSpPr>
            <p:spPr bwMode="auto">
              <a:xfrm>
                <a:off x="425" y="2058"/>
                <a:ext cx="25" cy="22"/>
              </a:xfrm>
              <a:custGeom>
                <a:avLst/>
                <a:gdLst>
                  <a:gd name="T0" fmla="*/ 27 w 37"/>
                  <a:gd name="T1" fmla="*/ 0 h 34"/>
                  <a:gd name="T2" fmla="*/ 25 w 37"/>
                  <a:gd name="T3" fmla="*/ 0 h 34"/>
                  <a:gd name="T4" fmla="*/ 0 w 37"/>
                  <a:gd name="T5" fmla="*/ 23 h 34"/>
                  <a:gd name="T6" fmla="*/ 12 w 37"/>
                  <a:gd name="T7" fmla="*/ 34 h 34"/>
                  <a:gd name="T8" fmla="*/ 37 w 37"/>
                  <a:gd name="T9" fmla="*/ 13 h 34"/>
                  <a:gd name="T10" fmla="*/ 27 w 37"/>
                  <a:gd name="T11" fmla="*/ 0 h 34"/>
                  <a:gd name="T12" fmla="*/ 25 w 37"/>
                  <a:gd name="T13" fmla="*/ 0 h 34"/>
                  <a:gd name="T14" fmla="*/ 27 w 37"/>
                  <a:gd name="T1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34">
                    <a:moveTo>
                      <a:pt x="27" y="0"/>
                    </a:moveTo>
                    <a:lnTo>
                      <a:pt x="25" y="0"/>
                    </a:lnTo>
                    <a:lnTo>
                      <a:pt x="0" y="23"/>
                    </a:lnTo>
                    <a:lnTo>
                      <a:pt x="12" y="34"/>
                    </a:lnTo>
                    <a:lnTo>
                      <a:pt x="37" y="13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2" name="Freeform 1419"/>
              <p:cNvSpPr>
                <a:spLocks/>
              </p:cNvSpPr>
              <p:nvPr/>
            </p:nvSpPr>
            <p:spPr bwMode="auto">
              <a:xfrm>
                <a:off x="442" y="2035"/>
                <a:ext cx="37" cy="32"/>
              </a:xfrm>
              <a:custGeom>
                <a:avLst/>
                <a:gdLst>
                  <a:gd name="T0" fmla="*/ 52 w 59"/>
                  <a:gd name="T1" fmla="*/ 0 h 52"/>
                  <a:gd name="T2" fmla="*/ 50 w 59"/>
                  <a:gd name="T3" fmla="*/ 0 h 52"/>
                  <a:gd name="T4" fmla="*/ 0 w 59"/>
                  <a:gd name="T5" fmla="*/ 39 h 52"/>
                  <a:gd name="T6" fmla="*/ 10 w 59"/>
                  <a:gd name="T7" fmla="*/ 52 h 52"/>
                  <a:gd name="T8" fmla="*/ 59 w 59"/>
                  <a:gd name="T9" fmla="*/ 14 h 52"/>
                  <a:gd name="T10" fmla="*/ 52 w 59"/>
                  <a:gd name="T11" fmla="*/ 0 h 52"/>
                  <a:gd name="T12" fmla="*/ 50 w 59"/>
                  <a:gd name="T13" fmla="*/ 0 h 52"/>
                  <a:gd name="T14" fmla="*/ 52 w 59"/>
                  <a:gd name="T15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52">
                    <a:moveTo>
                      <a:pt x="52" y="0"/>
                    </a:moveTo>
                    <a:lnTo>
                      <a:pt x="50" y="0"/>
                    </a:lnTo>
                    <a:lnTo>
                      <a:pt x="0" y="39"/>
                    </a:lnTo>
                    <a:lnTo>
                      <a:pt x="10" y="52"/>
                    </a:lnTo>
                    <a:lnTo>
                      <a:pt x="59" y="14"/>
                    </a:lnTo>
                    <a:lnTo>
                      <a:pt x="52" y="0"/>
                    </a:lnTo>
                    <a:lnTo>
                      <a:pt x="50" y="0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3" name="Freeform 1420"/>
              <p:cNvSpPr>
                <a:spLocks/>
              </p:cNvSpPr>
              <p:nvPr/>
            </p:nvSpPr>
            <p:spPr bwMode="auto">
              <a:xfrm>
                <a:off x="476" y="2008"/>
                <a:ext cx="50" cy="34"/>
              </a:xfrm>
              <a:custGeom>
                <a:avLst/>
                <a:gdLst>
                  <a:gd name="T0" fmla="*/ 71 w 78"/>
                  <a:gd name="T1" fmla="*/ 0 h 56"/>
                  <a:gd name="T2" fmla="*/ 0 w 78"/>
                  <a:gd name="T3" fmla="*/ 42 h 56"/>
                  <a:gd name="T4" fmla="*/ 7 w 78"/>
                  <a:gd name="T5" fmla="*/ 56 h 56"/>
                  <a:gd name="T6" fmla="*/ 78 w 78"/>
                  <a:gd name="T7" fmla="*/ 15 h 56"/>
                  <a:gd name="T8" fmla="*/ 71 w 78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56">
                    <a:moveTo>
                      <a:pt x="71" y="0"/>
                    </a:moveTo>
                    <a:lnTo>
                      <a:pt x="0" y="42"/>
                    </a:lnTo>
                    <a:lnTo>
                      <a:pt x="7" y="56"/>
                    </a:lnTo>
                    <a:lnTo>
                      <a:pt x="78" y="15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4" name="Freeform 1421"/>
              <p:cNvSpPr>
                <a:spLocks/>
              </p:cNvSpPr>
              <p:nvPr/>
            </p:nvSpPr>
            <p:spPr bwMode="auto">
              <a:xfrm>
                <a:off x="521" y="1971"/>
                <a:ext cx="81" cy="46"/>
              </a:xfrm>
              <a:custGeom>
                <a:avLst/>
                <a:gdLst>
                  <a:gd name="T0" fmla="*/ 117 w 128"/>
                  <a:gd name="T1" fmla="*/ 1 h 74"/>
                  <a:gd name="T2" fmla="*/ 119 w 128"/>
                  <a:gd name="T3" fmla="*/ 0 h 74"/>
                  <a:gd name="T4" fmla="*/ 0 w 128"/>
                  <a:gd name="T5" fmla="*/ 59 h 74"/>
                  <a:gd name="T6" fmla="*/ 7 w 128"/>
                  <a:gd name="T7" fmla="*/ 74 h 74"/>
                  <a:gd name="T8" fmla="*/ 126 w 128"/>
                  <a:gd name="T9" fmla="*/ 13 h 74"/>
                  <a:gd name="T10" fmla="*/ 128 w 128"/>
                  <a:gd name="T11" fmla="*/ 11 h 74"/>
                  <a:gd name="T12" fmla="*/ 126 w 128"/>
                  <a:gd name="T13" fmla="*/ 13 h 74"/>
                  <a:gd name="T14" fmla="*/ 128 w 128"/>
                  <a:gd name="T15" fmla="*/ 11 h 74"/>
                  <a:gd name="T16" fmla="*/ 117 w 128"/>
                  <a:gd name="T17" fmla="*/ 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74">
                    <a:moveTo>
                      <a:pt x="117" y="1"/>
                    </a:moveTo>
                    <a:lnTo>
                      <a:pt x="119" y="0"/>
                    </a:lnTo>
                    <a:lnTo>
                      <a:pt x="0" y="59"/>
                    </a:lnTo>
                    <a:lnTo>
                      <a:pt x="7" y="74"/>
                    </a:lnTo>
                    <a:lnTo>
                      <a:pt x="126" y="13"/>
                    </a:lnTo>
                    <a:lnTo>
                      <a:pt x="128" y="11"/>
                    </a:lnTo>
                    <a:lnTo>
                      <a:pt x="126" y="13"/>
                    </a:lnTo>
                    <a:lnTo>
                      <a:pt x="128" y="11"/>
                    </a:lnTo>
                    <a:lnTo>
                      <a:pt x="11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5" name="Freeform 1422"/>
              <p:cNvSpPr>
                <a:spLocks/>
              </p:cNvSpPr>
              <p:nvPr/>
            </p:nvSpPr>
            <p:spPr bwMode="auto">
              <a:xfrm>
                <a:off x="595" y="1909"/>
                <a:ext cx="65" cy="68"/>
              </a:xfrm>
              <a:custGeom>
                <a:avLst/>
                <a:gdLst>
                  <a:gd name="T0" fmla="*/ 98 w 103"/>
                  <a:gd name="T1" fmla="*/ 4 h 111"/>
                  <a:gd name="T2" fmla="*/ 92 w 103"/>
                  <a:gd name="T3" fmla="*/ 0 h 111"/>
                  <a:gd name="T4" fmla="*/ 0 w 103"/>
                  <a:gd name="T5" fmla="*/ 101 h 111"/>
                  <a:gd name="T6" fmla="*/ 11 w 103"/>
                  <a:gd name="T7" fmla="*/ 111 h 111"/>
                  <a:gd name="T8" fmla="*/ 103 w 103"/>
                  <a:gd name="T9" fmla="*/ 9 h 111"/>
                  <a:gd name="T10" fmla="*/ 98 w 103"/>
                  <a:gd name="T11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3" h="111">
                    <a:moveTo>
                      <a:pt x="98" y="4"/>
                    </a:moveTo>
                    <a:lnTo>
                      <a:pt x="92" y="0"/>
                    </a:lnTo>
                    <a:lnTo>
                      <a:pt x="0" y="101"/>
                    </a:lnTo>
                    <a:lnTo>
                      <a:pt x="11" y="111"/>
                    </a:lnTo>
                    <a:lnTo>
                      <a:pt x="103" y="9"/>
                    </a:lnTo>
                    <a:lnTo>
                      <a:pt x="9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6" name="Freeform 1423"/>
              <p:cNvSpPr>
                <a:spLocks/>
              </p:cNvSpPr>
              <p:nvPr/>
            </p:nvSpPr>
            <p:spPr bwMode="auto">
              <a:xfrm>
                <a:off x="75" y="2705"/>
                <a:ext cx="189" cy="174"/>
              </a:xfrm>
              <a:custGeom>
                <a:avLst/>
                <a:gdLst>
                  <a:gd name="T0" fmla="*/ 0 w 300"/>
                  <a:gd name="T1" fmla="*/ 7 h 278"/>
                  <a:gd name="T2" fmla="*/ 2 w 300"/>
                  <a:gd name="T3" fmla="*/ 11 h 278"/>
                  <a:gd name="T4" fmla="*/ 288 w 300"/>
                  <a:gd name="T5" fmla="*/ 278 h 278"/>
                  <a:gd name="T6" fmla="*/ 300 w 300"/>
                  <a:gd name="T7" fmla="*/ 266 h 278"/>
                  <a:gd name="T8" fmla="*/ 14 w 300"/>
                  <a:gd name="T9" fmla="*/ 0 h 278"/>
                  <a:gd name="T10" fmla="*/ 16 w 300"/>
                  <a:gd name="T11" fmla="*/ 3 h 278"/>
                  <a:gd name="T12" fmla="*/ 0 w 300"/>
                  <a:gd name="T13" fmla="*/ 7 h 278"/>
                  <a:gd name="T14" fmla="*/ 0 w 300"/>
                  <a:gd name="T15" fmla="*/ 9 h 278"/>
                  <a:gd name="T16" fmla="*/ 2 w 300"/>
                  <a:gd name="T17" fmla="*/ 11 h 278"/>
                  <a:gd name="T18" fmla="*/ 0 w 300"/>
                  <a:gd name="T19" fmla="*/ 7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0" h="278">
                    <a:moveTo>
                      <a:pt x="0" y="7"/>
                    </a:moveTo>
                    <a:lnTo>
                      <a:pt x="2" y="11"/>
                    </a:lnTo>
                    <a:lnTo>
                      <a:pt x="288" y="278"/>
                    </a:lnTo>
                    <a:lnTo>
                      <a:pt x="300" y="266"/>
                    </a:lnTo>
                    <a:lnTo>
                      <a:pt x="14" y="0"/>
                    </a:lnTo>
                    <a:lnTo>
                      <a:pt x="16" y="3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7" name="Freeform 1424"/>
              <p:cNvSpPr>
                <a:spLocks/>
              </p:cNvSpPr>
              <p:nvPr/>
            </p:nvSpPr>
            <p:spPr bwMode="auto">
              <a:xfrm>
                <a:off x="28" y="2566"/>
                <a:ext cx="57" cy="145"/>
              </a:xfrm>
              <a:custGeom>
                <a:avLst/>
                <a:gdLst>
                  <a:gd name="T0" fmla="*/ 0 w 89"/>
                  <a:gd name="T1" fmla="*/ 2 h 232"/>
                  <a:gd name="T2" fmla="*/ 0 w 89"/>
                  <a:gd name="T3" fmla="*/ 6 h 232"/>
                  <a:gd name="T4" fmla="*/ 73 w 89"/>
                  <a:gd name="T5" fmla="*/ 232 h 232"/>
                  <a:gd name="T6" fmla="*/ 89 w 89"/>
                  <a:gd name="T7" fmla="*/ 228 h 232"/>
                  <a:gd name="T8" fmla="*/ 16 w 89"/>
                  <a:gd name="T9" fmla="*/ 0 h 232"/>
                  <a:gd name="T10" fmla="*/ 16 w 89"/>
                  <a:gd name="T11" fmla="*/ 4 h 232"/>
                  <a:gd name="T12" fmla="*/ 0 w 89"/>
                  <a:gd name="T13" fmla="*/ 2 h 232"/>
                  <a:gd name="T14" fmla="*/ 0 w 89"/>
                  <a:gd name="T15" fmla="*/ 4 h 232"/>
                  <a:gd name="T16" fmla="*/ 0 w 89"/>
                  <a:gd name="T17" fmla="*/ 6 h 232"/>
                  <a:gd name="T18" fmla="*/ 0 w 89"/>
                  <a:gd name="T19" fmla="*/ 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232">
                    <a:moveTo>
                      <a:pt x="0" y="2"/>
                    </a:moveTo>
                    <a:lnTo>
                      <a:pt x="0" y="6"/>
                    </a:lnTo>
                    <a:lnTo>
                      <a:pt x="73" y="232"/>
                    </a:lnTo>
                    <a:lnTo>
                      <a:pt x="89" y="228"/>
                    </a:lnTo>
                    <a:lnTo>
                      <a:pt x="16" y="0"/>
                    </a:lnTo>
                    <a:lnTo>
                      <a:pt x="16" y="4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8" name="Freeform 1425"/>
              <p:cNvSpPr>
                <a:spLocks/>
              </p:cNvSpPr>
              <p:nvPr/>
            </p:nvSpPr>
            <p:spPr bwMode="auto">
              <a:xfrm>
                <a:off x="28" y="2505"/>
                <a:ext cx="17" cy="64"/>
              </a:xfrm>
              <a:custGeom>
                <a:avLst/>
                <a:gdLst>
                  <a:gd name="T0" fmla="*/ 20 w 27"/>
                  <a:gd name="T1" fmla="*/ 0 h 102"/>
                  <a:gd name="T2" fmla="*/ 12 w 27"/>
                  <a:gd name="T3" fmla="*/ 0 h 102"/>
                  <a:gd name="T4" fmla="*/ 0 w 27"/>
                  <a:gd name="T5" fmla="*/ 100 h 102"/>
                  <a:gd name="T6" fmla="*/ 16 w 27"/>
                  <a:gd name="T7" fmla="*/ 102 h 102"/>
                  <a:gd name="T8" fmla="*/ 27 w 27"/>
                  <a:gd name="T9" fmla="*/ 0 h 102"/>
                  <a:gd name="T10" fmla="*/ 20 w 27"/>
                  <a:gd name="T11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102">
                    <a:moveTo>
                      <a:pt x="20" y="0"/>
                    </a:moveTo>
                    <a:lnTo>
                      <a:pt x="12" y="0"/>
                    </a:lnTo>
                    <a:lnTo>
                      <a:pt x="0" y="100"/>
                    </a:lnTo>
                    <a:lnTo>
                      <a:pt x="16" y="102"/>
                    </a:lnTo>
                    <a:lnTo>
                      <a:pt x="27" y="0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9" name="Freeform 1426"/>
              <p:cNvSpPr>
                <a:spLocks/>
              </p:cNvSpPr>
              <p:nvPr/>
            </p:nvSpPr>
            <p:spPr bwMode="auto">
              <a:xfrm>
                <a:off x="541" y="2896"/>
                <a:ext cx="12" cy="15"/>
              </a:xfrm>
              <a:custGeom>
                <a:avLst/>
                <a:gdLst>
                  <a:gd name="T0" fmla="*/ 12 w 20"/>
                  <a:gd name="T1" fmla="*/ 19 h 21"/>
                  <a:gd name="T2" fmla="*/ 12 w 20"/>
                  <a:gd name="T3" fmla="*/ 21 h 21"/>
                  <a:gd name="T4" fmla="*/ 20 w 20"/>
                  <a:gd name="T5" fmla="*/ 13 h 21"/>
                  <a:gd name="T6" fmla="*/ 8 w 20"/>
                  <a:gd name="T7" fmla="*/ 0 h 21"/>
                  <a:gd name="T8" fmla="*/ 0 w 20"/>
                  <a:gd name="T9" fmla="*/ 7 h 21"/>
                  <a:gd name="T10" fmla="*/ 0 w 20"/>
                  <a:gd name="T11" fmla="*/ 9 h 21"/>
                  <a:gd name="T12" fmla="*/ 0 w 20"/>
                  <a:gd name="T13" fmla="*/ 7 h 21"/>
                  <a:gd name="T14" fmla="*/ 0 w 20"/>
                  <a:gd name="T15" fmla="*/ 9 h 21"/>
                  <a:gd name="T16" fmla="*/ 12 w 20"/>
                  <a:gd name="T17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1">
                    <a:moveTo>
                      <a:pt x="12" y="19"/>
                    </a:moveTo>
                    <a:lnTo>
                      <a:pt x="12" y="21"/>
                    </a:lnTo>
                    <a:lnTo>
                      <a:pt x="20" y="13"/>
                    </a:lnTo>
                    <a:lnTo>
                      <a:pt x="8" y="0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2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40" name="Freeform 1427"/>
              <p:cNvSpPr>
                <a:spLocks/>
              </p:cNvSpPr>
              <p:nvPr/>
            </p:nvSpPr>
            <p:spPr bwMode="auto">
              <a:xfrm>
                <a:off x="521" y="2902"/>
                <a:ext cx="28" cy="28"/>
              </a:xfrm>
              <a:custGeom>
                <a:avLst/>
                <a:gdLst>
                  <a:gd name="T0" fmla="*/ 11 w 44"/>
                  <a:gd name="T1" fmla="*/ 44 h 44"/>
                  <a:gd name="T2" fmla="*/ 44 w 44"/>
                  <a:gd name="T3" fmla="*/ 10 h 44"/>
                  <a:gd name="T4" fmla="*/ 32 w 44"/>
                  <a:gd name="T5" fmla="*/ 0 h 44"/>
                  <a:gd name="T6" fmla="*/ 0 w 44"/>
                  <a:gd name="T7" fmla="*/ 35 h 44"/>
                  <a:gd name="T8" fmla="*/ 11 w 44"/>
                  <a:gd name="T9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11" y="44"/>
                    </a:moveTo>
                    <a:lnTo>
                      <a:pt x="44" y="10"/>
                    </a:lnTo>
                    <a:lnTo>
                      <a:pt x="32" y="0"/>
                    </a:lnTo>
                    <a:lnTo>
                      <a:pt x="0" y="35"/>
                    </a:lnTo>
                    <a:lnTo>
                      <a:pt x="11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41" name="Freeform 1428"/>
              <p:cNvSpPr>
                <a:spLocks/>
              </p:cNvSpPr>
              <p:nvPr/>
            </p:nvSpPr>
            <p:spPr bwMode="auto">
              <a:xfrm>
                <a:off x="501" y="2924"/>
                <a:ext cx="27" cy="30"/>
              </a:xfrm>
              <a:custGeom>
                <a:avLst/>
                <a:gdLst>
                  <a:gd name="T0" fmla="*/ 12 w 42"/>
                  <a:gd name="T1" fmla="*/ 48 h 48"/>
                  <a:gd name="T2" fmla="*/ 12 w 42"/>
                  <a:gd name="T3" fmla="*/ 46 h 48"/>
                  <a:gd name="T4" fmla="*/ 42 w 42"/>
                  <a:gd name="T5" fmla="*/ 9 h 48"/>
                  <a:gd name="T6" fmla="*/ 31 w 42"/>
                  <a:gd name="T7" fmla="*/ 0 h 48"/>
                  <a:gd name="T8" fmla="*/ 0 w 42"/>
                  <a:gd name="T9" fmla="*/ 36 h 48"/>
                  <a:gd name="T10" fmla="*/ 2 w 42"/>
                  <a:gd name="T11" fmla="*/ 34 h 48"/>
                  <a:gd name="T12" fmla="*/ 12 w 42"/>
                  <a:gd name="T13" fmla="*/ 48 h 48"/>
                  <a:gd name="T14" fmla="*/ 12 w 42"/>
                  <a:gd name="T15" fmla="*/ 46 h 48"/>
                  <a:gd name="T16" fmla="*/ 12 w 42"/>
                  <a:gd name="T1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" h="48">
                    <a:moveTo>
                      <a:pt x="12" y="48"/>
                    </a:moveTo>
                    <a:lnTo>
                      <a:pt x="12" y="46"/>
                    </a:lnTo>
                    <a:lnTo>
                      <a:pt x="42" y="9"/>
                    </a:lnTo>
                    <a:lnTo>
                      <a:pt x="31" y="0"/>
                    </a:lnTo>
                    <a:lnTo>
                      <a:pt x="0" y="36"/>
                    </a:lnTo>
                    <a:lnTo>
                      <a:pt x="2" y="34"/>
                    </a:lnTo>
                    <a:lnTo>
                      <a:pt x="12" y="48"/>
                    </a:lnTo>
                    <a:lnTo>
                      <a:pt x="12" y="46"/>
                    </a:lnTo>
                    <a:lnTo>
                      <a:pt x="12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42" name="Freeform 1429"/>
              <p:cNvSpPr>
                <a:spLocks/>
              </p:cNvSpPr>
              <p:nvPr/>
            </p:nvSpPr>
            <p:spPr bwMode="auto">
              <a:xfrm>
                <a:off x="486" y="2946"/>
                <a:ext cx="22" cy="18"/>
              </a:xfrm>
              <a:custGeom>
                <a:avLst/>
                <a:gdLst>
                  <a:gd name="T0" fmla="*/ 12 w 37"/>
                  <a:gd name="T1" fmla="*/ 29 h 29"/>
                  <a:gd name="T2" fmla="*/ 37 w 37"/>
                  <a:gd name="T3" fmla="*/ 14 h 29"/>
                  <a:gd name="T4" fmla="*/ 27 w 37"/>
                  <a:gd name="T5" fmla="*/ 0 h 29"/>
                  <a:gd name="T6" fmla="*/ 2 w 37"/>
                  <a:gd name="T7" fmla="*/ 16 h 29"/>
                  <a:gd name="T8" fmla="*/ 0 w 37"/>
                  <a:gd name="T9" fmla="*/ 18 h 29"/>
                  <a:gd name="T10" fmla="*/ 2 w 37"/>
                  <a:gd name="T11" fmla="*/ 16 h 29"/>
                  <a:gd name="T12" fmla="*/ 0 w 37"/>
                  <a:gd name="T13" fmla="*/ 18 h 29"/>
                  <a:gd name="T14" fmla="*/ 12 w 37"/>
                  <a:gd name="T1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29">
                    <a:moveTo>
                      <a:pt x="12" y="29"/>
                    </a:moveTo>
                    <a:lnTo>
                      <a:pt x="37" y="14"/>
                    </a:lnTo>
                    <a:lnTo>
                      <a:pt x="27" y="0"/>
                    </a:lnTo>
                    <a:lnTo>
                      <a:pt x="2" y="16"/>
                    </a:lnTo>
                    <a:lnTo>
                      <a:pt x="0" y="18"/>
                    </a:lnTo>
                    <a:lnTo>
                      <a:pt x="2" y="16"/>
                    </a:lnTo>
                    <a:lnTo>
                      <a:pt x="0" y="18"/>
                    </a:lnTo>
                    <a:lnTo>
                      <a:pt x="12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43" name="Freeform 1430"/>
              <p:cNvSpPr>
                <a:spLocks/>
              </p:cNvSpPr>
              <p:nvPr/>
            </p:nvSpPr>
            <p:spPr bwMode="auto">
              <a:xfrm>
                <a:off x="467" y="2957"/>
                <a:ext cx="26" cy="30"/>
              </a:xfrm>
              <a:custGeom>
                <a:avLst/>
                <a:gdLst>
                  <a:gd name="T0" fmla="*/ 10 w 41"/>
                  <a:gd name="T1" fmla="*/ 48 h 48"/>
                  <a:gd name="T2" fmla="*/ 12 w 41"/>
                  <a:gd name="T3" fmla="*/ 46 h 48"/>
                  <a:gd name="T4" fmla="*/ 41 w 41"/>
                  <a:gd name="T5" fmla="*/ 11 h 48"/>
                  <a:gd name="T6" fmla="*/ 29 w 41"/>
                  <a:gd name="T7" fmla="*/ 0 h 48"/>
                  <a:gd name="T8" fmla="*/ 0 w 41"/>
                  <a:gd name="T9" fmla="*/ 36 h 48"/>
                  <a:gd name="T10" fmla="*/ 2 w 41"/>
                  <a:gd name="T11" fmla="*/ 34 h 48"/>
                  <a:gd name="T12" fmla="*/ 10 w 41"/>
                  <a:gd name="T13" fmla="*/ 48 h 48"/>
                  <a:gd name="T14" fmla="*/ 12 w 41"/>
                  <a:gd name="T15" fmla="*/ 48 h 48"/>
                  <a:gd name="T16" fmla="*/ 12 w 41"/>
                  <a:gd name="T17" fmla="*/ 46 h 48"/>
                  <a:gd name="T18" fmla="*/ 10 w 41"/>
                  <a:gd name="T1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48">
                    <a:moveTo>
                      <a:pt x="10" y="48"/>
                    </a:moveTo>
                    <a:lnTo>
                      <a:pt x="12" y="46"/>
                    </a:lnTo>
                    <a:lnTo>
                      <a:pt x="41" y="11"/>
                    </a:lnTo>
                    <a:lnTo>
                      <a:pt x="29" y="0"/>
                    </a:lnTo>
                    <a:lnTo>
                      <a:pt x="0" y="36"/>
                    </a:lnTo>
                    <a:lnTo>
                      <a:pt x="2" y="34"/>
                    </a:lnTo>
                    <a:lnTo>
                      <a:pt x="10" y="48"/>
                    </a:lnTo>
                    <a:lnTo>
                      <a:pt x="12" y="48"/>
                    </a:lnTo>
                    <a:lnTo>
                      <a:pt x="12" y="46"/>
                    </a:lnTo>
                    <a:lnTo>
                      <a:pt x="10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44" name="Freeform 1431"/>
              <p:cNvSpPr>
                <a:spLocks/>
              </p:cNvSpPr>
              <p:nvPr/>
            </p:nvSpPr>
            <p:spPr bwMode="auto">
              <a:xfrm>
                <a:off x="435" y="2977"/>
                <a:ext cx="37" cy="26"/>
              </a:xfrm>
              <a:custGeom>
                <a:avLst/>
                <a:gdLst>
                  <a:gd name="T0" fmla="*/ 8 w 60"/>
                  <a:gd name="T1" fmla="*/ 41 h 41"/>
                  <a:gd name="T2" fmla="*/ 60 w 60"/>
                  <a:gd name="T3" fmla="*/ 14 h 41"/>
                  <a:gd name="T4" fmla="*/ 52 w 60"/>
                  <a:gd name="T5" fmla="*/ 0 h 41"/>
                  <a:gd name="T6" fmla="*/ 0 w 60"/>
                  <a:gd name="T7" fmla="*/ 27 h 41"/>
                  <a:gd name="T8" fmla="*/ 8 w 60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41">
                    <a:moveTo>
                      <a:pt x="8" y="41"/>
                    </a:moveTo>
                    <a:lnTo>
                      <a:pt x="60" y="14"/>
                    </a:lnTo>
                    <a:lnTo>
                      <a:pt x="52" y="0"/>
                    </a:lnTo>
                    <a:lnTo>
                      <a:pt x="0" y="27"/>
                    </a:lnTo>
                    <a:lnTo>
                      <a:pt x="8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45" name="Freeform 1432"/>
              <p:cNvSpPr>
                <a:spLocks/>
              </p:cNvSpPr>
              <p:nvPr/>
            </p:nvSpPr>
            <p:spPr bwMode="auto">
              <a:xfrm>
                <a:off x="419" y="2994"/>
                <a:ext cx="22" cy="18"/>
              </a:xfrm>
              <a:custGeom>
                <a:avLst/>
                <a:gdLst>
                  <a:gd name="T0" fmla="*/ 4 w 33"/>
                  <a:gd name="T1" fmla="*/ 29 h 29"/>
                  <a:gd name="T2" fmla="*/ 6 w 33"/>
                  <a:gd name="T3" fmla="*/ 27 h 29"/>
                  <a:gd name="T4" fmla="*/ 33 w 33"/>
                  <a:gd name="T5" fmla="*/ 14 h 29"/>
                  <a:gd name="T6" fmla="*/ 25 w 33"/>
                  <a:gd name="T7" fmla="*/ 0 h 29"/>
                  <a:gd name="T8" fmla="*/ 0 w 33"/>
                  <a:gd name="T9" fmla="*/ 14 h 29"/>
                  <a:gd name="T10" fmla="*/ 2 w 33"/>
                  <a:gd name="T11" fmla="*/ 12 h 29"/>
                  <a:gd name="T12" fmla="*/ 4 w 33"/>
                  <a:gd name="T13" fmla="*/ 29 h 29"/>
                  <a:gd name="T14" fmla="*/ 6 w 33"/>
                  <a:gd name="T15" fmla="*/ 29 h 29"/>
                  <a:gd name="T16" fmla="*/ 6 w 33"/>
                  <a:gd name="T17" fmla="*/ 27 h 29"/>
                  <a:gd name="T18" fmla="*/ 4 w 33"/>
                  <a:gd name="T1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29">
                    <a:moveTo>
                      <a:pt x="4" y="29"/>
                    </a:moveTo>
                    <a:lnTo>
                      <a:pt x="6" y="27"/>
                    </a:lnTo>
                    <a:lnTo>
                      <a:pt x="33" y="14"/>
                    </a:lnTo>
                    <a:lnTo>
                      <a:pt x="25" y="0"/>
                    </a:lnTo>
                    <a:lnTo>
                      <a:pt x="0" y="14"/>
                    </a:lnTo>
                    <a:lnTo>
                      <a:pt x="2" y="12"/>
                    </a:lnTo>
                    <a:lnTo>
                      <a:pt x="4" y="29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4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46" name="Freeform 1433"/>
              <p:cNvSpPr>
                <a:spLocks/>
              </p:cNvSpPr>
              <p:nvPr/>
            </p:nvSpPr>
            <p:spPr bwMode="auto">
              <a:xfrm>
                <a:off x="410" y="3003"/>
                <a:ext cx="12" cy="10"/>
              </a:xfrm>
              <a:custGeom>
                <a:avLst/>
                <a:gdLst>
                  <a:gd name="T0" fmla="*/ 0 w 21"/>
                  <a:gd name="T1" fmla="*/ 19 h 19"/>
                  <a:gd name="T2" fmla="*/ 2 w 21"/>
                  <a:gd name="T3" fmla="*/ 19 h 19"/>
                  <a:gd name="T4" fmla="*/ 21 w 21"/>
                  <a:gd name="T5" fmla="*/ 17 h 19"/>
                  <a:gd name="T6" fmla="*/ 19 w 21"/>
                  <a:gd name="T7" fmla="*/ 0 h 19"/>
                  <a:gd name="T8" fmla="*/ 0 w 21"/>
                  <a:gd name="T9" fmla="*/ 2 h 19"/>
                  <a:gd name="T10" fmla="*/ 4 w 21"/>
                  <a:gd name="T11" fmla="*/ 3 h 19"/>
                  <a:gd name="T12" fmla="*/ 0 w 21"/>
                  <a:gd name="T13" fmla="*/ 19 h 19"/>
                  <a:gd name="T14" fmla="*/ 2 w 21"/>
                  <a:gd name="T15" fmla="*/ 19 h 19"/>
                  <a:gd name="T16" fmla="*/ 0 w 21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19">
                    <a:moveTo>
                      <a:pt x="0" y="19"/>
                    </a:moveTo>
                    <a:lnTo>
                      <a:pt x="2" y="19"/>
                    </a:lnTo>
                    <a:lnTo>
                      <a:pt x="21" y="17"/>
                    </a:lnTo>
                    <a:lnTo>
                      <a:pt x="19" y="0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47" name="Freeform 1434"/>
              <p:cNvSpPr>
                <a:spLocks/>
              </p:cNvSpPr>
              <p:nvPr/>
            </p:nvSpPr>
            <p:spPr bwMode="auto">
              <a:xfrm>
                <a:off x="397" y="3000"/>
                <a:ext cx="15" cy="13"/>
              </a:xfrm>
              <a:custGeom>
                <a:avLst/>
                <a:gdLst>
                  <a:gd name="T0" fmla="*/ 4 w 21"/>
                  <a:gd name="T1" fmla="*/ 17 h 21"/>
                  <a:gd name="T2" fmla="*/ 0 w 21"/>
                  <a:gd name="T3" fmla="*/ 17 h 21"/>
                  <a:gd name="T4" fmla="*/ 17 w 21"/>
                  <a:gd name="T5" fmla="*/ 21 h 21"/>
                  <a:gd name="T6" fmla="*/ 21 w 21"/>
                  <a:gd name="T7" fmla="*/ 5 h 21"/>
                  <a:gd name="T8" fmla="*/ 4 w 21"/>
                  <a:gd name="T9" fmla="*/ 0 h 21"/>
                  <a:gd name="T10" fmla="*/ 2 w 21"/>
                  <a:gd name="T11" fmla="*/ 0 h 21"/>
                  <a:gd name="T12" fmla="*/ 4 w 21"/>
                  <a:gd name="T13" fmla="*/ 0 h 21"/>
                  <a:gd name="T14" fmla="*/ 2 w 21"/>
                  <a:gd name="T15" fmla="*/ 0 h 21"/>
                  <a:gd name="T16" fmla="*/ 4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4" y="17"/>
                    </a:moveTo>
                    <a:lnTo>
                      <a:pt x="0" y="17"/>
                    </a:lnTo>
                    <a:lnTo>
                      <a:pt x="17" y="21"/>
                    </a:lnTo>
                    <a:lnTo>
                      <a:pt x="21" y="5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4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48" name="Freeform 1435"/>
              <p:cNvSpPr>
                <a:spLocks/>
              </p:cNvSpPr>
              <p:nvPr/>
            </p:nvSpPr>
            <p:spPr bwMode="auto">
              <a:xfrm>
                <a:off x="387" y="3000"/>
                <a:ext cx="14" cy="12"/>
              </a:xfrm>
              <a:custGeom>
                <a:avLst/>
                <a:gdLst>
                  <a:gd name="T0" fmla="*/ 5 w 21"/>
                  <a:gd name="T1" fmla="*/ 19 h 19"/>
                  <a:gd name="T2" fmla="*/ 3 w 21"/>
                  <a:gd name="T3" fmla="*/ 19 h 19"/>
                  <a:gd name="T4" fmla="*/ 21 w 21"/>
                  <a:gd name="T5" fmla="*/ 17 h 19"/>
                  <a:gd name="T6" fmla="*/ 19 w 21"/>
                  <a:gd name="T7" fmla="*/ 0 h 19"/>
                  <a:gd name="T8" fmla="*/ 2 w 21"/>
                  <a:gd name="T9" fmla="*/ 2 h 19"/>
                  <a:gd name="T10" fmla="*/ 0 w 21"/>
                  <a:gd name="T11" fmla="*/ 4 h 19"/>
                  <a:gd name="T12" fmla="*/ 2 w 21"/>
                  <a:gd name="T13" fmla="*/ 2 h 19"/>
                  <a:gd name="T14" fmla="*/ 0 w 21"/>
                  <a:gd name="T15" fmla="*/ 2 h 19"/>
                  <a:gd name="T16" fmla="*/ 0 w 21"/>
                  <a:gd name="T17" fmla="*/ 4 h 19"/>
                  <a:gd name="T18" fmla="*/ 5 w 21"/>
                  <a:gd name="T1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19">
                    <a:moveTo>
                      <a:pt x="5" y="19"/>
                    </a:moveTo>
                    <a:lnTo>
                      <a:pt x="3" y="19"/>
                    </a:lnTo>
                    <a:lnTo>
                      <a:pt x="21" y="17"/>
                    </a:lnTo>
                    <a:lnTo>
                      <a:pt x="19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5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49" name="Freeform 1436"/>
              <p:cNvSpPr>
                <a:spLocks/>
              </p:cNvSpPr>
              <p:nvPr/>
            </p:nvSpPr>
            <p:spPr bwMode="auto">
              <a:xfrm>
                <a:off x="374" y="3003"/>
                <a:ext cx="16" cy="13"/>
              </a:xfrm>
              <a:custGeom>
                <a:avLst/>
                <a:gdLst>
                  <a:gd name="T0" fmla="*/ 0 w 26"/>
                  <a:gd name="T1" fmla="*/ 21 h 23"/>
                  <a:gd name="T2" fmla="*/ 5 w 26"/>
                  <a:gd name="T3" fmla="*/ 21 h 23"/>
                  <a:gd name="T4" fmla="*/ 26 w 26"/>
                  <a:gd name="T5" fmla="*/ 15 h 23"/>
                  <a:gd name="T6" fmla="*/ 21 w 26"/>
                  <a:gd name="T7" fmla="*/ 0 h 23"/>
                  <a:gd name="T8" fmla="*/ 0 w 26"/>
                  <a:gd name="T9" fmla="*/ 5 h 23"/>
                  <a:gd name="T10" fmla="*/ 5 w 26"/>
                  <a:gd name="T11" fmla="*/ 5 h 23"/>
                  <a:gd name="T12" fmla="*/ 0 w 26"/>
                  <a:gd name="T13" fmla="*/ 21 h 23"/>
                  <a:gd name="T14" fmla="*/ 1 w 26"/>
                  <a:gd name="T15" fmla="*/ 23 h 23"/>
                  <a:gd name="T16" fmla="*/ 5 w 26"/>
                  <a:gd name="T17" fmla="*/ 21 h 23"/>
                  <a:gd name="T18" fmla="*/ 0 w 26"/>
                  <a:gd name="T1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3">
                    <a:moveTo>
                      <a:pt x="0" y="21"/>
                    </a:moveTo>
                    <a:lnTo>
                      <a:pt x="5" y="21"/>
                    </a:lnTo>
                    <a:lnTo>
                      <a:pt x="26" y="15"/>
                    </a:lnTo>
                    <a:lnTo>
                      <a:pt x="21" y="0"/>
                    </a:lnTo>
                    <a:lnTo>
                      <a:pt x="0" y="5"/>
                    </a:lnTo>
                    <a:lnTo>
                      <a:pt x="5" y="5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5" y="2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50" name="Freeform 1437"/>
              <p:cNvSpPr>
                <a:spLocks/>
              </p:cNvSpPr>
              <p:nvPr/>
            </p:nvSpPr>
            <p:spPr bwMode="auto">
              <a:xfrm>
                <a:off x="364" y="3003"/>
                <a:ext cx="13" cy="13"/>
              </a:xfrm>
              <a:custGeom>
                <a:avLst/>
                <a:gdLst>
                  <a:gd name="T0" fmla="*/ 0 w 19"/>
                  <a:gd name="T1" fmla="*/ 14 h 20"/>
                  <a:gd name="T2" fmla="*/ 2 w 19"/>
                  <a:gd name="T3" fmla="*/ 14 h 20"/>
                  <a:gd name="T4" fmla="*/ 14 w 19"/>
                  <a:gd name="T5" fmla="*/ 20 h 20"/>
                  <a:gd name="T6" fmla="*/ 19 w 19"/>
                  <a:gd name="T7" fmla="*/ 4 h 20"/>
                  <a:gd name="T8" fmla="*/ 8 w 19"/>
                  <a:gd name="T9" fmla="*/ 0 h 20"/>
                  <a:gd name="T10" fmla="*/ 0 w 19"/>
                  <a:gd name="T11" fmla="*/ 14 h 20"/>
                  <a:gd name="T12" fmla="*/ 2 w 19"/>
                  <a:gd name="T13" fmla="*/ 14 h 20"/>
                  <a:gd name="T14" fmla="*/ 0 w 19"/>
                  <a:gd name="T15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20">
                    <a:moveTo>
                      <a:pt x="0" y="14"/>
                    </a:moveTo>
                    <a:lnTo>
                      <a:pt x="2" y="14"/>
                    </a:lnTo>
                    <a:lnTo>
                      <a:pt x="14" y="20"/>
                    </a:lnTo>
                    <a:lnTo>
                      <a:pt x="19" y="4"/>
                    </a:lnTo>
                    <a:lnTo>
                      <a:pt x="8" y="0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51" name="Freeform 1438"/>
              <p:cNvSpPr>
                <a:spLocks/>
              </p:cNvSpPr>
              <p:nvPr/>
            </p:nvSpPr>
            <p:spPr bwMode="auto">
              <a:xfrm>
                <a:off x="351" y="2995"/>
                <a:ext cx="20" cy="17"/>
              </a:xfrm>
              <a:custGeom>
                <a:avLst/>
                <a:gdLst>
                  <a:gd name="T0" fmla="*/ 0 w 31"/>
                  <a:gd name="T1" fmla="*/ 13 h 25"/>
                  <a:gd name="T2" fmla="*/ 4 w 31"/>
                  <a:gd name="T3" fmla="*/ 15 h 25"/>
                  <a:gd name="T4" fmla="*/ 23 w 31"/>
                  <a:gd name="T5" fmla="*/ 25 h 25"/>
                  <a:gd name="T6" fmla="*/ 31 w 31"/>
                  <a:gd name="T7" fmla="*/ 11 h 25"/>
                  <a:gd name="T8" fmla="*/ 10 w 31"/>
                  <a:gd name="T9" fmla="*/ 0 h 25"/>
                  <a:gd name="T10" fmla="*/ 12 w 31"/>
                  <a:gd name="T11" fmla="*/ 2 h 25"/>
                  <a:gd name="T12" fmla="*/ 0 w 31"/>
                  <a:gd name="T13" fmla="*/ 13 h 25"/>
                  <a:gd name="T14" fmla="*/ 2 w 31"/>
                  <a:gd name="T15" fmla="*/ 13 h 25"/>
                  <a:gd name="T16" fmla="*/ 4 w 31"/>
                  <a:gd name="T17" fmla="*/ 15 h 25"/>
                  <a:gd name="T18" fmla="*/ 0 w 31"/>
                  <a:gd name="T19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25">
                    <a:moveTo>
                      <a:pt x="0" y="13"/>
                    </a:moveTo>
                    <a:lnTo>
                      <a:pt x="4" y="15"/>
                    </a:lnTo>
                    <a:lnTo>
                      <a:pt x="23" y="25"/>
                    </a:lnTo>
                    <a:lnTo>
                      <a:pt x="31" y="11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4" y="1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52" name="Freeform 1439"/>
              <p:cNvSpPr>
                <a:spLocks/>
              </p:cNvSpPr>
              <p:nvPr/>
            </p:nvSpPr>
            <p:spPr bwMode="auto">
              <a:xfrm>
                <a:off x="338" y="2985"/>
                <a:ext cx="21" cy="19"/>
              </a:xfrm>
              <a:custGeom>
                <a:avLst/>
                <a:gdLst>
                  <a:gd name="T0" fmla="*/ 0 w 33"/>
                  <a:gd name="T1" fmla="*/ 9 h 32"/>
                  <a:gd name="T2" fmla="*/ 0 w 33"/>
                  <a:gd name="T3" fmla="*/ 11 h 32"/>
                  <a:gd name="T4" fmla="*/ 21 w 33"/>
                  <a:gd name="T5" fmla="*/ 32 h 32"/>
                  <a:gd name="T6" fmla="*/ 33 w 33"/>
                  <a:gd name="T7" fmla="*/ 21 h 32"/>
                  <a:gd name="T8" fmla="*/ 13 w 33"/>
                  <a:gd name="T9" fmla="*/ 0 h 32"/>
                  <a:gd name="T10" fmla="*/ 0 w 33"/>
                  <a:gd name="T11" fmla="*/ 9 h 32"/>
                  <a:gd name="T12" fmla="*/ 0 w 33"/>
                  <a:gd name="T13" fmla="*/ 11 h 32"/>
                  <a:gd name="T14" fmla="*/ 0 w 33"/>
                  <a:gd name="T15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32">
                    <a:moveTo>
                      <a:pt x="0" y="9"/>
                    </a:moveTo>
                    <a:lnTo>
                      <a:pt x="0" y="11"/>
                    </a:lnTo>
                    <a:lnTo>
                      <a:pt x="21" y="32"/>
                    </a:lnTo>
                    <a:lnTo>
                      <a:pt x="33" y="21"/>
                    </a:lnTo>
                    <a:lnTo>
                      <a:pt x="13" y="0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53" name="Freeform 1440"/>
              <p:cNvSpPr>
                <a:spLocks/>
              </p:cNvSpPr>
              <p:nvPr/>
            </p:nvSpPr>
            <p:spPr bwMode="auto">
              <a:xfrm>
                <a:off x="308" y="2946"/>
                <a:ext cx="37" cy="44"/>
              </a:xfrm>
              <a:custGeom>
                <a:avLst/>
                <a:gdLst>
                  <a:gd name="T0" fmla="*/ 0 w 61"/>
                  <a:gd name="T1" fmla="*/ 10 h 73"/>
                  <a:gd name="T2" fmla="*/ 2 w 61"/>
                  <a:gd name="T3" fmla="*/ 10 h 73"/>
                  <a:gd name="T4" fmla="*/ 48 w 61"/>
                  <a:gd name="T5" fmla="*/ 73 h 73"/>
                  <a:gd name="T6" fmla="*/ 61 w 61"/>
                  <a:gd name="T7" fmla="*/ 64 h 73"/>
                  <a:gd name="T8" fmla="*/ 13 w 61"/>
                  <a:gd name="T9" fmla="*/ 0 h 73"/>
                  <a:gd name="T10" fmla="*/ 15 w 61"/>
                  <a:gd name="T11" fmla="*/ 2 h 73"/>
                  <a:gd name="T12" fmla="*/ 0 w 61"/>
                  <a:gd name="T13" fmla="*/ 10 h 73"/>
                  <a:gd name="T14" fmla="*/ 2 w 61"/>
                  <a:gd name="T15" fmla="*/ 10 h 73"/>
                  <a:gd name="T16" fmla="*/ 0 w 61"/>
                  <a:gd name="T17" fmla="*/ 1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73">
                    <a:moveTo>
                      <a:pt x="0" y="10"/>
                    </a:moveTo>
                    <a:lnTo>
                      <a:pt x="2" y="10"/>
                    </a:lnTo>
                    <a:lnTo>
                      <a:pt x="48" y="73"/>
                    </a:lnTo>
                    <a:lnTo>
                      <a:pt x="61" y="64"/>
                    </a:lnTo>
                    <a:lnTo>
                      <a:pt x="13" y="0"/>
                    </a:lnTo>
                    <a:lnTo>
                      <a:pt x="15" y="2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54" name="Freeform 1441"/>
              <p:cNvSpPr>
                <a:spLocks/>
              </p:cNvSpPr>
              <p:nvPr/>
            </p:nvSpPr>
            <p:spPr bwMode="auto">
              <a:xfrm>
                <a:off x="283" y="2908"/>
                <a:ext cx="33" cy="44"/>
              </a:xfrm>
              <a:custGeom>
                <a:avLst/>
                <a:gdLst>
                  <a:gd name="T0" fmla="*/ 2 w 52"/>
                  <a:gd name="T1" fmla="*/ 11 h 71"/>
                  <a:gd name="T2" fmla="*/ 0 w 52"/>
                  <a:gd name="T3" fmla="*/ 10 h 71"/>
                  <a:gd name="T4" fmla="*/ 37 w 52"/>
                  <a:gd name="T5" fmla="*/ 71 h 71"/>
                  <a:gd name="T6" fmla="*/ 52 w 52"/>
                  <a:gd name="T7" fmla="*/ 63 h 71"/>
                  <a:gd name="T8" fmla="*/ 16 w 52"/>
                  <a:gd name="T9" fmla="*/ 2 h 71"/>
                  <a:gd name="T10" fmla="*/ 14 w 52"/>
                  <a:gd name="T11" fmla="*/ 0 h 71"/>
                  <a:gd name="T12" fmla="*/ 16 w 52"/>
                  <a:gd name="T13" fmla="*/ 2 h 71"/>
                  <a:gd name="T14" fmla="*/ 14 w 52"/>
                  <a:gd name="T15" fmla="*/ 0 h 71"/>
                  <a:gd name="T16" fmla="*/ 2 w 52"/>
                  <a:gd name="T17" fmla="*/ 1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71">
                    <a:moveTo>
                      <a:pt x="2" y="11"/>
                    </a:moveTo>
                    <a:lnTo>
                      <a:pt x="0" y="10"/>
                    </a:lnTo>
                    <a:lnTo>
                      <a:pt x="37" y="71"/>
                    </a:lnTo>
                    <a:lnTo>
                      <a:pt x="52" y="6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55" name="Freeform 1442"/>
              <p:cNvSpPr>
                <a:spLocks/>
              </p:cNvSpPr>
              <p:nvPr/>
            </p:nvSpPr>
            <p:spPr bwMode="auto">
              <a:xfrm>
                <a:off x="271" y="2895"/>
                <a:ext cx="22" cy="20"/>
              </a:xfrm>
              <a:custGeom>
                <a:avLst/>
                <a:gdLst>
                  <a:gd name="T0" fmla="*/ 0 w 31"/>
                  <a:gd name="T1" fmla="*/ 8 h 32"/>
                  <a:gd name="T2" fmla="*/ 2 w 31"/>
                  <a:gd name="T3" fmla="*/ 11 h 32"/>
                  <a:gd name="T4" fmla="*/ 19 w 31"/>
                  <a:gd name="T5" fmla="*/ 32 h 32"/>
                  <a:gd name="T6" fmla="*/ 31 w 31"/>
                  <a:gd name="T7" fmla="*/ 21 h 32"/>
                  <a:gd name="T8" fmla="*/ 14 w 31"/>
                  <a:gd name="T9" fmla="*/ 0 h 32"/>
                  <a:gd name="T10" fmla="*/ 16 w 31"/>
                  <a:gd name="T11" fmla="*/ 4 h 32"/>
                  <a:gd name="T12" fmla="*/ 0 w 31"/>
                  <a:gd name="T13" fmla="*/ 8 h 32"/>
                  <a:gd name="T14" fmla="*/ 0 w 31"/>
                  <a:gd name="T15" fmla="*/ 9 h 32"/>
                  <a:gd name="T16" fmla="*/ 2 w 31"/>
                  <a:gd name="T17" fmla="*/ 11 h 32"/>
                  <a:gd name="T18" fmla="*/ 0 w 31"/>
                  <a:gd name="T19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32">
                    <a:moveTo>
                      <a:pt x="0" y="8"/>
                    </a:moveTo>
                    <a:lnTo>
                      <a:pt x="2" y="11"/>
                    </a:lnTo>
                    <a:lnTo>
                      <a:pt x="19" y="32"/>
                    </a:lnTo>
                    <a:lnTo>
                      <a:pt x="31" y="21"/>
                    </a:lnTo>
                    <a:lnTo>
                      <a:pt x="14" y="0"/>
                    </a:lnTo>
                    <a:lnTo>
                      <a:pt x="16" y="4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56" name="Freeform 1443"/>
              <p:cNvSpPr>
                <a:spLocks/>
              </p:cNvSpPr>
              <p:nvPr/>
            </p:nvSpPr>
            <p:spPr bwMode="auto">
              <a:xfrm>
                <a:off x="270" y="2884"/>
                <a:ext cx="13" cy="13"/>
              </a:xfrm>
              <a:custGeom>
                <a:avLst/>
                <a:gdLst>
                  <a:gd name="T0" fmla="*/ 4 w 22"/>
                  <a:gd name="T1" fmla="*/ 11 h 25"/>
                  <a:gd name="T2" fmla="*/ 0 w 22"/>
                  <a:gd name="T3" fmla="*/ 9 h 25"/>
                  <a:gd name="T4" fmla="*/ 6 w 22"/>
                  <a:gd name="T5" fmla="*/ 25 h 25"/>
                  <a:gd name="T6" fmla="*/ 22 w 22"/>
                  <a:gd name="T7" fmla="*/ 21 h 25"/>
                  <a:gd name="T8" fmla="*/ 18 w 22"/>
                  <a:gd name="T9" fmla="*/ 3 h 25"/>
                  <a:gd name="T10" fmla="*/ 14 w 22"/>
                  <a:gd name="T11" fmla="*/ 0 h 25"/>
                  <a:gd name="T12" fmla="*/ 18 w 22"/>
                  <a:gd name="T13" fmla="*/ 3 h 25"/>
                  <a:gd name="T14" fmla="*/ 16 w 22"/>
                  <a:gd name="T15" fmla="*/ 2 h 25"/>
                  <a:gd name="T16" fmla="*/ 14 w 22"/>
                  <a:gd name="T17" fmla="*/ 0 h 25"/>
                  <a:gd name="T18" fmla="*/ 4 w 22"/>
                  <a:gd name="T19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5">
                    <a:moveTo>
                      <a:pt x="4" y="11"/>
                    </a:moveTo>
                    <a:lnTo>
                      <a:pt x="0" y="9"/>
                    </a:lnTo>
                    <a:lnTo>
                      <a:pt x="6" y="25"/>
                    </a:lnTo>
                    <a:lnTo>
                      <a:pt x="22" y="21"/>
                    </a:lnTo>
                    <a:lnTo>
                      <a:pt x="18" y="3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4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57" name="Freeform 1444"/>
              <p:cNvSpPr>
                <a:spLocks/>
              </p:cNvSpPr>
              <p:nvPr/>
            </p:nvSpPr>
            <p:spPr bwMode="auto">
              <a:xfrm>
                <a:off x="257" y="2872"/>
                <a:ext cx="21" cy="19"/>
              </a:xfrm>
              <a:custGeom>
                <a:avLst/>
                <a:gdLst>
                  <a:gd name="T0" fmla="*/ 6 w 33"/>
                  <a:gd name="T1" fmla="*/ 6 h 31"/>
                  <a:gd name="T2" fmla="*/ 0 w 33"/>
                  <a:gd name="T3" fmla="*/ 12 h 31"/>
                  <a:gd name="T4" fmla="*/ 23 w 33"/>
                  <a:gd name="T5" fmla="*/ 31 h 31"/>
                  <a:gd name="T6" fmla="*/ 33 w 33"/>
                  <a:gd name="T7" fmla="*/ 20 h 31"/>
                  <a:gd name="T8" fmla="*/ 12 w 33"/>
                  <a:gd name="T9" fmla="*/ 0 h 31"/>
                  <a:gd name="T10" fmla="*/ 6 w 33"/>
                  <a:gd name="T11" fmla="*/ 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1">
                    <a:moveTo>
                      <a:pt x="6" y="6"/>
                    </a:moveTo>
                    <a:lnTo>
                      <a:pt x="0" y="12"/>
                    </a:lnTo>
                    <a:lnTo>
                      <a:pt x="23" y="31"/>
                    </a:lnTo>
                    <a:lnTo>
                      <a:pt x="33" y="20"/>
                    </a:lnTo>
                    <a:lnTo>
                      <a:pt x="12" y="0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58" name="Freeform 1445"/>
              <p:cNvSpPr>
                <a:spLocks/>
              </p:cNvSpPr>
              <p:nvPr/>
            </p:nvSpPr>
            <p:spPr bwMode="auto">
              <a:xfrm>
                <a:off x="647" y="2881"/>
                <a:ext cx="17" cy="16"/>
              </a:xfrm>
              <a:custGeom>
                <a:avLst/>
                <a:gdLst>
                  <a:gd name="T0" fmla="*/ 6 w 25"/>
                  <a:gd name="T1" fmla="*/ 15 h 29"/>
                  <a:gd name="T2" fmla="*/ 0 w 25"/>
                  <a:gd name="T3" fmla="*/ 13 h 29"/>
                  <a:gd name="T4" fmla="*/ 14 w 25"/>
                  <a:gd name="T5" fmla="*/ 29 h 29"/>
                  <a:gd name="T6" fmla="*/ 25 w 25"/>
                  <a:gd name="T7" fmla="*/ 17 h 29"/>
                  <a:gd name="T8" fmla="*/ 12 w 25"/>
                  <a:gd name="T9" fmla="*/ 2 h 29"/>
                  <a:gd name="T10" fmla="*/ 6 w 25"/>
                  <a:gd name="T11" fmla="*/ 0 h 29"/>
                  <a:gd name="T12" fmla="*/ 12 w 25"/>
                  <a:gd name="T13" fmla="*/ 2 h 29"/>
                  <a:gd name="T14" fmla="*/ 10 w 25"/>
                  <a:gd name="T15" fmla="*/ 0 h 29"/>
                  <a:gd name="T16" fmla="*/ 6 w 25"/>
                  <a:gd name="T17" fmla="*/ 0 h 29"/>
                  <a:gd name="T18" fmla="*/ 6 w 25"/>
                  <a:gd name="T19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9">
                    <a:moveTo>
                      <a:pt x="6" y="15"/>
                    </a:moveTo>
                    <a:lnTo>
                      <a:pt x="0" y="13"/>
                    </a:lnTo>
                    <a:lnTo>
                      <a:pt x="14" y="29"/>
                    </a:lnTo>
                    <a:lnTo>
                      <a:pt x="25" y="17"/>
                    </a:lnTo>
                    <a:lnTo>
                      <a:pt x="12" y="2"/>
                    </a:lnTo>
                    <a:lnTo>
                      <a:pt x="6" y="0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6" y="15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59" name="Freeform 1446"/>
              <p:cNvSpPr>
                <a:spLocks/>
              </p:cNvSpPr>
              <p:nvPr/>
            </p:nvSpPr>
            <p:spPr bwMode="auto">
              <a:xfrm>
                <a:off x="609" y="2881"/>
                <a:ext cx="41" cy="9"/>
              </a:xfrm>
              <a:custGeom>
                <a:avLst/>
                <a:gdLst>
                  <a:gd name="T0" fmla="*/ 2 w 67"/>
                  <a:gd name="T1" fmla="*/ 15 h 15"/>
                  <a:gd name="T2" fmla="*/ 67 w 67"/>
                  <a:gd name="T3" fmla="*/ 15 h 15"/>
                  <a:gd name="T4" fmla="*/ 67 w 67"/>
                  <a:gd name="T5" fmla="*/ 0 h 15"/>
                  <a:gd name="T6" fmla="*/ 2 w 67"/>
                  <a:gd name="T7" fmla="*/ 0 h 15"/>
                  <a:gd name="T8" fmla="*/ 0 w 67"/>
                  <a:gd name="T9" fmla="*/ 0 h 15"/>
                  <a:gd name="T10" fmla="*/ 2 w 67"/>
                  <a:gd name="T11" fmla="*/ 0 h 15"/>
                  <a:gd name="T12" fmla="*/ 0 w 67"/>
                  <a:gd name="T13" fmla="*/ 0 h 15"/>
                  <a:gd name="T14" fmla="*/ 2 w 67"/>
                  <a:gd name="T1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15">
                    <a:moveTo>
                      <a:pt x="2" y="15"/>
                    </a:moveTo>
                    <a:lnTo>
                      <a:pt x="67" y="15"/>
                    </a:lnTo>
                    <a:lnTo>
                      <a:pt x="67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60" name="Freeform 1447"/>
              <p:cNvSpPr>
                <a:spLocks/>
              </p:cNvSpPr>
              <p:nvPr/>
            </p:nvSpPr>
            <p:spPr bwMode="auto">
              <a:xfrm>
                <a:off x="556" y="2881"/>
                <a:ext cx="54" cy="16"/>
              </a:xfrm>
              <a:custGeom>
                <a:avLst/>
                <a:gdLst>
                  <a:gd name="T0" fmla="*/ 10 w 85"/>
                  <a:gd name="T1" fmla="*/ 27 h 29"/>
                  <a:gd name="T2" fmla="*/ 6 w 85"/>
                  <a:gd name="T3" fmla="*/ 29 h 29"/>
                  <a:gd name="T4" fmla="*/ 85 w 85"/>
                  <a:gd name="T5" fmla="*/ 15 h 29"/>
                  <a:gd name="T6" fmla="*/ 83 w 85"/>
                  <a:gd name="T7" fmla="*/ 0 h 29"/>
                  <a:gd name="T8" fmla="*/ 4 w 85"/>
                  <a:gd name="T9" fmla="*/ 13 h 29"/>
                  <a:gd name="T10" fmla="*/ 0 w 85"/>
                  <a:gd name="T11" fmla="*/ 15 h 29"/>
                  <a:gd name="T12" fmla="*/ 4 w 85"/>
                  <a:gd name="T13" fmla="*/ 13 h 29"/>
                  <a:gd name="T14" fmla="*/ 2 w 85"/>
                  <a:gd name="T15" fmla="*/ 13 h 29"/>
                  <a:gd name="T16" fmla="*/ 0 w 85"/>
                  <a:gd name="T17" fmla="*/ 15 h 29"/>
                  <a:gd name="T18" fmla="*/ 10 w 85"/>
                  <a:gd name="T19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" h="29">
                    <a:moveTo>
                      <a:pt x="10" y="27"/>
                    </a:moveTo>
                    <a:lnTo>
                      <a:pt x="6" y="29"/>
                    </a:lnTo>
                    <a:lnTo>
                      <a:pt x="85" y="15"/>
                    </a:lnTo>
                    <a:lnTo>
                      <a:pt x="83" y="0"/>
                    </a:lnTo>
                    <a:lnTo>
                      <a:pt x="4" y="13"/>
                    </a:lnTo>
                    <a:lnTo>
                      <a:pt x="0" y="15"/>
                    </a:lnTo>
                    <a:lnTo>
                      <a:pt x="4" y="13"/>
                    </a:lnTo>
                    <a:lnTo>
                      <a:pt x="2" y="13"/>
                    </a:lnTo>
                    <a:lnTo>
                      <a:pt x="0" y="15"/>
                    </a:lnTo>
                    <a:lnTo>
                      <a:pt x="10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61" name="Freeform 1448"/>
              <p:cNvSpPr>
                <a:spLocks/>
              </p:cNvSpPr>
              <p:nvPr/>
            </p:nvSpPr>
            <p:spPr bwMode="auto">
              <a:xfrm>
                <a:off x="546" y="2890"/>
                <a:ext cx="16" cy="15"/>
              </a:xfrm>
              <a:custGeom>
                <a:avLst/>
                <a:gdLst>
                  <a:gd name="T0" fmla="*/ 6 w 25"/>
                  <a:gd name="T1" fmla="*/ 17 h 25"/>
                  <a:gd name="T2" fmla="*/ 12 w 25"/>
                  <a:gd name="T3" fmla="*/ 25 h 25"/>
                  <a:gd name="T4" fmla="*/ 25 w 25"/>
                  <a:gd name="T5" fmla="*/ 12 h 25"/>
                  <a:gd name="T6" fmla="*/ 15 w 25"/>
                  <a:gd name="T7" fmla="*/ 0 h 25"/>
                  <a:gd name="T8" fmla="*/ 0 w 25"/>
                  <a:gd name="T9" fmla="*/ 12 h 25"/>
                  <a:gd name="T10" fmla="*/ 6 w 25"/>
                  <a:gd name="T11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25">
                    <a:moveTo>
                      <a:pt x="6" y="17"/>
                    </a:moveTo>
                    <a:lnTo>
                      <a:pt x="12" y="25"/>
                    </a:lnTo>
                    <a:lnTo>
                      <a:pt x="25" y="12"/>
                    </a:lnTo>
                    <a:lnTo>
                      <a:pt x="15" y="0"/>
                    </a:lnTo>
                    <a:lnTo>
                      <a:pt x="0" y="12"/>
                    </a:lnTo>
                    <a:lnTo>
                      <a:pt x="6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62" name="Freeform 1449"/>
              <p:cNvSpPr>
                <a:spLocks/>
              </p:cNvSpPr>
              <p:nvPr/>
            </p:nvSpPr>
            <p:spPr bwMode="auto">
              <a:xfrm>
                <a:off x="684" y="3101"/>
                <a:ext cx="12" cy="19"/>
              </a:xfrm>
              <a:custGeom>
                <a:avLst/>
                <a:gdLst>
                  <a:gd name="T0" fmla="*/ 0 w 23"/>
                  <a:gd name="T1" fmla="*/ 6 h 29"/>
                  <a:gd name="T2" fmla="*/ 10 w 23"/>
                  <a:gd name="T3" fmla="*/ 29 h 29"/>
                  <a:gd name="T4" fmla="*/ 23 w 23"/>
                  <a:gd name="T5" fmla="*/ 23 h 29"/>
                  <a:gd name="T6" fmla="*/ 15 w 23"/>
                  <a:gd name="T7" fmla="*/ 0 h 29"/>
                  <a:gd name="T8" fmla="*/ 0 w 23"/>
                  <a:gd name="T9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9">
                    <a:moveTo>
                      <a:pt x="0" y="6"/>
                    </a:moveTo>
                    <a:lnTo>
                      <a:pt x="10" y="29"/>
                    </a:lnTo>
                    <a:lnTo>
                      <a:pt x="23" y="23"/>
                    </a:lnTo>
                    <a:lnTo>
                      <a:pt x="15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63" name="Freeform 1450"/>
              <p:cNvSpPr>
                <a:spLocks/>
              </p:cNvSpPr>
              <p:nvPr/>
            </p:nvSpPr>
            <p:spPr bwMode="auto">
              <a:xfrm>
                <a:off x="670" y="3067"/>
                <a:ext cx="22" cy="38"/>
              </a:xfrm>
              <a:custGeom>
                <a:avLst/>
                <a:gdLst>
                  <a:gd name="T0" fmla="*/ 0 w 36"/>
                  <a:gd name="T1" fmla="*/ 4 h 60"/>
                  <a:gd name="T2" fmla="*/ 21 w 36"/>
                  <a:gd name="T3" fmla="*/ 60 h 60"/>
                  <a:gd name="T4" fmla="*/ 36 w 36"/>
                  <a:gd name="T5" fmla="*/ 54 h 60"/>
                  <a:gd name="T6" fmla="*/ 15 w 36"/>
                  <a:gd name="T7" fmla="*/ 0 h 60"/>
                  <a:gd name="T8" fmla="*/ 0 w 36"/>
                  <a:gd name="T9" fmla="*/ 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60">
                    <a:moveTo>
                      <a:pt x="0" y="4"/>
                    </a:moveTo>
                    <a:lnTo>
                      <a:pt x="21" y="60"/>
                    </a:lnTo>
                    <a:lnTo>
                      <a:pt x="36" y="54"/>
                    </a:lnTo>
                    <a:lnTo>
                      <a:pt x="1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64" name="Freeform 1451"/>
              <p:cNvSpPr>
                <a:spLocks/>
              </p:cNvSpPr>
              <p:nvPr/>
            </p:nvSpPr>
            <p:spPr bwMode="auto">
              <a:xfrm>
                <a:off x="666" y="3056"/>
                <a:ext cx="12" cy="15"/>
              </a:xfrm>
              <a:custGeom>
                <a:avLst/>
                <a:gdLst>
                  <a:gd name="T0" fmla="*/ 4 w 19"/>
                  <a:gd name="T1" fmla="*/ 0 h 25"/>
                  <a:gd name="T2" fmla="*/ 0 w 19"/>
                  <a:gd name="T3" fmla="*/ 6 h 25"/>
                  <a:gd name="T4" fmla="*/ 4 w 19"/>
                  <a:gd name="T5" fmla="*/ 25 h 25"/>
                  <a:gd name="T6" fmla="*/ 19 w 19"/>
                  <a:gd name="T7" fmla="*/ 21 h 25"/>
                  <a:gd name="T8" fmla="*/ 17 w 19"/>
                  <a:gd name="T9" fmla="*/ 4 h 25"/>
                  <a:gd name="T10" fmla="*/ 15 w 19"/>
                  <a:gd name="T11" fmla="*/ 11 h 25"/>
                  <a:gd name="T12" fmla="*/ 4 w 19"/>
                  <a:gd name="T13" fmla="*/ 0 h 25"/>
                  <a:gd name="T14" fmla="*/ 0 w 19"/>
                  <a:gd name="T15" fmla="*/ 2 h 25"/>
                  <a:gd name="T16" fmla="*/ 0 w 19"/>
                  <a:gd name="T17" fmla="*/ 6 h 25"/>
                  <a:gd name="T18" fmla="*/ 4 w 19"/>
                  <a:gd name="T1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5">
                    <a:moveTo>
                      <a:pt x="4" y="0"/>
                    </a:moveTo>
                    <a:lnTo>
                      <a:pt x="0" y="6"/>
                    </a:lnTo>
                    <a:lnTo>
                      <a:pt x="4" y="25"/>
                    </a:lnTo>
                    <a:lnTo>
                      <a:pt x="19" y="21"/>
                    </a:lnTo>
                    <a:lnTo>
                      <a:pt x="17" y="4"/>
                    </a:lnTo>
                    <a:lnTo>
                      <a:pt x="15" y="11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65" name="Freeform 1452"/>
              <p:cNvSpPr>
                <a:spLocks/>
              </p:cNvSpPr>
              <p:nvPr/>
            </p:nvSpPr>
            <p:spPr bwMode="auto">
              <a:xfrm>
                <a:off x="670" y="2994"/>
                <a:ext cx="75" cy="68"/>
              </a:xfrm>
              <a:custGeom>
                <a:avLst/>
                <a:gdLst>
                  <a:gd name="T0" fmla="*/ 102 w 119"/>
                  <a:gd name="T1" fmla="*/ 12 h 111"/>
                  <a:gd name="T2" fmla="*/ 100 w 119"/>
                  <a:gd name="T3" fmla="*/ 0 h 111"/>
                  <a:gd name="T4" fmla="*/ 0 w 119"/>
                  <a:gd name="T5" fmla="*/ 100 h 111"/>
                  <a:gd name="T6" fmla="*/ 11 w 119"/>
                  <a:gd name="T7" fmla="*/ 111 h 111"/>
                  <a:gd name="T8" fmla="*/ 111 w 119"/>
                  <a:gd name="T9" fmla="*/ 12 h 111"/>
                  <a:gd name="T10" fmla="*/ 111 w 119"/>
                  <a:gd name="T11" fmla="*/ 0 h 111"/>
                  <a:gd name="T12" fmla="*/ 111 w 119"/>
                  <a:gd name="T13" fmla="*/ 12 h 111"/>
                  <a:gd name="T14" fmla="*/ 119 w 119"/>
                  <a:gd name="T15" fmla="*/ 6 h 111"/>
                  <a:gd name="T16" fmla="*/ 111 w 119"/>
                  <a:gd name="T17" fmla="*/ 0 h 111"/>
                  <a:gd name="T18" fmla="*/ 102 w 119"/>
                  <a:gd name="T19" fmla="*/ 1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9" h="111">
                    <a:moveTo>
                      <a:pt x="102" y="12"/>
                    </a:moveTo>
                    <a:lnTo>
                      <a:pt x="100" y="0"/>
                    </a:lnTo>
                    <a:lnTo>
                      <a:pt x="0" y="100"/>
                    </a:lnTo>
                    <a:lnTo>
                      <a:pt x="11" y="111"/>
                    </a:lnTo>
                    <a:lnTo>
                      <a:pt x="111" y="12"/>
                    </a:lnTo>
                    <a:lnTo>
                      <a:pt x="111" y="0"/>
                    </a:lnTo>
                    <a:lnTo>
                      <a:pt x="111" y="12"/>
                    </a:lnTo>
                    <a:lnTo>
                      <a:pt x="119" y="6"/>
                    </a:lnTo>
                    <a:lnTo>
                      <a:pt x="111" y="0"/>
                    </a:lnTo>
                    <a:lnTo>
                      <a:pt x="102" y="12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66" name="Freeform 1453"/>
              <p:cNvSpPr>
                <a:spLocks/>
              </p:cNvSpPr>
              <p:nvPr/>
            </p:nvSpPr>
            <p:spPr bwMode="auto">
              <a:xfrm>
                <a:off x="714" y="2974"/>
                <a:ext cx="24" cy="26"/>
              </a:xfrm>
              <a:custGeom>
                <a:avLst/>
                <a:gdLst>
                  <a:gd name="T0" fmla="*/ 2 w 42"/>
                  <a:gd name="T1" fmla="*/ 16 h 43"/>
                  <a:gd name="T2" fmla="*/ 0 w 42"/>
                  <a:gd name="T3" fmla="*/ 14 h 43"/>
                  <a:gd name="T4" fmla="*/ 33 w 42"/>
                  <a:gd name="T5" fmla="*/ 43 h 43"/>
                  <a:gd name="T6" fmla="*/ 42 w 42"/>
                  <a:gd name="T7" fmla="*/ 31 h 43"/>
                  <a:gd name="T8" fmla="*/ 10 w 42"/>
                  <a:gd name="T9" fmla="*/ 2 h 43"/>
                  <a:gd name="T10" fmla="*/ 10 w 42"/>
                  <a:gd name="T11" fmla="*/ 0 h 43"/>
                  <a:gd name="T12" fmla="*/ 10 w 42"/>
                  <a:gd name="T13" fmla="*/ 2 h 43"/>
                  <a:gd name="T14" fmla="*/ 10 w 42"/>
                  <a:gd name="T15" fmla="*/ 0 h 43"/>
                  <a:gd name="T16" fmla="*/ 2 w 42"/>
                  <a:gd name="T17" fmla="*/ 1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" h="43">
                    <a:moveTo>
                      <a:pt x="2" y="16"/>
                    </a:moveTo>
                    <a:lnTo>
                      <a:pt x="0" y="14"/>
                    </a:lnTo>
                    <a:lnTo>
                      <a:pt x="33" y="43"/>
                    </a:lnTo>
                    <a:lnTo>
                      <a:pt x="42" y="31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2" y="1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67" name="Freeform 1454"/>
              <p:cNvSpPr>
                <a:spLocks/>
              </p:cNvSpPr>
              <p:nvPr/>
            </p:nvSpPr>
            <p:spPr bwMode="auto">
              <a:xfrm>
                <a:off x="694" y="2967"/>
                <a:ext cx="24" cy="17"/>
              </a:xfrm>
              <a:custGeom>
                <a:avLst/>
                <a:gdLst>
                  <a:gd name="T0" fmla="*/ 0 w 39"/>
                  <a:gd name="T1" fmla="*/ 10 h 29"/>
                  <a:gd name="T2" fmla="*/ 2 w 39"/>
                  <a:gd name="T3" fmla="*/ 13 h 29"/>
                  <a:gd name="T4" fmla="*/ 31 w 39"/>
                  <a:gd name="T5" fmla="*/ 29 h 29"/>
                  <a:gd name="T6" fmla="*/ 39 w 39"/>
                  <a:gd name="T7" fmla="*/ 13 h 29"/>
                  <a:gd name="T8" fmla="*/ 10 w 39"/>
                  <a:gd name="T9" fmla="*/ 0 h 29"/>
                  <a:gd name="T10" fmla="*/ 14 w 39"/>
                  <a:gd name="T11" fmla="*/ 2 h 29"/>
                  <a:gd name="T12" fmla="*/ 0 w 39"/>
                  <a:gd name="T13" fmla="*/ 10 h 29"/>
                  <a:gd name="T14" fmla="*/ 0 w 39"/>
                  <a:gd name="T15" fmla="*/ 12 h 29"/>
                  <a:gd name="T16" fmla="*/ 2 w 39"/>
                  <a:gd name="T17" fmla="*/ 13 h 29"/>
                  <a:gd name="T18" fmla="*/ 0 w 39"/>
                  <a:gd name="T19" fmla="*/ 1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29">
                    <a:moveTo>
                      <a:pt x="0" y="10"/>
                    </a:moveTo>
                    <a:lnTo>
                      <a:pt x="2" y="13"/>
                    </a:lnTo>
                    <a:lnTo>
                      <a:pt x="31" y="29"/>
                    </a:lnTo>
                    <a:lnTo>
                      <a:pt x="39" y="13"/>
                    </a:lnTo>
                    <a:lnTo>
                      <a:pt x="10" y="0"/>
                    </a:lnTo>
                    <a:lnTo>
                      <a:pt x="14" y="2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2" y="13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68" name="Freeform 1455"/>
              <p:cNvSpPr>
                <a:spLocks/>
              </p:cNvSpPr>
              <p:nvPr/>
            </p:nvSpPr>
            <p:spPr bwMode="auto">
              <a:xfrm>
                <a:off x="675" y="2930"/>
                <a:ext cx="29" cy="43"/>
              </a:xfrm>
              <a:custGeom>
                <a:avLst/>
                <a:gdLst>
                  <a:gd name="T0" fmla="*/ 0 w 45"/>
                  <a:gd name="T1" fmla="*/ 7 h 69"/>
                  <a:gd name="T2" fmla="*/ 31 w 45"/>
                  <a:gd name="T3" fmla="*/ 69 h 69"/>
                  <a:gd name="T4" fmla="*/ 45 w 45"/>
                  <a:gd name="T5" fmla="*/ 61 h 69"/>
                  <a:gd name="T6" fmla="*/ 16 w 45"/>
                  <a:gd name="T7" fmla="*/ 0 h 69"/>
                  <a:gd name="T8" fmla="*/ 16 w 45"/>
                  <a:gd name="T9" fmla="*/ 1 h 69"/>
                  <a:gd name="T10" fmla="*/ 0 w 45"/>
                  <a:gd name="T11" fmla="*/ 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69">
                    <a:moveTo>
                      <a:pt x="0" y="7"/>
                    </a:moveTo>
                    <a:lnTo>
                      <a:pt x="31" y="69"/>
                    </a:lnTo>
                    <a:lnTo>
                      <a:pt x="45" y="61"/>
                    </a:lnTo>
                    <a:lnTo>
                      <a:pt x="16" y="0"/>
                    </a:lnTo>
                    <a:lnTo>
                      <a:pt x="16" y="1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69" name="Freeform 1456"/>
              <p:cNvSpPr>
                <a:spLocks/>
              </p:cNvSpPr>
              <p:nvPr/>
            </p:nvSpPr>
            <p:spPr bwMode="auto">
              <a:xfrm>
                <a:off x="665" y="2900"/>
                <a:ext cx="21" cy="33"/>
              </a:xfrm>
              <a:custGeom>
                <a:avLst/>
                <a:gdLst>
                  <a:gd name="T0" fmla="*/ 0 w 31"/>
                  <a:gd name="T1" fmla="*/ 10 h 52"/>
                  <a:gd name="T2" fmla="*/ 0 w 31"/>
                  <a:gd name="T3" fmla="*/ 8 h 52"/>
                  <a:gd name="T4" fmla="*/ 15 w 31"/>
                  <a:gd name="T5" fmla="*/ 52 h 52"/>
                  <a:gd name="T6" fmla="*/ 31 w 31"/>
                  <a:gd name="T7" fmla="*/ 46 h 52"/>
                  <a:gd name="T8" fmla="*/ 14 w 31"/>
                  <a:gd name="T9" fmla="*/ 2 h 52"/>
                  <a:gd name="T10" fmla="*/ 12 w 31"/>
                  <a:gd name="T11" fmla="*/ 0 h 52"/>
                  <a:gd name="T12" fmla="*/ 14 w 31"/>
                  <a:gd name="T13" fmla="*/ 2 h 52"/>
                  <a:gd name="T14" fmla="*/ 14 w 31"/>
                  <a:gd name="T15" fmla="*/ 0 h 52"/>
                  <a:gd name="T16" fmla="*/ 12 w 31"/>
                  <a:gd name="T17" fmla="*/ 0 h 52"/>
                  <a:gd name="T18" fmla="*/ 0 w 31"/>
                  <a:gd name="T19" fmla="*/ 1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52">
                    <a:moveTo>
                      <a:pt x="0" y="10"/>
                    </a:moveTo>
                    <a:lnTo>
                      <a:pt x="0" y="8"/>
                    </a:lnTo>
                    <a:lnTo>
                      <a:pt x="15" y="52"/>
                    </a:lnTo>
                    <a:lnTo>
                      <a:pt x="31" y="46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70" name="Freeform 1457"/>
              <p:cNvSpPr>
                <a:spLocks/>
              </p:cNvSpPr>
              <p:nvPr/>
            </p:nvSpPr>
            <p:spPr bwMode="auto">
              <a:xfrm>
                <a:off x="656" y="2891"/>
                <a:ext cx="16" cy="17"/>
              </a:xfrm>
              <a:custGeom>
                <a:avLst/>
                <a:gdLst>
                  <a:gd name="T0" fmla="*/ 6 w 27"/>
                  <a:gd name="T1" fmla="*/ 6 h 27"/>
                  <a:gd name="T2" fmla="*/ 0 w 27"/>
                  <a:gd name="T3" fmla="*/ 12 h 27"/>
                  <a:gd name="T4" fmla="*/ 15 w 27"/>
                  <a:gd name="T5" fmla="*/ 27 h 27"/>
                  <a:gd name="T6" fmla="*/ 27 w 27"/>
                  <a:gd name="T7" fmla="*/ 17 h 27"/>
                  <a:gd name="T8" fmla="*/ 11 w 27"/>
                  <a:gd name="T9" fmla="*/ 0 h 27"/>
                  <a:gd name="T10" fmla="*/ 6 w 27"/>
                  <a:gd name="T11" fmla="*/ 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7">
                    <a:moveTo>
                      <a:pt x="6" y="6"/>
                    </a:moveTo>
                    <a:lnTo>
                      <a:pt x="0" y="12"/>
                    </a:lnTo>
                    <a:lnTo>
                      <a:pt x="15" y="27"/>
                    </a:lnTo>
                    <a:lnTo>
                      <a:pt x="27" y="17"/>
                    </a:lnTo>
                    <a:lnTo>
                      <a:pt x="11" y="0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71" name="Freeform 1458"/>
              <p:cNvSpPr>
                <a:spLocks/>
              </p:cNvSpPr>
              <p:nvPr/>
            </p:nvSpPr>
            <p:spPr bwMode="auto">
              <a:xfrm>
                <a:off x="690" y="3221"/>
                <a:ext cx="16" cy="27"/>
              </a:xfrm>
              <a:custGeom>
                <a:avLst/>
                <a:gdLst>
                  <a:gd name="T0" fmla="*/ 9 w 24"/>
                  <a:gd name="T1" fmla="*/ 0 h 46"/>
                  <a:gd name="T2" fmla="*/ 0 w 24"/>
                  <a:gd name="T3" fmla="*/ 44 h 46"/>
                  <a:gd name="T4" fmla="*/ 15 w 24"/>
                  <a:gd name="T5" fmla="*/ 46 h 46"/>
                  <a:gd name="T6" fmla="*/ 24 w 24"/>
                  <a:gd name="T7" fmla="*/ 4 h 46"/>
                  <a:gd name="T8" fmla="*/ 9 w 24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6">
                    <a:moveTo>
                      <a:pt x="9" y="0"/>
                    </a:moveTo>
                    <a:lnTo>
                      <a:pt x="0" y="44"/>
                    </a:lnTo>
                    <a:lnTo>
                      <a:pt x="15" y="46"/>
                    </a:lnTo>
                    <a:lnTo>
                      <a:pt x="24" y="4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72" name="Freeform 1459"/>
              <p:cNvSpPr>
                <a:spLocks/>
              </p:cNvSpPr>
              <p:nvPr/>
            </p:nvSpPr>
            <p:spPr bwMode="auto">
              <a:xfrm>
                <a:off x="696" y="3193"/>
                <a:ext cx="18" cy="29"/>
              </a:xfrm>
              <a:custGeom>
                <a:avLst/>
                <a:gdLst>
                  <a:gd name="T0" fmla="*/ 10 w 27"/>
                  <a:gd name="T1" fmla="*/ 1 h 46"/>
                  <a:gd name="T2" fmla="*/ 10 w 27"/>
                  <a:gd name="T3" fmla="*/ 0 h 46"/>
                  <a:gd name="T4" fmla="*/ 0 w 27"/>
                  <a:gd name="T5" fmla="*/ 42 h 46"/>
                  <a:gd name="T6" fmla="*/ 15 w 27"/>
                  <a:gd name="T7" fmla="*/ 46 h 46"/>
                  <a:gd name="T8" fmla="*/ 27 w 27"/>
                  <a:gd name="T9" fmla="*/ 3 h 46"/>
                  <a:gd name="T10" fmla="*/ 27 w 27"/>
                  <a:gd name="T11" fmla="*/ 1 h 46"/>
                  <a:gd name="T12" fmla="*/ 27 w 27"/>
                  <a:gd name="T13" fmla="*/ 3 h 46"/>
                  <a:gd name="T14" fmla="*/ 27 w 27"/>
                  <a:gd name="T15" fmla="*/ 1 h 46"/>
                  <a:gd name="T16" fmla="*/ 10 w 27"/>
                  <a:gd name="T17" fmla="*/ 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46">
                    <a:moveTo>
                      <a:pt x="10" y="1"/>
                    </a:moveTo>
                    <a:lnTo>
                      <a:pt x="10" y="0"/>
                    </a:lnTo>
                    <a:lnTo>
                      <a:pt x="0" y="42"/>
                    </a:lnTo>
                    <a:lnTo>
                      <a:pt x="15" y="46"/>
                    </a:lnTo>
                    <a:lnTo>
                      <a:pt x="27" y="3"/>
                    </a:lnTo>
                    <a:lnTo>
                      <a:pt x="27" y="1"/>
                    </a:lnTo>
                    <a:lnTo>
                      <a:pt x="27" y="3"/>
                    </a:lnTo>
                    <a:lnTo>
                      <a:pt x="27" y="1"/>
                    </a:lnTo>
                    <a:lnTo>
                      <a:pt x="10" y="1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73" name="Freeform 1460"/>
              <p:cNvSpPr>
                <a:spLocks/>
              </p:cNvSpPr>
              <p:nvPr/>
            </p:nvSpPr>
            <p:spPr bwMode="auto">
              <a:xfrm>
                <a:off x="703" y="3175"/>
                <a:ext cx="11" cy="19"/>
              </a:xfrm>
              <a:custGeom>
                <a:avLst/>
                <a:gdLst>
                  <a:gd name="T0" fmla="*/ 2 w 17"/>
                  <a:gd name="T1" fmla="*/ 4 h 30"/>
                  <a:gd name="T2" fmla="*/ 2 w 17"/>
                  <a:gd name="T3" fmla="*/ 2 h 30"/>
                  <a:gd name="T4" fmla="*/ 0 w 17"/>
                  <a:gd name="T5" fmla="*/ 30 h 30"/>
                  <a:gd name="T6" fmla="*/ 17 w 17"/>
                  <a:gd name="T7" fmla="*/ 30 h 30"/>
                  <a:gd name="T8" fmla="*/ 17 w 17"/>
                  <a:gd name="T9" fmla="*/ 2 h 30"/>
                  <a:gd name="T10" fmla="*/ 17 w 17"/>
                  <a:gd name="T11" fmla="*/ 0 h 30"/>
                  <a:gd name="T12" fmla="*/ 17 w 17"/>
                  <a:gd name="T13" fmla="*/ 2 h 30"/>
                  <a:gd name="T14" fmla="*/ 17 w 17"/>
                  <a:gd name="T15" fmla="*/ 0 h 30"/>
                  <a:gd name="T16" fmla="*/ 2 w 17"/>
                  <a:gd name="T17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30">
                    <a:moveTo>
                      <a:pt x="2" y="4"/>
                    </a:moveTo>
                    <a:lnTo>
                      <a:pt x="2" y="2"/>
                    </a:lnTo>
                    <a:lnTo>
                      <a:pt x="0" y="30"/>
                    </a:lnTo>
                    <a:lnTo>
                      <a:pt x="17" y="30"/>
                    </a:lnTo>
                    <a:lnTo>
                      <a:pt x="17" y="2"/>
                    </a:lnTo>
                    <a:lnTo>
                      <a:pt x="17" y="0"/>
                    </a:lnTo>
                    <a:lnTo>
                      <a:pt x="17" y="2"/>
                    </a:lnTo>
                    <a:lnTo>
                      <a:pt x="17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74" name="Freeform 1461"/>
              <p:cNvSpPr>
                <a:spLocks/>
              </p:cNvSpPr>
              <p:nvPr/>
            </p:nvSpPr>
            <p:spPr bwMode="auto">
              <a:xfrm>
                <a:off x="698" y="3150"/>
                <a:ext cx="16" cy="30"/>
              </a:xfrm>
              <a:custGeom>
                <a:avLst/>
                <a:gdLst>
                  <a:gd name="T0" fmla="*/ 0 w 23"/>
                  <a:gd name="T1" fmla="*/ 4 h 45"/>
                  <a:gd name="T2" fmla="*/ 8 w 23"/>
                  <a:gd name="T3" fmla="*/ 45 h 45"/>
                  <a:gd name="T4" fmla="*/ 23 w 23"/>
                  <a:gd name="T5" fmla="*/ 41 h 45"/>
                  <a:gd name="T6" fmla="*/ 15 w 23"/>
                  <a:gd name="T7" fmla="*/ 2 h 45"/>
                  <a:gd name="T8" fmla="*/ 15 w 23"/>
                  <a:gd name="T9" fmla="*/ 0 h 45"/>
                  <a:gd name="T10" fmla="*/ 15 w 23"/>
                  <a:gd name="T11" fmla="*/ 2 h 45"/>
                  <a:gd name="T12" fmla="*/ 15 w 23"/>
                  <a:gd name="T13" fmla="*/ 0 h 45"/>
                  <a:gd name="T14" fmla="*/ 0 w 23"/>
                  <a:gd name="T15" fmla="*/ 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45">
                    <a:moveTo>
                      <a:pt x="0" y="4"/>
                    </a:moveTo>
                    <a:lnTo>
                      <a:pt x="8" y="45"/>
                    </a:lnTo>
                    <a:lnTo>
                      <a:pt x="23" y="41"/>
                    </a:lnTo>
                    <a:lnTo>
                      <a:pt x="15" y="2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75" name="Freeform 1462"/>
              <p:cNvSpPr>
                <a:spLocks/>
              </p:cNvSpPr>
              <p:nvPr/>
            </p:nvSpPr>
            <p:spPr bwMode="auto">
              <a:xfrm>
                <a:off x="692" y="3126"/>
                <a:ext cx="17" cy="26"/>
              </a:xfrm>
              <a:custGeom>
                <a:avLst/>
                <a:gdLst>
                  <a:gd name="T0" fmla="*/ 0 w 25"/>
                  <a:gd name="T1" fmla="*/ 6 h 44"/>
                  <a:gd name="T2" fmla="*/ 0 w 25"/>
                  <a:gd name="T3" fmla="*/ 4 h 44"/>
                  <a:gd name="T4" fmla="*/ 10 w 25"/>
                  <a:gd name="T5" fmla="*/ 44 h 44"/>
                  <a:gd name="T6" fmla="*/ 25 w 25"/>
                  <a:gd name="T7" fmla="*/ 40 h 44"/>
                  <a:gd name="T8" fmla="*/ 16 w 25"/>
                  <a:gd name="T9" fmla="*/ 0 h 44"/>
                  <a:gd name="T10" fmla="*/ 0 w 25"/>
                  <a:gd name="T11" fmla="*/ 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44">
                    <a:moveTo>
                      <a:pt x="0" y="6"/>
                    </a:moveTo>
                    <a:lnTo>
                      <a:pt x="0" y="4"/>
                    </a:lnTo>
                    <a:lnTo>
                      <a:pt x="10" y="44"/>
                    </a:lnTo>
                    <a:lnTo>
                      <a:pt x="25" y="40"/>
                    </a:lnTo>
                    <a:lnTo>
                      <a:pt x="16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76" name="Freeform 1463"/>
              <p:cNvSpPr>
                <a:spLocks/>
              </p:cNvSpPr>
              <p:nvPr/>
            </p:nvSpPr>
            <p:spPr bwMode="auto">
              <a:xfrm>
                <a:off x="689" y="3116"/>
                <a:ext cx="14" cy="14"/>
              </a:xfrm>
              <a:custGeom>
                <a:avLst/>
                <a:gdLst>
                  <a:gd name="T0" fmla="*/ 7 w 21"/>
                  <a:gd name="T1" fmla="*/ 2 h 21"/>
                  <a:gd name="T2" fmla="*/ 0 w 21"/>
                  <a:gd name="T3" fmla="*/ 6 h 21"/>
                  <a:gd name="T4" fmla="*/ 5 w 21"/>
                  <a:gd name="T5" fmla="*/ 21 h 21"/>
                  <a:gd name="T6" fmla="*/ 21 w 21"/>
                  <a:gd name="T7" fmla="*/ 15 h 21"/>
                  <a:gd name="T8" fmla="*/ 13 w 21"/>
                  <a:gd name="T9" fmla="*/ 0 h 21"/>
                  <a:gd name="T10" fmla="*/ 7 w 21"/>
                  <a:gd name="T11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1">
                    <a:moveTo>
                      <a:pt x="7" y="2"/>
                    </a:moveTo>
                    <a:lnTo>
                      <a:pt x="0" y="6"/>
                    </a:lnTo>
                    <a:lnTo>
                      <a:pt x="5" y="21"/>
                    </a:lnTo>
                    <a:lnTo>
                      <a:pt x="21" y="15"/>
                    </a:lnTo>
                    <a:lnTo>
                      <a:pt x="13" y="0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77" name="Freeform 1464"/>
              <p:cNvSpPr>
                <a:spLocks/>
              </p:cNvSpPr>
              <p:nvPr/>
            </p:nvSpPr>
            <p:spPr bwMode="auto">
              <a:xfrm>
                <a:off x="723" y="3490"/>
                <a:ext cx="15" cy="21"/>
              </a:xfrm>
              <a:custGeom>
                <a:avLst/>
                <a:gdLst>
                  <a:gd name="T0" fmla="*/ 2 w 25"/>
                  <a:gd name="T1" fmla="*/ 14 h 33"/>
                  <a:gd name="T2" fmla="*/ 0 w 25"/>
                  <a:gd name="T3" fmla="*/ 12 h 33"/>
                  <a:gd name="T4" fmla="*/ 12 w 25"/>
                  <a:gd name="T5" fmla="*/ 33 h 33"/>
                  <a:gd name="T6" fmla="*/ 25 w 25"/>
                  <a:gd name="T7" fmla="*/ 25 h 33"/>
                  <a:gd name="T8" fmla="*/ 14 w 25"/>
                  <a:gd name="T9" fmla="*/ 4 h 33"/>
                  <a:gd name="T10" fmla="*/ 12 w 25"/>
                  <a:gd name="T11" fmla="*/ 0 h 33"/>
                  <a:gd name="T12" fmla="*/ 14 w 25"/>
                  <a:gd name="T13" fmla="*/ 4 h 33"/>
                  <a:gd name="T14" fmla="*/ 14 w 25"/>
                  <a:gd name="T15" fmla="*/ 2 h 33"/>
                  <a:gd name="T16" fmla="*/ 12 w 25"/>
                  <a:gd name="T17" fmla="*/ 0 h 33"/>
                  <a:gd name="T18" fmla="*/ 2 w 25"/>
                  <a:gd name="T19" fmla="*/ 14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33">
                    <a:moveTo>
                      <a:pt x="2" y="14"/>
                    </a:moveTo>
                    <a:lnTo>
                      <a:pt x="0" y="12"/>
                    </a:lnTo>
                    <a:lnTo>
                      <a:pt x="12" y="33"/>
                    </a:lnTo>
                    <a:lnTo>
                      <a:pt x="25" y="25"/>
                    </a:lnTo>
                    <a:lnTo>
                      <a:pt x="14" y="4"/>
                    </a:lnTo>
                    <a:lnTo>
                      <a:pt x="12" y="0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2" y="1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78" name="Freeform 1465"/>
              <p:cNvSpPr>
                <a:spLocks/>
              </p:cNvSpPr>
              <p:nvPr/>
            </p:nvSpPr>
            <p:spPr bwMode="auto">
              <a:xfrm>
                <a:off x="709" y="3481"/>
                <a:ext cx="23" cy="18"/>
              </a:xfrm>
              <a:custGeom>
                <a:avLst/>
                <a:gdLst>
                  <a:gd name="T0" fmla="*/ 4 w 35"/>
                  <a:gd name="T1" fmla="*/ 15 h 31"/>
                  <a:gd name="T2" fmla="*/ 0 w 35"/>
                  <a:gd name="T3" fmla="*/ 13 h 31"/>
                  <a:gd name="T4" fmla="*/ 25 w 35"/>
                  <a:gd name="T5" fmla="*/ 31 h 31"/>
                  <a:gd name="T6" fmla="*/ 35 w 35"/>
                  <a:gd name="T7" fmla="*/ 17 h 31"/>
                  <a:gd name="T8" fmla="*/ 10 w 35"/>
                  <a:gd name="T9" fmla="*/ 0 h 31"/>
                  <a:gd name="T10" fmla="*/ 6 w 35"/>
                  <a:gd name="T11" fmla="*/ 0 h 31"/>
                  <a:gd name="T12" fmla="*/ 10 w 35"/>
                  <a:gd name="T13" fmla="*/ 0 h 31"/>
                  <a:gd name="T14" fmla="*/ 8 w 35"/>
                  <a:gd name="T15" fmla="*/ 0 h 31"/>
                  <a:gd name="T16" fmla="*/ 6 w 35"/>
                  <a:gd name="T17" fmla="*/ 0 h 31"/>
                  <a:gd name="T18" fmla="*/ 4 w 35"/>
                  <a:gd name="T1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31">
                    <a:moveTo>
                      <a:pt x="4" y="15"/>
                    </a:moveTo>
                    <a:lnTo>
                      <a:pt x="0" y="13"/>
                    </a:lnTo>
                    <a:lnTo>
                      <a:pt x="25" y="31"/>
                    </a:lnTo>
                    <a:lnTo>
                      <a:pt x="35" y="17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15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79" name="Freeform 1466"/>
              <p:cNvSpPr>
                <a:spLocks/>
              </p:cNvSpPr>
              <p:nvPr/>
            </p:nvSpPr>
            <p:spPr bwMode="auto">
              <a:xfrm>
                <a:off x="690" y="3477"/>
                <a:ext cx="22" cy="13"/>
              </a:xfrm>
              <a:custGeom>
                <a:avLst/>
                <a:gdLst>
                  <a:gd name="T0" fmla="*/ 1 w 34"/>
                  <a:gd name="T1" fmla="*/ 18 h 21"/>
                  <a:gd name="T2" fmla="*/ 0 w 34"/>
                  <a:gd name="T3" fmla="*/ 18 h 21"/>
                  <a:gd name="T4" fmla="*/ 32 w 34"/>
                  <a:gd name="T5" fmla="*/ 21 h 21"/>
                  <a:gd name="T6" fmla="*/ 34 w 34"/>
                  <a:gd name="T7" fmla="*/ 6 h 21"/>
                  <a:gd name="T8" fmla="*/ 1 w 34"/>
                  <a:gd name="T9" fmla="*/ 0 h 21"/>
                  <a:gd name="T10" fmla="*/ 0 w 34"/>
                  <a:gd name="T11" fmla="*/ 0 h 21"/>
                  <a:gd name="T12" fmla="*/ 1 w 34"/>
                  <a:gd name="T13" fmla="*/ 0 h 21"/>
                  <a:gd name="T14" fmla="*/ 0 w 34"/>
                  <a:gd name="T15" fmla="*/ 0 h 21"/>
                  <a:gd name="T16" fmla="*/ 1 w 34"/>
                  <a:gd name="T17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21">
                    <a:moveTo>
                      <a:pt x="1" y="18"/>
                    </a:moveTo>
                    <a:lnTo>
                      <a:pt x="0" y="18"/>
                    </a:lnTo>
                    <a:lnTo>
                      <a:pt x="32" y="21"/>
                    </a:lnTo>
                    <a:lnTo>
                      <a:pt x="34" y="6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80" name="Freeform 1467"/>
              <p:cNvSpPr>
                <a:spLocks/>
              </p:cNvSpPr>
              <p:nvPr/>
            </p:nvSpPr>
            <p:spPr bwMode="auto">
              <a:xfrm>
                <a:off x="642" y="3477"/>
                <a:ext cx="50" cy="13"/>
              </a:xfrm>
              <a:custGeom>
                <a:avLst/>
                <a:gdLst>
                  <a:gd name="T0" fmla="*/ 0 w 78"/>
                  <a:gd name="T1" fmla="*/ 23 h 23"/>
                  <a:gd name="T2" fmla="*/ 4 w 78"/>
                  <a:gd name="T3" fmla="*/ 23 h 23"/>
                  <a:gd name="T4" fmla="*/ 78 w 78"/>
                  <a:gd name="T5" fmla="*/ 18 h 23"/>
                  <a:gd name="T6" fmla="*/ 77 w 78"/>
                  <a:gd name="T7" fmla="*/ 0 h 23"/>
                  <a:gd name="T8" fmla="*/ 2 w 78"/>
                  <a:gd name="T9" fmla="*/ 8 h 23"/>
                  <a:gd name="T10" fmla="*/ 6 w 78"/>
                  <a:gd name="T11" fmla="*/ 8 h 23"/>
                  <a:gd name="T12" fmla="*/ 0 w 78"/>
                  <a:gd name="T13" fmla="*/ 23 h 23"/>
                  <a:gd name="T14" fmla="*/ 2 w 78"/>
                  <a:gd name="T15" fmla="*/ 23 h 23"/>
                  <a:gd name="T16" fmla="*/ 4 w 78"/>
                  <a:gd name="T17" fmla="*/ 23 h 23"/>
                  <a:gd name="T18" fmla="*/ 0 w 78"/>
                  <a:gd name="T1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8" h="23">
                    <a:moveTo>
                      <a:pt x="0" y="23"/>
                    </a:moveTo>
                    <a:lnTo>
                      <a:pt x="4" y="23"/>
                    </a:lnTo>
                    <a:lnTo>
                      <a:pt x="78" y="18"/>
                    </a:lnTo>
                    <a:lnTo>
                      <a:pt x="77" y="0"/>
                    </a:lnTo>
                    <a:lnTo>
                      <a:pt x="2" y="8"/>
                    </a:lnTo>
                    <a:lnTo>
                      <a:pt x="6" y="8"/>
                    </a:lnTo>
                    <a:lnTo>
                      <a:pt x="0" y="23"/>
                    </a:lnTo>
                    <a:lnTo>
                      <a:pt x="2" y="23"/>
                    </a:lnTo>
                    <a:lnTo>
                      <a:pt x="4" y="23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81" name="Freeform 1468"/>
              <p:cNvSpPr>
                <a:spLocks/>
              </p:cNvSpPr>
              <p:nvPr/>
            </p:nvSpPr>
            <p:spPr bwMode="auto">
              <a:xfrm>
                <a:off x="591" y="3465"/>
                <a:ext cx="54" cy="25"/>
              </a:xfrm>
              <a:custGeom>
                <a:avLst/>
                <a:gdLst>
                  <a:gd name="T0" fmla="*/ 0 w 85"/>
                  <a:gd name="T1" fmla="*/ 6 h 44"/>
                  <a:gd name="T2" fmla="*/ 6 w 85"/>
                  <a:gd name="T3" fmla="*/ 14 h 44"/>
                  <a:gd name="T4" fmla="*/ 79 w 85"/>
                  <a:gd name="T5" fmla="*/ 44 h 44"/>
                  <a:gd name="T6" fmla="*/ 85 w 85"/>
                  <a:gd name="T7" fmla="*/ 29 h 44"/>
                  <a:gd name="T8" fmla="*/ 12 w 85"/>
                  <a:gd name="T9" fmla="*/ 0 h 44"/>
                  <a:gd name="T10" fmla="*/ 17 w 85"/>
                  <a:gd name="T11" fmla="*/ 8 h 44"/>
                  <a:gd name="T12" fmla="*/ 0 w 85"/>
                  <a:gd name="T13" fmla="*/ 6 h 44"/>
                  <a:gd name="T14" fmla="*/ 0 w 85"/>
                  <a:gd name="T15" fmla="*/ 12 h 44"/>
                  <a:gd name="T16" fmla="*/ 6 w 85"/>
                  <a:gd name="T17" fmla="*/ 14 h 44"/>
                  <a:gd name="T18" fmla="*/ 0 w 85"/>
                  <a:gd name="T19" fmla="*/ 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" h="44">
                    <a:moveTo>
                      <a:pt x="0" y="6"/>
                    </a:moveTo>
                    <a:lnTo>
                      <a:pt x="6" y="14"/>
                    </a:lnTo>
                    <a:lnTo>
                      <a:pt x="79" y="44"/>
                    </a:lnTo>
                    <a:lnTo>
                      <a:pt x="85" y="29"/>
                    </a:lnTo>
                    <a:lnTo>
                      <a:pt x="12" y="0"/>
                    </a:lnTo>
                    <a:lnTo>
                      <a:pt x="17" y="8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6" y="14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82" name="Freeform 1469"/>
              <p:cNvSpPr>
                <a:spLocks/>
              </p:cNvSpPr>
              <p:nvPr/>
            </p:nvSpPr>
            <p:spPr bwMode="auto">
              <a:xfrm>
                <a:off x="632" y="3380"/>
                <a:ext cx="28" cy="21"/>
              </a:xfrm>
              <a:custGeom>
                <a:avLst/>
                <a:gdLst>
                  <a:gd name="T0" fmla="*/ 27 w 43"/>
                  <a:gd name="T1" fmla="*/ 4 h 36"/>
                  <a:gd name="T2" fmla="*/ 31 w 43"/>
                  <a:gd name="T3" fmla="*/ 0 h 36"/>
                  <a:gd name="T4" fmla="*/ 0 w 43"/>
                  <a:gd name="T5" fmla="*/ 23 h 36"/>
                  <a:gd name="T6" fmla="*/ 10 w 43"/>
                  <a:gd name="T7" fmla="*/ 36 h 36"/>
                  <a:gd name="T8" fmla="*/ 41 w 43"/>
                  <a:gd name="T9" fmla="*/ 13 h 36"/>
                  <a:gd name="T10" fmla="*/ 43 w 43"/>
                  <a:gd name="T11" fmla="*/ 10 h 36"/>
                  <a:gd name="T12" fmla="*/ 41 w 43"/>
                  <a:gd name="T13" fmla="*/ 13 h 36"/>
                  <a:gd name="T14" fmla="*/ 43 w 43"/>
                  <a:gd name="T15" fmla="*/ 11 h 36"/>
                  <a:gd name="T16" fmla="*/ 43 w 43"/>
                  <a:gd name="T17" fmla="*/ 10 h 36"/>
                  <a:gd name="T18" fmla="*/ 27 w 43"/>
                  <a:gd name="T19" fmla="*/ 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36">
                    <a:moveTo>
                      <a:pt x="27" y="4"/>
                    </a:moveTo>
                    <a:lnTo>
                      <a:pt x="31" y="0"/>
                    </a:lnTo>
                    <a:lnTo>
                      <a:pt x="0" y="23"/>
                    </a:lnTo>
                    <a:lnTo>
                      <a:pt x="10" y="36"/>
                    </a:lnTo>
                    <a:lnTo>
                      <a:pt x="41" y="13"/>
                    </a:lnTo>
                    <a:lnTo>
                      <a:pt x="43" y="10"/>
                    </a:lnTo>
                    <a:lnTo>
                      <a:pt x="41" y="13"/>
                    </a:lnTo>
                    <a:lnTo>
                      <a:pt x="43" y="11"/>
                    </a:lnTo>
                    <a:lnTo>
                      <a:pt x="43" y="10"/>
                    </a:lnTo>
                    <a:lnTo>
                      <a:pt x="27" y="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83" name="Freeform 1470"/>
              <p:cNvSpPr>
                <a:spLocks/>
              </p:cNvSpPr>
              <p:nvPr/>
            </p:nvSpPr>
            <p:spPr bwMode="auto">
              <a:xfrm>
                <a:off x="650" y="3324"/>
                <a:ext cx="36" cy="62"/>
              </a:xfrm>
              <a:custGeom>
                <a:avLst/>
                <a:gdLst>
                  <a:gd name="T0" fmla="*/ 39 w 56"/>
                  <a:gd name="T1" fmla="*/ 4 h 100"/>
                  <a:gd name="T2" fmla="*/ 40 w 56"/>
                  <a:gd name="T3" fmla="*/ 0 h 100"/>
                  <a:gd name="T4" fmla="*/ 0 w 56"/>
                  <a:gd name="T5" fmla="*/ 94 h 100"/>
                  <a:gd name="T6" fmla="*/ 16 w 56"/>
                  <a:gd name="T7" fmla="*/ 100 h 100"/>
                  <a:gd name="T8" fmla="*/ 56 w 56"/>
                  <a:gd name="T9" fmla="*/ 7 h 100"/>
                  <a:gd name="T10" fmla="*/ 56 w 56"/>
                  <a:gd name="T11" fmla="*/ 4 h 100"/>
                  <a:gd name="T12" fmla="*/ 56 w 56"/>
                  <a:gd name="T13" fmla="*/ 7 h 100"/>
                  <a:gd name="T14" fmla="*/ 56 w 56"/>
                  <a:gd name="T15" fmla="*/ 5 h 100"/>
                  <a:gd name="T16" fmla="*/ 56 w 56"/>
                  <a:gd name="T17" fmla="*/ 4 h 100"/>
                  <a:gd name="T18" fmla="*/ 39 w 56"/>
                  <a:gd name="T19" fmla="*/ 4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100">
                    <a:moveTo>
                      <a:pt x="39" y="4"/>
                    </a:moveTo>
                    <a:lnTo>
                      <a:pt x="40" y="0"/>
                    </a:lnTo>
                    <a:lnTo>
                      <a:pt x="0" y="94"/>
                    </a:lnTo>
                    <a:lnTo>
                      <a:pt x="16" y="100"/>
                    </a:lnTo>
                    <a:lnTo>
                      <a:pt x="56" y="7"/>
                    </a:lnTo>
                    <a:lnTo>
                      <a:pt x="56" y="4"/>
                    </a:lnTo>
                    <a:lnTo>
                      <a:pt x="56" y="7"/>
                    </a:lnTo>
                    <a:lnTo>
                      <a:pt x="56" y="5"/>
                    </a:lnTo>
                    <a:lnTo>
                      <a:pt x="56" y="4"/>
                    </a:lnTo>
                    <a:lnTo>
                      <a:pt x="39" y="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84" name="Freeform 1471"/>
              <p:cNvSpPr>
                <a:spLocks/>
              </p:cNvSpPr>
              <p:nvPr/>
            </p:nvSpPr>
            <p:spPr bwMode="auto">
              <a:xfrm>
                <a:off x="673" y="3313"/>
                <a:ext cx="13" cy="14"/>
              </a:xfrm>
              <a:custGeom>
                <a:avLst/>
                <a:gdLst>
                  <a:gd name="T0" fmla="*/ 0 w 17"/>
                  <a:gd name="T1" fmla="*/ 0 h 23"/>
                  <a:gd name="T2" fmla="*/ 0 w 17"/>
                  <a:gd name="T3" fmla="*/ 1 h 23"/>
                  <a:gd name="T4" fmla="*/ 0 w 17"/>
                  <a:gd name="T5" fmla="*/ 23 h 23"/>
                  <a:gd name="T6" fmla="*/ 17 w 17"/>
                  <a:gd name="T7" fmla="*/ 23 h 23"/>
                  <a:gd name="T8" fmla="*/ 17 w 17"/>
                  <a:gd name="T9" fmla="*/ 1 h 23"/>
                  <a:gd name="T10" fmla="*/ 17 w 17"/>
                  <a:gd name="T11" fmla="*/ 3 h 23"/>
                  <a:gd name="T12" fmla="*/ 0 w 17"/>
                  <a:gd name="T13" fmla="*/ 0 h 23"/>
                  <a:gd name="T14" fmla="*/ 0 w 17"/>
                  <a:gd name="T15" fmla="*/ 1 h 23"/>
                  <a:gd name="T16" fmla="*/ 0 w 17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23">
                    <a:moveTo>
                      <a:pt x="0" y="0"/>
                    </a:moveTo>
                    <a:lnTo>
                      <a:pt x="0" y="1"/>
                    </a:lnTo>
                    <a:lnTo>
                      <a:pt x="0" y="23"/>
                    </a:lnTo>
                    <a:lnTo>
                      <a:pt x="17" y="23"/>
                    </a:lnTo>
                    <a:lnTo>
                      <a:pt x="17" y="1"/>
                    </a:lnTo>
                    <a:lnTo>
                      <a:pt x="17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85" name="Freeform 1472"/>
              <p:cNvSpPr>
                <a:spLocks/>
              </p:cNvSpPr>
              <p:nvPr/>
            </p:nvSpPr>
            <p:spPr bwMode="auto">
              <a:xfrm>
                <a:off x="673" y="3272"/>
                <a:ext cx="21" cy="43"/>
              </a:xfrm>
              <a:custGeom>
                <a:avLst/>
                <a:gdLst>
                  <a:gd name="T0" fmla="*/ 15 w 30"/>
                  <a:gd name="T1" fmla="*/ 0 h 67"/>
                  <a:gd name="T2" fmla="*/ 0 w 30"/>
                  <a:gd name="T3" fmla="*/ 64 h 67"/>
                  <a:gd name="T4" fmla="*/ 17 w 30"/>
                  <a:gd name="T5" fmla="*/ 67 h 67"/>
                  <a:gd name="T6" fmla="*/ 30 w 30"/>
                  <a:gd name="T7" fmla="*/ 4 h 67"/>
                  <a:gd name="T8" fmla="*/ 15 w 30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67">
                    <a:moveTo>
                      <a:pt x="15" y="0"/>
                    </a:moveTo>
                    <a:lnTo>
                      <a:pt x="0" y="64"/>
                    </a:lnTo>
                    <a:lnTo>
                      <a:pt x="17" y="67"/>
                    </a:lnTo>
                    <a:lnTo>
                      <a:pt x="30" y="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86" name="Freeform 1473"/>
              <p:cNvSpPr>
                <a:spLocks/>
              </p:cNvSpPr>
              <p:nvPr/>
            </p:nvSpPr>
            <p:spPr bwMode="auto">
              <a:xfrm>
                <a:off x="684" y="3245"/>
                <a:ext cx="16" cy="30"/>
              </a:xfrm>
              <a:custGeom>
                <a:avLst/>
                <a:gdLst>
                  <a:gd name="T0" fmla="*/ 17 w 25"/>
                  <a:gd name="T1" fmla="*/ 2 h 46"/>
                  <a:gd name="T2" fmla="*/ 10 w 25"/>
                  <a:gd name="T3" fmla="*/ 0 h 46"/>
                  <a:gd name="T4" fmla="*/ 0 w 25"/>
                  <a:gd name="T5" fmla="*/ 42 h 46"/>
                  <a:gd name="T6" fmla="*/ 15 w 25"/>
                  <a:gd name="T7" fmla="*/ 46 h 46"/>
                  <a:gd name="T8" fmla="*/ 25 w 25"/>
                  <a:gd name="T9" fmla="*/ 4 h 46"/>
                  <a:gd name="T10" fmla="*/ 17 w 25"/>
                  <a:gd name="T11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46">
                    <a:moveTo>
                      <a:pt x="17" y="2"/>
                    </a:moveTo>
                    <a:lnTo>
                      <a:pt x="10" y="0"/>
                    </a:lnTo>
                    <a:lnTo>
                      <a:pt x="0" y="42"/>
                    </a:lnTo>
                    <a:lnTo>
                      <a:pt x="15" y="46"/>
                    </a:lnTo>
                    <a:lnTo>
                      <a:pt x="25" y="4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87" name="Freeform 1474"/>
              <p:cNvSpPr>
                <a:spLocks/>
              </p:cNvSpPr>
              <p:nvPr/>
            </p:nvSpPr>
            <p:spPr bwMode="auto">
              <a:xfrm>
                <a:off x="1036" y="3605"/>
                <a:ext cx="12" cy="11"/>
              </a:xfrm>
              <a:custGeom>
                <a:avLst/>
                <a:gdLst>
                  <a:gd name="T0" fmla="*/ 0 w 18"/>
                  <a:gd name="T1" fmla="*/ 11 h 19"/>
                  <a:gd name="T2" fmla="*/ 8 w 18"/>
                  <a:gd name="T3" fmla="*/ 19 h 19"/>
                  <a:gd name="T4" fmla="*/ 18 w 18"/>
                  <a:gd name="T5" fmla="*/ 5 h 19"/>
                  <a:gd name="T6" fmla="*/ 10 w 18"/>
                  <a:gd name="T7" fmla="*/ 0 h 19"/>
                  <a:gd name="T8" fmla="*/ 0 w 18"/>
                  <a:gd name="T9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9">
                    <a:moveTo>
                      <a:pt x="0" y="11"/>
                    </a:moveTo>
                    <a:lnTo>
                      <a:pt x="8" y="19"/>
                    </a:lnTo>
                    <a:lnTo>
                      <a:pt x="18" y="5"/>
                    </a:lnTo>
                    <a:lnTo>
                      <a:pt x="1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88" name="Freeform 1475"/>
              <p:cNvSpPr>
                <a:spLocks/>
              </p:cNvSpPr>
              <p:nvPr/>
            </p:nvSpPr>
            <p:spPr bwMode="auto">
              <a:xfrm>
                <a:off x="1020" y="3593"/>
                <a:ext cx="23" cy="18"/>
              </a:xfrm>
              <a:custGeom>
                <a:avLst/>
                <a:gdLst>
                  <a:gd name="T0" fmla="*/ 0 w 34"/>
                  <a:gd name="T1" fmla="*/ 11 h 32"/>
                  <a:gd name="T2" fmla="*/ 24 w 34"/>
                  <a:gd name="T3" fmla="*/ 32 h 32"/>
                  <a:gd name="T4" fmla="*/ 34 w 34"/>
                  <a:gd name="T5" fmla="*/ 21 h 32"/>
                  <a:gd name="T6" fmla="*/ 9 w 34"/>
                  <a:gd name="T7" fmla="*/ 0 h 32"/>
                  <a:gd name="T8" fmla="*/ 11 w 34"/>
                  <a:gd name="T9" fmla="*/ 0 h 32"/>
                  <a:gd name="T10" fmla="*/ 0 w 34"/>
                  <a:gd name="T11" fmla="*/ 1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32">
                    <a:moveTo>
                      <a:pt x="0" y="11"/>
                    </a:moveTo>
                    <a:lnTo>
                      <a:pt x="24" y="32"/>
                    </a:lnTo>
                    <a:lnTo>
                      <a:pt x="34" y="21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89" name="Freeform 1476"/>
              <p:cNvSpPr>
                <a:spLocks/>
              </p:cNvSpPr>
              <p:nvPr/>
            </p:nvSpPr>
            <p:spPr bwMode="auto">
              <a:xfrm>
                <a:off x="1003" y="3574"/>
                <a:ext cx="25" cy="25"/>
              </a:xfrm>
              <a:custGeom>
                <a:avLst/>
                <a:gdLst>
                  <a:gd name="T0" fmla="*/ 0 w 40"/>
                  <a:gd name="T1" fmla="*/ 11 h 40"/>
                  <a:gd name="T2" fmla="*/ 29 w 40"/>
                  <a:gd name="T3" fmla="*/ 40 h 40"/>
                  <a:gd name="T4" fmla="*/ 40 w 40"/>
                  <a:gd name="T5" fmla="*/ 29 h 40"/>
                  <a:gd name="T6" fmla="*/ 11 w 40"/>
                  <a:gd name="T7" fmla="*/ 0 h 40"/>
                  <a:gd name="T8" fmla="*/ 0 w 40"/>
                  <a:gd name="T9" fmla="*/ 1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0" y="11"/>
                    </a:moveTo>
                    <a:lnTo>
                      <a:pt x="29" y="40"/>
                    </a:lnTo>
                    <a:lnTo>
                      <a:pt x="40" y="29"/>
                    </a:lnTo>
                    <a:lnTo>
                      <a:pt x="11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90" name="Freeform 1477"/>
              <p:cNvSpPr>
                <a:spLocks/>
              </p:cNvSpPr>
              <p:nvPr/>
            </p:nvSpPr>
            <p:spPr bwMode="auto">
              <a:xfrm>
                <a:off x="980" y="3548"/>
                <a:ext cx="29" cy="33"/>
              </a:xfrm>
              <a:custGeom>
                <a:avLst/>
                <a:gdLst>
                  <a:gd name="T0" fmla="*/ 0 w 46"/>
                  <a:gd name="T1" fmla="*/ 10 h 52"/>
                  <a:gd name="T2" fmla="*/ 35 w 46"/>
                  <a:gd name="T3" fmla="*/ 52 h 52"/>
                  <a:gd name="T4" fmla="*/ 46 w 46"/>
                  <a:gd name="T5" fmla="*/ 41 h 52"/>
                  <a:gd name="T6" fmla="*/ 12 w 46"/>
                  <a:gd name="T7" fmla="*/ 0 h 52"/>
                  <a:gd name="T8" fmla="*/ 0 w 46"/>
                  <a:gd name="T9" fmla="*/ 1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52">
                    <a:moveTo>
                      <a:pt x="0" y="10"/>
                    </a:moveTo>
                    <a:lnTo>
                      <a:pt x="35" y="52"/>
                    </a:lnTo>
                    <a:lnTo>
                      <a:pt x="46" y="41"/>
                    </a:lnTo>
                    <a:lnTo>
                      <a:pt x="12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91" name="Freeform 1478"/>
              <p:cNvSpPr>
                <a:spLocks/>
              </p:cNvSpPr>
              <p:nvPr/>
            </p:nvSpPr>
            <p:spPr bwMode="auto">
              <a:xfrm>
                <a:off x="971" y="3536"/>
                <a:ext cx="17" cy="18"/>
              </a:xfrm>
              <a:custGeom>
                <a:avLst/>
                <a:gdLst>
                  <a:gd name="T0" fmla="*/ 4 w 27"/>
                  <a:gd name="T1" fmla="*/ 16 h 31"/>
                  <a:gd name="T2" fmla="*/ 0 w 27"/>
                  <a:gd name="T3" fmla="*/ 12 h 31"/>
                  <a:gd name="T4" fmla="*/ 15 w 27"/>
                  <a:gd name="T5" fmla="*/ 31 h 31"/>
                  <a:gd name="T6" fmla="*/ 27 w 27"/>
                  <a:gd name="T7" fmla="*/ 21 h 31"/>
                  <a:gd name="T8" fmla="*/ 11 w 27"/>
                  <a:gd name="T9" fmla="*/ 2 h 31"/>
                  <a:gd name="T10" fmla="*/ 6 w 27"/>
                  <a:gd name="T11" fmla="*/ 0 h 31"/>
                  <a:gd name="T12" fmla="*/ 11 w 27"/>
                  <a:gd name="T13" fmla="*/ 2 h 31"/>
                  <a:gd name="T14" fmla="*/ 9 w 27"/>
                  <a:gd name="T15" fmla="*/ 0 h 31"/>
                  <a:gd name="T16" fmla="*/ 6 w 27"/>
                  <a:gd name="T17" fmla="*/ 0 h 31"/>
                  <a:gd name="T18" fmla="*/ 4 w 27"/>
                  <a:gd name="T19" fmla="*/ 1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31">
                    <a:moveTo>
                      <a:pt x="4" y="16"/>
                    </a:moveTo>
                    <a:lnTo>
                      <a:pt x="0" y="12"/>
                    </a:lnTo>
                    <a:lnTo>
                      <a:pt x="15" y="31"/>
                    </a:lnTo>
                    <a:lnTo>
                      <a:pt x="27" y="2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1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92" name="Freeform 1479"/>
              <p:cNvSpPr>
                <a:spLocks/>
              </p:cNvSpPr>
              <p:nvPr/>
            </p:nvSpPr>
            <p:spPr bwMode="auto">
              <a:xfrm>
                <a:off x="959" y="3533"/>
                <a:ext cx="16" cy="12"/>
              </a:xfrm>
              <a:custGeom>
                <a:avLst/>
                <a:gdLst>
                  <a:gd name="T0" fmla="*/ 0 w 25"/>
                  <a:gd name="T1" fmla="*/ 16 h 20"/>
                  <a:gd name="T2" fmla="*/ 23 w 25"/>
                  <a:gd name="T3" fmla="*/ 20 h 20"/>
                  <a:gd name="T4" fmla="*/ 25 w 25"/>
                  <a:gd name="T5" fmla="*/ 4 h 20"/>
                  <a:gd name="T6" fmla="*/ 2 w 25"/>
                  <a:gd name="T7" fmla="*/ 0 h 20"/>
                  <a:gd name="T8" fmla="*/ 0 w 25"/>
                  <a:gd name="T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0">
                    <a:moveTo>
                      <a:pt x="0" y="16"/>
                    </a:moveTo>
                    <a:lnTo>
                      <a:pt x="23" y="20"/>
                    </a:lnTo>
                    <a:lnTo>
                      <a:pt x="25" y="4"/>
                    </a:lnTo>
                    <a:lnTo>
                      <a:pt x="2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93" name="Freeform 1480"/>
              <p:cNvSpPr>
                <a:spLocks/>
              </p:cNvSpPr>
              <p:nvPr/>
            </p:nvSpPr>
            <p:spPr bwMode="auto">
              <a:xfrm>
                <a:off x="944" y="3533"/>
                <a:ext cx="16" cy="11"/>
              </a:xfrm>
              <a:custGeom>
                <a:avLst/>
                <a:gdLst>
                  <a:gd name="T0" fmla="*/ 0 w 25"/>
                  <a:gd name="T1" fmla="*/ 15 h 17"/>
                  <a:gd name="T2" fmla="*/ 2 w 25"/>
                  <a:gd name="T3" fmla="*/ 15 h 17"/>
                  <a:gd name="T4" fmla="*/ 23 w 25"/>
                  <a:gd name="T5" fmla="*/ 17 h 17"/>
                  <a:gd name="T6" fmla="*/ 25 w 25"/>
                  <a:gd name="T7" fmla="*/ 1 h 17"/>
                  <a:gd name="T8" fmla="*/ 2 w 25"/>
                  <a:gd name="T9" fmla="*/ 0 h 17"/>
                  <a:gd name="T10" fmla="*/ 3 w 25"/>
                  <a:gd name="T11" fmla="*/ 0 h 17"/>
                  <a:gd name="T12" fmla="*/ 0 w 25"/>
                  <a:gd name="T13" fmla="*/ 15 h 17"/>
                  <a:gd name="T14" fmla="*/ 2 w 25"/>
                  <a:gd name="T15" fmla="*/ 15 h 17"/>
                  <a:gd name="T16" fmla="*/ 0 w 25"/>
                  <a:gd name="T17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17">
                    <a:moveTo>
                      <a:pt x="0" y="15"/>
                    </a:moveTo>
                    <a:lnTo>
                      <a:pt x="2" y="15"/>
                    </a:lnTo>
                    <a:lnTo>
                      <a:pt x="23" y="17"/>
                    </a:lnTo>
                    <a:lnTo>
                      <a:pt x="25" y="1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0" y="15"/>
                    </a:lnTo>
                    <a:lnTo>
                      <a:pt x="2" y="15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94" name="Freeform 1481"/>
              <p:cNvSpPr>
                <a:spLocks/>
              </p:cNvSpPr>
              <p:nvPr/>
            </p:nvSpPr>
            <p:spPr bwMode="auto">
              <a:xfrm>
                <a:off x="926" y="3526"/>
                <a:ext cx="20" cy="16"/>
              </a:xfrm>
              <a:custGeom>
                <a:avLst/>
                <a:gdLst>
                  <a:gd name="T0" fmla="*/ 0 w 30"/>
                  <a:gd name="T1" fmla="*/ 15 h 23"/>
                  <a:gd name="T2" fmla="*/ 27 w 30"/>
                  <a:gd name="T3" fmla="*/ 23 h 23"/>
                  <a:gd name="T4" fmla="*/ 30 w 30"/>
                  <a:gd name="T5" fmla="*/ 8 h 23"/>
                  <a:gd name="T6" fmla="*/ 4 w 30"/>
                  <a:gd name="T7" fmla="*/ 0 h 23"/>
                  <a:gd name="T8" fmla="*/ 0 w 30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3">
                    <a:moveTo>
                      <a:pt x="0" y="15"/>
                    </a:moveTo>
                    <a:lnTo>
                      <a:pt x="27" y="23"/>
                    </a:lnTo>
                    <a:lnTo>
                      <a:pt x="30" y="8"/>
                    </a:lnTo>
                    <a:lnTo>
                      <a:pt x="4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95" name="Freeform 1482"/>
              <p:cNvSpPr>
                <a:spLocks/>
              </p:cNvSpPr>
              <p:nvPr/>
            </p:nvSpPr>
            <p:spPr bwMode="auto">
              <a:xfrm>
                <a:off x="906" y="3521"/>
                <a:ext cx="25" cy="17"/>
              </a:xfrm>
              <a:custGeom>
                <a:avLst/>
                <a:gdLst>
                  <a:gd name="T0" fmla="*/ 2 w 37"/>
                  <a:gd name="T1" fmla="*/ 18 h 25"/>
                  <a:gd name="T2" fmla="*/ 0 w 37"/>
                  <a:gd name="T3" fmla="*/ 18 h 25"/>
                  <a:gd name="T4" fmla="*/ 33 w 37"/>
                  <a:gd name="T5" fmla="*/ 25 h 25"/>
                  <a:gd name="T6" fmla="*/ 37 w 37"/>
                  <a:gd name="T7" fmla="*/ 10 h 25"/>
                  <a:gd name="T8" fmla="*/ 4 w 37"/>
                  <a:gd name="T9" fmla="*/ 2 h 25"/>
                  <a:gd name="T10" fmla="*/ 0 w 37"/>
                  <a:gd name="T11" fmla="*/ 0 h 25"/>
                  <a:gd name="T12" fmla="*/ 4 w 37"/>
                  <a:gd name="T13" fmla="*/ 2 h 25"/>
                  <a:gd name="T14" fmla="*/ 2 w 37"/>
                  <a:gd name="T15" fmla="*/ 0 h 25"/>
                  <a:gd name="T16" fmla="*/ 0 w 37"/>
                  <a:gd name="T17" fmla="*/ 0 h 25"/>
                  <a:gd name="T18" fmla="*/ 2 w 37"/>
                  <a:gd name="T1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25">
                    <a:moveTo>
                      <a:pt x="2" y="18"/>
                    </a:moveTo>
                    <a:lnTo>
                      <a:pt x="0" y="18"/>
                    </a:lnTo>
                    <a:lnTo>
                      <a:pt x="33" y="25"/>
                    </a:lnTo>
                    <a:lnTo>
                      <a:pt x="37" y="10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8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96" name="Freeform 1483"/>
              <p:cNvSpPr>
                <a:spLocks/>
              </p:cNvSpPr>
              <p:nvPr/>
            </p:nvSpPr>
            <p:spPr bwMode="auto">
              <a:xfrm>
                <a:off x="886" y="3521"/>
                <a:ext cx="22" cy="12"/>
              </a:xfrm>
              <a:custGeom>
                <a:avLst/>
                <a:gdLst>
                  <a:gd name="T0" fmla="*/ 0 w 34"/>
                  <a:gd name="T1" fmla="*/ 21 h 21"/>
                  <a:gd name="T2" fmla="*/ 1 w 34"/>
                  <a:gd name="T3" fmla="*/ 21 h 21"/>
                  <a:gd name="T4" fmla="*/ 34 w 34"/>
                  <a:gd name="T5" fmla="*/ 18 h 21"/>
                  <a:gd name="T6" fmla="*/ 32 w 34"/>
                  <a:gd name="T7" fmla="*/ 0 h 21"/>
                  <a:gd name="T8" fmla="*/ 0 w 34"/>
                  <a:gd name="T9" fmla="*/ 4 h 21"/>
                  <a:gd name="T10" fmla="*/ 1 w 34"/>
                  <a:gd name="T11" fmla="*/ 4 h 21"/>
                  <a:gd name="T12" fmla="*/ 0 w 34"/>
                  <a:gd name="T13" fmla="*/ 21 h 21"/>
                  <a:gd name="T14" fmla="*/ 1 w 34"/>
                  <a:gd name="T15" fmla="*/ 21 h 21"/>
                  <a:gd name="T16" fmla="*/ 0 w 34"/>
                  <a:gd name="T1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21">
                    <a:moveTo>
                      <a:pt x="0" y="21"/>
                    </a:moveTo>
                    <a:lnTo>
                      <a:pt x="1" y="21"/>
                    </a:lnTo>
                    <a:lnTo>
                      <a:pt x="34" y="18"/>
                    </a:lnTo>
                    <a:lnTo>
                      <a:pt x="32" y="0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21"/>
                    </a:lnTo>
                    <a:lnTo>
                      <a:pt x="1" y="2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97" name="Freeform 1484"/>
              <p:cNvSpPr>
                <a:spLocks/>
              </p:cNvSpPr>
              <p:nvPr/>
            </p:nvSpPr>
            <p:spPr bwMode="auto">
              <a:xfrm>
                <a:off x="860" y="3521"/>
                <a:ext cx="26" cy="12"/>
              </a:xfrm>
              <a:custGeom>
                <a:avLst/>
                <a:gdLst>
                  <a:gd name="T0" fmla="*/ 0 w 40"/>
                  <a:gd name="T1" fmla="*/ 16 h 21"/>
                  <a:gd name="T2" fmla="*/ 39 w 40"/>
                  <a:gd name="T3" fmla="*/ 21 h 21"/>
                  <a:gd name="T4" fmla="*/ 40 w 40"/>
                  <a:gd name="T5" fmla="*/ 4 h 21"/>
                  <a:gd name="T6" fmla="*/ 2 w 40"/>
                  <a:gd name="T7" fmla="*/ 0 h 21"/>
                  <a:gd name="T8" fmla="*/ 0 w 40"/>
                  <a:gd name="T9" fmla="*/ 0 h 21"/>
                  <a:gd name="T10" fmla="*/ 2 w 40"/>
                  <a:gd name="T11" fmla="*/ 0 h 21"/>
                  <a:gd name="T12" fmla="*/ 0 w 40"/>
                  <a:gd name="T13" fmla="*/ 0 h 21"/>
                  <a:gd name="T14" fmla="*/ 0 w 40"/>
                  <a:gd name="T15" fmla="*/ 1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21">
                    <a:moveTo>
                      <a:pt x="0" y="16"/>
                    </a:moveTo>
                    <a:lnTo>
                      <a:pt x="39" y="21"/>
                    </a:lnTo>
                    <a:lnTo>
                      <a:pt x="40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98" name="Freeform 1485"/>
              <p:cNvSpPr>
                <a:spLocks/>
              </p:cNvSpPr>
              <p:nvPr/>
            </p:nvSpPr>
            <p:spPr bwMode="auto">
              <a:xfrm>
                <a:off x="828" y="3518"/>
                <a:ext cx="32" cy="14"/>
              </a:xfrm>
              <a:custGeom>
                <a:avLst/>
                <a:gdLst>
                  <a:gd name="T0" fmla="*/ 0 w 54"/>
                  <a:gd name="T1" fmla="*/ 18 h 20"/>
                  <a:gd name="T2" fmla="*/ 54 w 54"/>
                  <a:gd name="T3" fmla="*/ 20 h 20"/>
                  <a:gd name="T4" fmla="*/ 54 w 54"/>
                  <a:gd name="T5" fmla="*/ 4 h 20"/>
                  <a:gd name="T6" fmla="*/ 0 w 54"/>
                  <a:gd name="T7" fmla="*/ 0 h 20"/>
                  <a:gd name="T8" fmla="*/ 2 w 54"/>
                  <a:gd name="T9" fmla="*/ 0 h 20"/>
                  <a:gd name="T10" fmla="*/ 0 w 54"/>
                  <a:gd name="T11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20">
                    <a:moveTo>
                      <a:pt x="0" y="18"/>
                    </a:moveTo>
                    <a:lnTo>
                      <a:pt x="54" y="20"/>
                    </a:lnTo>
                    <a:lnTo>
                      <a:pt x="54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99" name="Freeform 1486"/>
              <p:cNvSpPr>
                <a:spLocks/>
              </p:cNvSpPr>
              <p:nvPr/>
            </p:nvSpPr>
            <p:spPr bwMode="auto">
              <a:xfrm>
                <a:off x="790" y="3516"/>
                <a:ext cx="38" cy="14"/>
              </a:xfrm>
              <a:custGeom>
                <a:avLst/>
                <a:gdLst>
                  <a:gd name="T0" fmla="*/ 0 w 59"/>
                  <a:gd name="T1" fmla="*/ 17 h 23"/>
                  <a:gd name="T2" fmla="*/ 57 w 59"/>
                  <a:gd name="T3" fmla="*/ 23 h 23"/>
                  <a:gd name="T4" fmla="*/ 59 w 59"/>
                  <a:gd name="T5" fmla="*/ 5 h 23"/>
                  <a:gd name="T6" fmla="*/ 2 w 59"/>
                  <a:gd name="T7" fmla="*/ 0 h 23"/>
                  <a:gd name="T8" fmla="*/ 0 w 59"/>
                  <a:gd name="T9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23">
                    <a:moveTo>
                      <a:pt x="0" y="17"/>
                    </a:moveTo>
                    <a:lnTo>
                      <a:pt x="57" y="23"/>
                    </a:lnTo>
                    <a:lnTo>
                      <a:pt x="59" y="5"/>
                    </a:lnTo>
                    <a:lnTo>
                      <a:pt x="2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00" name="Freeform 1487"/>
              <p:cNvSpPr>
                <a:spLocks/>
              </p:cNvSpPr>
              <p:nvPr/>
            </p:nvSpPr>
            <p:spPr bwMode="auto">
              <a:xfrm>
                <a:off x="761" y="3511"/>
                <a:ext cx="31" cy="15"/>
              </a:xfrm>
              <a:custGeom>
                <a:avLst/>
                <a:gdLst>
                  <a:gd name="T0" fmla="*/ 2 w 50"/>
                  <a:gd name="T1" fmla="*/ 17 h 23"/>
                  <a:gd name="T2" fmla="*/ 0 w 50"/>
                  <a:gd name="T3" fmla="*/ 17 h 23"/>
                  <a:gd name="T4" fmla="*/ 48 w 50"/>
                  <a:gd name="T5" fmla="*/ 23 h 23"/>
                  <a:gd name="T6" fmla="*/ 50 w 50"/>
                  <a:gd name="T7" fmla="*/ 6 h 23"/>
                  <a:gd name="T8" fmla="*/ 2 w 50"/>
                  <a:gd name="T9" fmla="*/ 0 h 23"/>
                  <a:gd name="T10" fmla="*/ 2 w 50"/>
                  <a:gd name="T11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23">
                    <a:moveTo>
                      <a:pt x="2" y="17"/>
                    </a:moveTo>
                    <a:lnTo>
                      <a:pt x="0" y="17"/>
                    </a:lnTo>
                    <a:lnTo>
                      <a:pt x="48" y="23"/>
                    </a:lnTo>
                    <a:lnTo>
                      <a:pt x="50" y="6"/>
                    </a:lnTo>
                    <a:lnTo>
                      <a:pt x="2" y="0"/>
                    </a:lnTo>
                    <a:lnTo>
                      <a:pt x="2" y="17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01" name="Freeform 1488"/>
              <p:cNvSpPr>
                <a:spLocks/>
              </p:cNvSpPr>
              <p:nvPr/>
            </p:nvSpPr>
            <p:spPr bwMode="auto">
              <a:xfrm>
                <a:off x="738" y="3511"/>
                <a:ext cx="23" cy="12"/>
              </a:xfrm>
              <a:custGeom>
                <a:avLst/>
                <a:gdLst>
                  <a:gd name="T0" fmla="*/ 0 w 39"/>
                  <a:gd name="T1" fmla="*/ 13 h 17"/>
                  <a:gd name="T2" fmla="*/ 8 w 39"/>
                  <a:gd name="T3" fmla="*/ 17 h 17"/>
                  <a:gd name="T4" fmla="*/ 39 w 39"/>
                  <a:gd name="T5" fmla="*/ 17 h 17"/>
                  <a:gd name="T6" fmla="*/ 39 w 39"/>
                  <a:gd name="T7" fmla="*/ 0 h 17"/>
                  <a:gd name="T8" fmla="*/ 8 w 39"/>
                  <a:gd name="T9" fmla="*/ 0 h 17"/>
                  <a:gd name="T10" fmla="*/ 14 w 39"/>
                  <a:gd name="T11" fmla="*/ 4 h 17"/>
                  <a:gd name="T12" fmla="*/ 0 w 39"/>
                  <a:gd name="T13" fmla="*/ 13 h 17"/>
                  <a:gd name="T14" fmla="*/ 4 w 39"/>
                  <a:gd name="T15" fmla="*/ 17 h 17"/>
                  <a:gd name="T16" fmla="*/ 8 w 39"/>
                  <a:gd name="T17" fmla="*/ 17 h 17"/>
                  <a:gd name="T18" fmla="*/ 0 w 39"/>
                  <a:gd name="T19" fmla="*/ 1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17">
                    <a:moveTo>
                      <a:pt x="0" y="13"/>
                    </a:moveTo>
                    <a:lnTo>
                      <a:pt x="8" y="17"/>
                    </a:lnTo>
                    <a:lnTo>
                      <a:pt x="39" y="17"/>
                    </a:lnTo>
                    <a:lnTo>
                      <a:pt x="39" y="0"/>
                    </a:lnTo>
                    <a:lnTo>
                      <a:pt x="8" y="0"/>
                    </a:lnTo>
                    <a:lnTo>
                      <a:pt x="14" y="4"/>
                    </a:lnTo>
                    <a:lnTo>
                      <a:pt x="0" y="13"/>
                    </a:lnTo>
                    <a:lnTo>
                      <a:pt x="4" y="17"/>
                    </a:lnTo>
                    <a:lnTo>
                      <a:pt x="8" y="17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02" name="Freeform 1489"/>
              <p:cNvSpPr>
                <a:spLocks/>
              </p:cNvSpPr>
              <p:nvPr/>
            </p:nvSpPr>
            <p:spPr bwMode="auto">
              <a:xfrm>
                <a:off x="732" y="3505"/>
                <a:ext cx="14" cy="15"/>
              </a:xfrm>
              <a:custGeom>
                <a:avLst/>
                <a:gdLst>
                  <a:gd name="T0" fmla="*/ 8 w 25"/>
                  <a:gd name="T1" fmla="*/ 6 h 23"/>
                  <a:gd name="T2" fmla="*/ 0 w 25"/>
                  <a:gd name="T3" fmla="*/ 10 h 23"/>
                  <a:gd name="T4" fmla="*/ 11 w 25"/>
                  <a:gd name="T5" fmla="*/ 23 h 23"/>
                  <a:gd name="T6" fmla="*/ 25 w 25"/>
                  <a:gd name="T7" fmla="*/ 14 h 23"/>
                  <a:gd name="T8" fmla="*/ 13 w 25"/>
                  <a:gd name="T9" fmla="*/ 0 h 23"/>
                  <a:gd name="T10" fmla="*/ 8 w 25"/>
                  <a:gd name="T11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23">
                    <a:moveTo>
                      <a:pt x="8" y="6"/>
                    </a:moveTo>
                    <a:lnTo>
                      <a:pt x="0" y="10"/>
                    </a:lnTo>
                    <a:lnTo>
                      <a:pt x="11" y="23"/>
                    </a:lnTo>
                    <a:lnTo>
                      <a:pt x="25" y="14"/>
                    </a:lnTo>
                    <a:lnTo>
                      <a:pt x="13" y="0"/>
                    </a:lnTo>
                    <a:lnTo>
                      <a:pt x="8" y="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03" name="Freeform 1490"/>
              <p:cNvSpPr>
                <a:spLocks/>
              </p:cNvSpPr>
              <p:nvPr/>
            </p:nvSpPr>
            <p:spPr bwMode="auto">
              <a:xfrm>
                <a:off x="1234" y="3723"/>
                <a:ext cx="12" cy="9"/>
              </a:xfrm>
              <a:custGeom>
                <a:avLst/>
                <a:gdLst>
                  <a:gd name="T0" fmla="*/ 0 w 18"/>
                  <a:gd name="T1" fmla="*/ 17 h 17"/>
                  <a:gd name="T2" fmla="*/ 4 w 18"/>
                  <a:gd name="T3" fmla="*/ 17 h 17"/>
                  <a:gd name="T4" fmla="*/ 18 w 18"/>
                  <a:gd name="T5" fmla="*/ 15 h 17"/>
                  <a:gd name="T6" fmla="*/ 14 w 18"/>
                  <a:gd name="T7" fmla="*/ 0 h 17"/>
                  <a:gd name="T8" fmla="*/ 2 w 18"/>
                  <a:gd name="T9" fmla="*/ 2 h 17"/>
                  <a:gd name="T10" fmla="*/ 6 w 18"/>
                  <a:gd name="T11" fmla="*/ 2 h 17"/>
                  <a:gd name="T12" fmla="*/ 0 w 18"/>
                  <a:gd name="T13" fmla="*/ 17 h 17"/>
                  <a:gd name="T14" fmla="*/ 2 w 18"/>
                  <a:gd name="T15" fmla="*/ 17 h 17"/>
                  <a:gd name="T16" fmla="*/ 4 w 18"/>
                  <a:gd name="T17" fmla="*/ 17 h 17"/>
                  <a:gd name="T18" fmla="*/ 0 w 18"/>
                  <a:gd name="T1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7">
                    <a:moveTo>
                      <a:pt x="0" y="17"/>
                    </a:moveTo>
                    <a:lnTo>
                      <a:pt x="4" y="17"/>
                    </a:lnTo>
                    <a:lnTo>
                      <a:pt x="18" y="15"/>
                    </a:lnTo>
                    <a:lnTo>
                      <a:pt x="14" y="0"/>
                    </a:lnTo>
                    <a:lnTo>
                      <a:pt x="2" y="2"/>
                    </a:lnTo>
                    <a:lnTo>
                      <a:pt x="6" y="2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4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04" name="Freeform 1491"/>
              <p:cNvSpPr>
                <a:spLocks/>
              </p:cNvSpPr>
              <p:nvPr/>
            </p:nvSpPr>
            <p:spPr bwMode="auto">
              <a:xfrm>
                <a:off x="1223" y="3719"/>
                <a:ext cx="16" cy="13"/>
              </a:xfrm>
              <a:custGeom>
                <a:avLst/>
                <a:gdLst>
                  <a:gd name="T0" fmla="*/ 0 w 23"/>
                  <a:gd name="T1" fmla="*/ 13 h 21"/>
                  <a:gd name="T2" fmla="*/ 2 w 23"/>
                  <a:gd name="T3" fmla="*/ 15 h 21"/>
                  <a:gd name="T4" fmla="*/ 17 w 23"/>
                  <a:gd name="T5" fmla="*/ 21 h 21"/>
                  <a:gd name="T6" fmla="*/ 23 w 23"/>
                  <a:gd name="T7" fmla="*/ 6 h 21"/>
                  <a:gd name="T8" fmla="*/ 8 w 23"/>
                  <a:gd name="T9" fmla="*/ 0 h 21"/>
                  <a:gd name="T10" fmla="*/ 0 w 23"/>
                  <a:gd name="T11" fmla="*/ 13 h 21"/>
                  <a:gd name="T12" fmla="*/ 0 w 23"/>
                  <a:gd name="T13" fmla="*/ 15 h 21"/>
                  <a:gd name="T14" fmla="*/ 2 w 23"/>
                  <a:gd name="T15" fmla="*/ 15 h 21"/>
                  <a:gd name="T16" fmla="*/ 0 w 23"/>
                  <a:gd name="T17" fmla="*/ 1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21">
                    <a:moveTo>
                      <a:pt x="0" y="13"/>
                    </a:moveTo>
                    <a:lnTo>
                      <a:pt x="2" y="15"/>
                    </a:lnTo>
                    <a:lnTo>
                      <a:pt x="17" y="21"/>
                    </a:lnTo>
                    <a:lnTo>
                      <a:pt x="23" y="6"/>
                    </a:lnTo>
                    <a:lnTo>
                      <a:pt x="8" y="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2" y="1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05" name="Freeform 1492"/>
              <p:cNvSpPr>
                <a:spLocks/>
              </p:cNvSpPr>
              <p:nvPr/>
            </p:nvSpPr>
            <p:spPr bwMode="auto">
              <a:xfrm>
                <a:off x="1213" y="3713"/>
                <a:ext cx="15" cy="15"/>
              </a:xfrm>
              <a:custGeom>
                <a:avLst/>
                <a:gdLst>
                  <a:gd name="T0" fmla="*/ 0 w 23"/>
                  <a:gd name="T1" fmla="*/ 14 h 23"/>
                  <a:gd name="T2" fmla="*/ 15 w 23"/>
                  <a:gd name="T3" fmla="*/ 23 h 23"/>
                  <a:gd name="T4" fmla="*/ 23 w 23"/>
                  <a:gd name="T5" fmla="*/ 10 h 23"/>
                  <a:gd name="T6" fmla="*/ 7 w 23"/>
                  <a:gd name="T7" fmla="*/ 0 h 23"/>
                  <a:gd name="T8" fmla="*/ 9 w 23"/>
                  <a:gd name="T9" fmla="*/ 0 h 23"/>
                  <a:gd name="T10" fmla="*/ 0 w 23"/>
                  <a:gd name="T11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23">
                    <a:moveTo>
                      <a:pt x="0" y="14"/>
                    </a:moveTo>
                    <a:lnTo>
                      <a:pt x="15" y="23"/>
                    </a:lnTo>
                    <a:lnTo>
                      <a:pt x="23" y="1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06" name="Freeform 1493"/>
              <p:cNvSpPr>
                <a:spLocks/>
              </p:cNvSpPr>
              <p:nvPr/>
            </p:nvSpPr>
            <p:spPr bwMode="auto">
              <a:xfrm>
                <a:off x="1199" y="3704"/>
                <a:ext cx="22" cy="19"/>
              </a:xfrm>
              <a:custGeom>
                <a:avLst/>
                <a:gdLst>
                  <a:gd name="T0" fmla="*/ 0 w 32"/>
                  <a:gd name="T1" fmla="*/ 13 h 29"/>
                  <a:gd name="T2" fmla="*/ 2 w 32"/>
                  <a:gd name="T3" fmla="*/ 13 h 29"/>
                  <a:gd name="T4" fmla="*/ 23 w 32"/>
                  <a:gd name="T5" fmla="*/ 29 h 29"/>
                  <a:gd name="T6" fmla="*/ 32 w 32"/>
                  <a:gd name="T7" fmla="*/ 15 h 29"/>
                  <a:gd name="T8" fmla="*/ 11 w 32"/>
                  <a:gd name="T9" fmla="*/ 0 h 29"/>
                  <a:gd name="T10" fmla="*/ 11 w 32"/>
                  <a:gd name="T11" fmla="*/ 2 h 29"/>
                  <a:gd name="T12" fmla="*/ 0 w 32"/>
                  <a:gd name="T13" fmla="*/ 13 h 29"/>
                  <a:gd name="T14" fmla="*/ 2 w 32"/>
                  <a:gd name="T15" fmla="*/ 13 h 29"/>
                  <a:gd name="T16" fmla="*/ 0 w 32"/>
                  <a:gd name="T17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0" y="13"/>
                    </a:moveTo>
                    <a:lnTo>
                      <a:pt x="2" y="13"/>
                    </a:lnTo>
                    <a:lnTo>
                      <a:pt x="23" y="29"/>
                    </a:lnTo>
                    <a:lnTo>
                      <a:pt x="32" y="15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07" name="Freeform 1494"/>
              <p:cNvSpPr>
                <a:spLocks/>
              </p:cNvSpPr>
              <p:nvPr/>
            </p:nvSpPr>
            <p:spPr bwMode="auto">
              <a:xfrm>
                <a:off x="1190" y="3692"/>
                <a:ext cx="16" cy="20"/>
              </a:xfrm>
              <a:custGeom>
                <a:avLst/>
                <a:gdLst>
                  <a:gd name="T0" fmla="*/ 4 w 27"/>
                  <a:gd name="T1" fmla="*/ 17 h 32"/>
                  <a:gd name="T2" fmla="*/ 0 w 27"/>
                  <a:gd name="T3" fmla="*/ 13 h 32"/>
                  <a:gd name="T4" fmla="*/ 16 w 27"/>
                  <a:gd name="T5" fmla="*/ 32 h 32"/>
                  <a:gd name="T6" fmla="*/ 27 w 27"/>
                  <a:gd name="T7" fmla="*/ 21 h 32"/>
                  <a:gd name="T8" fmla="*/ 12 w 27"/>
                  <a:gd name="T9" fmla="*/ 4 h 32"/>
                  <a:gd name="T10" fmla="*/ 8 w 27"/>
                  <a:gd name="T11" fmla="*/ 0 h 32"/>
                  <a:gd name="T12" fmla="*/ 12 w 27"/>
                  <a:gd name="T13" fmla="*/ 4 h 32"/>
                  <a:gd name="T14" fmla="*/ 10 w 27"/>
                  <a:gd name="T15" fmla="*/ 2 h 32"/>
                  <a:gd name="T16" fmla="*/ 8 w 27"/>
                  <a:gd name="T17" fmla="*/ 0 h 32"/>
                  <a:gd name="T18" fmla="*/ 4 w 27"/>
                  <a:gd name="T19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32">
                    <a:moveTo>
                      <a:pt x="4" y="17"/>
                    </a:moveTo>
                    <a:lnTo>
                      <a:pt x="0" y="13"/>
                    </a:lnTo>
                    <a:lnTo>
                      <a:pt x="16" y="32"/>
                    </a:lnTo>
                    <a:lnTo>
                      <a:pt x="27" y="21"/>
                    </a:lnTo>
                    <a:lnTo>
                      <a:pt x="12" y="4"/>
                    </a:lnTo>
                    <a:lnTo>
                      <a:pt x="8" y="0"/>
                    </a:lnTo>
                    <a:lnTo>
                      <a:pt x="12" y="4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4" y="17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08" name="Freeform 1495"/>
              <p:cNvSpPr>
                <a:spLocks/>
              </p:cNvSpPr>
              <p:nvPr/>
            </p:nvSpPr>
            <p:spPr bwMode="auto">
              <a:xfrm>
                <a:off x="1177" y="3688"/>
                <a:ext cx="17" cy="15"/>
              </a:xfrm>
              <a:custGeom>
                <a:avLst/>
                <a:gdLst>
                  <a:gd name="T0" fmla="*/ 6 w 29"/>
                  <a:gd name="T1" fmla="*/ 15 h 23"/>
                  <a:gd name="T2" fmla="*/ 2 w 29"/>
                  <a:gd name="T3" fmla="*/ 15 h 23"/>
                  <a:gd name="T4" fmla="*/ 25 w 29"/>
                  <a:gd name="T5" fmla="*/ 23 h 23"/>
                  <a:gd name="T6" fmla="*/ 29 w 29"/>
                  <a:gd name="T7" fmla="*/ 6 h 23"/>
                  <a:gd name="T8" fmla="*/ 6 w 29"/>
                  <a:gd name="T9" fmla="*/ 0 h 23"/>
                  <a:gd name="T10" fmla="*/ 0 w 29"/>
                  <a:gd name="T11" fmla="*/ 0 h 23"/>
                  <a:gd name="T12" fmla="*/ 6 w 29"/>
                  <a:gd name="T13" fmla="*/ 0 h 23"/>
                  <a:gd name="T14" fmla="*/ 2 w 29"/>
                  <a:gd name="T15" fmla="*/ 0 h 23"/>
                  <a:gd name="T16" fmla="*/ 0 w 29"/>
                  <a:gd name="T17" fmla="*/ 0 h 23"/>
                  <a:gd name="T18" fmla="*/ 6 w 29"/>
                  <a:gd name="T1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23">
                    <a:moveTo>
                      <a:pt x="6" y="15"/>
                    </a:moveTo>
                    <a:lnTo>
                      <a:pt x="2" y="15"/>
                    </a:lnTo>
                    <a:lnTo>
                      <a:pt x="25" y="23"/>
                    </a:lnTo>
                    <a:lnTo>
                      <a:pt x="29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6" y="15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09" name="Freeform 1496"/>
              <p:cNvSpPr>
                <a:spLocks/>
              </p:cNvSpPr>
              <p:nvPr/>
            </p:nvSpPr>
            <p:spPr bwMode="auto">
              <a:xfrm>
                <a:off x="1160" y="3688"/>
                <a:ext cx="19" cy="16"/>
              </a:xfrm>
              <a:custGeom>
                <a:avLst/>
                <a:gdLst>
                  <a:gd name="T0" fmla="*/ 10 w 31"/>
                  <a:gd name="T1" fmla="*/ 25 h 25"/>
                  <a:gd name="T2" fmla="*/ 8 w 31"/>
                  <a:gd name="T3" fmla="*/ 25 h 25"/>
                  <a:gd name="T4" fmla="*/ 31 w 31"/>
                  <a:gd name="T5" fmla="*/ 15 h 25"/>
                  <a:gd name="T6" fmla="*/ 25 w 31"/>
                  <a:gd name="T7" fmla="*/ 0 h 25"/>
                  <a:gd name="T8" fmla="*/ 2 w 31"/>
                  <a:gd name="T9" fmla="*/ 10 h 25"/>
                  <a:gd name="T10" fmla="*/ 0 w 31"/>
                  <a:gd name="T11" fmla="*/ 11 h 25"/>
                  <a:gd name="T12" fmla="*/ 2 w 31"/>
                  <a:gd name="T13" fmla="*/ 10 h 25"/>
                  <a:gd name="T14" fmla="*/ 0 w 31"/>
                  <a:gd name="T15" fmla="*/ 11 h 25"/>
                  <a:gd name="T16" fmla="*/ 10 w 31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25">
                    <a:moveTo>
                      <a:pt x="10" y="25"/>
                    </a:moveTo>
                    <a:lnTo>
                      <a:pt x="8" y="25"/>
                    </a:lnTo>
                    <a:lnTo>
                      <a:pt x="31" y="15"/>
                    </a:lnTo>
                    <a:lnTo>
                      <a:pt x="25" y="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10" y="25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0" name="Freeform 1497"/>
              <p:cNvSpPr>
                <a:spLocks/>
              </p:cNvSpPr>
              <p:nvPr/>
            </p:nvSpPr>
            <p:spPr bwMode="auto">
              <a:xfrm>
                <a:off x="1156" y="3695"/>
                <a:ext cx="11" cy="15"/>
              </a:xfrm>
              <a:custGeom>
                <a:avLst/>
                <a:gdLst>
                  <a:gd name="T0" fmla="*/ 0 w 17"/>
                  <a:gd name="T1" fmla="*/ 20 h 22"/>
                  <a:gd name="T2" fmla="*/ 9 w 17"/>
                  <a:gd name="T3" fmla="*/ 18 h 22"/>
                  <a:gd name="T4" fmla="*/ 17 w 17"/>
                  <a:gd name="T5" fmla="*/ 14 h 22"/>
                  <a:gd name="T6" fmla="*/ 7 w 17"/>
                  <a:gd name="T7" fmla="*/ 0 h 22"/>
                  <a:gd name="T8" fmla="*/ 0 w 17"/>
                  <a:gd name="T9" fmla="*/ 4 h 22"/>
                  <a:gd name="T10" fmla="*/ 7 w 17"/>
                  <a:gd name="T11" fmla="*/ 4 h 22"/>
                  <a:gd name="T12" fmla="*/ 0 w 17"/>
                  <a:gd name="T13" fmla="*/ 20 h 22"/>
                  <a:gd name="T14" fmla="*/ 5 w 17"/>
                  <a:gd name="T15" fmla="*/ 22 h 22"/>
                  <a:gd name="T16" fmla="*/ 9 w 17"/>
                  <a:gd name="T17" fmla="*/ 18 h 22"/>
                  <a:gd name="T18" fmla="*/ 0 w 17"/>
                  <a:gd name="T19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22">
                    <a:moveTo>
                      <a:pt x="0" y="20"/>
                    </a:moveTo>
                    <a:lnTo>
                      <a:pt x="9" y="18"/>
                    </a:lnTo>
                    <a:lnTo>
                      <a:pt x="17" y="14"/>
                    </a:lnTo>
                    <a:lnTo>
                      <a:pt x="7" y="0"/>
                    </a:lnTo>
                    <a:lnTo>
                      <a:pt x="0" y="4"/>
                    </a:lnTo>
                    <a:lnTo>
                      <a:pt x="7" y="4"/>
                    </a:lnTo>
                    <a:lnTo>
                      <a:pt x="0" y="20"/>
                    </a:lnTo>
                    <a:lnTo>
                      <a:pt x="5" y="22"/>
                    </a:lnTo>
                    <a:lnTo>
                      <a:pt x="9" y="18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1" name="Freeform 1498"/>
              <p:cNvSpPr>
                <a:spLocks/>
              </p:cNvSpPr>
              <p:nvPr/>
            </p:nvSpPr>
            <p:spPr bwMode="auto">
              <a:xfrm>
                <a:off x="1150" y="3695"/>
                <a:ext cx="10" cy="12"/>
              </a:xfrm>
              <a:custGeom>
                <a:avLst/>
                <a:gdLst>
                  <a:gd name="T0" fmla="*/ 0 w 17"/>
                  <a:gd name="T1" fmla="*/ 12 h 20"/>
                  <a:gd name="T2" fmla="*/ 4 w 17"/>
                  <a:gd name="T3" fmla="*/ 16 h 20"/>
                  <a:gd name="T4" fmla="*/ 10 w 17"/>
                  <a:gd name="T5" fmla="*/ 20 h 20"/>
                  <a:gd name="T6" fmla="*/ 17 w 17"/>
                  <a:gd name="T7" fmla="*/ 4 h 20"/>
                  <a:gd name="T8" fmla="*/ 11 w 17"/>
                  <a:gd name="T9" fmla="*/ 0 h 20"/>
                  <a:gd name="T10" fmla="*/ 15 w 17"/>
                  <a:gd name="T11" fmla="*/ 4 h 20"/>
                  <a:gd name="T12" fmla="*/ 0 w 17"/>
                  <a:gd name="T13" fmla="*/ 12 h 20"/>
                  <a:gd name="T14" fmla="*/ 2 w 17"/>
                  <a:gd name="T15" fmla="*/ 14 h 20"/>
                  <a:gd name="T16" fmla="*/ 4 w 17"/>
                  <a:gd name="T17" fmla="*/ 16 h 20"/>
                  <a:gd name="T18" fmla="*/ 0 w 17"/>
                  <a:gd name="T19" fmla="*/ 1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20">
                    <a:moveTo>
                      <a:pt x="0" y="12"/>
                    </a:moveTo>
                    <a:lnTo>
                      <a:pt x="4" y="16"/>
                    </a:lnTo>
                    <a:lnTo>
                      <a:pt x="10" y="20"/>
                    </a:lnTo>
                    <a:lnTo>
                      <a:pt x="17" y="4"/>
                    </a:lnTo>
                    <a:lnTo>
                      <a:pt x="11" y="0"/>
                    </a:lnTo>
                    <a:lnTo>
                      <a:pt x="15" y="4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2" name="Freeform 1499"/>
              <p:cNvSpPr>
                <a:spLocks/>
              </p:cNvSpPr>
              <p:nvPr/>
            </p:nvSpPr>
            <p:spPr bwMode="auto">
              <a:xfrm>
                <a:off x="1146" y="3688"/>
                <a:ext cx="13" cy="15"/>
              </a:xfrm>
              <a:custGeom>
                <a:avLst/>
                <a:gdLst>
                  <a:gd name="T0" fmla="*/ 4 w 21"/>
                  <a:gd name="T1" fmla="*/ 15 h 23"/>
                  <a:gd name="T2" fmla="*/ 0 w 21"/>
                  <a:gd name="T3" fmla="*/ 11 h 23"/>
                  <a:gd name="T4" fmla="*/ 6 w 21"/>
                  <a:gd name="T5" fmla="*/ 23 h 23"/>
                  <a:gd name="T6" fmla="*/ 21 w 21"/>
                  <a:gd name="T7" fmla="*/ 15 h 23"/>
                  <a:gd name="T8" fmla="*/ 16 w 21"/>
                  <a:gd name="T9" fmla="*/ 4 h 23"/>
                  <a:gd name="T10" fmla="*/ 12 w 21"/>
                  <a:gd name="T11" fmla="*/ 0 h 23"/>
                  <a:gd name="T12" fmla="*/ 16 w 21"/>
                  <a:gd name="T13" fmla="*/ 4 h 23"/>
                  <a:gd name="T14" fmla="*/ 14 w 21"/>
                  <a:gd name="T15" fmla="*/ 2 h 23"/>
                  <a:gd name="T16" fmla="*/ 12 w 21"/>
                  <a:gd name="T17" fmla="*/ 0 h 23"/>
                  <a:gd name="T18" fmla="*/ 4 w 21"/>
                  <a:gd name="T1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3">
                    <a:moveTo>
                      <a:pt x="4" y="15"/>
                    </a:moveTo>
                    <a:lnTo>
                      <a:pt x="0" y="11"/>
                    </a:lnTo>
                    <a:lnTo>
                      <a:pt x="6" y="23"/>
                    </a:lnTo>
                    <a:lnTo>
                      <a:pt x="21" y="15"/>
                    </a:lnTo>
                    <a:lnTo>
                      <a:pt x="16" y="4"/>
                    </a:lnTo>
                    <a:lnTo>
                      <a:pt x="12" y="0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4" y="15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3" name="Freeform 1500"/>
              <p:cNvSpPr>
                <a:spLocks/>
              </p:cNvSpPr>
              <p:nvPr/>
            </p:nvSpPr>
            <p:spPr bwMode="auto">
              <a:xfrm>
                <a:off x="1137" y="3682"/>
                <a:ext cx="17" cy="15"/>
              </a:xfrm>
              <a:custGeom>
                <a:avLst/>
                <a:gdLst>
                  <a:gd name="T0" fmla="*/ 0 w 27"/>
                  <a:gd name="T1" fmla="*/ 14 h 25"/>
                  <a:gd name="T2" fmla="*/ 19 w 27"/>
                  <a:gd name="T3" fmla="*/ 25 h 25"/>
                  <a:gd name="T4" fmla="*/ 27 w 27"/>
                  <a:gd name="T5" fmla="*/ 10 h 25"/>
                  <a:gd name="T6" fmla="*/ 8 w 27"/>
                  <a:gd name="T7" fmla="*/ 0 h 25"/>
                  <a:gd name="T8" fmla="*/ 0 w 27"/>
                  <a:gd name="T9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0" y="14"/>
                    </a:moveTo>
                    <a:lnTo>
                      <a:pt x="19" y="25"/>
                    </a:lnTo>
                    <a:lnTo>
                      <a:pt x="27" y="10"/>
                    </a:lnTo>
                    <a:lnTo>
                      <a:pt x="8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4" name="Freeform 1501"/>
              <p:cNvSpPr>
                <a:spLocks/>
              </p:cNvSpPr>
              <p:nvPr/>
            </p:nvSpPr>
            <p:spPr bwMode="auto">
              <a:xfrm>
                <a:off x="1123" y="3675"/>
                <a:ext cx="19" cy="14"/>
              </a:xfrm>
              <a:custGeom>
                <a:avLst/>
                <a:gdLst>
                  <a:gd name="T0" fmla="*/ 0 w 29"/>
                  <a:gd name="T1" fmla="*/ 11 h 25"/>
                  <a:gd name="T2" fmla="*/ 2 w 29"/>
                  <a:gd name="T3" fmla="*/ 13 h 25"/>
                  <a:gd name="T4" fmla="*/ 21 w 29"/>
                  <a:gd name="T5" fmla="*/ 25 h 25"/>
                  <a:gd name="T6" fmla="*/ 29 w 29"/>
                  <a:gd name="T7" fmla="*/ 11 h 25"/>
                  <a:gd name="T8" fmla="*/ 9 w 29"/>
                  <a:gd name="T9" fmla="*/ 0 h 25"/>
                  <a:gd name="T10" fmla="*/ 11 w 29"/>
                  <a:gd name="T11" fmla="*/ 0 h 25"/>
                  <a:gd name="T12" fmla="*/ 0 w 29"/>
                  <a:gd name="T13" fmla="*/ 11 h 25"/>
                  <a:gd name="T14" fmla="*/ 2 w 29"/>
                  <a:gd name="T15" fmla="*/ 13 h 25"/>
                  <a:gd name="T16" fmla="*/ 0 w 29"/>
                  <a:gd name="T17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5">
                    <a:moveTo>
                      <a:pt x="0" y="11"/>
                    </a:moveTo>
                    <a:lnTo>
                      <a:pt x="2" y="13"/>
                    </a:lnTo>
                    <a:lnTo>
                      <a:pt x="21" y="25"/>
                    </a:lnTo>
                    <a:lnTo>
                      <a:pt x="29" y="11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5" name="Freeform 1502"/>
              <p:cNvSpPr>
                <a:spLocks/>
              </p:cNvSpPr>
              <p:nvPr/>
            </p:nvSpPr>
            <p:spPr bwMode="auto">
              <a:xfrm>
                <a:off x="1111" y="3660"/>
                <a:ext cx="18" cy="22"/>
              </a:xfrm>
              <a:custGeom>
                <a:avLst/>
                <a:gdLst>
                  <a:gd name="T0" fmla="*/ 0 w 30"/>
                  <a:gd name="T1" fmla="*/ 9 h 34"/>
                  <a:gd name="T2" fmla="*/ 19 w 30"/>
                  <a:gd name="T3" fmla="*/ 34 h 34"/>
                  <a:gd name="T4" fmla="*/ 30 w 30"/>
                  <a:gd name="T5" fmla="*/ 23 h 34"/>
                  <a:gd name="T6" fmla="*/ 11 w 30"/>
                  <a:gd name="T7" fmla="*/ 0 h 34"/>
                  <a:gd name="T8" fmla="*/ 0 w 30"/>
                  <a:gd name="T9" fmla="*/ 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4">
                    <a:moveTo>
                      <a:pt x="0" y="9"/>
                    </a:moveTo>
                    <a:lnTo>
                      <a:pt x="19" y="34"/>
                    </a:lnTo>
                    <a:lnTo>
                      <a:pt x="30" y="23"/>
                    </a:lnTo>
                    <a:lnTo>
                      <a:pt x="1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6" name="Freeform 1503"/>
              <p:cNvSpPr>
                <a:spLocks/>
              </p:cNvSpPr>
              <p:nvPr/>
            </p:nvSpPr>
            <p:spPr bwMode="auto">
              <a:xfrm>
                <a:off x="1099" y="3648"/>
                <a:ext cx="18" cy="19"/>
              </a:xfrm>
              <a:custGeom>
                <a:avLst/>
                <a:gdLst>
                  <a:gd name="T0" fmla="*/ 4 w 29"/>
                  <a:gd name="T1" fmla="*/ 15 h 32"/>
                  <a:gd name="T2" fmla="*/ 0 w 29"/>
                  <a:gd name="T3" fmla="*/ 13 h 32"/>
                  <a:gd name="T4" fmla="*/ 18 w 29"/>
                  <a:gd name="T5" fmla="*/ 32 h 32"/>
                  <a:gd name="T6" fmla="*/ 29 w 29"/>
                  <a:gd name="T7" fmla="*/ 23 h 32"/>
                  <a:gd name="T8" fmla="*/ 14 w 29"/>
                  <a:gd name="T9" fmla="*/ 2 h 32"/>
                  <a:gd name="T10" fmla="*/ 8 w 29"/>
                  <a:gd name="T11" fmla="*/ 0 h 32"/>
                  <a:gd name="T12" fmla="*/ 14 w 29"/>
                  <a:gd name="T13" fmla="*/ 2 h 32"/>
                  <a:gd name="T14" fmla="*/ 12 w 29"/>
                  <a:gd name="T15" fmla="*/ 0 h 32"/>
                  <a:gd name="T16" fmla="*/ 8 w 29"/>
                  <a:gd name="T17" fmla="*/ 0 h 32"/>
                  <a:gd name="T18" fmla="*/ 4 w 29"/>
                  <a:gd name="T19" fmla="*/ 1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32">
                    <a:moveTo>
                      <a:pt x="4" y="15"/>
                    </a:moveTo>
                    <a:lnTo>
                      <a:pt x="0" y="13"/>
                    </a:lnTo>
                    <a:lnTo>
                      <a:pt x="18" y="32"/>
                    </a:lnTo>
                    <a:lnTo>
                      <a:pt x="29" y="23"/>
                    </a:lnTo>
                    <a:lnTo>
                      <a:pt x="14" y="2"/>
                    </a:lnTo>
                    <a:lnTo>
                      <a:pt x="8" y="0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15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7" name="Freeform 1504"/>
              <p:cNvSpPr>
                <a:spLocks/>
              </p:cNvSpPr>
              <p:nvPr/>
            </p:nvSpPr>
            <p:spPr bwMode="auto">
              <a:xfrm>
                <a:off x="1087" y="3646"/>
                <a:ext cx="18" cy="9"/>
              </a:xfrm>
              <a:custGeom>
                <a:avLst/>
                <a:gdLst>
                  <a:gd name="T0" fmla="*/ 0 w 29"/>
                  <a:gd name="T1" fmla="*/ 13 h 19"/>
                  <a:gd name="T2" fmla="*/ 2 w 29"/>
                  <a:gd name="T3" fmla="*/ 15 h 19"/>
                  <a:gd name="T4" fmla="*/ 25 w 29"/>
                  <a:gd name="T5" fmla="*/ 19 h 19"/>
                  <a:gd name="T6" fmla="*/ 29 w 29"/>
                  <a:gd name="T7" fmla="*/ 4 h 19"/>
                  <a:gd name="T8" fmla="*/ 6 w 29"/>
                  <a:gd name="T9" fmla="*/ 0 h 19"/>
                  <a:gd name="T10" fmla="*/ 8 w 29"/>
                  <a:gd name="T11" fmla="*/ 0 h 19"/>
                  <a:gd name="T12" fmla="*/ 0 w 29"/>
                  <a:gd name="T13" fmla="*/ 13 h 19"/>
                  <a:gd name="T14" fmla="*/ 2 w 29"/>
                  <a:gd name="T15" fmla="*/ 15 h 19"/>
                  <a:gd name="T16" fmla="*/ 0 w 29"/>
                  <a:gd name="T17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19">
                    <a:moveTo>
                      <a:pt x="0" y="13"/>
                    </a:moveTo>
                    <a:lnTo>
                      <a:pt x="2" y="15"/>
                    </a:lnTo>
                    <a:lnTo>
                      <a:pt x="25" y="19"/>
                    </a:lnTo>
                    <a:lnTo>
                      <a:pt x="29" y="4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0" y="13"/>
                    </a:lnTo>
                    <a:lnTo>
                      <a:pt x="2" y="1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8" name="Freeform 1505"/>
              <p:cNvSpPr>
                <a:spLocks/>
              </p:cNvSpPr>
              <p:nvPr/>
            </p:nvSpPr>
            <p:spPr bwMode="auto">
              <a:xfrm>
                <a:off x="1073" y="3637"/>
                <a:ext cx="19" cy="15"/>
              </a:xfrm>
              <a:custGeom>
                <a:avLst/>
                <a:gdLst>
                  <a:gd name="T0" fmla="*/ 0 w 29"/>
                  <a:gd name="T1" fmla="*/ 14 h 25"/>
                  <a:gd name="T2" fmla="*/ 2 w 29"/>
                  <a:gd name="T3" fmla="*/ 16 h 25"/>
                  <a:gd name="T4" fmla="*/ 21 w 29"/>
                  <a:gd name="T5" fmla="*/ 25 h 25"/>
                  <a:gd name="T6" fmla="*/ 29 w 29"/>
                  <a:gd name="T7" fmla="*/ 12 h 25"/>
                  <a:gd name="T8" fmla="*/ 10 w 29"/>
                  <a:gd name="T9" fmla="*/ 0 h 25"/>
                  <a:gd name="T10" fmla="*/ 12 w 29"/>
                  <a:gd name="T11" fmla="*/ 2 h 25"/>
                  <a:gd name="T12" fmla="*/ 0 w 29"/>
                  <a:gd name="T13" fmla="*/ 14 h 25"/>
                  <a:gd name="T14" fmla="*/ 2 w 29"/>
                  <a:gd name="T15" fmla="*/ 16 h 25"/>
                  <a:gd name="T16" fmla="*/ 0 w 29"/>
                  <a:gd name="T17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5">
                    <a:moveTo>
                      <a:pt x="0" y="14"/>
                    </a:moveTo>
                    <a:lnTo>
                      <a:pt x="2" y="16"/>
                    </a:lnTo>
                    <a:lnTo>
                      <a:pt x="21" y="25"/>
                    </a:lnTo>
                    <a:lnTo>
                      <a:pt x="29" y="12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9" name="Freeform 1506"/>
              <p:cNvSpPr>
                <a:spLocks/>
              </p:cNvSpPr>
              <p:nvPr/>
            </p:nvSpPr>
            <p:spPr bwMode="auto">
              <a:xfrm>
                <a:off x="1057" y="3622"/>
                <a:ext cx="23" cy="24"/>
              </a:xfrm>
              <a:custGeom>
                <a:avLst/>
                <a:gdLst>
                  <a:gd name="T0" fmla="*/ 0 w 37"/>
                  <a:gd name="T1" fmla="*/ 14 h 37"/>
                  <a:gd name="T2" fmla="*/ 0 w 37"/>
                  <a:gd name="T3" fmla="*/ 12 h 37"/>
                  <a:gd name="T4" fmla="*/ 25 w 37"/>
                  <a:gd name="T5" fmla="*/ 37 h 37"/>
                  <a:gd name="T6" fmla="*/ 37 w 37"/>
                  <a:gd name="T7" fmla="*/ 25 h 37"/>
                  <a:gd name="T8" fmla="*/ 12 w 37"/>
                  <a:gd name="T9" fmla="*/ 0 h 37"/>
                  <a:gd name="T10" fmla="*/ 0 w 37"/>
                  <a:gd name="T11" fmla="*/ 1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7">
                    <a:moveTo>
                      <a:pt x="0" y="14"/>
                    </a:moveTo>
                    <a:lnTo>
                      <a:pt x="0" y="12"/>
                    </a:lnTo>
                    <a:lnTo>
                      <a:pt x="25" y="37"/>
                    </a:lnTo>
                    <a:lnTo>
                      <a:pt x="37" y="25"/>
                    </a:lnTo>
                    <a:lnTo>
                      <a:pt x="12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20" name="Freeform 1507"/>
              <p:cNvSpPr>
                <a:spLocks/>
              </p:cNvSpPr>
              <p:nvPr/>
            </p:nvSpPr>
            <p:spPr bwMode="auto">
              <a:xfrm>
                <a:off x="1040" y="3609"/>
                <a:ext cx="26" cy="22"/>
              </a:xfrm>
              <a:custGeom>
                <a:avLst/>
                <a:gdLst>
                  <a:gd name="T0" fmla="*/ 4 w 37"/>
                  <a:gd name="T1" fmla="*/ 6 h 37"/>
                  <a:gd name="T2" fmla="*/ 0 w 37"/>
                  <a:gd name="T3" fmla="*/ 14 h 37"/>
                  <a:gd name="T4" fmla="*/ 25 w 37"/>
                  <a:gd name="T5" fmla="*/ 37 h 37"/>
                  <a:gd name="T6" fmla="*/ 37 w 37"/>
                  <a:gd name="T7" fmla="*/ 23 h 37"/>
                  <a:gd name="T8" fmla="*/ 10 w 37"/>
                  <a:gd name="T9" fmla="*/ 0 h 37"/>
                  <a:gd name="T10" fmla="*/ 4 w 37"/>
                  <a:gd name="T11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7">
                    <a:moveTo>
                      <a:pt x="4" y="6"/>
                    </a:moveTo>
                    <a:lnTo>
                      <a:pt x="0" y="14"/>
                    </a:lnTo>
                    <a:lnTo>
                      <a:pt x="25" y="37"/>
                    </a:lnTo>
                    <a:lnTo>
                      <a:pt x="37" y="23"/>
                    </a:lnTo>
                    <a:lnTo>
                      <a:pt x="10" y="0"/>
                    </a:lnTo>
                    <a:lnTo>
                      <a:pt x="4" y="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21" name="Freeform 1508"/>
              <p:cNvSpPr>
                <a:spLocks/>
              </p:cNvSpPr>
              <p:nvPr/>
            </p:nvSpPr>
            <p:spPr bwMode="auto">
              <a:xfrm>
                <a:off x="1480" y="3605"/>
                <a:ext cx="9" cy="10"/>
              </a:xfrm>
              <a:custGeom>
                <a:avLst/>
                <a:gdLst>
                  <a:gd name="T0" fmla="*/ 0 w 12"/>
                  <a:gd name="T1" fmla="*/ 17 h 17"/>
                  <a:gd name="T2" fmla="*/ 2 w 12"/>
                  <a:gd name="T3" fmla="*/ 17 h 17"/>
                  <a:gd name="T4" fmla="*/ 12 w 12"/>
                  <a:gd name="T5" fmla="*/ 15 h 17"/>
                  <a:gd name="T6" fmla="*/ 12 w 12"/>
                  <a:gd name="T7" fmla="*/ 0 h 17"/>
                  <a:gd name="T8" fmla="*/ 2 w 12"/>
                  <a:gd name="T9" fmla="*/ 0 h 17"/>
                  <a:gd name="T10" fmla="*/ 0 w 12"/>
                  <a:gd name="T11" fmla="*/ 17 h 17"/>
                  <a:gd name="T12" fmla="*/ 2 w 12"/>
                  <a:gd name="T13" fmla="*/ 17 h 17"/>
                  <a:gd name="T14" fmla="*/ 0 w 12"/>
                  <a:gd name="T1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7">
                    <a:moveTo>
                      <a:pt x="0" y="17"/>
                    </a:moveTo>
                    <a:lnTo>
                      <a:pt x="2" y="17"/>
                    </a:lnTo>
                    <a:lnTo>
                      <a:pt x="12" y="15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22" name="Freeform 1509"/>
              <p:cNvSpPr>
                <a:spLocks/>
              </p:cNvSpPr>
              <p:nvPr/>
            </p:nvSpPr>
            <p:spPr bwMode="auto">
              <a:xfrm>
                <a:off x="1449" y="3603"/>
                <a:ext cx="32" cy="12"/>
              </a:xfrm>
              <a:custGeom>
                <a:avLst/>
                <a:gdLst>
                  <a:gd name="T0" fmla="*/ 0 w 52"/>
                  <a:gd name="T1" fmla="*/ 15 h 19"/>
                  <a:gd name="T2" fmla="*/ 50 w 52"/>
                  <a:gd name="T3" fmla="*/ 19 h 19"/>
                  <a:gd name="T4" fmla="*/ 52 w 52"/>
                  <a:gd name="T5" fmla="*/ 2 h 19"/>
                  <a:gd name="T6" fmla="*/ 2 w 52"/>
                  <a:gd name="T7" fmla="*/ 0 h 19"/>
                  <a:gd name="T8" fmla="*/ 4 w 52"/>
                  <a:gd name="T9" fmla="*/ 0 h 19"/>
                  <a:gd name="T10" fmla="*/ 0 w 52"/>
                  <a:gd name="T11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19">
                    <a:moveTo>
                      <a:pt x="0" y="15"/>
                    </a:moveTo>
                    <a:lnTo>
                      <a:pt x="50" y="19"/>
                    </a:lnTo>
                    <a:lnTo>
                      <a:pt x="52" y="2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23" name="Freeform 1510"/>
              <p:cNvSpPr>
                <a:spLocks/>
              </p:cNvSpPr>
              <p:nvPr/>
            </p:nvSpPr>
            <p:spPr bwMode="auto">
              <a:xfrm>
                <a:off x="1388" y="3588"/>
                <a:ext cx="63" cy="26"/>
              </a:xfrm>
              <a:custGeom>
                <a:avLst/>
                <a:gdLst>
                  <a:gd name="T0" fmla="*/ 4 w 98"/>
                  <a:gd name="T1" fmla="*/ 15 h 38"/>
                  <a:gd name="T2" fmla="*/ 0 w 98"/>
                  <a:gd name="T3" fmla="*/ 15 h 38"/>
                  <a:gd name="T4" fmla="*/ 94 w 98"/>
                  <a:gd name="T5" fmla="*/ 38 h 38"/>
                  <a:gd name="T6" fmla="*/ 98 w 98"/>
                  <a:gd name="T7" fmla="*/ 23 h 38"/>
                  <a:gd name="T8" fmla="*/ 4 w 98"/>
                  <a:gd name="T9" fmla="*/ 0 h 38"/>
                  <a:gd name="T10" fmla="*/ 0 w 98"/>
                  <a:gd name="T11" fmla="*/ 0 h 38"/>
                  <a:gd name="T12" fmla="*/ 4 w 98"/>
                  <a:gd name="T13" fmla="*/ 0 h 38"/>
                  <a:gd name="T14" fmla="*/ 2 w 98"/>
                  <a:gd name="T15" fmla="*/ 0 h 38"/>
                  <a:gd name="T16" fmla="*/ 0 w 98"/>
                  <a:gd name="T17" fmla="*/ 0 h 38"/>
                  <a:gd name="T18" fmla="*/ 4 w 98"/>
                  <a:gd name="T19" fmla="*/ 1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38">
                    <a:moveTo>
                      <a:pt x="4" y="15"/>
                    </a:moveTo>
                    <a:lnTo>
                      <a:pt x="0" y="15"/>
                    </a:lnTo>
                    <a:lnTo>
                      <a:pt x="94" y="38"/>
                    </a:lnTo>
                    <a:lnTo>
                      <a:pt x="98" y="2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4" y="15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24" name="Freeform 1511"/>
              <p:cNvSpPr>
                <a:spLocks/>
              </p:cNvSpPr>
              <p:nvPr/>
            </p:nvSpPr>
            <p:spPr bwMode="auto">
              <a:xfrm>
                <a:off x="1368" y="3588"/>
                <a:ext cx="23" cy="17"/>
              </a:xfrm>
              <a:custGeom>
                <a:avLst/>
                <a:gdLst>
                  <a:gd name="T0" fmla="*/ 6 w 37"/>
                  <a:gd name="T1" fmla="*/ 23 h 25"/>
                  <a:gd name="T2" fmla="*/ 4 w 37"/>
                  <a:gd name="T3" fmla="*/ 25 h 25"/>
                  <a:gd name="T4" fmla="*/ 37 w 37"/>
                  <a:gd name="T5" fmla="*/ 15 h 25"/>
                  <a:gd name="T6" fmla="*/ 33 w 37"/>
                  <a:gd name="T7" fmla="*/ 0 h 25"/>
                  <a:gd name="T8" fmla="*/ 0 w 37"/>
                  <a:gd name="T9" fmla="*/ 7 h 25"/>
                  <a:gd name="T10" fmla="*/ 0 w 37"/>
                  <a:gd name="T11" fmla="*/ 9 h 25"/>
                  <a:gd name="T12" fmla="*/ 0 w 37"/>
                  <a:gd name="T13" fmla="*/ 7 h 25"/>
                  <a:gd name="T14" fmla="*/ 0 w 37"/>
                  <a:gd name="T15" fmla="*/ 9 h 25"/>
                  <a:gd name="T16" fmla="*/ 6 w 37"/>
                  <a:gd name="T17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5">
                    <a:moveTo>
                      <a:pt x="6" y="23"/>
                    </a:moveTo>
                    <a:lnTo>
                      <a:pt x="4" y="25"/>
                    </a:lnTo>
                    <a:lnTo>
                      <a:pt x="37" y="15"/>
                    </a:lnTo>
                    <a:lnTo>
                      <a:pt x="33" y="0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6" y="23"/>
                    </a:lnTo>
                    <a:close/>
                  </a:path>
                </a:pathLst>
              </a:custGeom>
              <a:solidFill>
                <a:srgbClr val="9966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25" name="Freeform 1512"/>
              <p:cNvSpPr>
                <a:spLocks/>
              </p:cNvSpPr>
              <p:nvPr/>
            </p:nvSpPr>
            <p:spPr bwMode="auto">
              <a:xfrm>
                <a:off x="1327" y="3605"/>
                <a:ext cx="26" cy="23"/>
              </a:xfrm>
              <a:custGeom>
                <a:avLst/>
                <a:gdLst>
                  <a:gd name="T0" fmla="*/ 14 w 39"/>
                  <a:gd name="T1" fmla="*/ 34 h 36"/>
                  <a:gd name="T2" fmla="*/ 12 w 39"/>
                  <a:gd name="T3" fmla="*/ 36 h 36"/>
                  <a:gd name="T4" fmla="*/ 39 w 39"/>
                  <a:gd name="T5" fmla="*/ 11 h 36"/>
                  <a:gd name="T6" fmla="*/ 29 w 39"/>
                  <a:gd name="T7" fmla="*/ 0 h 36"/>
                  <a:gd name="T8" fmla="*/ 2 w 39"/>
                  <a:gd name="T9" fmla="*/ 25 h 36"/>
                  <a:gd name="T10" fmla="*/ 0 w 39"/>
                  <a:gd name="T11" fmla="*/ 25 h 36"/>
                  <a:gd name="T12" fmla="*/ 2 w 39"/>
                  <a:gd name="T13" fmla="*/ 25 h 36"/>
                  <a:gd name="T14" fmla="*/ 0 w 39"/>
                  <a:gd name="T15" fmla="*/ 25 h 36"/>
                  <a:gd name="T16" fmla="*/ 14 w 39"/>
                  <a:gd name="T17" fmla="*/ 3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6">
                    <a:moveTo>
                      <a:pt x="14" y="34"/>
                    </a:moveTo>
                    <a:lnTo>
                      <a:pt x="12" y="36"/>
                    </a:lnTo>
                    <a:lnTo>
                      <a:pt x="39" y="11"/>
                    </a:lnTo>
                    <a:lnTo>
                      <a:pt x="29" y="0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26" name="Freeform 1513"/>
              <p:cNvSpPr>
                <a:spLocks/>
              </p:cNvSpPr>
              <p:nvPr/>
            </p:nvSpPr>
            <p:spPr bwMode="auto">
              <a:xfrm>
                <a:off x="1317" y="3621"/>
                <a:ext cx="19" cy="18"/>
              </a:xfrm>
              <a:custGeom>
                <a:avLst/>
                <a:gdLst>
                  <a:gd name="T0" fmla="*/ 15 w 29"/>
                  <a:gd name="T1" fmla="*/ 25 h 30"/>
                  <a:gd name="T2" fmla="*/ 13 w 29"/>
                  <a:gd name="T3" fmla="*/ 30 h 30"/>
                  <a:gd name="T4" fmla="*/ 29 w 29"/>
                  <a:gd name="T5" fmla="*/ 9 h 30"/>
                  <a:gd name="T6" fmla="*/ 15 w 29"/>
                  <a:gd name="T7" fmla="*/ 0 h 30"/>
                  <a:gd name="T8" fmla="*/ 2 w 29"/>
                  <a:gd name="T9" fmla="*/ 21 h 30"/>
                  <a:gd name="T10" fmla="*/ 0 w 29"/>
                  <a:gd name="T11" fmla="*/ 25 h 30"/>
                  <a:gd name="T12" fmla="*/ 2 w 29"/>
                  <a:gd name="T13" fmla="*/ 21 h 30"/>
                  <a:gd name="T14" fmla="*/ 0 w 29"/>
                  <a:gd name="T15" fmla="*/ 23 h 30"/>
                  <a:gd name="T16" fmla="*/ 0 w 29"/>
                  <a:gd name="T17" fmla="*/ 25 h 30"/>
                  <a:gd name="T18" fmla="*/ 15 w 29"/>
                  <a:gd name="T19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30">
                    <a:moveTo>
                      <a:pt x="15" y="25"/>
                    </a:moveTo>
                    <a:lnTo>
                      <a:pt x="13" y="30"/>
                    </a:lnTo>
                    <a:lnTo>
                      <a:pt x="29" y="9"/>
                    </a:lnTo>
                    <a:lnTo>
                      <a:pt x="15" y="0"/>
                    </a:lnTo>
                    <a:lnTo>
                      <a:pt x="2" y="21"/>
                    </a:lnTo>
                    <a:lnTo>
                      <a:pt x="0" y="25"/>
                    </a:lnTo>
                    <a:lnTo>
                      <a:pt x="2" y="21"/>
                    </a:lnTo>
                    <a:lnTo>
                      <a:pt x="0" y="23"/>
                    </a:lnTo>
                    <a:lnTo>
                      <a:pt x="0" y="25"/>
                    </a:lnTo>
                    <a:lnTo>
                      <a:pt x="15" y="25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27" name="Freeform 1514"/>
              <p:cNvSpPr>
                <a:spLocks/>
              </p:cNvSpPr>
              <p:nvPr/>
            </p:nvSpPr>
            <p:spPr bwMode="auto">
              <a:xfrm>
                <a:off x="1317" y="3636"/>
                <a:ext cx="10" cy="22"/>
              </a:xfrm>
              <a:custGeom>
                <a:avLst/>
                <a:gdLst>
                  <a:gd name="T0" fmla="*/ 17 w 17"/>
                  <a:gd name="T1" fmla="*/ 34 h 36"/>
                  <a:gd name="T2" fmla="*/ 15 w 17"/>
                  <a:gd name="T3" fmla="*/ 0 h 36"/>
                  <a:gd name="T4" fmla="*/ 0 w 17"/>
                  <a:gd name="T5" fmla="*/ 0 h 36"/>
                  <a:gd name="T6" fmla="*/ 2 w 17"/>
                  <a:gd name="T7" fmla="*/ 34 h 36"/>
                  <a:gd name="T8" fmla="*/ 2 w 17"/>
                  <a:gd name="T9" fmla="*/ 36 h 36"/>
                  <a:gd name="T10" fmla="*/ 2 w 17"/>
                  <a:gd name="T11" fmla="*/ 34 h 36"/>
                  <a:gd name="T12" fmla="*/ 2 w 17"/>
                  <a:gd name="T13" fmla="*/ 36 h 36"/>
                  <a:gd name="T14" fmla="*/ 17 w 17"/>
                  <a:gd name="T15" fmla="*/ 3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36">
                    <a:moveTo>
                      <a:pt x="17" y="34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17" y="3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28" name="Freeform 1515"/>
              <p:cNvSpPr>
                <a:spLocks/>
              </p:cNvSpPr>
              <p:nvPr/>
            </p:nvSpPr>
            <p:spPr bwMode="auto">
              <a:xfrm>
                <a:off x="1319" y="3657"/>
                <a:ext cx="14" cy="29"/>
              </a:xfrm>
              <a:custGeom>
                <a:avLst/>
                <a:gdLst>
                  <a:gd name="T0" fmla="*/ 21 w 23"/>
                  <a:gd name="T1" fmla="*/ 46 h 46"/>
                  <a:gd name="T2" fmla="*/ 21 w 23"/>
                  <a:gd name="T3" fmla="*/ 44 h 46"/>
                  <a:gd name="T4" fmla="*/ 15 w 23"/>
                  <a:gd name="T5" fmla="*/ 0 h 46"/>
                  <a:gd name="T6" fmla="*/ 0 w 23"/>
                  <a:gd name="T7" fmla="*/ 2 h 46"/>
                  <a:gd name="T8" fmla="*/ 6 w 23"/>
                  <a:gd name="T9" fmla="*/ 46 h 46"/>
                  <a:gd name="T10" fmla="*/ 6 w 23"/>
                  <a:gd name="T11" fmla="*/ 44 h 46"/>
                  <a:gd name="T12" fmla="*/ 21 w 23"/>
                  <a:gd name="T13" fmla="*/ 46 h 46"/>
                  <a:gd name="T14" fmla="*/ 23 w 23"/>
                  <a:gd name="T15" fmla="*/ 44 h 46"/>
                  <a:gd name="T16" fmla="*/ 21 w 23"/>
                  <a:gd name="T17" fmla="*/ 44 h 46"/>
                  <a:gd name="T18" fmla="*/ 21 w 23"/>
                  <a:gd name="T1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46">
                    <a:moveTo>
                      <a:pt x="21" y="46"/>
                    </a:moveTo>
                    <a:lnTo>
                      <a:pt x="21" y="44"/>
                    </a:lnTo>
                    <a:lnTo>
                      <a:pt x="15" y="0"/>
                    </a:lnTo>
                    <a:lnTo>
                      <a:pt x="0" y="2"/>
                    </a:lnTo>
                    <a:lnTo>
                      <a:pt x="6" y="46"/>
                    </a:lnTo>
                    <a:lnTo>
                      <a:pt x="6" y="44"/>
                    </a:lnTo>
                    <a:lnTo>
                      <a:pt x="21" y="46"/>
                    </a:lnTo>
                    <a:lnTo>
                      <a:pt x="23" y="44"/>
                    </a:lnTo>
                    <a:lnTo>
                      <a:pt x="21" y="44"/>
                    </a:lnTo>
                    <a:lnTo>
                      <a:pt x="21" y="4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29" name="Freeform 1516"/>
              <p:cNvSpPr>
                <a:spLocks/>
              </p:cNvSpPr>
              <p:nvPr/>
            </p:nvSpPr>
            <p:spPr bwMode="auto">
              <a:xfrm>
                <a:off x="1322" y="3685"/>
                <a:ext cx="11" cy="22"/>
              </a:xfrm>
              <a:custGeom>
                <a:avLst/>
                <a:gdLst>
                  <a:gd name="T0" fmla="*/ 13 w 17"/>
                  <a:gd name="T1" fmla="*/ 37 h 37"/>
                  <a:gd name="T2" fmla="*/ 15 w 17"/>
                  <a:gd name="T3" fmla="*/ 33 h 37"/>
                  <a:gd name="T4" fmla="*/ 17 w 17"/>
                  <a:gd name="T5" fmla="*/ 2 h 37"/>
                  <a:gd name="T6" fmla="*/ 2 w 17"/>
                  <a:gd name="T7" fmla="*/ 0 h 37"/>
                  <a:gd name="T8" fmla="*/ 0 w 17"/>
                  <a:gd name="T9" fmla="*/ 31 h 37"/>
                  <a:gd name="T10" fmla="*/ 0 w 17"/>
                  <a:gd name="T11" fmla="*/ 27 h 37"/>
                  <a:gd name="T12" fmla="*/ 13 w 17"/>
                  <a:gd name="T13" fmla="*/ 37 h 37"/>
                  <a:gd name="T14" fmla="*/ 15 w 17"/>
                  <a:gd name="T15" fmla="*/ 35 h 37"/>
                  <a:gd name="T16" fmla="*/ 15 w 17"/>
                  <a:gd name="T17" fmla="*/ 33 h 37"/>
                  <a:gd name="T18" fmla="*/ 13 w 17"/>
                  <a:gd name="T1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37">
                    <a:moveTo>
                      <a:pt x="13" y="37"/>
                    </a:moveTo>
                    <a:lnTo>
                      <a:pt x="15" y="33"/>
                    </a:lnTo>
                    <a:lnTo>
                      <a:pt x="17" y="2"/>
                    </a:lnTo>
                    <a:lnTo>
                      <a:pt x="2" y="0"/>
                    </a:lnTo>
                    <a:lnTo>
                      <a:pt x="0" y="31"/>
                    </a:lnTo>
                    <a:lnTo>
                      <a:pt x="0" y="27"/>
                    </a:lnTo>
                    <a:lnTo>
                      <a:pt x="13" y="37"/>
                    </a:lnTo>
                    <a:lnTo>
                      <a:pt x="15" y="35"/>
                    </a:lnTo>
                    <a:lnTo>
                      <a:pt x="15" y="33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30" name="Freeform 1517"/>
              <p:cNvSpPr>
                <a:spLocks/>
              </p:cNvSpPr>
              <p:nvPr/>
            </p:nvSpPr>
            <p:spPr bwMode="auto">
              <a:xfrm>
                <a:off x="1317" y="3703"/>
                <a:ext cx="13" cy="14"/>
              </a:xfrm>
              <a:custGeom>
                <a:avLst/>
                <a:gdLst>
                  <a:gd name="T0" fmla="*/ 8 w 21"/>
                  <a:gd name="T1" fmla="*/ 25 h 25"/>
                  <a:gd name="T2" fmla="*/ 11 w 21"/>
                  <a:gd name="T3" fmla="*/ 21 h 25"/>
                  <a:gd name="T4" fmla="*/ 21 w 21"/>
                  <a:gd name="T5" fmla="*/ 10 h 25"/>
                  <a:gd name="T6" fmla="*/ 8 w 21"/>
                  <a:gd name="T7" fmla="*/ 0 h 25"/>
                  <a:gd name="T8" fmla="*/ 0 w 21"/>
                  <a:gd name="T9" fmla="*/ 12 h 25"/>
                  <a:gd name="T10" fmla="*/ 4 w 21"/>
                  <a:gd name="T11" fmla="*/ 10 h 25"/>
                  <a:gd name="T12" fmla="*/ 8 w 21"/>
                  <a:gd name="T13" fmla="*/ 25 h 25"/>
                  <a:gd name="T14" fmla="*/ 10 w 21"/>
                  <a:gd name="T15" fmla="*/ 23 h 25"/>
                  <a:gd name="T16" fmla="*/ 11 w 21"/>
                  <a:gd name="T17" fmla="*/ 21 h 25"/>
                  <a:gd name="T18" fmla="*/ 8 w 21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5">
                    <a:moveTo>
                      <a:pt x="8" y="25"/>
                    </a:moveTo>
                    <a:lnTo>
                      <a:pt x="11" y="21"/>
                    </a:lnTo>
                    <a:lnTo>
                      <a:pt x="21" y="10"/>
                    </a:lnTo>
                    <a:lnTo>
                      <a:pt x="8" y="0"/>
                    </a:lnTo>
                    <a:lnTo>
                      <a:pt x="0" y="12"/>
                    </a:lnTo>
                    <a:lnTo>
                      <a:pt x="4" y="10"/>
                    </a:lnTo>
                    <a:lnTo>
                      <a:pt x="8" y="25"/>
                    </a:lnTo>
                    <a:lnTo>
                      <a:pt x="10" y="23"/>
                    </a:lnTo>
                    <a:lnTo>
                      <a:pt x="11" y="21"/>
                    </a:lnTo>
                    <a:lnTo>
                      <a:pt x="8" y="25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31" name="Freeform 1518"/>
              <p:cNvSpPr>
                <a:spLocks/>
              </p:cNvSpPr>
              <p:nvPr/>
            </p:nvSpPr>
            <p:spPr bwMode="auto">
              <a:xfrm>
                <a:off x="1300" y="3707"/>
                <a:ext cx="22" cy="15"/>
              </a:xfrm>
              <a:custGeom>
                <a:avLst/>
                <a:gdLst>
                  <a:gd name="T0" fmla="*/ 2 w 35"/>
                  <a:gd name="T1" fmla="*/ 21 h 21"/>
                  <a:gd name="T2" fmla="*/ 35 w 35"/>
                  <a:gd name="T3" fmla="*/ 15 h 21"/>
                  <a:gd name="T4" fmla="*/ 31 w 35"/>
                  <a:gd name="T5" fmla="*/ 0 h 21"/>
                  <a:gd name="T6" fmla="*/ 0 w 35"/>
                  <a:gd name="T7" fmla="*/ 5 h 21"/>
                  <a:gd name="T8" fmla="*/ 2 w 35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1">
                    <a:moveTo>
                      <a:pt x="2" y="21"/>
                    </a:moveTo>
                    <a:lnTo>
                      <a:pt x="35" y="15"/>
                    </a:lnTo>
                    <a:lnTo>
                      <a:pt x="31" y="0"/>
                    </a:lnTo>
                    <a:lnTo>
                      <a:pt x="0" y="5"/>
                    </a:lnTo>
                    <a:lnTo>
                      <a:pt x="2" y="21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32" name="Freeform 1519"/>
              <p:cNvSpPr>
                <a:spLocks/>
              </p:cNvSpPr>
              <p:nvPr/>
            </p:nvSpPr>
            <p:spPr bwMode="auto">
              <a:xfrm>
                <a:off x="1279" y="3710"/>
                <a:ext cx="21" cy="13"/>
              </a:xfrm>
              <a:custGeom>
                <a:avLst/>
                <a:gdLst>
                  <a:gd name="T0" fmla="*/ 4 w 35"/>
                  <a:gd name="T1" fmla="*/ 18 h 18"/>
                  <a:gd name="T2" fmla="*/ 2 w 35"/>
                  <a:gd name="T3" fmla="*/ 18 h 18"/>
                  <a:gd name="T4" fmla="*/ 35 w 35"/>
                  <a:gd name="T5" fmla="*/ 16 h 18"/>
                  <a:gd name="T6" fmla="*/ 33 w 35"/>
                  <a:gd name="T7" fmla="*/ 0 h 18"/>
                  <a:gd name="T8" fmla="*/ 2 w 35"/>
                  <a:gd name="T9" fmla="*/ 2 h 18"/>
                  <a:gd name="T10" fmla="*/ 0 w 35"/>
                  <a:gd name="T11" fmla="*/ 2 h 18"/>
                  <a:gd name="T12" fmla="*/ 2 w 35"/>
                  <a:gd name="T13" fmla="*/ 2 h 18"/>
                  <a:gd name="T14" fmla="*/ 0 w 35"/>
                  <a:gd name="T15" fmla="*/ 2 h 18"/>
                  <a:gd name="T16" fmla="*/ 4 w 35"/>
                  <a:gd name="T1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18">
                    <a:moveTo>
                      <a:pt x="4" y="18"/>
                    </a:moveTo>
                    <a:lnTo>
                      <a:pt x="2" y="18"/>
                    </a:lnTo>
                    <a:lnTo>
                      <a:pt x="35" y="16"/>
                    </a:lnTo>
                    <a:lnTo>
                      <a:pt x="33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33" name="Freeform 1520"/>
              <p:cNvSpPr>
                <a:spLocks/>
              </p:cNvSpPr>
              <p:nvPr/>
            </p:nvSpPr>
            <p:spPr bwMode="auto">
              <a:xfrm>
                <a:off x="1257" y="3712"/>
                <a:ext cx="24" cy="17"/>
              </a:xfrm>
              <a:custGeom>
                <a:avLst/>
                <a:gdLst>
                  <a:gd name="T0" fmla="*/ 4 w 38"/>
                  <a:gd name="T1" fmla="*/ 27 h 27"/>
                  <a:gd name="T2" fmla="*/ 6 w 38"/>
                  <a:gd name="T3" fmla="*/ 27 h 27"/>
                  <a:gd name="T4" fmla="*/ 38 w 38"/>
                  <a:gd name="T5" fmla="*/ 16 h 27"/>
                  <a:gd name="T6" fmla="*/ 34 w 38"/>
                  <a:gd name="T7" fmla="*/ 0 h 27"/>
                  <a:gd name="T8" fmla="*/ 0 w 38"/>
                  <a:gd name="T9" fmla="*/ 12 h 27"/>
                  <a:gd name="T10" fmla="*/ 2 w 38"/>
                  <a:gd name="T11" fmla="*/ 12 h 27"/>
                  <a:gd name="T12" fmla="*/ 4 w 38"/>
                  <a:gd name="T13" fmla="*/ 27 h 27"/>
                  <a:gd name="T14" fmla="*/ 6 w 38"/>
                  <a:gd name="T15" fmla="*/ 27 h 27"/>
                  <a:gd name="T16" fmla="*/ 4 w 38"/>
                  <a:gd name="T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27">
                    <a:moveTo>
                      <a:pt x="4" y="27"/>
                    </a:moveTo>
                    <a:lnTo>
                      <a:pt x="6" y="27"/>
                    </a:lnTo>
                    <a:lnTo>
                      <a:pt x="38" y="16"/>
                    </a:lnTo>
                    <a:lnTo>
                      <a:pt x="34" y="0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4" y="27"/>
                    </a:lnTo>
                    <a:lnTo>
                      <a:pt x="6" y="27"/>
                    </a:lnTo>
                    <a:lnTo>
                      <a:pt x="4" y="27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34" name="Freeform 1521"/>
              <p:cNvSpPr>
                <a:spLocks/>
              </p:cNvSpPr>
              <p:nvPr/>
            </p:nvSpPr>
            <p:spPr bwMode="auto">
              <a:xfrm>
                <a:off x="1243" y="3719"/>
                <a:ext cx="16" cy="12"/>
              </a:xfrm>
              <a:custGeom>
                <a:avLst/>
                <a:gdLst>
                  <a:gd name="T0" fmla="*/ 2 w 25"/>
                  <a:gd name="T1" fmla="*/ 11 h 19"/>
                  <a:gd name="T2" fmla="*/ 4 w 25"/>
                  <a:gd name="T3" fmla="*/ 19 h 19"/>
                  <a:gd name="T4" fmla="*/ 25 w 25"/>
                  <a:gd name="T5" fmla="*/ 15 h 19"/>
                  <a:gd name="T6" fmla="*/ 23 w 25"/>
                  <a:gd name="T7" fmla="*/ 0 h 19"/>
                  <a:gd name="T8" fmla="*/ 0 w 25"/>
                  <a:gd name="T9" fmla="*/ 4 h 19"/>
                  <a:gd name="T10" fmla="*/ 2 w 25"/>
                  <a:gd name="T11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9">
                    <a:moveTo>
                      <a:pt x="2" y="11"/>
                    </a:moveTo>
                    <a:lnTo>
                      <a:pt x="4" y="19"/>
                    </a:lnTo>
                    <a:lnTo>
                      <a:pt x="25" y="15"/>
                    </a:lnTo>
                    <a:lnTo>
                      <a:pt x="23" y="0"/>
                    </a:lnTo>
                    <a:lnTo>
                      <a:pt x="0" y="4"/>
                    </a:lnTo>
                    <a:lnTo>
                      <a:pt x="2" y="11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35" name="Freeform 1522"/>
              <p:cNvSpPr>
                <a:spLocks/>
              </p:cNvSpPr>
              <p:nvPr/>
            </p:nvSpPr>
            <p:spPr bwMode="auto">
              <a:xfrm>
                <a:off x="1567" y="3634"/>
                <a:ext cx="16" cy="18"/>
              </a:xfrm>
              <a:custGeom>
                <a:avLst/>
                <a:gdLst>
                  <a:gd name="T0" fmla="*/ 0 w 23"/>
                  <a:gd name="T1" fmla="*/ 9 h 26"/>
                  <a:gd name="T2" fmla="*/ 10 w 23"/>
                  <a:gd name="T3" fmla="*/ 26 h 26"/>
                  <a:gd name="T4" fmla="*/ 23 w 23"/>
                  <a:gd name="T5" fmla="*/ 19 h 26"/>
                  <a:gd name="T6" fmla="*/ 14 w 23"/>
                  <a:gd name="T7" fmla="*/ 2 h 26"/>
                  <a:gd name="T8" fmla="*/ 14 w 23"/>
                  <a:gd name="T9" fmla="*/ 0 h 26"/>
                  <a:gd name="T10" fmla="*/ 14 w 23"/>
                  <a:gd name="T11" fmla="*/ 2 h 26"/>
                  <a:gd name="T12" fmla="*/ 14 w 23"/>
                  <a:gd name="T13" fmla="*/ 0 h 26"/>
                  <a:gd name="T14" fmla="*/ 0 w 23"/>
                  <a:gd name="T15" fmla="*/ 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26">
                    <a:moveTo>
                      <a:pt x="0" y="9"/>
                    </a:moveTo>
                    <a:lnTo>
                      <a:pt x="10" y="26"/>
                    </a:lnTo>
                    <a:lnTo>
                      <a:pt x="23" y="19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36" name="Freeform 1523"/>
              <p:cNvSpPr>
                <a:spLocks/>
              </p:cNvSpPr>
              <p:nvPr/>
            </p:nvSpPr>
            <p:spPr bwMode="auto">
              <a:xfrm>
                <a:off x="1555" y="3611"/>
                <a:ext cx="23" cy="29"/>
              </a:xfrm>
              <a:custGeom>
                <a:avLst/>
                <a:gdLst>
                  <a:gd name="T0" fmla="*/ 2 w 35"/>
                  <a:gd name="T1" fmla="*/ 14 h 46"/>
                  <a:gd name="T2" fmla="*/ 0 w 35"/>
                  <a:gd name="T3" fmla="*/ 12 h 46"/>
                  <a:gd name="T4" fmla="*/ 21 w 35"/>
                  <a:gd name="T5" fmla="*/ 46 h 46"/>
                  <a:gd name="T6" fmla="*/ 35 w 35"/>
                  <a:gd name="T7" fmla="*/ 37 h 46"/>
                  <a:gd name="T8" fmla="*/ 14 w 35"/>
                  <a:gd name="T9" fmla="*/ 2 h 46"/>
                  <a:gd name="T10" fmla="*/ 10 w 35"/>
                  <a:gd name="T11" fmla="*/ 0 h 46"/>
                  <a:gd name="T12" fmla="*/ 14 w 35"/>
                  <a:gd name="T13" fmla="*/ 2 h 46"/>
                  <a:gd name="T14" fmla="*/ 12 w 35"/>
                  <a:gd name="T15" fmla="*/ 0 h 46"/>
                  <a:gd name="T16" fmla="*/ 10 w 35"/>
                  <a:gd name="T17" fmla="*/ 0 h 46"/>
                  <a:gd name="T18" fmla="*/ 2 w 35"/>
                  <a:gd name="T19" fmla="*/ 1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46">
                    <a:moveTo>
                      <a:pt x="2" y="14"/>
                    </a:moveTo>
                    <a:lnTo>
                      <a:pt x="0" y="12"/>
                    </a:lnTo>
                    <a:lnTo>
                      <a:pt x="21" y="46"/>
                    </a:lnTo>
                    <a:lnTo>
                      <a:pt x="35" y="37"/>
                    </a:lnTo>
                    <a:lnTo>
                      <a:pt x="14" y="2"/>
                    </a:lnTo>
                    <a:lnTo>
                      <a:pt x="10" y="0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2" y="1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37" name="Freeform 1524"/>
              <p:cNvSpPr>
                <a:spLocks/>
              </p:cNvSpPr>
              <p:nvPr/>
            </p:nvSpPr>
            <p:spPr bwMode="auto">
              <a:xfrm>
                <a:off x="1544" y="3605"/>
                <a:ext cx="17" cy="16"/>
              </a:xfrm>
              <a:custGeom>
                <a:avLst/>
                <a:gdLst>
                  <a:gd name="T0" fmla="*/ 4 w 27"/>
                  <a:gd name="T1" fmla="*/ 17 h 25"/>
                  <a:gd name="T2" fmla="*/ 0 w 27"/>
                  <a:gd name="T3" fmla="*/ 15 h 25"/>
                  <a:gd name="T4" fmla="*/ 19 w 27"/>
                  <a:gd name="T5" fmla="*/ 25 h 25"/>
                  <a:gd name="T6" fmla="*/ 27 w 27"/>
                  <a:gd name="T7" fmla="*/ 11 h 25"/>
                  <a:gd name="T8" fmla="*/ 7 w 27"/>
                  <a:gd name="T9" fmla="*/ 2 h 25"/>
                  <a:gd name="T10" fmla="*/ 4 w 27"/>
                  <a:gd name="T11" fmla="*/ 0 h 25"/>
                  <a:gd name="T12" fmla="*/ 7 w 27"/>
                  <a:gd name="T13" fmla="*/ 2 h 25"/>
                  <a:gd name="T14" fmla="*/ 6 w 27"/>
                  <a:gd name="T15" fmla="*/ 0 h 25"/>
                  <a:gd name="T16" fmla="*/ 4 w 27"/>
                  <a:gd name="T17" fmla="*/ 0 h 25"/>
                  <a:gd name="T18" fmla="*/ 4 w 27"/>
                  <a:gd name="T19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5">
                    <a:moveTo>
                      <a:pt x="4" y="17"/>
                    </a:moveTo>
                    <a:lnTo>
                      <a:pt x="0" y="15"/>
                    </a:lnTo>
                    <a:lnTo>
                      <a:pt x="19" y="25"/>
                    </a:lnTo>
                    <a:lnTo>
                      <a:pt x="27" y="11"/>
                    </a:lnTo>
                    <a:lnTo>
                      <a:pt x="7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7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38" name="Freeform 1525"/>
              <p:cNvSpPr>
                <a:spLocks/>
              </p:cNvSpPr>
              <p:nvPr/>
            </p:nvSpPr>
            <p:spPr bwMode="auto">
              <a:xfrm>
                <a:off x="1516" y="3603"/>
                <a:ext cx="31" cy="12"/>
              </a:xfrm>
              <a:custGeom>
                <a:avLst/>
                <a:gdLst>
                  <a:gd name="T0" fmla="*/ 0 w 48"/>
                  <a:gd name="T1" fmla="*/ 17 h 19"/>
                  <a:gd name="T2" fmla="*/ 48 w 48"/>
                  <a:gd name="T3" fmla="*/ 19 h 19"/>
                  <a:gd name="T4" fmla="*/ 48 w 48"/>
                  <a:gd name="T5" fmla="*/ 2 h 19"/>
                  <a:gd name="T6" fmla="*/ 0 w 48"/>
                  <a:gd name="T7" fmla="*/ 0 h 19"/>
                  <a:gd name="T8" fmla="*/ 0 w 48"/>
                  <a:gd name="T9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9">
                    <a:moveTo>
                      <a:pt x="0" y="17"/>
                    </a:moveTo>
                    <a:lnTo>
                      <a:pt x="48" y="19"/>
                    </a:lnTo>
                    <a:lnTo>
                      <a:pt x="48" y="2"/>
                    </a:lnTo>
                    <a:lnTo>
                      <a:pt x="0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39" name="Freeform 1526"/>
              <p:cNvSpPr>
                <a:spLocks/>
              </p:cNvSpPr>
              <p:nvPr/>
            </p:nvSpPr>
            <p:spPr bwMode="auto">
              <a:xfrm>
                <a:off x="1489" y="3603"/>
                <a:ext cx="27" cy="12"/>
              </a:xfrm>
              <a:custGeom>
                <a:avLst/>
                <a:gdLst>
                  <a:gd name="T0" fmla="*/ 0 w 44"/>
                  <a:gd name="T1" fmla="*/ 9 h 17"/>
                  <a:gd name="T2" fmla="*/ 1 w 44"/>
                  <a:gd name="T3" fmla="*/ 17 h 17"/>
                  <a:gd name="T4" fmla="*/ 44 w 44"/>
                  <a:gd name="T5" fmla="*/ 17 h 17"/>
                  <a:gd name="T6" fmla="*/ 44 w 44"/>
                  <a:gd name="T7" fmla="*/ 0 h 17"/>
                  <a:gd name="T8" fmla="*/ 0 w 44"/>
                  <a:gd name="T9" fmla="*/ 2 h 17"/>
                  <a:gd name="T10" fmla="*/ 0 w 44"/>
                  <a:gd name="T11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17">
                    <a:moveTo>
                      <a:pt x="0" y="9"/>
                    </a:moveTo>
                    <a:lnTo>
                      <a:pt x="1" y="17"/>
                    </a:lnTo>
                    <a:lnTo>
                      <a:pt x="44" y="17"/>
                    </a:lnTo>
                    <a:lnTo>
                      <a:pt x="44" y="0"/>
                    </a:lnTo>
                    <a:lnTo>
                      <a:pt x="0" y="2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40" name="Freeform 1527"/>
              <p:cNvSpPr>
                <a:spLocks/>
              </p:cNvSpPr>
              <p:nvPr/>
            </p:nvSpPr>
            <p:spPr bwMode="auto">
              <a:xfrm>
                <a:off x="1578" y="3652"/>
                <a:ext cx="43" cy="30"/>
              </a:xfrm>
              <a:custGeom>
                <a:avLst/>
                <a:gdLst>
                  <a:gd name="T0" fmla="*/ 0 w 69"/>
                  <a:gd name="T1" fmla="*/ 12 h 50"/>
                  <a:gd name="T2" fmla="*/ 1 w 69"/>
                  <a:gd name="T3" fmla="*/ 14 h 50"/>
                  <a:gd name="T4" fmla="*/ 59 w 69"/>
                  <a:gd name="T5" fmla="*/ 50 h 50"/>
                  <a:gd name="T6" fmla="*/ 69 w 69"/>
                  <a:gd name="T7" fmla="*/ 37 h 50"/>
                  <a:gd name="T8" fmla="*/ 11 w 69"/>
                  <a:gd name="T9" fmla="*/ 0 h 50"/>
                  <a:gd name="T10" fmla="*/ 13 w 69"/>
                  <a:gd name="T11" fmla="*/ 4 h 50"/>
                  <a:gd name="T12" fmla="*/ 0 w 69"/>
                  <a:gd name="T13" fmla="*/ 12 h 50"/>
                  <a:gd name="T14" fmla="*/ 1 w 69"/>
                  <a:gd name="T15" fmla="*/ 14 h 50"/>
                  <a:gd name="T16" fmla="*/ 0 w 69"/>
                  <a:gd name="T17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9" h="50">
                    <a:moveTo>
                      <a:pt x="0" y="12"/>
                    </a:moveTo>
                    <a:lnTo>
                      <a:pt x="1" y="14"/>
                    </a:lnTo>
                    <a:lnTo>
                      <a:pt x="59" y="50"/>
                    </a:lnTo>
                    <a:lnTo>
                      <a:pt x="69" y="37"/>
                    </a:lnTo>
                    <a:lnTo>
                      <a:pt x="11" y="0"/>
                    </a:lnTo>
                    <a:lnTo>
                      <a:pt x="13" y="4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41" name="Freeform 1528"/>
              <p:cNvSpPr>
                <a:spLocks/>
              </p:cNvSpPr>
              <p:nvPr/>
            </p:nvSpPr>
            <p:spPr bwMode="auto">
              <a:xfrm>
                <a:off x="1574" y="3648"/>
                <a:ext cx="11" cy="10"/>
              </a:xfrm>
              <a:custGeom>
                <a:avLst/>
                <a:gdLst>
                  <a:gd name="T0" fmla="*/ 7 w 19"/>
                  <a:gd name="T1" fmla="*/ 4 h 19"/>
                  <a:gd name="T2" fmla="*/ 0 w 19"/>
                  <a:gd name="T3" fmla="*/ 7 h 19"/>
                  <a:gd name="T4" fmla="*/ 6 w 19"/>
                  <a:gd name="T5" fmla="*/ 19 h 19"/>
                  <a:gd name="T6" fmla="*/ 19 w 19"/>
                  <a:gd name="T7" fmla="*/ 11 h 19"/>
                  <a:gd name="T8" fmla="*/ 13 w 19"/>
                  <a:gd name="T9" fmla="*/ 0 h 19"/>
                  <a:gd name="T10" fmla="*/ 7 w 19"/>
                  <a:gd name="T11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9">
                    <a:moveTo>
                      <a:pt x="7" y="4"/>
                    </a:moveTo>
                    <a:lnTo>
                      <a:pt x="0" y="7"/>
                    </a:lnTo>
                    <a:lnTo>
                      <a:pt x="6" y="19"/>
                    </a:lnTo>
                    <a:lnTo>
                      <a:pt x="19" y="11"/>
                    </a:lnTo>
                    <a:lnTo>
                      <a:pt x="13" y="0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42" name="Freeform 1529"/>
              <p:cNvSpPr>
                <a:spLocks/>
              </p:cNvSpPr>
              <p:nvPr/>
            </p:nvSpPr>
            <p:spPr bwMode="auto">
              <a:xfrm>
                <a:off x="1807" y="3742"/>
                <a:ext cx="47" cy="41"/>
              </a:xfrm>
              <a:custGeom>
                <a:avLst/>
                <a:gdLst>
                  <a:gd name="T0" fmla="*/ 6 w 73"/>
                  <a:gd name="T1" fmla="*/ 18 h 66"/>
                  <a:gd name="T2" fmla="*/ 0 w 73"/>
                  <a:gd name="T3" fmla="*/ 16 h 66"/>
                  <a:gd name="T4" fmla="*/ 62 w 73"/>
                  <a:gd name="T5" fmla="*/ 66 h 66"/>
                  <a:gd name="T6" fmla="*/ 73 w 73"/>
                  <a:gd name="T7" fmla="*/ 54 h 66"/>
                  <a:gd name="T8" fmla="*/ 10 w 73"/>
                  <a:gd name="T9" fmla="*/ 2 h 66"/>
                  <a:gd name="T10" fmla="*/ 4 w 73"/>
                  <a:gd name="T11" fmla="*/ 0 h 66"/>
                  <a:gd name="T12" fmla="*/ 10 w 73"/>
                  <a:gd name="T13" fmla="*/ 2 h 66"/>
                  <a:gd name="T14" fmla="*/ 6 w 73"/>
                  <a:gd name="T15" fmla="*/ 0 h 66"/>
                  <a:gd name="T16" fmla="*/ 4 w 73"/>
                  <a:gd name="T17" fmla="*/ 0 h 66"/>
                  <a:gd name="T18" fmla="*/ 6 w 73"/>
                  <a:gd name="T1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66">
                    <a:moveTo>
                      <a:pt x="6" y="18"/>
                    </a:moveTo>
                    <a:lnTo>
                      <a:pt x="0" y="16"/>
                    </a:lnTo>
                    <a:lnTo>
                      <a:pt x="62" y="66"/>
                    </a:lnTo>
                    <a:lnTo>
                      <a:pt x="73" y="54"/>
                    </a:lnTo>
                    <a:lnTo>
                      <a:pt x="10" y="2"/>
                    </a:lnTo>
                    <a:lnTo>
                      <a:pt x="4" y="0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6" y="1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43" name="Freeform 1530"/>
              <p:cNvSpPr>
                <a:spLocks/>
              </p:cNvSpPr>
              <p:nvPr/>
            </p:nvSpPr>
            <p:spPr bwMode="auto">
              <a:xfrm>
                <a:off x="1787" y="3742"/>
                <a:ext cx="25" cy="13"/>
              </a:xfrm>
              <a:custGeom>
                <a:avLst/>
                <a:gdLst>
                  <a:gd name="T0" fmla="*/ 0 w 38"/>
                  <a:gd name="T1" fmla="*/ 21 h 21"/>
                  <a:gd name="T2" fmla="*/ 2 w 38"/>
                  <a:gd name="T3" fmla="*/ 21 h 21"/>
                  <a:gd name="T4" fmla="*/ 38 w 38"/>
                  <a:gd name="T5" fmla="*/ 18 h 21"/>
                  <a:gd name="T6" fmla="*/ 36 w 38"/>
                  <a:gd name="T7" fmla="*/ 0 h 21"/>
                  <a:gd name="T8" fmla="*/ 0 w 38"/>
                  <a:gd name="T9" fmla="*/ 6 h 21"/>
                  <a:gd name="T10" fmla="*/ 0 w 38"/>
                  <a:gd name="T11" fmla="*/ 21 h 21"/>
                  <a:gd name="T12" fmla="*/ 2 w 38"/>
                  <a:gd name="T13" fmla="*/ 21 h 21"/>
                  <a:gd name="T14" fmla="*/ 0 w 38"/>
                  <a:gd name="T1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21">
                    <a:moveTo>
                      <a:pt x="0" y="21"/>
                    </a:moveTo>
                    <a:lnTo>
                      <a:pt x="2" y="21"/>
                    </a:lnTo>
                    <a:lnTo>
                      <a:pt x="38" y="18"/>
                    </a:lnTo>
                    <a:lnTo>
                      <a:pt x="36" y="0"/>
                    </a:lnTo>
                    <a:lnTo>
                      <a:pt x="0" y="6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44" name="Freeform 1531"/>
              <p:cNvSpPr>
                <a:spLocks/>
              </p:cNvSpPr>
              <p:nvPr/>
            </p:nvSpPr>
            <p:spPr bwMode="auto">
              <a:xfrm>
                <a:off x="1758" y="3745"/>
                <a:ext cx="29" cy="13"/>
              </a:xfrm>
              <a:custGeom>
                <a:avLst/>
                <a:gdLst>
                  <a:gd name="T0" fmla="*/ 0 w 46"/>
                  <a:gd name="T1" fmla="*/ 19 h 19"/>
                  <a:gd name="T2" fmla="*/ 2 w 46"/>
                  <a:gd name="T3" fmla="*/ 19 h 19"/>
                  <a:gd name="T4" fmla="*/ 46 w 46"/>
                  <a:gd name="T5" fmla="*/ 15 h 19"/>
                  <a:gd name="T6" fmla="*/ 46 w 46"/>
                  <a:gd name="T7" fmla="*/ 0 h 19"/>
                  <a:gd name="T8" fmla="*/ 2 w 46"/>
                  <a:gd name="T9" fmla="*/ 2 h 19"/>
                  <a:gd name="T10" fmla="*/ 3 w 46"/>
                  <a:gd name="T11" fmla="*/ 2 h 19"/>
                  <a:gd name="T12" fmla="*/ 0 w 46"/>
                  <a:gd name="T13" fmla="*/ 19 h 19"/>
                  <a:gd name="T14" fmla="*/ 2 w 46"/>
                  <a:gd name="T15" fmla="*/ 19 h 19"/>
                  <a:gd name="T16" fmla="*/ 0 w 46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19">
                    <a:moveTo>
                      <a:pt x="0" y="19"/>
                    </a:moveTo>
                    <a:lnTo>
                      <a:pt x="2" y="19"/>
                    </a:lnTo>
                    <a:lnTo>
                      <a:pt x="46" y="15"/>
                    </a:lnTo>
                    <a:lnTo>
                      <a:pt x="46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45" name="Freeform 1532"/>
              <p:cNvSpPr>
                <a:spLocks/>
              </p:cNvSpPr>
              <p:nvPr/>
            </p:nvSpPr>
            <p:spPr bwMode="auto">
              <a:xfrm>
                <a:off x="1720" y="3737"/>
                <a:ext cx="41" cy="21"/>
              </a:xfrm>
              <a:custGeom>
                <a:avLst/>
                <a:gdLst>
                  <a:gd name="T0" fmla="*/ 0 w 63"/>
                  <a:gd name="T1" fmla="*/ 13 h 30"/>
                  <a:gd name="T2" fmla="*/ 6 w 63"/>
                  <a:gd name="T3" fmla="*/ 15 h 30"/>
                  <a:gd name="T4" fmla="*/ 60 w 63"/>
                  <a:gd name="T5" fmla="*/ 30 h 30"/>
                  <a:gd name="T6" fmla="*/ 63 w 63"/>
                  <a:gd name="T7" fmla="*/ 13 h 30"/>
                  <a:gd name="T8" fmla="*/ 10 w 63"/>
                  <a:gd name="T9" fmla="*/ 0 h 30"/>
                  <a:gd name="T10" fmla="*/ 14 w 63"/>
                  <a:gd name="T11" fmla="*/ 1 h 30"/>
                  <a:gd name="T12" fmla="*/ 0 w 63"/>
                  <a:gd name="T13" fmla="*/ 13 h 30"/>
                  <a:gd name="T14" fmla="*/ 2 w 63"/>
                  <a:gd name="T15" fmla="*/ 15 h 30"/>
                  <a:gd name="T16" fmla="*/ 6 w 63"/>
                  <a:gd name="T17" fmla="*/ 15 h 30"/>
                  <a:gd name="T18" fmla="*/ 0 w 63"/>
                  <a:gd name="T19" fmla="*/ 1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30">
                    <a:moveTo>
                      <a:pt x="0" y="13"/>
                    </a:moveTo>
                    <a:lnTo>
                      <a:pt x="6" y="15"/>
                    </a:lnTo>
                    <a:lnTo>
                      <a:pt x="60" y="30"/>
                    </a:lnTo>
                    <a:lnTo>
                      <a:pt x="63" y="13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0" y="13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46" name="Freeform 1533"/>
              <p:cNvSpPr>
                <a:spLocks/>
              </p:cNvSpPr>
              <p:nvPr/>
            </p:nvSpPr>
            <p:spPr bwMode="auto">
              <a:xfrm>
                <a:off x="1713" y="3731"/>
                <a:ext cx="16" cy="15"/>
              </a:xfrm>
              <a:custGeom>
                <a:avLst/>
                <a:gdLst>
                  <a:gd name="T0" fmla="*/ 2 w 24"/>
                  <a:gd name="T1" fmla="*/ 13 h 25"/>
                  <a:gd name="T2" fmla="*/ 0 w 24"/>
                  <a:gd name="T3" fmla="*/ 12 h 25"/>
                  <a:gd name="T4" fmla="*/ 10 w 24"/>
                  <a:gd name="T5" fmla="*/ 25 h 25"/>
                  <a:gd name="T6" fmla="*/ 24 w 24"/>
                  <a:gd name="T7" fmla="*/ 13 h 25"/>
                  <a:gd name="T8" fmla="*/ 12 w 24"/>
                  <a:gd name="T9" fmla="*/ 2 h 25"/>
                  <a:gd name="T10" fmla="*/ 10 w 24"/>
                  <a:gd name="T11" fmla="*/ 0 h 25"/>
                  <a:gd name="T12" fmla="*/ 12 w 24"/>
                  <a:gd name="T13" fmla="*/ 2 h 25"/>
                  <a:gd name="T14" fmla="*/ 12 w 24"/>
                  <a:gd name="T15" fmla="*/ 0 h 25"/>
                  <a:gd name="T16" fmla="*/ 10 w 24"/>
                  <a:gd name="T17" fmla="*/ 0 h 25"/>
                  <a:gd name="T18" fmla="*/ 2 w 24"/>
                  <a:gd name="T19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5">
                    <a:moveTo>
                      <a:pt x="2" y="13"/>
                    </a:moveTo>
                    <a:lnTo>
                      <a:pt x="0" y="12"/>
                    </a:lnTo>
                    <a:lnTo>
                      <a:pt x="10" y="25"/>
                    </a:lnTo>
                    <a:lnTo>
                      <a:pt x="24" y="13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2" y="1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47" name="Freeform 1534"/>
              <p:cNvSpPr>
                <a:spLocks/>
              </p:cNvSpPr>
              <p:nvPr/>
            </p:nvSpPr>
            <p:spPr bwMode="auto">
              <a:xfrm>
                <a:off x="1698" y="3722"/>
                <a:ext cx="22" cy="17"/>
              </a:xfrm>
              <a:custGeom>
                <a:avLst/>
                <a:gdLst>
                  <a:gd name="T0" fmla="*/ 0 w 34"/>
                  <a:gd name="T1" fmla="*/ 13 h 30"/>
                  <a:gd name="T2" fmla="*/ 0 w 34"/>
                  <a:gd name="T3" fmla="*/ 11 h 30"/>
                  <a:gd name="T4" fmla="*/ 26 w 34"/>
                  <a:gd name="T5" fmla="*/ 30 h 30"/>
                  <a:gd name="T6" fmla="*/ 34 w 34"/>
                  <a:gd name="T7" fmla="*/ 17 h 30"/>
                  <a:gd name="T8" fmla="*/ 9 w 34"/>
                  <a:gd name="T9" fmla="*/ 0 h 30"/>
                  <a:gd name="T10" fmla="*/ 0 w 34"/>
                  <a:gd name="T11" fmla="*/ 1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30">
                    <a:moveTo>
                      <a:pt x="0" y="13"/>
                    </a:moveTo>
                    <a:lnTo>
                      <a:pt x="0" y="11"/>
                    </a:lnTo>
                    <a:lnTo>
                      <a:pt x="26" y="30"/>
                    </a:lnTo>
                    <a:lnTo>
                      <a:pt x="34" y="17"/>
                    </a:lnTo>
                    <a:lnTo>
                      <a:pt x="9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48" name="Freeform 1535"/>
              <p:cNvSpPr>
                <a:spLocks/>
              </p:cNvSpPr>
              <p:nvPr/>
            </p:nvSpPr>
            <p:spPr bwMode="auto">
              <a:xfrm>
                <a:off x="1681" y="3710"/>
                <a:ext cx="22" cy="19"/>
              </a:xfrm>
              <a:custGeom>
                <a:avLst/>
                <a:gdLst>
                  <a:gd name="T0" fmla="*/ 0 w 36"/>
                  <a:gd name="T1" fmla="*/ 13 h 32"/>
                  <a:gd name="T2" fmla="*/ 27 w 36"/>
                  <a:gd name="T3" fmla="*/ 32 h 32"/>
                  <a:gd name="T4" fmla="*/ 36 w 36"/>
                  <a:gd name="T5" fmla="*/ 19 h 32"/>
                  <a:gd name="T6" fmla="*/ 9 w 36"/>
                  <a:gd name="T7" fmla="*/ 0 h 32"/>
                  <a:gd name="T8" fmla="*/ 7 w 36"/>
                  <a:gd name="T9" fmla="*/ 0 h 32"/>
                  <a:gd name="T10" fmla="*/ 9 w 36"/>
                  <a:gd name="T11" fmla="*/ 0 h 32"/>
                  <a:gd name="T12" fmla="*/ 7 w 36"/>
                  <a:gd name="T13" fmla="*/ 0 h 32"/>
                  <a:gd name="T14" fmla="*/ 0 w 36"/>
                  <a:gd name="T15" fmla="*/ 1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32">
                    <a:moveTo>
                      <a:pt x="0" y="13"/>
                    </a:moveTo>
                    <a:lnTo>
                      <a:pt x="27" y="32"/>
                    </a:lnTo>
                    <a:lnTo>
                      <a:pt x="36" y="19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49" name="Freeform 1536"/>
              <p:cNvSpPr>
                <a:spLocks/>
              </p:cNvSpPr>
              <p:nvPr/>
            </p:nvSpPr>
            <p:spPr bwMode="auto">
              <a:xfrm>
                <a:off x="1655" y="3695"/>
                <a:ext cx="31" cy="22"/>
              </a:xfrm>
              <a:custGeom>
                <a:avLst/>
                <a:gdLst>
                  <a:gd name="T0" fmla="*/ 0 w 48"/>
                  <a:gd name="T1" fmla="*/ 13 h 36"/>
                  <a:gd name="T2" fmla="*/ 41 w 48"/>
                  <a:gd name="T3" fmla="*/ 36 h 36"/>
                  <a:gd name="T4" fmla="*/ 48 w 48"/>
                  <a:gd name="T5" fmla="*/ 23 h 36"/>
                  <a:gd name="T6" fmla="*/ 8 w 48"/>
                  <a:gd name="T7" fmla="*/ 0 h 36"/>
                  <a:gd name="T8" fmla="*/ 0 w 48"/>
                  <a:gd name="T9" fmla="*/ 1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36">
                    <a:moveTo>
                      <a:pt x="0" y="13"/>
                    </a:moveTo>
                    <a:lnTo>
                      <a:pt x="41" y="36"/>
                    </a:lnTo>
                    <a:lnTo>
                      <a:pt x="48" y="23"/>
                    </a:lnTo>
                    <a:lnTo>
                      <a:pt x="8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50" name="Freeform 1537"/>
              <p:cNvSpPr>
                <a:spLocks/>
              </p:cNvSpPr>
              <p:nvPr/>
            </p:nvSpPr>
            <p:spPr bwMode="auto">
              <a:xfrm>
                <a:off x="1624" y="3679"/>
                <a:ext cx="35" cy="24"/>
              </a:xfrm>
              <a:custGeom>
                <a:avLst/>
                <a:gdLst>
                  <a:gd name="T0" fmla="*/ 0 w 58"/>
                  <a:gd name="T1" fmla="*/ 13 h 38"/>
                  <a:gd name="T2" fmla="*/ 50 w 58"/>
                  <a:gd name="T3" fmla="*/ 38 h 38"/>
                  <a:gd name="T4" fmla="*/ 58 w 58"/>
                  <a:gd name="T5" fmla="*/ 25 h 38"/>
                  <a:gd name="T6" fmla="*/ 8 w 58"/>
                  <a:gd name="T7" fmla="*/ 0 h 38"/>
                  <a:gd name="T8" fmla="*/ 0 w 58"/>
                  <a:gd name="T9" fmla="*/ 1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38">
                    <a:moveTo>
                      <a:pt x="0" y="13"/>
                    </a:moveTo>
                    <a:lnTo>
                      <a:pt x="50" y="38"/>
                    </a:lnTo>
                    <a:lnTo>
                      <a:pt x="58" y="25"/>
                    </a:lnTo>
                    <a:lnTo>
                      <a:pt x="8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51" name="Freeform 1538"/>
              <p:cNvSpPr>
                <a:spLocks/>
              </p:cNvSpPr>
              <p:nvPr/>
            </p:nvSpPr>
            <p:spPr bwMode="auto">
              <a:xfrm>
                <a:off x="1615" y="3675"/>
                <a:ext cx="14" cy="13"/>
              </a:xfrm>
              <a:custGeom>
                <a:avLst/>
                <a:gdLst>
                  <a:gd name="T0" fmla="*/ 6 w 21"/>
                  <a:gd name="T1" fmla="*/ 6 h 21"/>
                  <a:gd name="T2" fmla="*/ 0 w 21"/>
                  <a:gd name="T3" fmla="*/ 13 h 21"/>
                  <a:gd name="T4" fmla="*/ 13 w 21"/>
                  <a:gd name="T5" fmla="*/ 21 h 21"/>
                  <a:gd name="T6" fmla="*/ 21 w 21"/>
                  <a:gd name="T7" fmla="*/ 8 h 21"/>
                  <a:gd name="T8" fmla="*/ 10 w 21"/>
                  <a:gd name="T9" fmla="*/ 0 h 21"/>
                  <a:gd name="T10" fmla="*/ 6 w 21"/>
                  <a:gd name="T11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1">
                    <a:moveTo>
                      <a:pt x="6" y="6"/>
                    </a:moveTo>
                    <a:lnTo>
                      <a:pt x="0" y="13"/>
                    </a:lnTo>
                    <a:lnTo>
                      <a:pt x="13" y="21"/>
                    </a:lnTo>
                    <a:lnTo>
                      <a:pt x="21" y="8"/>
                    </a:lnTo>
                    <a:lnTo>
                      <a:pt x="10" y="0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52" name="Freeform 1539"/>
              <p:cNvSpPr>
                <a:spLocks/>
              </p:cNvSpPr>
              <p:nvPr/>
            </p:nvSpPr>
            <p:spPr bwMode="auto">
              <a:xfrm>
                <a:off x="2777" y="3787"/>
                <a:ext cx="21" cy="26"/>
              </a:xfrm>
              <a:custGeom>
                <a:avLst/>
                <a:gdLst>
                  <a:gd name="T0" fmla="*/ 32 w 32"/>
                  <a:gd name="T1" fmla="*/ 23 h 37"/>
                  <a:gd name="T2" fmla="*/ 32 w 32"/>
                  <a:gd name="T3" fmla="*/ 25 h 37"/>
                  <a:gd name="T4" fmla="*/ 11 w 32"/>
                  <a:gd name="T5" fmla="*/ 0 h 37"/>
                  <a:gd name="T6" fmla="*/ 0 w 32"/>
                  <a:gd name="T7" fmla="*/ 10 h 37"/>
                  <a:gd name="T8" fmla="*/ 21 w 32"/>
                  <a:gd name="T9" fmla="*/ 35 h 37"/>
                  <a:gd name="T10" fmla="*/ 23 w 32"/>
                  <a:gd name="T11" fmla="*/ 37 h 37"/>
                  <a:gd name="T12" fmla="*/ 21 w 32"/>
                  <a:gd name="T13" fmla="*/ 35 h 37"/>
                  <a:gd name="T14" fmla="*/ 23 w 32"/>
                  <a:gd name="T15" fmla="*/ 37 h 37"/>
                  <a:gd name="T16" fmla="*/ 32 w 32"/>
                  <a:gd name="T17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7">
                    <a:moveTo>
                      <a:pt x="32" y="23"/>
                    </a:moveTo>
                    <a:lnTo>
                      <a:pt x="32" y="25"/>
                    </a:lnTo>
                    <a:lnTo>
                      <a:pt x="11" y="0"/>
                    </a:lnTo>
                    <a:lnTo>
                      <a:pt x="0" y="10"/>
                    </a:lnTo>
                    <a:lnTo>
                      <a:pt x="21" y="35"/>
                    </a:lnTo>
                    <a:lnTo>
                      <a:pt x="23" y="37"/>
                    </a:lnTo>
                    <a:lnTo>
                      <a:pt x="21" y="35"/>
                    </a:lnTo>
                    <a:lnTo>
                      <a:pt x="23" y="37"/>
                    </a:lnTo>
                    <a:lnTo>
                      <a:pt x="32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53" name="Freeform 1540"/>
              <p:cNvSpPr>
                <a:spLocks/>
              </p:cNvSpPr>
              <p:nvPr/>
            </p:nvSpPr>
            <p:spPr bwMode="auto">
              <a:xfrm>
                <a:off x="2792" y="3802"/>
                <a:ext cx="25" cy="21"/>
              </a:xfrm>
              <a:custGeom>
                <a:avLst/>
                <a:gdLst>
                  <a:gd name="T0" fmla="*/ 36 w 36"/>
                  <a:gd name="T1" fmla="*/ 23 h 35"/>
                  <a:gd name="T2" fmla="*/ 9 w 36"/>
                  <a:gd name="T3" fmla="*/ 0 h 35"/>
                  <a:gd name="T4" fmla="*/ 0 w 36"/>
                  <a:gd name="T5" fmla="*/ 14 h 35"/>
                  <a:gd name="T6" fmla="*/ 27 w 36"/>
                  <a:gd name="T7" fmla="*/ 35 h 35"/>
                  <a:gd name="T8" fmla="*/ 36 w 36"/>
                  <a:gd name="T9" fmla="*/ 2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5">
                    <a:moveTo>
                      <a:pt x="36" y="23"/>
                    </a:moveTo>
                    <a:lnTo>
                      <a:pt x="9" y="0"/>
                    </a:lnTo>
                    <a:lnTo>
                      <a:pt x="0" y="14"/>
                    </a:lnTo>
                    <a:lnTo>
                      <a:pt x="27" y="35"/>
                    </a:lnTo>
                    <a:lnTo>
                      <a:pt x="36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54" name="Freeform 1541"/>
              <p:cNvSpPr>
                <a:spLocks/>
              </p:cNvSpPr>
              <p:nvPr/>
            </p:nvSpPr>
            <p:spPr bwMode="auto">
              <a:xfrm>
                <a:off x="2810" y="3817"/>
                <a:ext cx="21" cy="20"/>
              </a:xfrm>
              <a:custGeom>
                <a:avLst/>
                <a:gdLst>
                  <a:gd name="T0" fmla="*/ 34 w 34"/>
                  <a:gd name="T1" fmla="*/ 27 h 31"/>
                  <a:gd name="T2" fmla="*/ 30 w 34"/>
                  <a:gd name="T3" fmla="*/ 19 h 31"/>
                  <a:gd name="T4" fmla="*/ 9 w 34"/>
                  <a:gd name="T5" fmla="*/ 0 h 31"/>
                  <a:gd name="T6" fmla="*/ 0 w 34"/>
                  <a:gd name="T7" fmla="*/ 12 h 31"/>
                  <a:gd name="T8" fmla="*/ 21 w 34"/>
                  <a:gd name="T9" fmla="*/ 31 h 31"/>
                  <a:gd name="T10" fmla="*/ 17 w 34"/>
                  <a:gd name="T11" fmla="*/ 25 h 31"/>
                  <a:gd name="T12" fmla="*/ 34 w 34"/>
                  <a:gd name="T13" fmla="*/ 27 h 31"/>
                  <a:gd name="T14" fmla="*/ 34 w 34"/>
                  <a:gd name="T15" fmla="*/ 23 h 31"/>
                  <a:gd name="T16" fmla="*/ 30 w 34"/>
                  <a:gd name="T17" fmla="*/ 19 h 31"/>
                  <a:gd name="T18" fmla="*/ 34 w 34"/>
                  <a:gd name="T19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1">
                    <a:moveTo>
                      <a:pt x="34" y="27"/>
                    </a:moveTo>
                    <a:lnTo>
                      <a:pt x="30" y="19"/>
                    </a:lnTo>
                    <a:lnTo>
                      <a:pt x="9" y="0"/>
                    </a:lnTo>
                    <a:lnTo>
                      <a:pt x="0" y="12"/>
                    </a:lnTo>
                    <a:lnTo>
                      <a:pt x="21" y="31"/>
                    </a:lnTo>
                    <a:lnTo>
                      <a:pt x="17" y="25"/>
                    </a:lnTo>
                    <a:lnTo>
                      <a:pt x="34" y="27"/>
                    </a:lnTo>
                    <a:lnTo>
                      <a:pt x="34" y="23"/>
                    </a:lnTo>
                    <a:lnTo>
                      <a:pt x="30" y="19"/>
                    </a:lnTo>
                    <a:lnTo>
                      <a:pt x="34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55" name="Freeform 1542"/>
              <p:cNvSpPr>
                <a:spLocks/>
              </p:cNvSpPr>
              <p:nvPr/>
            </p:nvSpPr>
            <p:spPr bwMode="auto">
              <a:xfrm>
                <a:off x="2818" y="3832"/>
                <a:ext cx="13" cy="15"/>
              </a:xfrm>
              <a:custGeom>
                <a:avLst/>
                <a:gdLst>
                  <a:gd name="T0" fmla="*/ 13 w 19"/>
                  <a:gd name="T1" fmla="*/ 23 h 23"/>
                  <a:gd name="T2" fmla="*/ 15 w 19"/>
                  <a:gd name="T3" fmla="*/ 21 h 23"/>
                  <a:gd name="T4" fmla="*/ 19 w 19"/>
                  <a:gd name="T5" fmla="*/ 2 h 23"/>
                  <a:gd name="T6" fmla="*/ 2 w 19"/>
                  <a:gd name="T7" fmla="*/ 0 h 23"/>
                  <a:gd name="T8" fmla="*/ 0 w 19"/>
                  <a:gd name="T9" fmla="*/ 17 h 23"/>
                  <a:gd name="T10" fmla="*/ 2 w 19"/>
                  <a:gd name="T11" fmla="*/ 14 h 23"/>
                  <a:gd name="T12" fmla="*/ 13 w 19"/>
                  <a:gd name="T13" fmla="*/ 23 h 23"/>
                  <a:gd name="T14" fmla="*/ 15 w 19"/>
                  <a:gd name="T15" fmla="*/ 23 h 23"/>
                  <a:gd name="T16" fmla="*/ 15 w 19"/>
                  <a:gd name="T17" fmla="*/ 21 h 23"/>
                  <a:gd name="T18" fmla="*/ 13 w 19"/>
                  <a:gd name="T1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3">
                    <a:moveTo>
                      <a:pt x="13" y="23"/>
                    </a:moveTo>
                    <a:lnTo>
                      <a:pt x="15" y="21"/>
                    </a:lnTo>
                    <a:lnTo>
                      <a:pt x="19" y="2"/>
                    </a:lnTo>
                    <a:lnTo>
                      <a:pt x="2" y="0"/>
                    </a:lnTo>
                    <a:lnTo>
                      <a:pt x="0" y="17"/>
                    </a:lnTo>
                    <a:lnTo>
                      <a:pt x="2" y="14"/>
                    </a:lnTo>
                    <a:lnTo>
                      <a:pt x="13" y="23"/>
                    </a:lnTo>
                    <a:lnTo>
                      <a:pt x="15" y="23"/>
                    </a:lnTo>
                    <a:lnTo>
                      <a:pt x="15" y="21"/>
                    </a:lnTo>
                    <a:lnTo>
                      <a:pt x="13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56" name="Freeform 1543"/>
              <p:cNvSpPr>
                <a:spLocks/>
              </p:cNvSpPr>
              <p:nvPr/>
            </p:nvSpPr>
            <p:spPr bwMode="auto">
              <a:xfrm>
                <a:off x="2811" y="3841"/>
                <a:ext cx="17" cy="18"/>
              </a:xfrm>
              <a:custGeom>
                <a:avLst/>
                <a:gdLst>
                  <a:gd name="T0" fmla="*/ 11 w 26"/>
                  <a:gd name="T1" fmla="*/ 30 h 30"/>
                  <a:gd name="T2" fmla="*/ 11 w 26"/>
                  <a:gd name="T3" fmla="*/ 28 h 30"/>
                  <a:gd name="T4" fmla="*/ 26 w 26"/>
                  <a:gd name="T5" fmla="*/ 9 h 30"/>
                  <a:gd name="T6" fmla="*/ 15 w 26"/>
                  <a:gd name="T7" fmla="*/ 0 h 30"/>
                  <a:gd name="T8" fmla="*/ 0 w 26"/>
                  <a:gd name="T9" fmla="*/ 19 h 30"/>
                  <a:gd name="T10" fmla="*/ 11 w 26"/>
                  <a:gd name="T11" fmla="*/ 30 h 30"/>
                  <a:gd name="T12" fmla="*/ 11 w 26"/>
                  <a:gd name="T13" fmla="*/ 28 h 30"/>
                  <a:gd name="T14" fmla="*/ 11 w 26"/>
                  <a:gd name="T1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30">
                    <a:moveTo>
                      <a:pt x="11" y="30"/>
                    </a:moveTo>
                    <a:lnTo>
                      <a:pt x="11" y="28"/>
                    </a:lnTo>
                    <a:lnTo>
                      <a:pt x="26" y="9"/>
                    </a:lnTo>
                    <a:lnTo>
                      <a:pt x="15" y="0"/>
                    </a:lnTo>
                    <a:lnTo>
                      <a:pt x="0" y="19"/>
                    </a:lnTo>
                    <a:lnTo>
                      <a:pt x="11" y="30"/>
                    </a:lnTo>
                    <a:lnTo>
                      <a:pt x="11" y="28"/>
                    </a:lnTo>
                    <a:lnTo>
                      <a:pt x="11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57" name="Freeform 1544"/>
              <p:cNvSpPr>
                <a:spLocks/>
              </p:cNvSpPr>
              <p:nvPr/>
            </p:nvSpPr>
            <p:spPr bwMode="auto">
              <a:xfrm>
                <a:off x="2801" y="3851"/>
                <a:ext cx="16" cy="18"/>
              </a:xfrm>
              <a:custGeom>
                <a:avLst/>
                <a:gdLst>
                  <a:gd name="T0" fmla="*/ 14 w 27"/>
                  <a:gd name="T1" fmla="*/ 25 h 27"/>
                  <a:gd name="T2" fmla="*/ 14 w 27"/>
                  <a:gd name="T3" fmla="*/ 27 h 27"/>
                  <a:gd name="T4" fmla="*/ 27 w 27"/>
                  <a:gd name="T5" fmla="*/ 11 h 27"/>
                  <a:gd name="T6" fmla="*/ 16 w 27"/>
                  <a:gd name="T7" fmla="*/ 0 h 27"/>
                  <a:gd name="T8" fmla="*/ 2 w 27"/>
                  <a:gd name="T9" fmla="*/ 15 h 27"/>
                  <a:gd name="T10" fmla="*/ 0 w 27"/>
                  <a:gd name="T11" fmla="*/ 17 h 27"/>
                  <a:gd name="T12" fmla="*/ 2 w 27"/>
                  <a:gd name="T13" fmla="*/ 15 h 27"/>
                  <a:gd name="T14" fmla="*/ 0 w 27"/>
                  <a:gd name="T15" fmla="*/ 15 h 27"/>
                  <a:gd name="T16" fmla="*/ 0 w 27"/>
                  <a:gd name="T17" fmla="*/ 17 h 27"/>
                  <a:gd name="T18" fmla="*/ 14 w 27"/>
                  <a:gd name="T19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7">
                    <a:moveTo>
                      <a:pt x="14" y="25"/>
                    </a:moveTo>
                    <a:lnTo>
                      <a:pt x="14" y="27"/>
                    </a:lnTo>
                    <a:lnTo>
                      <a:pt x="27" y="11"/>
                    </a:lnTo>
                    <a:lnTo>
                      <a:pt x="16" y="0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14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58" name="Freeform 1545"/>
              <p:cNvSpPr>
                <a:spLocks/>
              </p:cNvSpPr>
              <p:nvPr/>
            </p:nvSpPr>
            <p:spPr bwMode="auto">
              <a:xfrm>
                <a:off x="2796" y="3865"/>
                <a:ext cx="14" cy="15"/>
              </a:xfrm>
              <a:custGeom>
                <a:avLst/>
                <a:gdLst>
                  <a:gd name="T0" fmla="*/ 5 w 21"/>
                  <a:gd name="T1" fmla="*/ 17 h 23"/>
                  <a:gd name="T2" fmla="*/ 13 w 21"/>
                  <a:gd name="T3" fmla="*/ 23 h 23"/>
                  <a:gd name="T4" fmla="*/ 21 w 21"/>
                  <a:gd name="T5" fmla="*/ 8 h 23"/>
                  <a:gd name="T6" fmla="*/ 7 w 21"/>
                  <a:gd name="T7" fmla="*/ 0 h 23"/>
                  <a:gd name="T8" fmla="*/ 0 w 21"/>
                  <a:gd name="T9" fmla="*/ 13 h 23"/>
                  <a:gd name="T10" fmla="*/ 5 w 21"/>
                  <a:gd name="T11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3">
                    <a:moveTo>
                      <a:pt x="5" y="17"/>
                    </a:moveTo>
                    <a:lnTo>
                      <a:pt x="13" y="23"/>
                    </a:lnTo>
                    <a:lnTo>
                      <a:pt x="21" y="8"/>
                    </a:lnTo>
                    <a:lnTo>
                      <a:pt x="7" y="0"/>
                    </a:lnTo>
                    <a:lnTo>
                      <a:pt x="0" y="13"/>
                    </a:lnTo>
                    <a:lnTo>
                      <a:pt x="5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59" name="Freeform 1546"/>
              <p:cNvSpPr>
                <a:spLocks/>
              </p:cNvSpPr>
              <p:nvPr/>
            </p:nvSpPr>
            <p:spPr bwMode="auto">
              <a:xfrm>
                <a:off x="1840" y="3779"/>
                <a:ext cx="14" cy="39"/>
              </a:xfrm>
              <a:custGeom>
                <a:avLst/>
                <a:gdLst>
                  <a:gd name="T0" fmla="*/ 15 w 23"/>
                  <a:gd name="T1" fmla="*/ 57 h 65"/>
                  <a:gd name="T2" fmla="*/ 17 w 23"/>
                  <a:gd name="T3" fmla="*/ 61 h 65"/>
                  <a:gd name="T4" fmla="*/ 23 w 23"/>
                  <a:gd name="T5" fmla="*/ 2 h 65"/>
                  <a:gd name="T6" fmla="*/ 8 w 23"/>
                  <a:gd name="T7" fmla="*/ 0 h 65"/>
                  <a:gd name="T8" fmla="*/ 2 w 23"/>
                  <a:gd name="T9" fmla="*/ 59 h 65"/>
                  <a:gd name="T10" fmla="*/ 2 w 23"/>
                  <a:gd name="T11" fmla="*/ 65 h 65"/>
                  <a:gd name="T12" fmla="*/ 2 w 23"/>
                  <a:gd name="T13" fmla="*/ 59 h 65"/>
                  <a:gd name="T14" fmla="*/ 0 w 23"/>
                  <a:gd name="T15" fmla="*/ 63 h 65"/>
                  <a:gd name="T16" fmla="*/ 2 w 23"/>
                  <a:gd name="T17" fmla="*/ 65 h 65"/>
                  <a:gd name="T18" fmla="*/ 15 w 23"/>
                  <a:gd name="T19" fmla="*/ 57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5">
                    <a:moveTo>
                      <a:pt x="15" y="57"/>
                    </a:moveTo>
                    <a:lnTo>
                      <a:pt x="17" y="61"/>
                    </a:lnTo>
                    <a:lnTo>
                      <a:pt x="23" y="2"/>
                    </a:lnTo>
                    <a:lnTo>
                      <a:pt x="8" y="0"/>
                    </a:lnTo>
                    <a:lnTo>
                      <a:pt x="2" y="59"/>
                    </a:lnTo>
                    <a:lnTo>
                      <a:pt x="2" y="65"/>
                    </a:lnTo>
                    <a:lnTo>
                      <a:pt x="2" y="59"/>
                    </a:lnTo>
                    <a:lnTo>
                      <a:pt x="0" y="63"/>
                    </a:lnTo>
                    <a:lnTo>
                      <a:pt x="2" y="65"/>
                    </a:lnTo>
                    <a:lnTo>
                      <a:pt x="15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60" name="Freeform 1547"/>
              <p:cNvSpPr>
                <a:spLocks/>
              </p:cNvSpPr>
              <p:nvPr/>
            </p:nvSpPr>
            <p:spPr bwMode="auto">
              <a:xfrm>
                <a:off x="1854" y="3657"/>
                <a:ext cx="17" cy="12"/>
              </a:xfrm>
              <a:custGeom>
                <a:avLst/>
                <a:gdLst>
                  <a:gd name="T0" fmla="*/ 17 w 27"/>
                  <a:gd name="T1" fmla="*/ 12 h 19"/>
                  <a:gd name="T2" fmla="*/ 10 w 27"/>
                  <a:gd name="T3" fmla="*/ 19 h 19"/>
                  <a:gd name="T4" fmla="*/ 27 w 27"/>
                  <a:gd name="T5" fmla="*/ 15 h 19"/>
                  <a:gd name="T6" fmla="*/ 25 w 27"/>
                  <a:gd name="T7" fmla="*/ 0 h 19"/>
                  <a:gd name="T8" fmla="*/ 8 w 27"/>
                  <a:gd name="T9" fmla="*/ 4 h 19"/>
                  <a:gd name="T10" fmla="*/ 0 w 27"/>
                  <a:gd name="T11" fmla="*/ 12 h 19"/>
                  <a:gd name="T12" fmla="*/ 8 w 27"/>
                  <a:gd name="T13" fmla="*/ 4 h 19"/>
                  <a:gd name="T14" fmla="*/ 2 w 27"/>
                  <a:gd name="T15" fmla="*/ 6 h 19"/>
                  <a:gd name="T16" fmla="*/ 0 w 27"/>
                  <a:gd name="T17" fmla="*/ 12 h 19"/>
                  <a:gd name="T18" fmla="*/ 17 w 27"/>
                  <a:gd name="T1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19">
                    <a:moveTo>
                      <a:pt x="17" y="12"/>
                    </a:moveTo>
                    <a:lnTo>
                      <a:pt x="10" y="19"/>
                    </a:lnTo>
                    <a:lnTo>
                      <a:pt x="27" y="15"/>
                    </a:lnTo>
                    <a:lnTo>
                      <a:pt x="25" y="0"/>
                    </a:lnTo>
                    <a:lnTo>
                      <a:pt x="8" y="4"/>
                    </a:lnTo>
                    <a:lnTo>
                      <a:pt x="0" y="12"/>
                    </a:lnTo>
                    <a:lnTo>
                      <a:pt x="8" y="4"/>
                    </a:lnTo>
                    <a:lnTo>
                      <a:pt x="2" y="6"/>
                    </a:lnTo>
                    <a:lnTo>
                      <a:pt x="0" y="12"/>
                    </a:lnTo>
                    <a:lnTo>
                      <a:pt x="17" y="1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61" name="Freeform 1548"/>
              <p:cNvSpPr>
                <a:spLocks/>
              </p:cNvSpPr>
              <p:nvPr/>
            </p:nvSpPr>
            <p:spPr bwMode="auto">
              <a:xfrm>
                <a:off x="1846" y="3664"/>
                <a:ext cx="19" cy="115"/>
              </a:xfrm>
              <a:custGeom>
                <a:avLst/>
                <a:gdLst>
                  <a:gd name="T0" fmla="*/ 7 w 30"/>
                  <a:gd name="T1" fmla="*/ 184 h 184"/>
                  <a:gd name="T2" fmla="*/ 15 w 30"/>
                  <a:gd name="T3" fmla="*/ 184 h 184"/>
                  <a:gd name="T4" fmla="*/ 30 w 30"/>
                  <a:gd name="T5" fmla="*/ 0 h 184"/>
                  <a:gd name="T6" fmla="*/ 13 w 30"/>
                  <a:gd name="T7" fmla="*/ 0 h 184"/>
                  <a:gd name="T8" fmla="*/ 0 w 30"/>
                  <a:gd name="T9" fmla="*/ 182 h 184"/>
                  <a:gd name="T10" fmla="*/ 7 w 3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184">
                    <a:moveTo>
                      <a:pt x="7" y="184"/>
                    </a:moveTo>
                    <a:lnTo>
                      <a:pt x="15" y="184"/>
                    </a:lnTo>
                    <a:lnTo>
                      <a:pt x="30" y="0"/>
                    </a:lnTo>
                    <a:lnTo>
                      <a:pt x="13" y="0"/>
                    </a:lnTo>
                    <a:lnTo>
                      <a:pt x="0" y="182"/>
                    </a:lnTo>
                    <a:lnTo>
                      <a:pt x="7" y="18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62" name="Freeform 1549"/>
              <p:cNvSpPr>
                <a:spLocks/>
              </p:cNvSpPr>
              <p:nvPr/>
            </p:nvSpPr>
            <p:spPr bwMode="auto">
              <a:xfrm>
                <a:off x="1909" y="3673"/>
                <a:ext cx="86" cy="107"/>
              </a:xfrm>
              <a:custGeom>
                <a:avLst/>
                <a:gdLst>
                  <a:gd name="T0" fmla="*/ 4 w 135"/>
                  <a:gd name="T1" fmla="*/ 15 h 175"/>
                  <a:gd name="T2" fmla="*/ 0 w 135"/>
                  <a:gd name="T3" fmla="*/ 12 h 175"/>
                  <a:gd name="T4" fmla="*/ 123 w 135"/>
                  <a:gd name="T5" fmla="*/ 175 h 175"/>
                  <a:gd name="T6" fmla="*/ 135 w 135"/>
                  <a:gd name="T7" fmla="*/ 165 h 175"/>
                  <a:gd name="T8" fmla="*/ 14 w 135"/>
                  <a:gd name="T9" fmla="*/ 2 h 175"/>
                  <a:gd name="T10" fmla="*/ 10 w 135"/>
                  <a:gd name="T11" fmla="*/ 0 h 175"/>
                  <a:gd name="T12" fmla="*/ 14 w 135"/>
                  <a:gd name="T13" fmla="*/ 2 h 175"/>
                  <a:gd name="T14" fmla="*/ 12 w 135"/>
                  <a:gd name="T15" fmla="*/ 0 h 175"/>
                  <a:gd name="T16" fmla="*/ 10 w 135"/>
                  <a:gd name="T17" fmla="*/ 0 h 175"/>
                  <a:gd name="T18" fmla="*/ 4 w 135"/>
                  <a:gd name="T19" fmla="*/ 1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" h="175">
                    <a:moveTo>
                      <a:pt x="4" y="15"/>
                    </a:moveTo>
                    <a:lnTo>
                      <a:pt x="0" y="12"/>
                    </a:lnTo>
                    <a:lnTo>
                      <a:pt x="123" y="175"/>
                    </a:lnTo>
                    <a:lnTo>
                      <a:pt x="135" y="165"/>
                    </a:lnTo>
                    <a:lnTo>
                      <a:pt x="14" y="2"/>
                    </a:lnTo>
                    <a:lnTo>
                      <a:pt x="10" y="0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4" y="1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63" name="Freeform 1550"/>
              <p:cNvSpPr>
                <a:spLocks/>
              </p:cNvSpPr>
              <p:nvPr/>
            </p:nvSpPr>
            <p:spPr bwMode="auto">
              <a:xfrm>
                <a:off x="1889" y="3664"/>
                <a:ext cx="27" cy="18"/>
              </a:xfrm>
              <a:custGeom>
                <a:avLst/>
                <a:gdLst>
                  <a:gd name="T0" fmla="*/ 0 w 42"/>
                  <a:gd name="T1" fmla="*/ 15 h 28"/>
                  <a:gd name="T2" fmla="*/ 36 w 42"/>
                  <a:gd name="T3" fmla="*/ 28 h 28"/>
                  <a:gd name="T4" fmla="*/ 42 w 42"/>
                  <a:gd name="T5" fmla="*/ 13 h 28"/>
                  <a:gd name="T6" fmla="*/ 4 w 42"/>
                  <a:gd name="T7" fmla="*/ 0 h 28"/>
                  <a:gd name="T8" fmla="*/ 0 w 42"/>
                  <a:gd name="T9" fmla="*/ 1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8">
                    <a:moveTo>
                      <a:pt x="0" y="15"/>
                    </a:moveTo>
                    <a:lnTo>
                      <a:pt x="36" y="28"/>
                    </a:lnTo>
                    <a:lnTo>
                      <a:pt x="42" y="13"/>
                    </a:lnTo>
                    <a:lnTo>
                      <a:pt x="4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64" name="Freeform 1551"/>
              <p:cNvSpPr>
                <a:spLocks/>
              </p:cNvSpPr>
              <p:nvPr/>
            </p:nvSpPr>
            <p:spPr bwMode="auto">
              <a:xfrm>
                <a:off x="1867" y="3657"/>
                <a:ext cx="25" cy="18"/>
              </a:xfrm>
              <a:custGeom>
                <a:avLst/>
                <a:gdLst>
                  <a:gd name="T0" fmla="*/ 4 w 37"/>
                  <a:gd name="T1" fmla="*/ 8 h 27"/>
                  <a:gd name="T2" fmla="*/ 0 w 37"/>
                  <a:gd name="T3" fmla="*/ 15 h 27"/>
                  <a:gd name="T4" fmla="*/ 33 w 37"/>
                  <a:gd name="T5" fmla="*/ 27 h 27"/>
                  <a:gd name="T6" fmla="*/ 37 w 37"/>
                  <a:gd name="T7" fmla="*/ 12 h 27"/>
                  <a:gd name="T8" fmla="*/ 6 w 37"/>
                  <a:gd name="T9" fmla="*/ 0 h 27"/>
                  <a:gd name="T10" fmla="*/ 4 w 37"/>
                  <a:gd name="T1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27">
                    <a:moveTo>
                      <a:pt x="4" y="8"/>
                    </a:moveTo>
                    <a:lnTo>
                      <a:pt x="0" y="15"/>
                    </a:lnTo>
                    <a:lnTo>
                      <a:pt x="33" y="27"/>
                    </a:lnTo>
                    <a:lnTo>
                      <a:pt x="37" y="12"/>
                    </a:lnTo>
                    <a:lnTo>
                      <a:pt x="6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65" name="Freeform 1552"/>
              <p:cNvSpPr>
                <a:spLocks/>
              </p:cNvSpPr>
              <p:nvPr/>
            </p:nvSpPr>
            <p:spPr bwMode="auto">
              <a:xfrm>
                <a:off x="2202" y="3625"/>
                <a:ext cx="18" cy="12"/>
              </a:xfrm>
              <a:custGeom>
                <a:avLst/>
                <a:gdLst>
                  <a:gd name="T0" fmla="*/ 15 w 27"/>
                  <a:gd name="T1" fmla="*/ 12 h 17"/>
                  <a:gd name="T2" fmla="*/ 8 w 27"/>
                  <a:gd name="T3" fmla="*/ 17 h 17"/>
                  <a:gd name="T4" fmla="*/ 27 w 27"/>
                  <a:gd name="T5" fmla="*/ 16 h 17"/>
                  <a:gd name="T6" fmla="*/ 25 w 27"/>
                  <a:gd name="T7" fmla="*/ 0 h 17"/>
                  <a:gd name="T8" fmla="*/ 6 w 27"/>
                  <a:gd name="T9" fmla="*/ 2 h 17"/>
                  <a:gd name="T10" fmla="*/ 0 w 27"/>
                  <a:gd name="T11" fmla="*/ 8 h 17"/>
                  <a:gd name="T12" fmla="*/ 6 w 27"/>
                  <a:gd name="T13" fmla="*/ 2 h 17"/>
                  <a:gd name="T14" fmla="*/ 2 w 27"/>
                  <a:gd name="T15" fmla="*/ 2 h 17"/>
                  <a:gd name="T16" fmla="*/ 0 w 27"/>
                  <a:gd name="T17" fmla="*/ 8 h 17"/>
                  <a:gd name="T18" fmla="*/ 15 w 27"/>
                  <a:gd name="T19" fmla="*/ 1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17">
                    <a:moveTo>
                      <a:pt x="15" y="12"/>
                    </a:moveTo>
                    <a:lnTo>
                      <a:pt x="8" y="17"/>
                    </a:lnTo>
                    <a:lnTo>
                      <a:pt x="27" y="16"/>
                    </a:lnTo>
                    <a:lnTo>
                      <a:pt x="25" y="0"/>
                    </a:lnTo>
                    <a:lnTo>
                      <a:pt x="6" y="2"/>
                    </a:lnTo>
                    <a:lnTo>
                      <a:pt x="0" y="8"/>
                    </a:lnTo>
                    <a:lnTo>
                      <a:pt x="6" y="2"/>
                    </a:lnTo>
                    <a:lnTo>
                      <a:pt x="2" y="2"/>
                    </a:lnTo>
                    <a:lnTo>
                      <a:pt x="0" y="8"/>
                    </a:lnTo>
                    <a:lnTo>
                      <a:pt x="15" y="1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66" name="Freeform 1553"/>
              <p:cNvSpPr>
                <a:spLocks/>
              </p:cNvSpPr>
              <p:nvPr/>
            </p:nvSpPr>
            <p:spPr bwMode="auto">
              <a:xfrm>
                <a:off x="2197" y="3631"/>
                <a:ext cx="16" cy="15"/>
              </a:xfrm>
              <a:custGeom>
                <a:avLst/>
                <a:gdLst>
                  <a:gd name="T0" fmla="*/ 18 w 23"/>
                  <a:gd name="T1" fmla="*/ 21 h 23"/>
                  <a:gd name="T2" fmla="*/ 18 w 23"/>
                  <a:gd name="T3" fmla="*/ 23 h 23"/>
                  <a:gd name="T4" fmla="*/ 23 w 23"/>
                  <a:gd name="T5" fmla="*/ 4 h 23"/>
                  <a:gd name="T6" fmla="*/ 8 w 23"/>
                  <a:gd name="T7" fmla="*/ 0 h 23"/>
                  <a:gd name="T8" fmla="*/ 2 w 23"/>
                  <a:gd name="T9" fmla="*/ 19 h 23"/>
                  <a:gd name="T10" fmla="*/ 0 w 23"/>
                  <a:gd name="T11" fmla="*/ 21 h 23"/>
                  <a:gd name="T12" fmla="*/ 2 w 23"/>
                  <a:gd name="T13" fmla="*/ 19 h 23"/>
                  <a:gd name="T14" fmla="*/ 0 w 23"/>
                  <a:gd name="T15" fmla="*/ 19 h 23"/>
                  <a:gd name="T16" fmla="*/ 0 w 23"/>
                  <a:gd name="T17" fmla="*/ 21 h 23"/>
                  <a:gd name="T18" fmla="*/ 18 w 23"/>
                  <a:gd name="T1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3">
                    <a:moveTo>
                      <a:pt x="18" y="21"/>
                    </a:moveTo>
                    <a:lnTo>
                      <a:pt x="18" y="23"/>
                    </a:lnTo>
                    <a:lnTo>
                      <a:pt x="23" y="4"/>
                    </a:lnTo>
                    <a:lnTo>
                      <a:pt x="8" y="0"/>
                    </a:lnTo>
                    <a:lnTo>
                      <a:pt x="2" y="19"/>
                    </a:lnTo>
                    <a:lnTo>
                      <a:pt x="0" y="21"/>
                    </a:lnTo>
                    <a:lnTo>
                      <a:pt x="2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18" y="2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67" name="Freeform 1554"/>
              <p:cNvSpPr>
                <a:spLocks/>
              </p:cNvSpPr>
              <p:nvPr/>
            </p:nvSpPr>
            <p:spPr bwMode="auto">
              <a:xfrm>
                <a:off x="2197" y="3646"/>
                <a:ext cx="11" cy="14"/>
              </a:xfrm>
              <a:custGeom>
                <a:avLst/>
                <a:gdLst>
                  <a:gd name="T0" fmla="*/ 18 w 18"/>
                  <a:gd name="T1" fmla="*/ 19 h 25"/>
                  <a:gd name="T2" fmla="*/ 18 w 18"/>
                  <a:gd name="T3" fmla="*/ 23 h 25"/>
                  <a:gd name="T4" fmla="*/ 18 w 18"/>
                  <a:gd name="T5" fmla="*/ 0 h 25"/>
                  <a:gd name="T6" fmla="*/ 0 w 18"/>
                  <a:gd name="T7" fmla="*/ 0 h 25"/>
                  <a:gd name="T8" fmla="*/ 0 w 18"/>
                  <a:gd name="T9" fmla="*/ 23 h 25"/>
                  <a:gd name="T10" fmla="*/ 2 w 18"/>
                  <a:gd name="T11" fmla="*/ 25 h 25"/>
                  <a:gd name="T12" fmla="*/ 0 w 18"/>
                  <a:gd name="T13" fmla="*/ 23 h 25"/>
                  <a:gd name="T14" fmla="*/ 0 w 18"/>
                  <a:gd name="T15" fmla="*/ 25 h 25"/>
                  <a:gd name="T16" fmla="*/ 2 w 18"/>
                  <a:gd name="T17" fmla="*/ 25 h 25"/>
                  <a:gd name="T18" fmla="*/ 18 w 18"/>
                  <a:gd name="T19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25">
                    <a:moveTo>
                      <a:pt x="18" y="19"/>
                    </a:moveTo>
                    <a:lnTo>
                      <a:pt x="18" y="23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0" y="23"/>
                    </a:lnTo>
                    <a:lnTo>
                      <a:pt x="0" y="25"/>
                    </a:lnTo>
                    <a:lnTo>
                      <a:pt x="2" y="25"/>
                    </a:lnTo>
                    <a:lnTo>
                      <a:pt x="18" y="19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68" name="Freeform 1555"/>
              <p:cNvSpPr>
                <a:spLocks/>
              </p:cNvSpPr>
              <p:nvPr/>
            </p:nvSpPr>
            <p:spPr bwMode="auto">
              <a:xfrm>
                <a:off x="2200" y="3655"/>
                <a:ext cx="13" cy="15"/>
              </a:xfrm>
              <a:custGeom>
                <a:avLst/>
                <a:gdLst>
                  <a:gd name="T0" fmla="*/ 18 w 21"/>
                  <a:gd name="T1" fmla="*/ 23 h 23"/>
                  <a:gd name="T2" fmla="*/ 19 w 21"/>
                  <a:gd name="T3" fmla="*/ 14 h 23"/>
                  <a:gd name="T4" fmla="*/ 16 w 21"/>
                  <a:gd name="T5" fmla="*/ 0 h 23"/>
                  <a:gd name="T6" fmla="*/ 0 w 21"/>
                  <a:gd name="T7" fmla="*/ 6 h 23"/>
                  <a:gd name="T8" fmla="*/ 4 w 21"/>
                  <a:gd name="T9" fmla="*/ 19 h 23"/>
                  <a:gd name="T10" fmla="*/ 6 w 21"/>
                  <a:gd name="T11" fmla="*/ 10 h 23"/>
                  <a:gd name="T12" fmla="*/ 18 w 21"/>
                  <a:gd name="T13" fmla="*/ 23 h 23"/>
                  <a:gd name="T14" fmla="*/ 21 w 21"/>
                  <a:gd name="T15" fmla="*/ 19 h 23"/>
                  <a:gd name="T16" fmla="*/ 19 w 21"/>
                  <a:gd name="T17" fmla="*/ 14 h 23"/>
                  <a:gd name="T18" fmla="*/ 18 w 21"/>
                  <a:gd name="T1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3">
                    <a:moveTo>
                      <a:pt x="18" y="23"/>
                    </a:moveTo>
                    <a:lnTo>
                      <a:pt x="19" y="14"/>
                    </a:lnTo>
                    <a:lnTo>
                      <a:pt x="16" y="0"/>
                    </a:lnTo>
                    <a:lnTo>
                      <a:pt x="0" y="6"/>
                    </a:lnTo>
                    <a:lnTo>
                      <a:pt x="4" y="19"/>
                    </a:lnTo>
                    <a:lnTo>
                      <a:pt x="6" y="10"/>
                    </a:lnTo>
                    <a:lnTo>
                      <a:pt x="18" y="23"/>
                    </a:lnTo>
                    <a:lnTo>
                      <a:pt x="21" y="19"/>
                    </a:lnTo>
                    <a:lnTo>
                      <a:pt x="19" y="14"/>
                    </a:lnTo>
                    <a:lnTo>
                      <a:pt x="18" y="2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69" name="Freeform 1556"/>
              <p:cNvSpPr>
                <a:spLocks/>
              </p:cNvSpPr>
              <p:nvPr/>
            </p:nvSpPr>
            <p:spPr bwMode="auto">
              <a:xfrm>
                <a:off x="2196" y="3661"/>
                <a:ext cx="14" cy="14"/>
              </a:xfrm>
              <a:custGeom>
                <a:avLst/>
                <a:gdLst>
                  <a:gd name="T0" fmla="*/ 16 w 22"/>
                  <a:gd name="T1" fmla="*/ 15 h 19"/>
                  <a:gd name="T2" fmla="*/ 14 w 22"/>
                  <a:gd name="T3" fmla="*/ 19 h 19"/>
                  <a:gd name="T4" fmla="*/ 22 w 22"/>
                  <a:gd name="T5" fmla="*/ 13 h 19"/>
                  <a:gd name="T6" fmla="*/ 10 w 22"/>
                  <a:gd name="T7" fmla="*/ 0 h 19"/>
                  <a:gd name="T8" fmla="*/ 4 w 22"/>
                  <a:gd name="T9" fmla="*/ 6 h 19"/>
                  <a:gd name="T10" fmla="*/ 0 w 22"/>
                  <a:gd name="T11" fmla="*/ 9 h 19"/>
                  <a:gd name="T12" fmla="*/ 4 w 22"/>
                  <a:gd name="T13" fmla="*/ 6 h 19"/>
                  <a:gd name="T14" fmla="*/ 2 w 22"/>
                  <a:gd name="T15" fmla="*/ 7 h 19"/>
                  <a:gd name="T16" fmla="*/ 0 w 22"/>
                  <a:gd name="T17" fmla="*/ 9 h 19"/>
                  <a:gd name="T18" fmla="*/ 16 w 22"/>
                  <a:gd name="T19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19">
                    <a:moveTo>
                      <a:pt x="16" y="15"/>
                    </a:moveTo>
                    <a:lnTo>
                      <a:pt x="14" y="19"/>
                    </a:lnTo>
                    <a:lnTo>
                      <a:pt x="22" y="13"/>
                    </a:lnTo>
                    <a:lnTo>
                      <a:pt x="10" y="0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4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16" y="1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70" name="Freeform 1557"/>
              <p:cNvSpPr>
                <a:spLocks/>
              </p:cNvSpPr>
              <p:nvPr/>
            </p:nvSpPr>
            <p:spPr bwMode="auto">
              <a:xfrm>
                <a:off x="2194" y="3667"/>
                <a:ext cx="14" cy="14"/>
              </a:xfrm>
              <a:custGeom>
                <a:avLst/>
                <a:gdLst>
                  <a:gd name="T0" fmla="*/ 13 w 21"/>
                  <a:gd name="T1" fmla="*/ 20 h 20"/>
                  <a:gd name="T2" fmla="*/ 15 w 21"/>
                  <a:gd name="T3" fmla="*/ 20 h 20"/>
                  <a:gd name="T4" fmla="*/ 21 w 21"/>
                  <a:gd name="T5" fmla="*/ 6 h 20"/>
                  <a:gd name="T6" fmla="*/ 5 w 21"/>
                  <a:gd name="T7" fmla="*/ 0 h 20"/>
                  <a:gd name="T8" fmla="*/ 0 w 21"/>
                  <a:gd name="T9" fmla="*/ 12 h 20"/>
                  <a:gd name="T10" fmla="*/ 2 w 21"/>
                  <a:gd name="T11" fmla="*/ 10 h 20"/>
                  <a:gd name="T12" fmla="*/ 13 w 21"/>
                  <a:gd name="T13" fmla="*/ 20 h 20"/>
                  <a:gd name="T14" fmla="*/ 15 w 21"/>
                  <a:gd name="T15" fmla="*/ 20 h 20"/>
                  <a:gd name="T16" fmla="*/ 13 w 21"/>
                  <a:gd name="T1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0">
                    <a:moveTo>
                      <a:pt x="13" y="20"/>
                    </a:moveTo>
                    <a:lnTo>
                      <a:pt x="15" y="20"/>
                    </a:lnTo>
                    <a:lnTo>
                      <a:pt x="21" y="6"/>
                    </a:lnTo>
                    <a:lnTo>
                      <a:pt x="5" y="0"/>
                    </a:lnTo>
                    <a:lnTo>
                      <a:pt x="0" y="12"/>
                    </a:lnTo>
                    <a:lnTo>
                      <a:pt x="2" y="10"/>
                    </a:lnTo>
                    <a:lnTo>
                      <a:pt x="13" y="20"/>
                    </a:lnTo>
                    <a:lnTo>
                      <a:pt x="15" y="20"/>
                    </a:lnTo>
                    <a:lnTo>
                      <a:pt x="13" y="2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71" name="Freeform 1558"/>
              <p:cNvSpPr>
                <a:spLocks/>
              </p:cNvSpPr>
              <p:nvPr/>
            </p:nvSpPr>
            <p:spPr bwMode="auto">
              <a:xfrm>
                <a:off x="2186" y="3675"/>
                <a:ext cx="16" cy="14"/>
              </a:xfrm>
              <a:custGeom>
                <a:avLst/>
                <a:gdLst>
                  <a:gd name="T0" fmla="*/ 12 w 23"/>
                  <a:gd name="T1" fmla="*/ 25 h 25"/>
                  <a:gd name="T2" fmla="*/ 13 w 23"/>
                  <a:gd name="T3" fmla="*/ 23 h 25"/>
                  <a:gd name="T4" fmla="*/ 23 w 23"/>
                  <a:gd name="T5" fmla="*/ 10 h 25"/>
                  <a:gd name="T6" fmla="*/ 12 w 23"/>
                  <a:gd name="T7" fmla="*/ 0 h 25"/>
                  <a:gd name="T8" fmla="*/ 0 w 23"/>
                  <a:gd name="T9" fmla="*/ 11 h 25"/>
                  <a:gd name="T10" fmla="*/ 2 w 23"/>
                  <a:gd name="T11" fmla="*/ 10 h 25"/>
                  <a:gd name="T12" fmla="*/ 12 w 23"/>
                  <a:gd name="T13" fmla="*/ 25 h 25"/>
                  <a:gd name="T14" fmla="*/ 12 w 23"/>
                  <a:gd name="T15" fmla="*/ 23 h 25"/>
                  <a:gd name="T16" fmla="*/ 13 w 23"/>
                  <a:gd name="T17" fmla="*/ 23 h 25"/>
                  <a:gd name="T18" fmla="*/ 12 w 23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5">
                    <a:moveTo>
                      <a:pt x="12" y="25"/>
                    </a:moveTo>
                    <a:lnTo>
                      <a:pt x="13" y="23"/>
                    </a:lnTo>
                    <a:lnTo>
                      <a:pt x="23" y="10"/>
                    </a:lnTo>
                    <a:lnTo>
                      <a:pt x="12" y="0"/>
                    </a:lnTo>
                    <a:lnTo>
                      <a:pt x="0" y="11"/>
                    </a:lnTo>
                    <a:lnTo>
                      <a:pt x="2" y="10"/>
                    </a:lnTo>
                    <a:lnTo>
                      <a:pt x="12" y="25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2" y="2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72" name="Freeform 1559"/>
              <p:cNvSpPr>
                <a:spLocks/>
              </p:cNvSpPr>
              <p:nvPr/>
            </p:nvSpPr>
            <p:spPr bwMode="auto">
              <a:xfrm>
                <a:off x="2179" y="3681"/>
                <a:ext cx="15" cy="14"/>
              </a:xfrm>
              <a:custGeom>
                <a:avLst/>
                <a:gdLst>
                  <a:gd name="T0" fmla="*/ 2 w 25"/>
                  <a:gd name="T1" fmla="*/ 24 h 24"/>
                  <a:gd name="T2" fmla="*/ 9 w 25"/>
                  <a:gd name="T3" fmla="*/ 23 h 24"/>
                  <a:gd name="T4" fmla="*/ 25 w 25"/>
                  <a:gd name="T5" fmla="*/ 15 h 24"/>
                  <a:gd name="T6" fmla="*/ 15 w 25"/>
                  <a:gd name="T7" fmla="*/ 0 h 24"/>
                  <a:gd name="T8" fmla="*/ 0 w 25"/>
                  <a:gd name="T9" fmla="*/ 9 h 24"/>
                  <a:gd name="T10" fmla="*/ 7 w 25"/>
                  <a:gd name="T11" fmla="*/ 9 h 24"/>
                  <a:gd name="T12" fmla="*/ 2 w 25"/>
                  <a:gd name="T13" fmla="*/ 24 h 24"/>
                  <a:gd name="T14" fmla="*/ 5 w 25"/>
                  <a:gd name="T15" fmla="*/ 24 h 24"/>
                  <a:gd name="T16" fmla="*/ 9 w 25"/>
                  <a:gd name="T17" fmla="*/ 23 h 24"/>
                  <a:gd name="T18" fmla="*/ 2 w 25"/>
                  <a:gd name="T1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4">
                    <a:moveTo>
                      <a:pt x="2" y="24"/>
                    </a:moveTo>
                    <a:lnTo>
                      <a:pt x="9" y="23"/>
                    </a:lnTo>
                    <a:lnTo>
                      <a:pt x="25" y="15"/>
                    </a:lnTo>
                    <a:lnTo>
                      <a:pt x="15" y="0"/>
                    </a:lnTo>
                    <a:lnTo>
                      <a:pt x="0" y="9"/>
                    </a:lnTo>
                    <a:lnTo>
                      <a:pt x="7" y="9"/>
                    </a:lnTo>
                    <a:lnTo>
                      <a:pt x="2" y="24"/>
                    </a:lnTo>
                    <a:lnTo>
                      <a:pt x="5" y="24"/>
                    </a:lnTo>
                    <a:lnTo>
                      <a:pt x="9" y="23"/>
                    </a:lnTo>
                    <a:lnTo>
                      <a:pt x="2" y="2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73" name="Freeform 1560"/>
              <p:cNvSpPr>
                <a:spLocks/>
              </p:cNvSpPr>
              <p:nvPr/>
            </p:nvSpPr>
            <p:spPr bwMode="auto">
              <a:xfrm>
                <a:off x="2171" y="3682"/>
                <a:ext cx="13" cy="13"/>
              </a:xfrm>
              <a:custGeom>
                <a:avLst/>
                <a:gdLst>
                  <a:gd name="T0" fmla="*/ 0 w 19"/>
                  <a:gd name="T1" fmla="*/ 14 h 19"/>
                  <a:gd name="T2" fmla="*/ 2 w 19"/>
                  <a:gd name="T3" fmla="*/ 16 h 19"/>
                  <a:gd name="T4" fmla="*/ 14 w 19"/>
                  <a:gd name="T5" fmla="*/ 19 h 19"/>
                  <a:gd name="T6" fmla="*/ 19 w 19"/>
                  <a:gd name="T7" fmla="*/ 4 h 19"/>
                  <a:gd name="T8" fmla="*/ 8 w 19"/>
                  <a:gd name="T9" fmla="*/ 0 h 19"/>
                  <a:gd name="T10" fmla="*/ 10 w 19"/>
                  <a:gd name="T11" fmla="*/ 0 h 19"/>
                  <a:gd name="T12" fmla="*/ 0 w 19"/>
                  <a:gd name="T13" fmla="*/ 14 h 19"/>
                  <a:gd name="T14" fmla="*/ 2 w 19"/>
                  <a:gd name="T15" fmla="*/ 16 h 19"/>
                  <a:gd name="T16" fmla="*/ 0 w 19"/>
                  <a:gd name="T1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19">
                    <a:moveTo>
                      <a:pt x="0" y="14"/>
                    </a:moveTo>
                    <a:lnTo>
                      <a:pt x="2" y="16"/>
                    </a:lnTo>
                    <a:lnTo>
                      <a:pt x="14" y="19"/>
                    </a:lnTo>
                    <a:lnTo>
                      <a:pt x="19" y="4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74" name="Freeform 1561"/>
              <p:cNvSpPr>
                <a:spLocks/>
              </p:cNvSpPr>
              <p:nvPr/>
            </p:nvSpPr>
            <p:spPr bwMode="auto">
              <a:xfrm>
                <a:off x="2154" y="3672"/>
                <a:ext cx="23" cy="20"/>
              </a:xfrm>
              <a:custGeom>
                <a:avLst/>
                <a:gdLst>
                  <a:gd name="T0" fmla="*/ 4 w 37"/>
                  <a:gd name="T1" fmla="*/ 15 h 33"/>
                  <a:gd name="T2" fmla="*/ 0 w 37"/>
                  <a:gd name="T3" fmla="*/ 14 h 33"/>
                  <a:gd name="T4" fmla="*/ 27 w 37"/>
                  <a:gd name="T5" fmla="*/ 33 h 33"/>
                  <a:gd name="T6" fmla="*/ 37 w 37"/>
                  <a:gd name="T7" fmla="*/ 19 h 33"/>
                  <a:gd name="T8" fmla="*/ 10 w 37"/>
                  <a:gd name="T9" fmla="*/ 0 h 33"/>
                  <a:gd name="T10" fmla="*/ 6 w 37"/>
                  <a:gd name="T11" fmla="*/ 0 h 33"/>
                  <a:gd name="T12" fmla="*/ 10 w 37"/>
                  <a:gd name="T13" fmla="*/ 0 h 33"/>
                  <a:gd name="T14" fmla="*/ 8 w 37"/>
                  <a:gd name="T15" fmla="*/ 0 h 33"/>
                  <a:gd name="T16" fmla="*/ 6 w 37"/>
                  <a:gd name="T17" fmla="*/ 0 h 33"/>
                  <a:gd name="T18" fmla="*/ 4 w 37"/>
                  <a:gd name="T19" fmla="*/ 1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33">
                    <a:moveTo>
                      <a:pt x="4" y="15"/>
                    </a:moveTo>
                    <a:lnTo>
                      <a:pt x="0" y="14"/>
                    </a:lnTo>
                    <a:lnTo>
                      <a:pt x="27" y="33"/>
                    </a:lnTo>
                    <a:lnTo>
                      <a:pt x="37" y="19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1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75" name="Freeform 1562"/>
              <p:cNvSpPr>
                <a:spLocks/>
              </p:cNvSpPr>
              <p:nvPr/>
            </p:nvSpPr>
            <p:spPr bwMode="auto">
              <a:xfrm>
                <a:off x="2140" y="3669"/>
                <a:ext cx="17" cy="12"/>
              </a:xfrm>
              <a:custGeom>
                <a:avLst/>
                <a:gdLst>
                  <a:gd name="T0" fmla="*/ 12 w 29"/>
                  <a:gd name="T1" fmla="*/ 14 h 19"/>
                  <a:gd name="T2" fmla="*/ 4 w 29"/>
                  <a:gd name="T3" fmla="*/ 18 h 19"/>
                  <a:gd name="T4" fmla="*/ 27 w 29"/>
                  <a:gd name="T5" fmla="*/ 19 h 19"/>
                  <a:gd name="T6" fmla="*/ 29 w 29"/>
                  <a:gd name="T7" fmla="*/ 4 h 19"/>
                  <a:gd name="T8" fmla="*/ 6 w 29"/>
                  <a:gd name="T9" fmla="*/ 0 h 19"/>
                  <a:gd name="T10" fmla="*/ 0 w 29"/>
                  <a:gd name="T11" fmla="*/ 4 h 19"/>
                  <a:gd name="T12" fmla="*/ 6 w 29"/>
                  <a:gd name="T13" fmla="*/ 0 h 19"/>
                  <a:gd name="T14" fmla="*/ 2 w 29"/>
                  <a:gd name="T15" fmla="*/ 0 h 19"/>
                  <a:gd name="T16" fmla="*/ 0 w 29"/>
                  <a:gd name="T17" fmla="*/ 4 h 19"/>
                  <a:gd name="T18" fmla="*/ 12 w 29"/>
                  <a:gd name="T1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19">
                    <a:moveTo>
                      <a:pt x="12" y="14"/>
                    </a:moveTo>
                    <a:lnTo>
                      <a:pt x="4" y="18"/>
                    </a:lnTo>
                    <a:lnTo>
                      <a:pt x="27" y="19"/>
                    </a:lnTo>
                    <a:lnTo>
                      <a:pt x="29" y="4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12" y="1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76" name="Freeform 1563"/>
              <p:cNvSpPr>
                <a:spLocks/>
              </p:cNvSpPr>
              <p:nvPr/>
            </p:nvSpPr>
            <p:spPr bwMode="auto">
              <a:xfrm>
                <a:off x="2131" y="3672"/>
                <a:ext cx="17" cy="16"/>
              </a:xfrm>
              <a:custGeom>
                <a:avLst/>
                <a:gdLst>
                  <a:gd name="T0" fmla="*/ 15 w 25"/>
                  <a:gd name="T1" fmla="*/ 21 h 25"/>
                  <a:gd name="T2" fmla="*/ 13 w 25"/>
                  <a:gd name="T3" fmla="*/ 25 h 25"/>
                  <a:gd name="T4" fmla="*/ 25 w 25"/>
                  <a:gd name="T5" fmla="*/ 10 h 25"/>
                  <a:gd name="T6" fmla="*/ 13 w 25"/>
                  <a:gd name="T7" fmla="*/ 0 h 25"/>
                  <a:gd name="T8" fmla="*/ 0 w 25"/>
                  <a:gd name="T9" fmla="*/ 14 h 25"/>
                  <a:gd name="T10" fmla="*/ 0 w 25"/>
                  <a:gd name="T11" fmla="*/ 17 h 25"/>
                  <a:gd name="T12" fmla="*/ 0 w 25"/>
                  <a:gd name="T13" fmla="*/ 14 h 25"/>
                  <a:gd name="T14" fmla="*/ 0 w 25"/>
                  <a:gd name="T15" fmla="*/ 15 h 25"/>
                  <a:gd name="T16" fmla="*/ 0 w 25"/>
                  <a:gd name="T17" fmla="*/ 17 h 25"/>
                  <a:gd name="T18" fmla="*/ 15 w 25"/>
                  <a:gd name="T1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5">
                    <a:moveTo>
                      <a:pt x="15" y="21"/>
                    </a:moveTo>
                    <a:lnTo>
                      <a:pt x="13" y="25"/>
                    </a:lnTo>
                    <a:lnTo>
                      <a:pt x="25" y="10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15" y="2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77" name="Freeform 1564"/>
              <p:cNvSpPr>
                <a:spLocks/>
              </p:cNvSpPr>
              <p:nvPr/>
            </p:nvSpPr>
            <p:spPr bwMode="auto">
              <a:xfrm>
                <a:off x="2126" y="3682"/>
                <a:ext cx="16" cy="15"/>
              </a:xfrm>
              <a:custGeom>
                <a:avLst/>
                <a:gdLst>
                  <a:gd name="T0" fmla="*/ 15 w 23"/>
                  <a:gd name="T1" fmla="*/ 16 h 25"/>
                  <a:gd name="T2" fmla="*/ 15 w 23"/>
                  <a:gd name="T3" fmla="*/ 23 h 25"/>
                  <a:gd name="T4" fmla="*/ 23 w 23"/>
                  <a:gd name="T5" fmla="*/ 4 h 25"/>
                  <a:gd name="T6" fmla="*/ 8 w 23"/>
                  <a:gd name="T7" fmla="*/ 0 h 25"/>
                  <a:gd name="T8" fmla="*/ 0 w 23"/>
                  <a:gd name="T9" fmla="*/ 18 h 25"/>
                  <a:gd name="T10" fmla="*/ 2 w 23"/>
                  <a:gd name="T11" fmla="*/ 25 h 25"/>
                  <a:gd name="T12" fmla="*/ 0 w 23"/>
                  <a:gd name="T13" fmla="*/ 18 h 25"/>
                  <a:gd name="T14" fmla="*/ 0 w 23"/>
                  <a:gd name="T15" fmla="*/ 21 h 25"/>
                  <a:gd name="T16" fmla="*/ 2 w 23"/>
                  <a:gd name="T17" fmla="*/ 25 h 25"/>
                  <a:gd name="T18" fmla="*/ 15 w 23"/>
                  <a:gd name="T19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5">
                    <a:moveTo>
                      <a:pt x="15" y="16"/>
                    </a:moveTo>
                    <a:lnTo>
                      <a:pt x="15" y="23"/>
                    </a:lnTo>
                    <a:lnTo>
                      <a:pt x="23" y="4"/>
                    </a:lnTo>
                    <a:lnTo>
                      <a:pt x="8" y="0"/>
                    </a:lnTo>
                    <a:lnTo>
                      <a:pt x="0" y="18"/>
                    </a:lnTo>
                    <a:lnTo>
                      <a:pt x="2" y="25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2" y="25"/>
                    </a:lnTo>
                    <a:lnTo>
                      <a:pt x="15" y="16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78" name="Freeform 1565"/>
              <p:cNvSpPr>
                <a:spLocks/>
              </p:cNvSpPr>
              <p:nvPr/>
            </p:nvSpPr>
            <p:spPr bwMode="auto">
              <a:xfrm>
                <a:off x="2126" y="3692"/>
                <a:ext cx="16" cy="12"/>
              </a:xfrm>
              <a:custGeom>
                <a:avLst/>
                <a:gdLst>
                  <a:gd name="T0" fmla="*/ 23 w 23"/>
                  <a:gd name="T1" fmla="*/ 13 h 19"/>
                  <a:gd name="T2" fmla="*/ 21 w 23"/>
                  <a:gd name="T3" fmla="*/ 9 h 19"/>
                  <a:gd name="T4" fmla="*/ 13 w 23"/>
                  <a:gd name="T5" fmla="*/ 0 h 19"/>
                  <a:gd name="T6" fmla="*/ 0 w 23"/>
                  <a:gd name="T7" fmla="*/ 9 h 19"/>
                  <a:gd name="T8" fmla="*/ 10 w 23"/>
                  <a:gd name="T9" fmla="*/ 19 h 19"/>
                  <a:gd name="T10" fmla="*/ 8 w 23"/>
                  <a:gd name="T11" fmla="*/ 15 h 19"/>
                  <a:gd name="T12" fmla="*/ 23 w 23"/>
                  <a:gd name="T13" fmla="*/ 13 h 19"/>
                  <a:gd name="T14" fmla="*/ 23 w 23"/>
                  <a:gd name="T15" fmla="*/ 11 h 19"/>
                  <a:gd name="T16" fmla="*/ 21 w 23"/>
                  <a:gd name="T17" fmla="*/ 9 h 19"/>
                  <a:gd name="T18" fmla="*/ 23 w 23"/>
                  <a:gd name="T19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19">
                    <a:moveTo>
                      <a:pt x="23" y="13"/>
                    </a:moveTo>
                    <a:lnTo>
                      <a:pt x="21" y="9"/>
                    </a:lnTo>
                    <a:lnTo>
                      <a:pt x="13" y="0"/>
                    </a:lnTo>
                    <a:lnTo>
                      <a:pt x="0" y="9"/>
                    </a:lnTo>
                    <a:lnTo>
                      <a:pt x="10" y="19"/>
                    </a:lnTo>
                    <a:lnTo>
                      <a:pt x="8" y="15"/>
                    </a:lnTo>
                    <a:lnTo>
                      <a:pt x="23" y="13"/>
                    </a:lnTo>
                    <a:lnTo>
                      <a:pt x="23" y="11"/>
                    </a:lnTo>
                    <a:lnTo>
                      <a:pt x="21" y="9"/>
                    </a:lnTo>
                    <a:lnTo>
                      <a:pt x="23" y="1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79" name="Freeform 1566"/>
              <p:cNvSpPr>
                <a:spLocks/>
              </p:cNvSpPr>
              <p:nvPr/>
            </p:nvSpPr>
            <p:spPr bwMode="auto">
              <a:xfrm>
                <a:off x="2134" y="3700"/>
                <a:ext cx="10" cy="17"/>
              </a:xfrm>
              <a:custGeom>
                <a:avLst/>
                <a:gdLst>
                  <a:gd name="T0" fmla="*/ 15 w 19"/>
                  <a:gd name="T1" fmla="*/ 25 h 25"/>
                  <a:gd name="T2" fmla="*/ 19 w 19"/>
                  <a:gd name="T3" fmla="*/ 17 h 25"/>
                  <a:gd name="T4" fmla="*/ 15 w 19"/>
                  <a:gd name="T5" fmla="*/ 0 h 25"/>
                  <a:gd name="T6" fmla="*/ 0 w 19"/>
                  <a:gd name="T7" fmla="*/ 2 h 25"/>
                  <a:gd name="T8" fmla="*/ 2 w 19"/>
                  <a:gd name="T9" fmla="*/ 19 h 25"/>
                  <a:gd name="T10" fmla="*/ 5 w 19"/>
                  <a:gd name="T11" fmla="*/ 12 h 25"/>
                  <a:gd name="T12" fmla="*/ 15 w 19"/>
                  <a:gd name="T13" fmla="*/ 25 h 25"/>
                  <a:gd name="T14" fmla="*/ 19 w 19"/>
                  <a:gd name="T15" fmla="*/ 21 h 25"/>
                  <a:gd name="T16" fmla="*/ 19 w 19"/>
                  <a:gd name="T17" fmla="*/ 17 h 25"/>
                  <a:gd name="T18" fmla="*/ 15 w 19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5">
                    <a:moveTo>
                      <a:pt x="15" y="25"/>
                    </a:moveTo>
                    <a:lnTo>
                      <a:pt x="19" y="17"/>
                    </a:lnTo>
                    <a:lnTo>
                      <a:pt x="15" y="0"/>
                    </a:lnTo>
                    <a:lnTo>
                      <a:pt x="0" y="2"/>
                    </a:lnTo>
                    <a:lnTo>
                      <a:pt x="2" y="19"/>
                    </a:lnTo>
                    <a:lnTo>
                      <a:pt x="5" y="12"/>
                    </a:lnTo>
                    <a:lnTo>
                      <a:pt x="15" y="25"/>
                    </a:lnTo>
                    <a:lnTo>
                      <a:pt x="19" y="21"/>
                    </a:lnTo>
                    <a:lnTo>
                      <a:pt x="19" y="17"/>
                    </a:lnTo>
                    <a:lnTo>
                      <a:pt x="15" y="2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80" name="Freeform 1567"/>
              <p:cNvSpPr>
                <a:spLocks/>
              </p:cNvSpPr>
              <p:nvPr/>
            </p:nvSpPr>
            <p:spPr bwMode="auto">
              <a:xfrm>
                <a:off x="2122" y="3707"/>
                <a:ext cx="20" cy="18"/>
              </a:xfrm>
              <a:custGeom>
                <a:avLst/>
                <a:gdLst>
                  <a:gd name="T0" fmla="*/ 16 w 31"/>
                  <a:gd name="T1" fmla="*/ 21 h 28"/>
                  <a:gd name="T2" fmla="*/ 14 w 31"/>
                  <a:gd name="T3" fmla="*/ 28 h 28"/>
                  <a:gd name="T4" fmla="*/ 31 w 31"/>
                  <a:gd name="T5" fmla="*/ 13 h 28"/>
                  <a:gd name="T6" fmla="*/ 21 w 31"/>
                  <a:gd name="T7" fmla="*/ 0 h 28"/>
                  <a:gd name="T8" fmla="*/ 2 w 31"/>
                  <a:gd name="T9" fmla="*/ 15 h 28"/>
                  <a:gd name="T10" fmla="*/ 0 w 31"/>
                  <a:gd name="T11" fmla="*/ 23 h 28"/>
                  <a:gd name="T12" fmla="*/ 2 w 31"/>
                  <a:gd name="T13" fmla="*/ 15 h 28"/>
                  <a:gd name="T14" fmla="*/ 0 w 31"/>
                  <a:gd name="T15" fmla="*/ 19 h 28"/>
                  <a:gd name="T16" fmla="*/ 0 w 31"/>
                  <a:gd name="T17" fmla="*/ 23 h 28"/>
                  <a:gd name="T18" fmla="*/ 16 w 31"/>
                  <a:gd name="T19" fmla="*/ 2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28">
                    <a:moveTo>
                      <a:pt x="16" y="21"/>
                    </a:moveTo>
                    <a:lnTo>
                      <a:pt x="14" y="28"/>
                    </a:lnTo>
                    <a:lnTo>
                      <a:pt x="31" y="13"/>
                    </a:lnTo>
                    <a:lnTo>
                      <a:pt x="21" y="0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2" y="15"/>
                    </a:lnTo>
                    <a:lnTo>
                      <a:pt x="0" y="19"/>
                    </a:lnTo>
                    <a:lnTo>
                      <a:pt x="0" y="23"/>
                    </a:lnTo>
                    <a:lnTo>
                      <a:pt x="16" y="2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81" name="Freeform 1568"/>
              <p:cNvSpPr>
                <a:spLocks/>
              </p:cNvSpPr>
              <p:nvPr/>
            </p:nvSpPr>
            <p:spPr bwMode="auto">
              <a:xfrm>
                <a:off x="2122" y="3722"/>
                <a:ext cx="13" cy="15"/>
              </a:xfrm>
              <a:custGeom>
                <a:avLst/>
                <a:gdLst>
                  <a:gd name="T0" fmla="*/ 20 w 20"/>
                  <a:gd name="T1" fmla="*/ 27 h 27"/>
                  <a:gd name="T2" fmla="*/ 20 w 20"/>
                  <a:gd name="T3" fmla="*/ 23 h 27"/>
                  <a:gd name="T4" fmla="*/ 16 w 20"/>
                  <a:gd name="T5" fmla="*/ 0 h 27"/>
                  <a:gd name="T6" fmla="*/ 0 w 20"/>
                  <a:gd name="T7" fmla="*/ 2 h 27"/>
                  <a:gd name="T8" fmla="*/ 2 w 20"/>
                  <a:gd name="T9" fmla="*/ 25 h 27"/>
                  <a:gd name="T10" fmla="*/ 4 w 20"/>
                  <a:gd name="T11" fmla="*/ 21 h 27"/>
                  <a:gd name="T12" fmla="*/ 20 w 20"/>
                  <a:gd name="T13" fmla="*/ 27 h 27"/>
                  <a:gd name="T14" fmla="*/ 20 w 20"/>
                  <a:gd name="T15" fmla="*/ 25 h 27"/>
                  <a:gd name="T16" fmla="*/ 20 w 20"/>
                  <a:gd name="T17" fmla="*/ 23 h 27"/>
                  <a:gd name="T18" fmla="*/ 20 w 20"/>
                  <a:gd name="T1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7">
                    <a:moveTo>
                      <a:pt x="20" y="27"/>
                    </a:moveTo>
                    <a:lnTo>
                      <a:pt x="20" y="23"/>
                    </a:lnTo>
                    <a:lnTo>
                      <a:pt x="16" y="0"/>
                    </a:lnTo>
                    <a:lnTo>
                      <a:pt x="0" y="2"/>
                    </a:lnTo>
                    <a:lnTo>
                      <a:pt x="2" y="25"/>
                    </a:lnTo>
                    <a:lnTo>
                      <a:pt x="4" y="21"/>
                    </a:lnTo>
                    <a:lnTo>
                      <a:pt x="20" y="27"/>
                    </a:lnTo>
                    <a:lnTo>
                      <a:pt x="20" y="25"/>
                    </a:lnTo>
                    <a:lnTo>
                      <a:pt x="20" y="23"/>
                    </a:lnTo>
                    <a:lnTo>
                      <a:pt x="20" y="27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82" name="Freeform 1569"/>
              <p:cNvSpPr>
                <a:spLocks/>
              </p:cNvSpPr>
              <p:nvPr/>
            </p:nvSpPr>
            <p:spPr bwMode="auto">
              <a:xfrm>
                <a:off x="2120" y="3734"/>
                <a:ext cx="15" cy="18"/>
              </a:xfrm>
              <a:custGeom>
                <a:avLst/>
                <a:gdLst>
                  <a:gd name="T0" fmla="*/ 15 w 23"/>
                  <a:gd name="T1" fmla="*/ 29 h 29"/>
                  <a:gd name="T2" fmla="*/ 15 w 23"/>
                  <a:gd name="T3" fmla="*/ 27 h 29"/>
                  <a:gd name="T4" fmla="*/ 23 w 23"/>
                  <a:gd name="T5" fmla="*/ 6 h 29"/>
                  <a:gd name="T6" fmla="*/ 7 w 23"/>
                  <a:gd name="T7" fmla="*/ 0 h 29"/>
                  <a:gd name="T8" fmla="*/ 0 w 23"/>
                  <a:gd name="T9" fmla="*/ 23 h 29"/>
                  <a:gd name="T10" fmla="*/ 0 w 23"/>
                  <a:gd name="T11" fmla="*/ 21 h 29"/>
                  <a:gd name="T12" fmla="*/ 15 w 23"/>
                  <a:gd name="T13" fmla="*/ 29 h 29"/>
                  <a:gd name="T14" fmla="*/ 15 w 23"/>
                  <a:gd name="T15" fmla="*/ 27 h 29"/>
                  <a:gd name="T16" fmla="*/ 15 w 23"/>
                  <a:gd name="T1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29">
                    <a:moveTo>
                      <a:pt x="15" y="29"/>
                    </a:moveTo>
                    <a:lnTo>
                      <a:pt x="15" y="27"/>
                    </a:lnTo>
                    <a:lnTo>
                      <a:pt x="23" y="6"/>
                    </a:lnTo>
                    <a:lnTo>
                      <a:pt x="7" y="0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29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83" name="Freeform 1570"/>
              <p:cNvSpPr>
                <a:spLocks/>
              </p:cNvSpPr>
              <p:nvPr/>
            </p:nvSpPr>
            <p:spPr bwMode="auto">
              <a:xfrm>
                <a:off x="2114" y="3746"/>
                <a:ext cx="16" cy="21"/>
              </a:xfrm>
              <a:custGeom>
                <a:avLst/>
                <a:gdLst>
                  <a:gd name="T0" fmla="*/ 13 w 25"/>
                  <a:gd name="T1" fmla="*/ 33 h 33"/>
                  <a:gd name="T2" fmla="*/ 13 w 25"/>
                  <a:gd name="T3" fmla="*/ 31 h 33"/>
                  <a:gd name="T4" fmla="*/ 25 w 25"/>
                  <a:gd name="T5" fmla="*/ 8 h 33"/>
                  <a:gd name="T6" fmla="*/ 10 w 25"/>
                  <a:gd name="T7" fmla="*/ 0 h 33"/>
                  <a:gd name="T8" fmla="*/ 0 w 25"/>
                  <a:gd name="T9" fmla="*/ 25 h 33"/>
                  <a:gd name="T10" fmla="*/ 0 w 25"/>
                  <a:gd name="T11" fmla="*/ 23 h 33"/>
                  <a:gd name="T12" fmla="*/ 13 w 25"/>
                  <a:gd name="T13" fmla="*/ 33 h 33"/>
                  <a:gd name="T14" fmla="*/ 13 w 25"/>
                  <a:gd name="T15" fmla="*/ 31 h 33"/>
                  <a:gd name="T16" fmla="*/ 13 w 25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33">
                    <a:moveTo>
                      <a:pt x="13" y="33"/>
                    </a:moveTo>
                    <a:lnTo>
                      <a:pt x="13" y="31"/>
                    </a:lnTo>
                    <a:lnTo>
                      <a:pt x="25" y="8"/>
                    </a:lnTo>
                    <a:lnTo>
                      <a:pt x="10" y="0"/>
                    </a:lnTo>
                    <a:lnTo>
                      <a:pt x="0" y="25"/>
                    </a:lnTo>
                    <a:lnTo>
                      <a:pt x="0" y="23"/>
                    </a:lnTo>
                    <a:lnTo>
                      <a:pt x="13" y="33"/>
                    </a:lnTo>
                    <a:lnTo>
                      <a:pt x="13" y="31"/>
                    </a:lnTo>
                    <a:lnTo>
                      <a:pt x="13" y="3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84" name="Freeform 1571"/>
              <p:cNvSpPr>
                <a:spLocks/>
              </p:cNvSpPr>
              <p:nvPr/>
            </p:nvSpPr>
            <p:spPr bwMode="auto">
              <a:xfrm>
                <a:off x="2108" y="3761"/>
                <a:ext cx="14" cy="16"/>
              </a:xfrm>
              <a:custGeom>
                <a:avLst/>
                <a:gdLst>
                  <a:gd name="T0" fmla="*/ 4 w 21"/>
                  <a:gd name="T1" fmla="*/ 21 h 25"/>
                  <a:gd name="T2" fmla="*/ 14 w 21"/>
                  <a:gd name="T3" fmla="*/ 19 h 25"/>
                  <a:gd name="T4" fmla="*/ 21 w 21"/>
                  <a:gd name="T5" fmla="*/ 10 h 25"/>
                  <a:gd name="T6" fmla="*/ 8 w 21"/>
                  <a:gd name="T7" fmla="*/ 0 h 25"/>
                  <a:gd name="T8" fmla="*/ 0 w 21"/>
                  <a:gd name="T9" fmla="*/ 10 h 25"/>
                  <a:gd name="T10" fmla="*/ 10 w 21"/>
                  <a:gd name="T11" fmla="*/ 8 h 25"/>
                  <a:gd name="T12" fmla="*/ 4 w 21"/>
                  <a:gd name="T13" fmla="*/ 21 h 25"/>
                  <a:gd name="T14" fmla="*/ 10 w 21"/>
                  <a:gd name="T15" fmla="*/ 25 h 25"/>
                  <a:gd name="T16" fmla="*/ 14 w 21"/>
                  <a:gd name="T17" fmla="*/ 19 h 25"/>
                  <a:gd name="T18" fmla="*/ 4 w 21"/>
                  <a:gd name="T1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5">
                    <a:moveTo>
                      <a:pt x="4" y="21"/>
                    </a:moveTo>
                    <a:lnTo>
                      <a:pt x="14" y="19"/>
                    </a:lnTo>
                    <a:lnTo>
                      <a:pt x="21" y="10"/>
                    </a:lnTo>
                    <a:lnTo>
                      <a:pt x="8" y="0"/>
                    </a:lnTo>
                    <a:lnTo>
                      <a:pt x="0" y="10"/>
                    </a:lnTo>
                    <a:lnTo>
                      <a:pt x="10" y="8"/>
                    </a:lnTo>
                    <a:lnTo>
                      <a:pt x="4" y="21"/>
                    </a:lnTo>
                    <a:lnTo>
                      <a:pt x="10" y="25"/>
                    </a:lnTo>
                    <a:lnTo>
                      <a:pt x="14" y="19"/>
                    </a:lnTo>
                    <a:lnTo>
                      <a:pt x="4" y="2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85" name="Freeform 1572"/>
              <p:cNvSpPr>
                <a:spLocks/>
              </p:cNvSpPr>
              <p:nvPr/>
            </p:nvSpPr>
            <p:spPr bwMode="auto">
              <a:xfrm>
                <a:off x="2103" y="3761"/>
                <a:ext cx="13" cy="13"/>
              </a:xfrm>
              <a:custGeom>
                <a:avLst/>
                <a:gdLst>
                  <a:gd name="T0" fmla="*/ 0 w 19"/>
                  <a:gd name="T1" fmla="*/ 13 h 19"/>
                  <a:gd name="T2" fmla="*/ 2 w 19"/>
                  <a:gd name="T3" fmla="*/ 15 h 19"/>
                  <a:gd name="T4" fmla="*/ 13 w 19"/>
                  <a:gd name="T5" fmla="*/ 19 h 19"/>
                  <a:gd name="T6" fmla="*/ 19 w 19"/>
                  <a:gd name="T7" fmla="*/ 6 h 19"/>
                  <a:gd name="T8" fmla="*/ 9 w 19"/>
                  <a:gd name="T9" fmla="*/ 0 h 19"/>
                  <a:gd name="T10" fmla="*/ 11 w 19"/>
                  <a:gd name="T11" fmla="*/ 2 h 19"/>
                  <a:gd name="T12" fmla="*/ 0 w 19"/>
                  <a:gd name="T13" fmla="*/ 13 h 19"/>
                  <a:gd name="T14" fmla="*/ 2 w 19"/>
                  <a:gd name="T15" fmla="*/ 13 h 19"/>
                  <a:gd name="T16" fmla="*/ 2 w 19"/>
                  <a:gd name="T17" fmla="*/ 15 h 19"/>
                  <a:gd name="T18" fmla="*/ 0 w 19"/>
                  <a:gd name="T19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9">
                    <a:moveTo>
                      <a:pt x="0" y="13"/>
                    </a:moveTo>
                    <a:lnTo>
                      <a:pt x="2" y="15"/>
                    </a:lnTo>
                    <a:lnTo>
                      <a:pt x="13" y="19"/>
                    </a:lnTo>
                    <a:lnTo>
                      <a:pt x="19" y="6"/>
                    </a:lnTo>
                    <a:lnTo>
                      <a:pt x="9" y="0"/>
                    </a:lnTo>
                    <a:lnTo>
                      <a:pt x="11" y="2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86" name="Freeform 1573"/>
              <p:cNvSpPr>
                <a:spLocks/>
              </p:cNvSpPr>
              <p:nvPr/>
            </p:nvSpPr>
            <p:spPr bwMode="auto">
              <a:xfrm>
                <a:off x="2093" y="3752"/>
                <a:ext cx="18" cy="19"/>
              </a:xfrm>
              <a:custGeom>
                <a:avLst/>
                <a:gdLst>
                  <a:gd name="T0" fmla="*/ 6 w 27"/>
                  <a:gd name="T1" fmla="*/ 15 h 28"/>
                  <a:gd name="T2" fmla="*/ 0 w 27"/>
                  <a:gd name="T3" fmla="*/ 13 h 28"/>
                  <a:gd name="T4" fmla="*/ 16 w 27"/>
                  <a:gd name="T5" fmla="*/ 28 h 28"/>
                  <a:gd name="T6" fmla="*/ 27 w 27"/>
                  <a:gd name="T7" fmla="*/ 17 h 28"/>
                  <a:gd name="T8" fmla="*/ 12 w 27"/>
                  <a:gd name="T9" fmla="*/ 2 h 28"/>
                  <a:gd name="T10" fmla="*/ 6 w 27"/>
                  <a:gd name="T11" fmla="*/ 0 h 28"/>
                  <a:gd name="T12" fmla="*/ 12 w 27"/>
                  <a:gd name="T13" fmla="*/ 2 h 28"/>
                  <a:gd name="T14" fmla="*/ 10 w 27"/>
                  <a:gd name="T15" fmla="*/ 0 h 28"/>
                  <a:gd name="T16" fmla="*/ 6 w 27"/>
                  <a:gd name="T17" fmla="*/ 0 h 28"/>
                  <a:gd name="T18" fmla="*/ 6 w 27"/>
                  <a:gd name="T19" fmla="*/ 1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8">
                    <a:moveTo>
                      <a:pt x="6" y="15"/>
                    </a:moveTo>
                    <a:lnTo>
                      <a:pt x="0" y="13"/>
                    </a:lnTo>
                    <a:lnTo>
                      <a:pt x="16" y="28"/>
                    </a:lnTo>
                    <a:lnTo>
                      <a:pt x="27" y="17"/>
                    </a:lnTo>
                    <a:lnTo>
                      <a:pt x="12" y="2"/>
                    </a:lnTo>
                    <a:lnTo>
                      <a:pt x="6" y="0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6" y="1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87" name="Freeform 1574"/>
              <p:cNvSpPr>
                <a:spLocks/>
              </p:cNvSpPr>
              <p:nvPr/>
            </p:nvSpPr>
            <p:spPr bwMode="auto">
              <a:xfrm>
                <a:off x="2090" y="3752"/>
                <a:ext cx="7" cy="9"/>
              </a:xfrm>
              <a:custGeom>
                <a:avLst/>
                <a:gdLst>
                  <a:gd name="T0" fmla="*/ 3 w 13"/>
                  <a:gd name="T1" fmla="*/ 15 h 15"/>
                  <a:gd name="T2" fmla="*/ 2 w 13"/>
                  <a:gd name="T3" fmla="*/ 15 h 15"/>
                  <a:gd name="T4" fmla="*/ 13 w 13"/>
                  <a:gd name="T5" fmla="*/ 15 h 15"/>
                  <a:gd name="T6" fmla="*/ 13 w 13"/>
                  <a:gd name="T7" fmla="*/ 0 h 15"/>
                  <a:gd name="T8" fmla="*/ 2 w 13"/>
                  <a:gd name="T9" fmla="*/ 0 h 15"/>
                  <a:gd name="T10" fmla="*/ 0 w 13"/>
                  <a:gd name="T11" fmla="*/ 0 h 15"/>
                  <a:gd name="T12" fmla="*/ 2 w 13"/>
                  <a:gd name="T13" fmla="*/ 0 h 15"/>
                  <a:gd name="T14" fmla="*/ 0 w 13"/>
                  <a:gd name="T15" fmla="*/ 0 h 15"/>
                  <a:gd name="T16" fmla="*/ 3 w 13"/>
                  <a:gd name="T1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5">
                    <a:moveTo>
                      <a:pt x="3" y="15"/>
                    </a:moveTo>
                    <a:lnTo>
                      <a:pt x="2" y="15"/>
                    </a:lnTo>
                    <a:lnTo>
                      <a:pt x="13" y="15"/>
                    </a:lnTo>
                    <a:lnTo>
                      <a:pt x="1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88" name="Freeform 1575"/>
              <p:cNvSpPr>
                <a:spLocks/>
              </p:cNvSpPr>
              <p:nvPr/>
            </p:nvSpPr>
            <p:spPr bwMode="auto">
              <a:xfrm>
                <a:off x="2076" y="3752"/>
                <a:ext cx="14" cy="13"/>
              </a:xfrm>
              <a:custGeom>
                <a:avLst/>
                <a:gdLst>
                  <a:gd name="T0" fmla="*/ 2 w 23"/>
                  <a:gd name="T1" fmla="*/ 19 h 19"/>
                  <a:gd name="T2" fmla="*/ 4 w 23"/>
                  <a:gd name="T3" fmla="*/ 19 h 19"/>
                  <a:gd name="T4" fmla="*/ 23 w 23"/>
                  <a:gd name="T5" fmla="*/ 15 h 19"/>
                  <a:gd name="T6" fmla="*/ 20 w 23"/>
                  <a:gd name="T7" fmla="*/ 0 h 19"/>
                  <a:gd name="T8" fmla="*/ 0 w 23"/>
                  <a:gd name="T9" fmla="*/ 3 h 19"/>
                  <a:gd name="T10" fmla="*/ 2 w 23"/>
                  <a:gd name="T11" fmla="*/ 3 h 19"/>
                  <a:gd name="T12" fmla="*/ 2 w 23"/>
                  <a:gd name="T13" fmla="*/ 19 h 19"/>
                  <a:gd name="T14" fmla="*/ 4 w 23"/>
                  <a:gd name="T15" fmla="*/ 19 h 19"/>
                  <a:gd name="T16" fmla="*/ 2 w 23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9">
                    <a:moveTo>
                      <a:pt x="2" y="19"/>
                    </a:moveTo>
                    <a:lnTo>
                      <a:pt x="4" y="19"/>
                    </a:lnTo>
                    <a:lnTo>
                      <a:pt x="23" y="15"/>
                    </a:lnTo>
                    <a:lnTo>
                      <a:pt x="2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19"/>
                    </a:lnTo>
                    <a:lnTo>
                      <a:pt x="4" y="19"/>
                    </a:lnTo>
                    <a:lnTo>
                      <a:pt x="2" y="19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89" name="Freeform 1576"/>
              <p:cNvSpPr>
                <a:spLocks/>
              </p:cNvSpPr>
              <p:nvPr/>
            </p:nvSpPr>
            <p:spPr bwMode="auto">
              <a:xfrm>
                <a:off x="2065" y="3755"/>
                <a:ext cx="12" cy="12"/>
              </a:xfrm>
              <a:custGeom>
                <a:avLst/>
                <a:gdLst>
                  <a:gd name="T0" fmla="*/ 8 w 19"/>
                  <a:gd name="T1" fmla="*/ 16 h 18"/>
                  <a:gd name="T2" fmla="*/ 4 w 19"/>
                  <a:gd name="T3" fmla="*/ 18 h 18"/>
                  <a:gd name="T4" fmla="*/ 19 w 19"/>
                  <a:gd name="T5" fmla="*/ 16 h 18"/>
                  <a:gd name="T6" fmla="*/ 19 w 19"/>
                  <a:gd name="T7" fmla="*/ 0 h 18"/>
                  <a:gd name="T8" fmla="*/ 4 w 19"/>
                  <a:gd name="T9" fmla="*/ 2 h 18"/>
                  <a:gd name="T10" fmla="*/ 0 w 19"/>
                  <a:gd name="T11" fmla="*/ 2 h 18"/>
                  <a:gd name="T12" fmla="*/ 4 w 19"/>
                  <a:gd name="T13" fmla="*/ 2 h 18"/>
                  <a:gd name="T14" fmla="*/ 2 w 19"/>
                  <a:gd name="T15" fmla="*/ 2 h 18"/>
                  <a:gd name="T16" fmla="*/ 0 w 19"/>
                  <a:gd name="T17" fmla="*/ 2 h 18"/>
                  <a:gd name="T18" fmla="*/ 8 w 19"/>
                  <a:gd name="T19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8">
                    <a:moveTo>
                      <a:pt x="8" y="16"/>
                    </a:moveTo>
                    <a:lnTo>
                      <a:pt x="4" y="18"/>
                    </a:lnTo>
                    <a:lnTo>
                      <a:pt x="19" y="16"/>
                    </a:lnTo>
                    <a:lnTo>
                      <a:pt x="19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90" name="Freeform 1577"/>
              <p:cNvSpPr>
                <a:spLocks/>
              </p:cNvSpPr>
              <p:nvPr/>
            </p:nvSpPr>
            <p:spPr bwMode="auto">
              <a:xfrm>
                <a:off x="2056" y="3756"/>
                <a:ext cx="14" cy="12"/>
              </a:xfrm>
              <a:custGeom>
                <a:avLst/>
                <a:gdLst>
                  <a:gd name="T0" fmla="*/ 15 w 23"/>
                  <a:gd name="T1" fmla="*/ 20 h 21"/>
                  <a:gd name="T2" fmla="*/ 13 w 23"/>
                  <a:gd name="T3" fmla="*/ 21 h 21"/>
                  <a:gd name="T4" fmla="*/ 23 w 23"/>
                  <a:gd name="T5" fmla="*/ 14 h 21"/>
                  <a:gd name="T6" fmla="*/ 15 w 23"/>
                  <a:gd name="T7" fmla="*/ 0 h 21"/>
                  <a:gd name="T8" fmla="*/ 4 w 23"/>
                  <a:gd name="T9" fmla="*/ 8 h 21"/>
                  <a:gd name="T10" fmla="*/ 0 w 23"/>
                  <a:gd name="T11" fmla="*/ 12 h 21"/>
                  <a:gd name="T12" fmla="*/ 4 w 23"/>
                  <a:gd name="T13" fmla="*/ 8 h 21"/>
                  <a:gd name="T14" fmla="*/ 2 w 23"/>
                  <a:gd name="T15" fmla="*/ 10 h 21"/>
                  <a:gd name="T16" fmla="*/ 0 w 23"/>
                  <a:gd name="T17" fmla="*/ 12 h 21"/>
                  <a:gd name="T18" fmla="*/ 15 w 23"/>
                  <a:gd name="T1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1">
                    <a:moveTo>
                      <a:pt x="15" y="20"/>
                    </a:moveTo>
                    <a:lnTo>
                      <a:pt x="13" y="21"/>
                    </a:lnTo>
                    <a:lnTo>
                      <a:pt x="23" y="14"/>
                    </a:lnTo>
                    <a:lnTo>
                      <a:pt x="15" y="0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15" y="2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91" name="Freeform 1578"/>
              <p:cNvSpPr>
                <a:spLocks/>
              </p:cNvSpPr>
              <p:nvPr/>
            </p:nvSpPr>
            <p:spPr bwMode="auto">
              <a:xfrm>
                <a:off x="2052" y="3764"/>
                <a:ext cx="13" cy="9"/>
              </a:xfrm>
              <a:custGeom>
                <a:avLst/>
                <a:gdLst>
                  <a:gd name="T0" fmla="*/ 13 w 19"/>
                  <a:gd name="T1" fmla="*/ 15 h 15"/>
                  <a:gd name="T2" fmla="*/ 15 w 19"/>
                  <a:gd name="T3" fmla="*/ 15 h 15"/>
                  <a:gd name="T4" fmla="*/ 19 w 19"/>
                  <a:gd name="T5" fmla="*/ 8 h 15"/>
                  <a:gd name="T6" fmla="*/ 4 w 19"/>
                  <a:gd name="T7" fmla="*/ 0 h 15"/>
                  <a:gd name="T8" fmla="*/ 0 w 19"/>
                  <a:gd name="T9" fmla="*/ 8 h 15"/>
                  <a:gd name="T10" fmla="*/ 2 w 19"/>
                  <a:gd name="T11" fmla="*/ 6 h 15"/>
                  <a:gd name="T12" fmla="*/ 13 w 19"/>
                  <a:gd name="T13" fmla="*/ 15 h 15"/>
                  <a:gd name="T14" fmla="*/ 15 w 19"/>
                  <a:gd name="T15" fmla="*/ 15 h 15"/>
                  <a:gd name="T16" fmla="*/ 13 w 19"/>
                  <a:gd name="T1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15">
                    <a:moveTo>
                      <a:pt x="13" y="15"/>
                    </a:moveTo>
                    <a:lnTo>
                      <a:pt x="15" y="15"/>
                    </a:lnTo>
                    <a:lnTo>
                      <a:pt x="19" y="8"/>
                    </a:lnTo>
                    <a:lnTo>
                      <a:pt x="4" y="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3" y="1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92" name="Freeform 1579"/>
              <p:cNvSpPr>
                <a:spLocks/>
              </p:cNvSpPr>
              <p:nvPr/>
            </p:nvSpPr>
            <p:spPr bwMode="auto">
              <a:xfrm>
                <a:off x="2048" y="3767"/>
                <a:ext cx="13" cy="16"/>
              </a:xfrm>
              <a:custGeom>
                <a:avLst/>
                <a:gdLst>
                  <a:gd name="T0" fmla="*/ 6 w 21"/>
                  <a:gd name="T1" fmla="*/ 25 h 25"/>
                  <a:gd name="T2" fmla="*/ 14 w 21"/>
                  <a:gd name="T3" fmla="*/ 21 h 25"/>
                  <a:gd name="T4" fmla="*/ 21 w 21"/>
                  <a:gd name="T5" fmla="*/ 9 h 25"/>
                  <a:gd name="T6" fmla="*/ 10 w 21"/>
                  <a:gd name="T7" fmla="*/ 0 h 25"/>
                  <a:gd name="T8" fmla="*/ 0 w 21"/>
                  <a:gd name="T9" fmla="*/ 11 h 25"/>
                  <a:gd name="T10" fmla="*/ 8 w 21"/>
                  <a:gd name="T11" fmla="*/ 7 h 25"/>
                  <a:gd name="T12" fmla="*/ 6 w 21"/>
                  <a:gd name="T13" fmla="*/ 25 h 25"/>
                  <a:gd name="T14" fmla="*/ 10 w 21"/>
                  <a:gd name="T15" fmla="*/ 25 h 25"/>
                  <a:gd name="T16" fmla="*/ 14 w 21"/>
                  <a:gd name="T17" fmla="*/ 21 h 25"/>
                  <a:gd name="T18" fmla="*/ 6 w 21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5">
                    <a:moveTo>
                      <a:pt x="6" y="25"/>
                    </a:moveTo>
                    <a:lnTo>
                      <a:pt x="14" y="21"/>
                    </a:lnTo>
                    <a:lnTo>
                      <a:pt x="21" y="9"/>
                    </a:lnTo>
                    <a:lnTo>
                      <a:pt x="10" y="0"/>
                    </a:lnTo>
                    <a:lnTo>
                      <a:pt x="0" y="11"/>
                    </a:lnTo>
                    <a:lnTo>
                      <a:pt x="8" y="7"/>
                    </a:lnTo>
                    <a:lnTo>
                      <a:pt x="6" y="25"/>
                    </a:lnTo>
                    <a:lnTo>
                      <a:pt x="10" y="25"/>
                    </a:lnTo>
                    <a:lnTo>
                      <a:pt x="14" y="21"/>
                    </a:lnTo>
                    <a:lnTo>
                      <a:pt x="6" y="2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93" name="Freeform 1580"/>
              <p:cNvSpPr>
                <a:spLocks/>
              </p:cNvSpPr>
              <p:nvPr/>
            </p:nvSpPr>
            <p:spPr bwMode="auto">
              <a:xfrm>
                <a:off x="2042" y="3771"/>
                <a:ext cx="10" cy="12"/>
              </a:xfrm>
              <a:custGeom>
                <a:avLst/>
                <a:gdLst>
                  <a:gd name="T0" fmla="*/ 0 w 17"/>
                  <a:gd name="T1" fmla="*/ 18 h 18"/>
                  <a:gd name="T2" fmla="*/ 2 w 17"/>
                  <a:gd name="T3" fmla="*/ 18 h 18"/>
                  <a:gd name="T4" fmla="*/ 15 w 17"/>
                  <a:gd name="T5" fmla="*/ 18 h 18"/>
                  <a:gd name="T6" fmla="*/ 17 w 17"/>
                  <a:gd name="T7" fmla="*/ 0 h 18"/>
                  <a:gd name="T8" fmla="*/ 2 w 17"/>
                  <a:gd name="T9" fmla="*/ 0 h 18"/>
                  <a:gd name="T10" fmla="*/ 4 w 17"/>
                  <a:gd name="T11" fmla="*/ 0 h 18"/>
                  <a:gd name="T12" fmla="*/ 0 w 17"/>
                  <a:gd name="T13" fmla="*/ 18 h 18"/>
                  <a:gd name="T14" fmla="*/ 2 w 17"/>
                  <a:gd name="T15" fmla="*/ 18 h 18"/>
                  <a:gd name="T16" fmla="*/ 0 w 17"/>
                  <a:gd name="T1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8">
                    <a:moveTo>
                      <a:pt x="0" y="18"/>
                    </a:moveTo>
                    <a:lnTo>
                      <a:pt x="2" y="18"/>
                    </a:lnTo>
                    <a:lnTo>
                      <a:pt x="15" y="18"/>
                    </a:lnTo>
                    <a:lnTo>
                      <a:pt x="17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94" name="Freeform 1581"/>
              <p:cNvSpPr>
                <a:spLocks/>
              </p:cNvSpPr>
              <p:nvPr/>
            </p:nvSpPr>
            <p:spPr bwMode="auto">
              <a:xfrm>
                <a:off x="2028" y="3768"/>
                <a:ext cx="17" cy="15"/>
              </a:xfrm>
              <a:custGeom>
                <a:avLst/>
                <a:gdLst>
                  <a:gd name="T0" fmla="*/ 0 w 27"/>
                  <a:gd name="T1" fmla="*/ 16 h 22"/>
                  <a:gd name="T2" fmla="*/ 23 w 27"/>
                  <a:gd name="T3" fmla="*/ 22 h 22"/>
                  <a:gd name="T4" fmla="*/ 27 w 27"/>
                  <a:gd name="T5" fmla="*/ 4 h 22"/>
                  <a:gd name="T6" fmla="*/ 3 w 27"/>
                  <a:gd name="T7" fmla="*/ 0 h 22"/>
                  <a:gd name="T8" fmla="*/ 0 w 27"/>
                  <a:gd name="T9" fmla="*/ 1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2">
                    <a:moveTo>
                      <a:pt x="0" y="16"/>
                    </a:moveTo>
                    <a:lnTo>
                      <a:pt x="23" y="22"/>
                    </a:lnTo>
                    <a:lnTo>
                      <a:pt x="27" y="4"/>
                    </a:lnTo>
                    <a:lnTo>
                      <a:pt x="3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95" name="Freeform 1582"/>
              <p:cNvSpPr>
                <a:spLocks/>
              </p:cNvSpPr>
              <p:nvPr/>
            </p:nvSpPr>
            <p:spPr bwMode="auto">
              <a:xfrm>
                <a:off x="2017" y="3767"/>
                <a:ext cx="13" cy="12"/>
              </a:xfrm>
              <a:custGeom>
                <a:avLst/>
                <a:gdLst>
                  <a:gd name="T0" fmla="*/ 2 w 19"/>
                  <a:gd name="T1" fmla="*/ 15 h 19"/>
                  <a:gd name="T2" fmla="*/ 0 w 19"/>
                  <a:gd name="T3" fmla="*/ 15 h 19"/>
                  <a:gd name="T4" fmla="*/ 16 w 19"/>
                  <a:gd name="T5" fmla="*/ 19 h 19"/>
                  <a:gd name="T6" fmla="*/ 19 w 19"/>
                  <a:gd name="T7" fmla="*/ 3 h 19"/>
                  <a:gd name="T8" fmla="*/ 4 w 19"/>
                  <a:gd name="T9" fmla="*/ 0 h 19"/>
                  <a:gd name="T10" fmla="*/ 2 w 19"/>
                  <a:gd name="T11" fmla="*/ 0 h 19"/>
                  <a:gd name="T12" fmla="*/ 4 w 19"/>
                  <a:gd name="T13" fmla="*/ 0 h 19"/>
                  <a:gd name="T14" fmla="*/ 2 w 19"/>
                  <a:gd name="T15" fmla="*/ 0 h 19"/>
                  <a:gd name="T16" fmla="*/ 2 w 19"/>
                  <a:gd name="T17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19">
                    <a:moveTo>
                      <a:pt x="2" y="15"/>
                    </a:moveTo>
                    <a:lnTo>
                      <a:pt x="0" y="15"/>
                    </a:lnTo>
                    <a:lnTo>
                      <a:pt x="16" y="19"/>
                    </a:lnTo>
                    <a:lnTo>
                      <a:pt x="19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1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96" name="Freeform 1583"/>
              <p:cNvSpPr>
                <a:spLocks/>
              </p:cNvSpPr>
              <p:nvPr/>
            </p:nvSpPr>
            <p:spPr bwMode="auto">
              <a:xfrm>
                <a:off x="2001" y="3767"/>
                <a:ext cx="19" cy="10"/>
              </a:xfrm>
              <a:custGeom>
                <a:avLst/>
                <a:gdLst>
                  <a:gd name="T0" fmla="*/ 8 w 27"/>
                  <a:gd name="T1" fmla="*/ 15 h 15"/>
                  <a:gd name="T2" fmla="*/ 4 w 27"/>
                  <a:gd name="T3" fmla="*/ 15 h 15"/>
                  <a:gd name="T4" fmla="*/ 27 w 27"/>
                  <a:gd name="T5" fmla="*/ 15 h 15"/>
                  <a:gd name="T6" fmla="*/ 27 w 27"/>
                  <a:gd name="T7" fmla="*/ 0 h 15"/>
                  <a:gd name="T8" fmla="*/ 4 w 27"/>
                  <a:gd name="T9" fmla="*/ 0 h 15"/>
                  <a:gd name="T10" fmla="*/ 0 w 27"/>
                  <a:gd name="T11" fmla="*/ 0 h 15"/>
                  <a:gd name="T12" fmla="*/ 4 w 27"/>
                  <a:gd name="T13" fmla="*/ 0 h 15"/>
                  <a:gd name="T14" fmla="*/ 2 w 27"/>
                  <a:gd name="T15" fmla="*/ 0 h 15"/>
                  <a:gd name="T16" fmla="*/ 0 w 27"/>
                  <a:gd name="T17" fmla="*/ 0 h 15"/>
                  <a:gd name="T18" fmla="*/ 8 w 27"/>
                  <a:gd name="T1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15">
                    <a:moveTo>
                      <a:pt x="8" y="15"/>
                    </a:moveTo>
                    <a:lnTo>
                      <a:pt x="4" y="15"/>
                    </a:lnTo>
                    <a:lnTo>
                      <a:pt x="27" y="15"/>
                    </a:lnTo>
                    <a:lnTo>
                      <a:pt x="27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8" y="1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97" name="Freeform 1584"/>
              <p:cNvSpPr>
                <a:spLocks/>
              </p:cNvSpPr>
              <p:nvPr/>
            </p:nvSpPr>
            <p:spPr bwMode="auto">
              <a:xfrm>
                <a:off x="1988" y="3767"/>
                <a:ext cx="20" cy="16"/>
              </a:xfrm>
              <a:custGeom>
                <a:avLst/>
                <a:gdLst>
                  <a:gd name="T0" fmla="*/ 4 w 29"/>
                  <a:gd name="T1" fmla="*/ 19 h 26"/>
                  <a:gd name="T2" fmla="*/ 8 w 29"/>
                  <a:gd name="T3" fmla="*/ 26 h 26"/>
                  <a:gd name="T4" fmla="*/ 29 w 29"/>
                  <a:gd name="T5" fmla="*/ 15 h 26"/>
                  <a:gd name="T6" fmla="*/ 21 w 29"/>
                  <a:gd name="T7" fmla="*/ 0 h 26"/>
                  <a:gd name="T8" fmla="*/ 0 w 29"/>
                  <a:gd name="T9" fmla="*/ 11 h 26"/>
                  <a:gd name="T10" fmla="*/ 4 w 29"/>
                  <a:gd name="T11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6">
                    <a:moveTo>
                      <a:pt x="4" y="19"/>
                    </a:moveTo>
                    <a:lnTo>
                      <a:pt x="8" y="26"/>
                    </a:lnTo>
                    <a:lnTo>
                      <a:pt x="29" y="15"/>
                    </a:lnTo>
                    <a:lnTo>
                      <a:pt x="21" y="0"/>
                    </a:lnTo>
                    <a:lnTo>
                      <a:pt x="0" y="11"/>
                    </a:lnTo>
                    <a:lnTo>
                      <a:pt x="4" y="19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98" name="Freeform 1585"/>
              <p:cNvSpPr>
                <a:spLocks/>
              </p:cNvSpPr>
              <p:nvPr/>
            </p:nvSpPr>
            <p:spPr bwMode="auto">
              <a:xfrm>
                <a:off x="2300" y="3736"/>
                <a:ext cx="78" cy="141"/>
              </a:xfrm>
              <a:custGeom>
                <a:avLst/>
                <a:gdLst>
                  <a:gd name="T0" fmla="*/ 7 w 122"/>
                  <a:gd name="T1" fmla="*/ 4 h 226"/>
                  <a:gd name="T2" fmla="*/ 0 w 122"/>
                  <a:gd name="T3" fmla="*/ 7 h 226"/>
                  <a:gd name="T4" fmla="*/ 107 w 122"/>
                  <a:gd name="T5" fmla="*/ 226 h 226"/>
                  <a:gd name="T6" fmla="*/ 122 w 122"/>
                  <a:gd name="T7" fmla="*/ 219 h 226"/>
                  <a:gd name="T8" fmla="*/ 13 w 122"/>
                  <a:gd name="T9" fmla="*/ 0 h 226"/>
                  <a:gd name="T10" fmla="*/ 7 w 122"/>
                  <a:gd name="T11" fmla="*/ 4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2" h="226">
                    <a:moveTo>
                      <a:pt x="7" y="4"/>
                    </a:moveTo>
                    <a:lnTo>
                      <a:pt x="0" y="7"/>
                    </a:lnTo>
                    <a:lnTo>
                      <a:pt x="107" y="226"/>
                    </a:lnTo>
                    <a:lnTo>
                      <a:pt x="122" y="219"/>
                    </a:lnTo>
                    <a:lnTo>
                      <a:pt x="13" y="0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99" name="Freeform 1586"/>
              <p:cNvSpPr>
                <a:spLocks/>
              </p:cNvSpPr>
              <p:nvPr/>
            </p:nvSpPr>
            <p:spPr bwMode="auto">
              <a:xfrm>
                <a:off x="2698" y="3958"/>
                <a:ext cx="29" cy="28"/>
              </a:xfrm>
              <a:custGeom>
                <a:avLst/>
                <a:gdLst>
                  <a:gd name="T0" fmla="*/ 8 w 46"/>
                  <a:gd name="T1" fmla="*/ 17 h 42"/>
                  <a:gd name="T2" fmla="*/ 0 w 46"/>
                  <a:gd name="T3" fmla="*/ 15 h 42"/>
                  <a:gd name="T4" fmla="*/ 37 w 46"/>
                  <a:gd name="T5" fmla="*/ 42 h 42"/>
                  <a:gd name="T6" fmla="*/ 46 w 46"/>
                  <a:gd name="T7" fmla="*/ 28 h 42"/>
                  <a:gd name="T8" fmla="*/ 12 w 46"/>
                  <a:gd name="T9" fmla="*/ 2 h 42"/>
                  <a:gd name="T10" fmla="*/ 4 w 46"/>
                  <a:gd name="T11" fmla="*/ 0 h 42"/>
                  <a:gd name="T12" fmla="*/ 12 w 46"/>
                  <a:gd name="T13" fmla="*/ 2 h 42"/>
                  <a:gd name="T14" fmla="*/ 8 w 46"/>
                  <a:gd name="T15" fmla="*/ 0 h 42"/>
                  <a:gd name="T16" fmla="*/ 4 w 46"/>
                  <a:gd name="T17" fmla="*/ 0 h 42"/>
                  <a:gd name="T18" fmla="*/ 8 w 46"/>
                  <a:gd name="T19" fmla="*/ 1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2">
                    <a:moveTo>
                      <a:pt x="8" y="17"/>
                    </a:moveTo>
                    <a:lnTo>
                      <a:pt x="0" y="15"/>
                    </a:lnTo>
                    <a:lnTo>
                      <a:pt x="37" y="42"/>
                    </a:lnTo>
                    <a:lnTo>
                      <a:pt x="46" y="28"/>
                    </a:lnTo>
                    <a:lnTo>
                      <a:pt x="12" y="2"/>
                    </a:lnTo>
                    <a:lnTo>
                      <a:pt x="4" y="0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8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00" name="Freeform 1587"/>
              <p:cNvSpPr>
                <a:spLocks/>
              </p:cNvSpPr>
              <p:nvPr/>
            </p:nvSpPr>
            <p:spPr bwMode="auto">
              <a:xfrm>
                <a:off x="2683" y="3958"/>
                <a:ext cx="21" cy="15"/>
              </a:xfrm>
              <a:custGeom>
                <a:avLst/>
                <a:gdLst>
                  <a:gd name="T0" fmla="*/ 2 w 31"/>
                  <a:gd name="T1" fmla="*/ 21 h 21"/>
                  <a:gd name="T2" fmla="*/ 2 w 31"/>
                  <a:gd name="T3" fmla="*/ 19 h 21"/>
                  <a:gd name="T4" fmla="*/ 31 w 31"/>
                  <a:gd name="T5" fmla="*/ 17 h 21"/>
                  <a:gd name="T6" fmla="*/ 27 w 31"/>
                  <a:gd name="T7" fmla="*/ 0 h 21"/>
                  <a:gd name="T8" fmla="*/ 0 w 31"/>
                  <a:gd name="T9" fmla="*/ 3 h 21"/>
                  <a:gd name="T10" fmla="*/ 2 w 31"/>
                  <a:gd name="T11" fmla="*/ 3 h 21"/>
                  <a:gd name="T12" fmla="*/ 2 w 31"/>
                  <a:gd name="T13" fmla="*/ 21 h 21"/>
                  <a:gd name="T14" fmla="*/ 2 w 31"/>
                  <a:gd name="T15" fmla="*/ 19 h 21"/>
                  <a:gd name="T16" fmla="*/ 2 w 31"/>
                  <a:gd name="T1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21">
                    <a:moveTo>
                      <a:pt x="2" y="21"/>
                    </a:moveTo>
                    <a:lnTo>
                      <a:pt x="2" y="19"/>
                    </a:lnTo>
                    <a:lnTo>
                      <a:pt x="31" y="17"/>
                    </a:lnTo>
                    <a:lnTo>
                      <a:pt x="27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1"/>
                    </a:lnTo>
                    <a:lnTo>
                      <a:pt x="2" y="19"/>
                    </a:lnTo>
                    <a:lnTo>
                      <a:pt x="2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01" name="Freeform 1588"/>
              <p:cNvSpPr>
                <a:spLocks/>
              </p:cNvSpPr>
              <p:nvPr/>
            </p:nvSpPr>
            <p:spPr bwMode="auto">
              <a:xfrm>
                <a:off x="2678" y="3961"/>
                <a:ext cx="8" cy="12"/>
              </a:xfrm>
              <a:custGeom>
                <a:avLst/>
                <a:gdLst>
                  <a:gd name="T0" fmla="*/ 0 w 12"/>
                  <a:gd name="T1" fmla="*/ 16 h 18"/>
                  <a:gd name="T2" fmla="*/ 12 w 12"/>
                  <a:gd name="T3" fmla="*/ 18 h 18"/>
                  <a:gd name="T4" fmla="*/ 12 w 12"/>
                  <a:gd name="T5" fmla="*/ 0 h 18"/>
                  <a:gd name="T6" fmla="*/ 2 w 12"/>
                  <a:gd name="T7" fmla="*/ 0 h 18"/>
                  <a:gd name="T8" fmla="*/ 0 w 12"/>
                  <a:gd name="T9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8">
                    <a:moveTo>
                      <a:pt x="0" y="16"/>
                    </a:moveTo>
                    <a:lnTo>
                      <a:pt x="12" y="18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02" name="Freeform 1589"/>
              <p:cNvSpPr>
                <a:spLocks/>
              </p:cNvSpPr>
              <p:nvPr/>
            </p:nvSpPr>
            <p:spPr bwMode="auto">
              <a:xfrm>
                <a:off x="2661" y="3960"/>
                <a:ext cx="19" cy="12"/>
              </a:xfrm>
              <a:custGeom>
                <a:avLst/>
                <a:gdLst>
                  <a:gd name="T0" fmla="*/ 2 w 30"/>
                  <a:gd name="T1" fmla="*/ 17 h 17"/>
                  <a:gd name="T2" fmla="*/ 0 w 30"/>
                  <a:gd name="T3" fmla="*/ 17 h 17"/>
                  <a:gd name="T4" fmla="*/ 28 w 30"/>
                  <a:gd name="T5" fmla="*/ 17 h 17"/>
                  <a:gd name="T6" fmla="*/ 30 w 30"/>
                  <a:gd name="T7" fmla="*/ 1 h 17"/>
                  <a:gd name="T8" fmla="*/ 0 w 30"/>
                  <a:gd name="T9" fmla="*/ 0 h 17"/>
                  <a:gd name="T10" fmla="*/ 0 w 30"/>
                  <a:gd name="T11" fmla="*/ 1 h 17"/>
                  <a:gd name="T12" fmla="*/ 0 w 30"/>
                  <a:gd name="T13" fmla="*/ 0 h 17"/>
                  <a:gd name="T14" fmla="*/ 0 w 30"/>
                  <a:gd name="T15" fmla="*/ 1 h 17"/>
                  <a:gd name="T16" fmla="*/ 2 w 30"/>
                  <a:gd name="T1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17">
                    <a:moveTo>
                      <a:pt x="2" y="17"/>
                    </a:moveTo>
                    <a:lnTo>
                      <a:pt x="0" y="17"/>
                    </a:lnTo>
                    <a:lnTo>
                      <a:pt x="28" y="17"/>
                    </a:lnTo>
                    <a:lnTo>
                      <a:pt x="3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03" name="Freeform 1590"/>
              <p:cNvSpPr>
                <a:spLocks/>
              </p:cNvSpPr>
              <p:nvPr/>
            </p:nvSpPr>
            <p:spPr bwMode="auto">
              <a:xfrm>
                <a:off x="2632" y="3961"/>
                <a:ext cx="29" cy="14"/>
              </a:xfrm>
              <a:custGeom>
                <a:avLst/>
                <a:gdLst>
                  <a:gd name="T0" fmla="*/ 6 w 47"/>
                  <a:gd name="T1" fmla="*/ 20 h 22"/>
                  <a:gd name="T2" fmla="*/ 4 w 47"/>
                  <a:gd name="T3" fmla="*/ 22 h 22"/>
                  <a:gd name="T4" fmla="*/ 47 w 47"/>
                  <a:gd name="T5" fmla="*/ 16 h 22"/>
                  <a:gd name="T6" fmla="*/ 45 w 47"/>
                  <a:gd name="T7" fmla="*/ 0 h 22"/>
                  <a:gd name="T8" fmla="*/ 2 w 47"/>
                  <a:gd name="T9" fmla="*/ 4 h 22"/>
                  <a:gd name="T10" fmla="*/ 0 w 47"/>
                  <a:gd name="T11" fmla="*/ 6 h 22"/>
                  <a:gd name="T12" fmla="*/ 2 w 47"/>
                  <a:gd name="T13" fmla="*/ 4 h 22"/>
                  <a:gd name="T14" fmla="*/ 0 w 47"/>
                  <a:gd name="T15" fmla="*/ 6 h 22"/>
                  <a:gd name="T16" fmla="*/ 6 w 47"/>
                  <a:gd name="T1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22">
                    <a:moveTo>
                      <a:pt x="6" y="20"/>
                    </a:moveTo>
                    <a:lnTo>
                      <a:pt x="4" y="22"/>
                    </a:lnTo>
                    <a:lnTo>
                      <a:pt x="47" y="16"/>
                    </a:lnTo>
                    <a:lnTo>
                      <a:pt x="45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6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04" name="Freeform 1591"/>
              <p:cNvSpPr>
                <a:spLocks/>
              </p:cNvSpPr>
              <p:nvPr/>
            </p:nvSpPr>
            <p:spPr bwMode="auto">
              <a:xfrm>
                <a:off x="2618" y="3964"/>
                <a:ext cx="18" cy="15"/>
              </a:xfrm>
              <a:custGeom>
                <a:avLst/>
                <a:gdLst>
                  <a:gd name="T0" fmla="*/ 0 w 27"/>
                  <a:gd name="T1" fmla="*/ 16 h 23"/>
                  <a:gd name="T2" fmla="*/ 10 w 27"/>
                  <a:gd name="T3" fmla="*/ 21 h 23"/>
                  <a:gd name="T4" fmla="*/ 27 w 27"/>
                  <a:gd name="T5" fmla="*/ 14 h 23"/>
                  <a:gd name="T6" fmla="*/ 21 w 27"/>
                  <a:gd name="T7" fmla="*/ 0 h 23"/>
                  <a:gd name="T8" fmla="*/ 4 w 27"/>
                  <a:gd name="T9" fmla="*/ 6 h 23"/>
                  <a:gd name="T10" fmla="*/ 16 w 27"/>
                  <a:gd name="T11" fmla="*/ 12 h 23"/>
                  <a:gd name="T12" fmla="*/ 0 w 27"/>
                  <a:gd name="T13" fmla="*/ 16 h 23"/>
                  <a:gd name="T14" fmla="*/ 2 w 27"/>
                  <a:gd name="T15" fmla="*/ 23 h 23"/>
                  <a:gd name="T16" fmla="*/ 10 w 27"/>
                  <a:gd name="T17" fmla="*/ 21 h 23"/>
                  <a:gd name="T18" fmla="*/ 0 w 27"/>
                  <a:gd name="T1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3">
                    <a:moveTo>
                      <a:pt x="0" y="16"/>
                    </a:moveTo>
                    <a:lnTo>
                      <a:pt x="10" y="21"/>
                    </a:lnTo>
                    <a:lnTo>
                      <a:pt x="27" y="14"/>
                    </a:lnTo>
                    <a:lnTo>
                      <a:pt x="21" y="0"/>
                    </a:lnTo>
                    <a:lnTo>
                      <a:pt x="4" y="6"/>
                    </a:lnTo>
                    <a:lnTo>
                      <a:pt x="16" y="12"/>
                    </a:lnTo>
                    <a:lnTo>
                      <a:pt x="0" y="16"/>
                    </a:lnTo>
                    <a:lnTo>
                      <a:pt x="2" y="23"/>
                    </a:lnTo>
                    <a:lnTo>
                      <a:pt x="10" y="21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05" name="Freeform 1592"/>
              <p:cNvSpPr>
                <a:spLocks/>
              </p:cNvSpPr>
              <p:nvPr/>
            </p:nvSpPr>
            <p:spPr bwMode="auto">
              <a:xfrm>
                <a:off x="2613" y="3948"/>
                <a:ext cx="16" cy="27"/>
              </a:xfrm>
              <a:custGeom>
                <a:avLst/>
                <a:gdLst>
                  <a:gd name="T0" fmla="*/ 13 w 25"/>
                  <a:gd name="T1" fmla="*/ 20 h 43"/>
                  <a:gd name="T2" fmla="*/ 0 w 25"/>
                  <a:gd name="T3" fmla="*/ 18 h 43"/>
                  <a:gd name="T4" fmla="*/ 9 w 25"/>
                  <a:gd name="T5" fmla="*/ 43 h 43"/>
                  <a:gd name="T6" fmla="*/ 25 w 25"/>
                  <a:gd name="T7" fmla="*/ 39 h 43"/>
                  <a:gd name="T8" fmla="*/ 15 w 25"/>
                  <a:gd name="T9" fmla="*/ 12 h 43"/>
                  <a:gd name="T10" fmla="*/ 2 w 25"/>
                  <a:gd name="T11" fmla="*/ 8 h 43"/>
                  <a:gd name="T12" fmla="*/ 15 w 25"/>
                  <a:gd name="T13" fmla="*/ 12 h 43"/>
                  <a:gd name="T14" fmla="*/ 9 w 25"/>
                  <a:gd name="T15" fmla="*/ 0 h 43"/>
                  <a:gd name="T16" fmla="*/ 2 w 25"/>
                  <a:gd name="T17" fmla="*/ 8 h 43"/>
                  <a:gd name="T18" fmla="*/ 13 w 25"/>
                  <a:gd name="T19" fmla="*/ 2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43">
                    <a:moveTo>
                      <a:pt x="13" y="20"/>
                    </a:moveTo>
                    <a:lnTo>
                      <a:pt x="0" y="18"/>
                    </a:lnTo>
                    <a:lnTo>
                      <a:pt x="9" y="43"/>
                    </a:lnTo>
                    <a:lnTo>
                      <a:pt x="25" y="39"/>
                    </a:lnTo>
                    <a:lnTo>
                      <a:pt x="15" y="12"/>
                    </a:lnTo>
                    <a:lnTo>
                      <a:pt x="2" y="8"/>
                    </a:lnTo>
                    <a:lnTo>
                      <a:pt x="15" y="12"/>
                    </a:lnTo>
                    <a:lnTo>
                      <a:pt x="9" y="0"/>
                    </a:lnTo>
                    <a:lnTo>
                      <a:pt x="2" y="8"/>
                    </a:lnTo>
                    <a:lnTo>
                      <a:pt x="13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06" name="Freeform 1593"/>
              <p:cNvSpPr>
                <a:spLocks/>
              </p:cNvSpPr>
              <p:nvPr/>
            </p:nvSpPr>
            <p:spPr bwMode="auto">
              <a:xfrm>
                <a:off x="2602" y="3954"/>
                <a:ext cx="19" cy="19"/>
              </a:xfrm>
              <a:custGeom>
                <a:avLst/>
                <a:gdLst>
                  <a:gd name="T0" fmla="*/ 4 w 29"/>
                  <a:gd name="T1" fmla="*/ 29 h 31"/>
                  <a:gd name="T2" fmla="*/ 12 w 29"/>
                  <a:gd name="T3" fmla="*/ 27 h 31"/>
                  <a:gd name="T4" fmla="*/ 29 w 29"/>
                  <a:gd name="T5" fmla="*/ 12 h 31"/>
                  <a:gd name="T6" fmla="*/ 18 w 29"/>
                  <a:gd name="T7" fmla="*/ 0 h 31"/>
                  <a:gd name="T8" fmla="*/ 0 w 29"/>
                  <a:gd name="T9" fmla="*/ 15 h 31"/>
                  <a:gd name="T10" fmla="*/ 8 w 29"/>
                  <a:gd name="T11" fmla="*/ 13 h 31"/>
                  <a:gd name="T12" fmla="*/ 4 w 29"/>
                  <a:gd name="T13" fmla="*/ 29 h 31"/>
                  <a:gd name="T14" fmla="*/ 8 w 29"/>
                  <a:gd name="T15" fmla="*/ 31 h 31"/>
                  <a:gd name="T16" fmla="*/ 12 w 29"/>
                  <a:gd name="T17" fmla="*/ 27 h 31"/>
                  <a:gd name="T18" fmla="*/ 4 w 29"/>
                  <a:gd name="T19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31">
                    <a:moveTo>
                      <a:pt x="4" y="29"/>
                    </a:moveTo>
                    <a:lnTo>
                      <a:pt x="12" y="27"/>
                    </a:lnTo>
                    <a:lnTo>
                      <a:pt x="29" y="12"/>
                    </a:lnTo>
                    <a:lnTo>
                      <a:pt x="18" y="0"/>
                    </a:lnTo>
                    <a:lnTo>
                      <a:pt x="0" y="15"/>
                    </a:lnTo>
                    <a:lnTo>
                      <a:pt x="8" y="13"/>
                    </a:lnTo>
                    <a:lnTo>
                      <a:pt x="4" y="29"/>
                    </a:lnTo>
                    <a:lnTo>
                      <a:pt x="8" y="31"/>
                    </a:lnTo>
                    <a:lnTo>
                      <a:pt x="12" y="27"/>
                    </a:lnTo>
                    <a:lnTo>
                      <a:pt x="4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07" name="Freeform 1594"/>
              <p:cNvSpPr>
                <a:spLocks/>
              </p:cNvSpPr>
              <p:nvPr/>
            </p:nvSpPr>
            <p:spPr bwMode="auto">
              <a:xfrm>
                <a:off x="2593" y="3957"/>
                <a:ext cx="16" cy="15"/>
              </a:xfrm>
              <a:custGeom>
                <a:avLst/>
                <a:gdLst>
                  <a:gd name="T0" fmla="*/ 8 w 23"/>
                  <a:gd name="T1" fmla="*/ 15 h 21"/>
                  <a:gd name="T2" fmla="*/ 2 w 23"/>
                  <a:gd name="T3" fmla="*/ 17 h 21"/>
                  <a:gd name="T4" fmla="*/ 19 w 23"/>
                  <a:gd name="T5" fmla="*/ 21 h 21"/>
                  <a:gd name="T6" fmla="*/ 23 w 23"/>
                  <a:gd name="T7" fmla="*/ 5 h 21"/>
                  <a:gd name="T8" fmla="*/ 8 w 23"/>
                  <a:gd name="T9" fmla="*/ 2 h 21"/>
                  <a:gd name="T10" fmla="*/ 0 w 23"/>
                  <a:gd name="T11" fmla="*/ 2 h 21"/>
                  <a:gd name="T12" fmla="*/ 8 w 23"/>
                  <a:gd name="T13" fmla="*/ 2 h 21"/>
                  <a:gd name="T14" fmla="*/ 4 w 23"/>
                  <a:gd name="T15" fmla="*/ 0 h 21"/>
                  <a:gd name="T16" fmla="*/ 0 w 23"/>
                  <a:gd name="T17" fmla="*/ 2 h 21"/>
                  <a:gd name="T18" fmla="*/ 8 w 23"/>
                  <a:gd name="T19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1">
                    <a:moveTo>
                      <a:pt x="8" y="15"/>
                    </a:moveTo>
                    <a:lnTo>
                      <a:pt x="2" y="17"/>
                    </a:lnTo>
                    <a:lnTo>
                      <a:pt x="19" y="21"/>
                    </a:lnTo>
                    <a:lnTo>
                      <a:pt x="23" y="5"/>
                    </a:lnTo>
                    <a:lnTo>
                      <a:pt x="8" y="2"/>
                    </a:lnTo>
                    <a:lnTo>
                      <a:pt x="0" y="2"/>
                    </a:lnTo>
                    <a:lnTo>
                      <a:pt x="8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8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08" name="Freeform 1595"/>
              <p:cNvSpPr>
                <a:spLocks/>
              </p:cNvSpPr>
              <p:nvPr/>
            </p:nvSpPr>
            <p:spPr bwMode="auto">
              <a:xfrm>
                <a:off x="2587" y="3958"/>
                <a:ext cx="11" cy="14"/>
              </a:xfrm>
              <a:custGeom>
                <a:avLst/>
                <a:gdLst>
                  <a:gd name="T0" fmla="*/ 14 w 18"/>
                  <a:gd name="T1" fmla="*/ 15 h 19"/>
                  <a:gd name="T2" fmla="*/ 10 w 18"/>
                  <a:gd name="T3" fmla="*/ 19 h 19"/>
                  <a:gd name="T4" fmla="*/ 18 w 18"/>
                  <a:gd name="T5" fmla="*/ 13 h 19"/>
                  <a:gd name="T6" fmla="*/ 10 w 18"/>
                  <a:gd name="T7" fmla="*/ 0 h 19"/>
                  <a:gd name="T8" fmla="*/ 2 w 18"/>
                  <a:gd name="T9" fmla="*/ 3 h 19"/>
                  <a:gd name="T10" fmla="*/ 0 w 18"/>
                  <a:gd name="T11" fmla="*/ 5 h 19"/>
                  <a:gd name="T12" fmla="*/ 2 w 18"/>
                  <a:gd name="T13" fmla="*/ 3 h 19"/>
                  <a:gd name="T14" fmla="*/ 0 w 18"/>
                  <a:gd name="T15" fmla="*/ 5 h 19"/>
                  <a:gd name="T16" fmla="*/ 14 w 18"/>
                  <a:gd name="T17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9">
                    <a:moveTo>
                      <a:pt x="14" y="15"/>
                    </a:moveTo>
                    <a:lnTo>
                      <a:pt x="10" y="19"/>
                    </a:lnTo>
                    <a:lnTo>
                      <a:pt x="18" y="13"/>
                    </a:lnTo>
                    <a:lnTo>
                      <a:pt x="10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14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09" name="Freeform 1596"/>
              <p:cNvSpPr>
                <a:spLocks/>
              </p:cNvSpPr>
              <p:nvPr/>
            </p:nvSpPr>
            <p:spPr bwMode="auto">
              <a:xfrm>
                <a:off x="2582" y="3963"/>
                <a:ext cx="13" cy="19"/>
              </a:xfrm>
              <a:custGeom>
                <a:avLst/>
                <a:gdLst>
                  <a:gd name="T0" fmla="*/ 0 w 21"/>
                  <a:gd name="T1" fmla="*/ 21 h 31"/>
                  <a:gd name="T2" fmla="*/ 13 w 21"/>
                  <a:gd name="T3" fmla="*/ 21 h 31"/>
                  <a:gd name="T4" fmla="*/ 21 w 21"/>
                  <a:gd name="T5" fmla="*/ 10 h 31"/>
                  <a:gd name="T6" fmla="*/ 7 w 21"/>
                  <a:gd name="T7" fmla="*/ 0 h 31"/>
                  <a:gd name="T8" fmla="*/ 0 w 21"/>
                  <a:gd name="T9" fmla="*/ 12 h 31"/>
                  <a:gd name="T10" fmla="*/ 13 w 21"/>
                  <a:gd name="T11" fmla="*/ 12 h 31"/>
                  <a:gd name="T12" fmla="*/ 0 w 21"/>
                  <a:gd name="T13" fmla="*/ 21 h 31"/>
                  <a:gd name="T14" fmla="*/ 6 w 21"/>
                  <a:gd name="T15" fmla="*/ 31 h 31"/>
                  <a:gd name="T16" fmla="*/ 13 w 21"/>
                  <a:gd name="T17" fmla="*/ 21 h 31"/>
                  <a:gd name="T18" fmla="*/ 0 w 21"/>
                  <a:gd name="T19" fmla="*/ 2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31">
                    <a:moveTo>
                      <a:pt x="0" y="21"/>
                    </a:moveTo>
                    <a:lnTo>
                      <a:pt x="13" y="21"/>
                    </a:lnTo>
                    <a:lnTo>
                      <a:pt x="21" y="10"/>
                    </a:lnTo>
                    <a:lnTo>
                      <a:pt x="7" y="0"/>
                    </a:lnTo>
                    <a:lnTo>
                      <a:pt x="0" y="12"/>
                    </a:lnTo>
                    <a:lnTo>
                      <a:pt x="13" y="12"/>
                    </a:lnTo>
                    <a:lnTo>
                      <a:pt x="0" y="21"/>
                    </a:lnTo>
                    <a:lnTo>
                      <a:pt x="6" y="31"/>
                    </a:lnTo>
                    <a:lnTo>
                      <a:pt x="13" y="2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10" name="Freeform 1597"/>
              <p:cNvSpPr>
                <a:spLocks/>
              </p:cNvSpPr>
              <p:nvPr/>
            </p:nvSpPr>
            <p:spPr bwMode="auto">
              <a:xfrm>
                <a:off x="2576" y="3957"/>
                <a:ext cx="14" cy="19"/>
              </a:xfrm>
              <a:custGeom>
                <a:avLst/>
                <a:gdLst>
                  <a:gd name="T0" fmla="*/ 12 w 23"/>
                  <a:gd name="T1" fmla="*/ 19 h 30"/>
                  <a:gd name="T2" fmla="*/ 0 w 23"/>
                  <a:gd name="T3" fmla="*/ 17 h 30"/>
                  <a:gd name="T4" fmla="*/ 10 w 23"/>
                  <a:gd name="T5" fmla="*/ 30 h 30"/>
                  <a:gd name="T6" fmla="*/ 23 w 23"/>
                  <a:gd name="T7" fmla="*/ 21 h 30"/>
                  <a:gd name="T8" fmla="*/ 12 w 23"/>
                  <a:gd name="T9" fmla="*/ 7 h 30"/>
                  <a:gd name="T10" fmla="*/ 0 w 23"/>
                  <a:gd name="T11" fmla="*/ 7 h 30"/>
                  <a:gd name="T12" fmla="*/ 12 w 23"/>
                  <a:gd name="T13" fmla="*/ 7 h 30"/>
                  <a:gd name="T14" fmla="*/ 8 w 23"/>
                  <a:gd name="T15" fmla="*/ 0 h 30"/>
                  <a:gd name="T16" fmla="*/ 0 w 23"/>
                  <a:gd name="T17" fmla="*/ 7 h 30"/>
                  <a:gd name="T18" fmla="*/ 12 w 23"/>
                  <a:gd name="T19" fmla="*/ 1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30">
                    <a:moveTo>
                      <a:pt x="12" y="19"/>
                    </a:moveTo>
                    <a:lnTo>
                      <a:pt x="0" y="17"/>
                    </a:lnTo>
                    <a:lnTo>
                      <a:pt x="10" y="30"/>
                    </a:lnTo>
                    <a:lnTo>
                      <a:pt x="23" y="21"/>
                    </a:lnTo>
                    <a:lnTo>
                      <a:pt x="12" y="7"/>
                    </a:lnTo>
                    <a:lnTo>
                      <a:pt x="0" y="7"/>
                    </a:lnTo>
                    <a:lnTo>
                      <a:pt x="12" y="7"/>
                    </a:lnTo>
                    <a:lnTo>
                      <a:pt x="8" y="0"/>
                    </a:lnTo>
                    <a:lnTo>
                      <a:pt x="0" y="7"/>
                    </a:lnTo>
                    <a:lnTo>
                      <a:pt x="12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11" name="Freeform 1598"/>
              <p:cNvSpPr>
                <a:spLocks/>
              </p:cNvSpPr>
              <p:nvPr/>
            </p:nvSpPr>
            <p:spPr bwMode="auto">
              <a:xfrm>
                <a:off x="2566" y="3961"/>
                <a:ext cx="18" cy="18"/>
              </a:xfrm>
              <a:custGeom>
                <a:avLst/>
                <a:gdLst>
                  <a:gd name="T0" fmla="*/ 6 w 27"/>
                  <a:gd name="T1" fmla="*/ 27 h 27"/>
                  <a:gd name="T2" fmla="*/ 11 w 27"/>
                  <a:gd name="T3" fmla="*/ 25 h 27"/>
                  <a:gd name="T4" fmla="*/ 27 w 27"/>
                  <a:gd name="T5" fmla="*/ 12 h 27"/>
                  <a:gd name="T6" fmla="*/ 15 w 27"/>
                  <a:gd name="T7" fmla="*/ 0 h 27"/>
                  <a:gd name="T8" fmla="*/ 0 w 27"/>
                  <a:gd name="T9" fmla="*/ 14 h 27"/>
                  <a:gd name="T10" fmla="*/ 6 w 27"/>
                  <a:gd name="T11" fmla="*/ 12 h 27"/>
                  <a:gd name="T12" fmla="*/ 6 w 27"/>
                  <a:gd name="T13" fmla="*/ 27 h 27"/>
                  <a:gd name="T14" fmla="*/ 9 w 27"/>
                  <a:gd name="T15" fmla="*/ 27 h 27"/>
                  <a:gd name="T16" fmla="*/ 11 w 27"/>
                  <a:gd name="T17" fmla="*/ 25 h 27"/>
                  <a:gd name="T18" fmla="*/ 6 w 27"/>
                  <a:gd name="T1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7">
                    <a:moveTo>
                      <a:pt x="6" y="27"/>
                    </a:moveTo>
                    <a:lnTo>
                      <a:pt x="11" y="25"/>
                    </a:lnTo>
                    <a:lnTo>
                      <a:pt x="27" y="12"/>
                    </a:lnTo>
                    <a:lnTo>
                      <a:pt x="15" y="0"/>
                    </a:lnTo>
                    <a:lnTo>
                      <a:pt x="0" y="14"/>
                    </a:lnTo>
                    <a:lnTo>
                      <a:pt x="6" y="12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1" y="25"/>
                    </a:lnTo>
                    <a:lnTo>
                      <a:pt x="6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12" name="Freeform 1599"/>
              <p:cNvSpPr>
                <a:spLocks/>
              </p:cNvSpPr>
              <p:nvPr/>
            </p:nvSpPr>
            <p:spPr bwMode="auto">
              <a:xfrm>
                <a:off x="2532" y="3964"/>
                <a:ext cx="38" cy="15"/>
              </a:xfrm>
              <a:custGeom>
                <a:avLst/>
                <a:gdLst>
                  <a:gd name="T0" fmla="*/ 0 w 62"/>
                  <a:gd name="T1" fmla="*/ 16 h 21"/>
                  <a:gd name="T2" fmla="*/ 4 w 62"/>
                  <a:gd name="T3" fmla="*/ 17 h 21"/>
                  <a:gd name="T4" fmla="*/ 62 w 62"/>
                  <a:gd name="T5" fmla="*/ 21 h 21"/>
                  <a:gd name="T6" fmla="*/ 62 w 62"/>
                  <a:gd name="T7" fmla="*/ 6 h 21"/>
                  <a:gd name="T8" fmla="*/ 6 w 62"/>
                  <a:gd name="T9" fmla="*/ 0 h 21"/>
                  <a:gd name="T10" fmla="*/ 8 w 62"/>
                  <a:gd name="T11" fmla="*/ 2 h 21"/>
                  <a:gd name="T12" fmla="*/ 0 w 62"/>
                  <a:gd name="T13" fmla="*/ 16 h 21"/>
                  <a:gd name="T14" fmla="*/ 2 w 62"/>
                  <a:gd name="T15" fmla="*/ 17 h 21"/>
                  <a:gd name="T16" fmla="*/ 4 w 62"/>
                  <a:gd name="T17" fmla="*/ 17 h 21"/>
                  <a:gd name="T18" fmla="*/ 0 w 62"/>
                  <a:gd name="T19" fmla="*/ 1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21">
                    <a:moveTo>
                      <a:pt x="0" y="16"/>
                    </a:moveTo>
                    <a:lnTo>
                      <a:pt x="4" y="17"/>
                    </a:lnTo>
                    <a:lnTo>
                      <a:pt x="62" y="21"/>
                    </a:lnTo>
                    <a:lnTo>
                      <a:pt x="62" y="6"/>
                    </a:lnTo>
                    <a:lnTo>
                      <a:pt x="6" y="0"/>
                    </a:lnTo>
                    <a:lnTo>
                      <a:pt x="8" y="2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4" y="17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13" name="Freeform 1600"/>
              <p:cNvSpPr>
                <a:spLocks/>
              </p:cNvSpPr>
              <p:nvPr/>
            </p:nvSpPr>
            <p:spPr bwMode="auto">
              <a:xfrm>
                <a:off x="2512" y="3957"/>
                <a:ext cx="24" cy="18"/>
              </a:xfrm>
              <a:custGeom>
                <a:avLst/>
                <a:gdLst>
                  <a:gd name="T0" fmla="*/ 0 w 39"/>
                  <a:gd name="T1" fmla="*/ 11 h 31"/>
                  <a:gd name="T2" fmla="*/ 2 w 39"/>
                  <a:gd name="T3" fmla="*/ 13 h 31"/>
                  <a:gd name="T4" fmla="*/ 31 w 39"/>
                  <a:gd name="T5" fmla="*/ 31 h 31"/>
                  <a:gd name="T6" fmla="*/ 39 w 39"/>
                  <a:gd name="T7" fmla="*/ 17 h 31"/>
                  <a:gd name="T8" fmla="*/ 12 w 39"/>
                  <a:gd name="T9" fmla="*/ 0 h 31"/>
                  <a:gd name="T10" fmla="*/ 14 w 39"/>
                  <a:gd name="T11" fmla="*/ 2 h 31"/>
                  <a:gd name="T12" fmla="*/ 0 w 39"/>
                  <a:gd name="T13" fmla="*/ 11 h 31"/>
                  <a:gd name="T14" fmla="*/ 2 w 39"/>
                  <a:gd name="T15" fmla="*/ 13 h 31"/>
                  <a:gd name="T16" fmla="*/ 0 w 39"/>
                  <a:gd name="T17" fmla="*/ 1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1">
                    <a:moveTo>
                      <a:pt x="0" y="11"/>
                    </a:moveTo>
                    <a:lnTo>
                      <a:pt x="2" y="13"/>
                    </a:lnTo>
                    <a:lnTo>
                      <a:pt x="31" y="31"/>
                    </a:lnTo>
                    <a:lnTo>
                      <a:pt x="39" y="17"/>
                    </a:lnTo>
                    <a:lnTo>
                      <a:pt x="12" y="0"/>
                    </a:lnTo>
                    <a:lnTo>
                      <a:pt x="14" y="2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14" name="Freeform 1601"/>
              <p:cNvSpPr>
                <a:spLocks/>
              </p:cNvSpPr>
              <p:nvPr/>
            </p:nvSpPr>
            <p:spPr bwMode="auto">
              <a:xfrm>
                <a:off x="2503" y="3944"/>
                <a:ext cx="18" cy="19"/>
              </a:xfrm>
              <a:custGeom>
                <a:avLst/>
                <a:gdLst>
                  <a:gd name="T0" fmla="*/ 6 w 27"/>
                  <a:gd name="T1" fmla="*/ 17 h 30"/>
                  <a:gd name="T2" fmla="*/ 0 w 27"/>
                  <a:gd name="T3" fmla="*/ 13 h 30"/>
                  <a:gd name="T4" fmla="*/ 13 w 27"/>
                  <a:gd name="T5" fmla="*/ 30 h 30"/>
                  <a:gd name="T6" fmla="*/ 27 w 27"/>
                  <a:gd name="T7" fmla="*/ 21 h 30"/>
                  <a:gd name="T8" fmla="*/ 12 w 27"/>
                  <a:gd name="T9" fmla="*/ 3 h 30"/>
                  <a:gd name="T10" fmla="*/ 6 w 27"/>
                  <a:gd name="T11" fmla="*/ 0 h 30"/>
                  <a:gd name="T12" fmla="*/ 12 w 27"/>
                  <a:gd name="T13" fmla="*/ 3 h 30"/>
                  <a:gd name="T14" fmla="*/ 10 w 27"/>
                  <a:gd name="T15" fmla="*/ 0 h 30"/>
                  <a:gd name="T16" fmla="*/ 6 w 27"/>
                  <a:gd name="T17" fmla="*/ 0 h 30"/>
                  <a:gd name="T18" fmla="*/ 6 w 27"/>
                  <a:gd name="T19" fmla="*/ 1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30">
                    <a:moveTo>
                      <a:pt x="6" y="17"/>
                    </a:moveTo>
                    <a:lnTo>
                      <a:pt x="0" y="13"/>
                    </a:lnTo>
                    <a:lnTo>
                      <a:pt x="13" y="30"/>
                    </a:lnTo>
                    <a:lnTo>
                      <a:pt x="27" y="21"/>
                    </a:lnTo>
                    <a:lnTo>
                      <a:pt x="12" y="3"/>
                    </a:lnTo>
                    <a:lnTo>
                      <a:pt x="6" y="0"/>
                    </a:lnTo>
                    <a:lnTo>
                      <a:pt x="12" y="3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6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15" name="Freeform 1602"/>
              <p:cNvSpPr>
                <a:spLocks/>
              </p:cNvSpPr>
              <p:nvPr/>
            </p:nvSpPr>
            <p:spPr bwMode="auto">
              <a:xfrm>
                <a:off x="2490" y="3944"/>
                <a:ext cx="16" cy="10"/>
              </a:xfrm>
              <a:custGeom>
                <a:avLst/>
                <a:gdLst>
                  <a:gd name="T0" fmla="*/ 0 w 25"/>
                  <a:gd name="T1" fmla="*/ 13 h 17"/>
                  <a:gd name="T2" fmla="*/ 6 w 25"/>
                  <a:gd name="T3" fmla="*/ 15 h 17"/>
                  <a:gd name="T4" fmla="*/ 25 w 25"/>
                  <a:gd name="T5" fmla="*/ 17 h 17"/>
                  <a:gd name="T6" fmla="*/ 25 w 25"/>
                  <a:gd name="T7" fmla="*/ 0 h 17"/>
                  <a:gd name="T8" fmla="*/ 6 w 25"/>
                  <a:gd name="T9" fmla="*/ 0 h 17"/>
                  <a:gd name="T10" fmla="*/ 11 w 25"/>
                  <a:gd name="T11" fmla="*/ 2 h 17"/>
                  <a:gd name="T12" fmla="*/ 0 w 25"/>
                  <a:gd name="T13" fmla="*/ 13 h 17"/>
                  <a:gd name="T14" fmla="*/ 4 w 25"/>
                  <a:gd name="T15" fmla="*/ 15 h 17"/>
                  <a:gd name="T16" fmla="*/ 6 w 25"/>
                  <a:gd name="T17" fmla="*/ 15 h 17"/>
                  <a:gd name="T18" fmla="*/ 0 w 25"/>
                  <a:gd name="T19" fmla="*/ 1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17">
                    <a:moveTo>
                      <a:pt x="0" y="13"/>
                    </a:moveTo>
                    <a:lnTo>
                      <a:pt x="6" y="15"/>
                    </a:lnTo>
                    <a:lnTo>
                      <a:pt x="25" y="17"/>
                    </a:lnTo>
                    <a:lnTo>
                      <a:pt x="25" y="0"/>
                    </a:lnTo>
                    <a:lnTo>
                      <a:pt x="6" y="0"/>
                    </a:lnTo>
                    <a:lnTo>
                      <a:pt x="11" y="2"/>
                    </a:lnTo>
                    <a:lnTo>
                      <a:pt x="0" y="13"/>
                    </a:lnTo>
                    <a:lnTo>
                      <a:pt x="4" y="15"/>
                    </a:lnTo>
                    <a:lnTo>
                      <a:pt x="6" y="1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16" name="Freeform 1603"/>
              <p:cNvSpPr>
                <a:spLocks/>
              </p:cNvSpPr>
              <p:nvPr/>
            </p:nvSpPr>
            <p:spPr bwMode="auto">
              <a:xfrm>
                <a:off x="2470" y="3926"/>
                <a:ext cx="28" cy="25"/>
              </a:xfrm>
              <a:custGeom>
                <a:avLst/>
                <a:gdLst>
                  <a:gd name="T0" fmla="*/ 6 w 42"/>
                  <a:gd name="T1" fmla="*/ 17 h 42"/>
                  <a:gd name="T2" fmla="*/ 0 w 42"/>
                  <a:gd name="T3" fmla="*/ 13 h 42"/>
                  <a:gd name="T4" fmla="*/ 31 w 42"/>
                  <a:gd name="T5" fmla="*/ 42 h 42"/>
                  <a:gd name="T6" fmla="*/ 42 w 42"/>
                  <a:gd name="T7" fmla="*/ 31 h 42"/>
                  <a:gd name="T8" fmla="*/ 12 w 42"/>
                  <a:gd name="T9" fmla="*/ 2 h 42"/>
                  <a:gd name="T10" fmla="*/ 6 w 42"/>
                  <a:gd name="T11" fmla="*/ 0 h 42"/>
                  <a:gd name="T12" fmla="*/ 12 w 42"/>
                  <a:gd name="T13" fmla="*/ 2 h 42"/>
                  <a:gd name="T14" fmla="*/ 10 w 42"/>
                  <a:gd name="T15" fmla="*/ 0 h 42"/>
                  <a:gd name="T16" fmla="*/ 6 w 42"/>
                  <a:gd name="T17" fmla="*/ 0 h 42"/>
                  <a:gd name="T18" fmla="*/ 6 w 42"/>
                  <a:gd name="T19" fmla="*/ 1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42">
                    <a:moveTo>
                      <a:pt x="6" y="17"/>
                    </a:moveTo>
                    <a:lnTo>
                      <a:pt x="0" y="13"/>
                    </a:lnTo>
                    <a:lnTo>
                      <a:pt x="31" y="42"/>
                    </a:lnTo>
                    <a:lnTo>
                      <a:pt x="42" y="31"/>
                    </a:lnTo>
                    <a:lnTo>
                      <a:pt x="12" y="2"/>
                    </a:lnTo>
                    <a:lnTo>
                      <a:pt x="6" y="0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6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17" name="Freeform 1604"/>
              <p:cNvSpPr>
                <a:spLocks/>
              </p:cNvSpPr>
              <p:nvPr/>
            </p:nvSpPr>
            <p:spPr bwMode="auto">
              <a:xfrm>
                <a:off x="2456" y="3926"/>
                <a:ext cx="20" cy="10"/>
              </a:xfrm>
              <a:custGeom>
                <a:avLst/>
                <a:gdLst>
                  <a:gd name="T0" fmla="*/ 0 w 29"/>
                  <a:gd name="T1" fmla="*/ 11 h 17"/>
                  <a:gd name="T2" fmla="*/ 8 w 29"/>
                  <a:gd name="T3" fmla="*/ 17 h 17"/>
                  <a:gd name="T4" fmla="*/ 29 w 29"/>
                  <a:gd name="T5" fmla="*/ 17 h 17"/>
                  <a:gd name="T6" fmla="*/ 29 w 29"/>
                  <a:gd name="T7" fmla="*/ 0 h 17"/>
                  <a:gd name="T8" fmla="*/ 8 w 29"/>
                  <a:gd name="T9" fmla="*/ 2 h 17"/>
                  <a:gd name="T10" fmla="*/ 15 w 29"/>
                  <a:gd name="T11" fmla="*/ 6 h 17"/>
                  <a:gd name="T12" fmla="*/ 0 w 29"/>
                  <a:gd name="T13" fmla="*/ 11 h 17"/>
                  <a:gd name="T14" fmla="*/ 2 w 29"/>
                  <a:gd name="T15" fmla="*/ 17 h 17"/>
                  <a:gd name="T16" fmla="*/ 8 w 29"/>
                  <a:gd name="T17" fmla="*/ 17 h 17"/>
                  <a:gd name="T18" fmla="*/ 0 w 29"/>
                  <a:gd name="T1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17">
                    <a:moveTo>
                      <a:pt x="0" y="11"/>
                    </a:moveTo>
                    <a:lnTo>
                      <a:pt x="8" y="17"/>
                    </a:lnTo>
                    <a:lnTo>
                      <a:pt x="29" y="17"/>
                    </a:lnTo>
                    <a:lnTo>
                      <a:pt x="29" y="0"/>
                    </a:lnTo>
                    <a:lnTo>
                      <a:pt x="8" y="2"/>
                    </a:lnTo>
                    <a:lnTo>
                      <a:pt x="15" y="6"/>
                    </a:lnTo>
                    <a:lnTo>
                      <a:pt x="0" y="11"/>
                    </a:lnTo>
                    <a:lnTo>
                      <a:pt x="2" y="17"/>
                    </a:lnTo>
                    <a:lnTo>
                      <a:pt x="8" y="17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18" name="Freeform 1605"/>
              <p:cNvSpPr>
                <a:spLocks/>
              </p:cNvSpPr>
              <p:nvPr/>
            </p:nvSpPr>
            <p:spPr bwMode="auto">
              <a:xfrm>
                <a:off x="2443" y="3897"/>
                <a:ext cx="24" cy="36"/>
              </a:xfrm>
              <a:custGeom>
                <a:avLst/>
                <a:gdLst>
                  <a:gd name="T0" fmla="*/ 0 w 36"/>
                  <a:gd name="T1" fmla="*/ 4 h 57"/>
                  <a:gd name="T2" fmla="*/ 0 w 36"/>
                  <a:gd name="T3" fmla="*/ 6 h 57"/>
                  <a:gd name="T4" fmla="*/ 21 w 36"/>
                  <a:gd name="T5" fmla="*/ 57 h 57"/>
                  <a:gd name="T6" fmla="*/ 36 w 36"/>
                  <a:gd name="T7" fmla="*/ 52 h 57"/>
                  <a:gd name="T8" fmla="*/ 15 w 36"/>
                  <a:gd name="T9" fmla="*/ 0 h 57"/>
                  <a:gd name="T10" fmla="*/ 17 w 36"/>
                  <a:gd name="T11" fmla="*/ 2 h 57"/>
                  <a:gd name="T12" fmla="*/ 0 w 36"/>
                  <a:gd name="T13" fmla="*/ 4 h 57"/>
                  <a:gd name="T14" fmla="*/ 0 w 36"/>
                  <a:gd name="T15" fmla="*/ 6 h 57"/>
                  <a:gd name="T16" fmla="*/ 0 w 36"/>
                  <a:gd name="T17" fmla="*/ 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57">
                    <a:moveTo>
                      <a:pt x="0" y="4"/>
                    </a:moveTo>
                    <a:lnTo>
                      <a:pt x="0" y="6"/>
                    </a:lnTo>
                    <a:lnTo>
                      <a:pt x="21" y="57"/>
                    </a:lnTo>
                    <a:lnTo>
                      <a:pt x="36" y="52"/>
                    </a:lnTo>
                    <a:lnTo>
                      <a:pt x="15" y="0"/>
                    </a:lnTo>
                    <a:lnTo>
                      <a:pt x="17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19" name="Freeform 1606"/>
              <p:cNvSpPr>
                <a:spLocks/>
              </p:cNvSpPr>
              <p:nvPr/>
            </p:nvSpPr>
            <p:spPr bwMode="auto">
              <a:xfrm>
                <a:off x="2735" y="3675"/>
                <a:ext cx="23" cy="20"/>
              </a:xfrm>
              <a:custGeom>
                <a:avLst/>
                <a:gdLst>
                  <a:gd name="T0" fmla="*/ 34 w 36"/>
                  <a:gd name="T1" fmla="*/ 17 h 31"/>
                  <a:gd name="T2" fmla="*/ 36 w 36"/>
                  <a:gd name="T3" fmla="*/ 17 h 31"/>
                  <a:gd name="T4" fmla="*/ 9 w 36"/>
                  <a:gd name="T5" fmla="*/ 0 h 31"/>
                  <a:gd name="T6" fmla="*/ 0 w 36"/>
                  <a:gd name="T7" fmla="*/ 13 h 31"/>
                  <a:gd name="T8" fmla="*/ 26 w 36"/>
                  <a:gd name="T9" fmla="*/ 31 h 31"/>
                  <a:gd name="T10" fmla="*/ 34 w 36"/>
                  <a:gd name="T11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31">
                    <a:moveTo>
                      <a:pt x="34" y="17"/>
                    </a:moveTo>
                    <a:lnTo>
                      <a:pt x="36" y="17"/>
                    </a:lnTo>
                    <a:lnTo>
                      <a:pt x="9" y="0"/>
                    </a:lnTo>
                    <a:lnTo>
                      <a:pt x="0" y="13"/>
                    </a:lnTo>
                    <a:lnTo>
                      <a:pt x="26" y="31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20" name="Freeform 1607"/>
              <p:cNvSpPr>
                <a:spLocks/>
              </p:cNvSpPr>
              <p:nvPr/>
            </p:nvSpPr>
            <p:spPr bwMode="auto">
              <a:xfrm>
                <a:off x="2752" y="3686"/>
                <a:ext cx="35" cy="24"/>
              </a:xfrm>
              <a:custGeom>
                <a:avLst/>
                <a:gdLst>
                  <a:gd name="T0" fmla="*/ 52 w 54"/>
                  <a:gd name="T1" fmla="*/ 37 h 40"/>
                  <a:gd name="T2" fmla="*/ 48 w 54"/>
                  <a:gd name="T3" fmla="*/ 27 h 40"/>
                  <a:gd name="T4" fmla="*/ 8 w 54"/>
                  <a:gd name="T5" fmla="*/ 0 h 40"/>
                  <a:gd name="T6" fmla="*/ 0 w 54"/>
                  <a:gd name="T7" fmla="*/ 14 h 40"/>
                  <a:gd name="T8" fmla="*/ 41 w 54"/>
                  <a:gd name="T9" fmla="*/ 40 h 40"/>
                  <a:gd name="T10" fmla="*/ 37 w 54"/>
                  <a:gd name="T11" fmla="*/ 31 h 40"/>
                  <a:gd name="T12" fmla="*/ 52 w 54"/>
                  <a:gd name="T13" fmla="*/ 37 h 40"/>
                  <a:gd name="T14" fmla="*/ 54 w 54"/>
                  <a:gd name="T15" fmla="*/ 31 h 40"/>
                  <a:gd name="T16" fmla="*/ 48 w 54"/>
                  <a:gd name="T17" fmla="*/ 27 h 40"/>
                  <a:gd name="T18" fmla="*/ 52 w 54"/>
                  <a:gd name="T19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" h="40">
                    <a:moveTo>
                      <a:pt x="52" y="37"/>
                    </a:moveTo>
                    <a:lnTo>
                      <a:pt x="48" y="27"/>
                    </a:lnTo>
                    <a:lnTo>
                      <a:pt x="8" y="0"/>
                    </a:lnTo>
                    <a:lnTo>
                      <a:pt x="0" y="14"/>
                    </a:lnTo>
                    <a:lnTo>
                      <a:pt x="41" y="40"/>
                    </a:lnTo>
                    <a:lnTo>
                      <a:pt x="37" y="31"/>
                    </a:lnTo>
                    <a:lnTo>
                      <a:pt x="52" y="37"/>
                    </a:lnTo>
                    <a:lnTo>
                      <a:pt x="54" y="31"/>
                    </a:lnTo>
                    <a:lnTo>
                      <a:pt x="48" y="27"/>
                    </a:lnTo>
                    <a:lnTo>
                      <a:pt x="52" y="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21" name="Freeform 1608"/>
              <p:cNvSpPr>
                <a:spLocks/>
              </p:cNvSpPr>
              <p:nvPr/>
            </p:nvSpPr>
            <p:spPr bwMode="auto">
              <a:xfrm>
                <a:off x="2770" y="3704"/>
                <a:ext cx="15" cy="19"/>
              </a:xfrm>
              <a:custGeom>
                <a:avLst/>
                <a:gdLst>
                  <a:gd name="T0" fmla="*/ 16 w 25"/>
                  <a:gd name="T1" fmla="*/ 27 h 29"/>
                  <a:gd name="T2" fmla="*/ 16 w 25"/>
                  <a:gd name="T3" fmla="*/ 29 h 29"/>
                  <a:gd name="T4" fmla="*/ 25 w 25"/>
                  <a:gd name="T5" fmla="*/ 6 h 29"/>
                  <a:gd name="T6" fmla="*/ 10 w 25"/>
                  <a:gd name="T7" fmla="*/ 0 h 29"/>
                  <a:gd name="T8" fmla="*/ 0 w 25"/>
                  <a:gd name="T9" fmla="*/ 23 h 29"/>
                  <a:gd name="T10" fmla="*/ 0 w 25"/>
                  <a:gd name="T11" fmla="*/ 25 h 29"/>
                  <a:gd name="T12" fmla="*/ 0 w 25"/>
                  <a:gd name="T13" fmla="*/ 23 h 29"/>
                  <a:gd name="T14" fmla="*/ 0 w 25"/>
                  <a:gd name="T15" fmla="*/ 25 h 29"/>
                  <a:gd name="T16" fmla="*/ 16 w 25"/>
                  <a:gd name="T17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9">
                    <a:moveTo>
                      <a:pt x="16" y="27"/>
                    </a:moveTo>
                    <a:lnTo>
                      <a:pt x="16" y="29"/>
                    </a:lnTo>
                    <a:lnTo>
                      <a:pt x="25" y="6"/>
                    </a:lnTo>
                    <a:lnTo>
                      <a:pt x="10" y="0"/>
                    </a:lnTo>
                    <a:lnTo>
                      <a:pt x="0" y="23"/>
                    </a:lnTo>
                    <a:lnTo>
                      <a:pt x="0" y="25"/>
                    </a:lnTo>
                    <a:lnTo>
                      <a:pt x="0" y="23"/>
                    </a:lnTo>
                    <a:lnTo>
                      <a:pt x="0" y="25"/>
                    </a:lnTo>
                    <a:lnTo>
                      <a:pt x="16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22" name="Freeform 1609"/>
              <p:cNvSpPr>
                <a:spLocks/>
              </p:cNvSpPr>
              <p:nvPr/>
            </p:nvSpPr>
            <p:spPr bwMode="auto">
              <a:xfrm>
                <a:off x="2765" y="3722"/>
                <a:ext cx="15" cy="20"/>
              </a:xfrm>
              <a:custGeom>
                <a:avLst/>
                <a:gdLst>
                  <a:gd name="T0" fmla="*/ 17 w 21"/>
                  <a:gd name="T1" fmla="*/ 32 h 34"/>
                  <a:gd name="T2" fmla="*/ 17 w 21"/>
                  <a:gd name="T3" fmla="*/ 34 h 34"/>
                  <a:gd name="T4" fmla="*/ 21 w 21"/>
                  <a:gd name="T5" fmla="*/ 2 h 34"/>
                  <a:gd name="T6" fmla="*/ 5 w 21"/>
                  <a:gd name="T7" fmla="*/ 0 h 34"/>
                  <a:gd name="T8" fmla="*/ 0 w 21"/>
                  <a:gd name="T9" fmla="*/ 32 h 34"/>
                  <a:gd name="T10" fmla="*/ 0 w 21"/>
                  <a:gd name="T11" fmla="*/ 34 h 34"/>
                  <a:gd name="T12" fmla="*/ 0 w 21"/>
                  <a:gd name="T13" fmla="*/ 32 h 34"/>
                  <a:gd name="T14" fmla="*/ 0 w 21"/>
                  <a:gd name="T15" fmla="*/ 34 h 34"/>
                  <a:gd name="T16" fmla="*/ 17 w 21"/>
                  <a:gd name="T17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34">
                    <a:moveTo>
                      <a:pt x="17" y="32"/>
                    </a:moveTo>
                    <a:lnTo>
                      <a:pt x="17" y="34"/>
                    </a:lnTo>
                    <a:lnTo>
                      <a:pt x="21" y="2"/>
                    </a:lnTo>
                    <a:lnTo>
                      <a:pt x="5" y="0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17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23" name="Freeform 1610"/>
              <p:cNvSpPr>
                <a:spLocks/>
              </p:cNvSpPr>
              <p:nvPr/>
            </p:nvSpPr>
            <p:spPr bwMode="auto">
              <a:xfrm>
                <a:off x="2765" y="3740"/>
                <a:ext cx="22" cy="55"/>
              </a:xfrm>
              <a:custGeom>
                <a:avLst/>
                <a:gdLst>
                  <a:gd name="T0" fmla="*/ 32 w 34"/>
                  <a:gd name="T1" fmla="*/ 87 h 87"/>
                  <a:gd name="T2" fmla="*/ 32 w 34"/>
                  <a:gd name="T3" fmla="*/ 81 h 87"/>
                  <a:gd name="T4" fmla="*/ 17 w 34"/>
                  <a:gd name="T5" fmla="*/ 0 h 87"/>
                  <a:gd name="T6" fmla="*/ 0 w 34"/>
                  <a:gd name="T7" fmla="*/ 2 h 87"/>
                  <a:gd name="T8" fmla="*/ 17 w 34"/>
                  <a:gd name="T9" fmla="*/ 83 h 87"/>
                  <a:gd name="T10" fmla="*/ 19 w 34"/>
                  <a:gd name="T11" fmla="*/ 77 h 87"/>
                  <a:gd name="T12" fmla="*/ 32 w 34"/>
                  <a:gd name="T13" fmla="*/ 87 h 87"/>
                  <a:gd name="T14" fmla="*/ 34 w 34"/>
                  <a:gd name="T15" fmla="*/ 83 h 87"/>
                  <a:gd name="T16" fmla="*/ 32 w 34"/>
                  <a:gd name="T17" fmla="*/ 81 h 87"/>
                  <a:gd name="T18" fmla="*/ 32 w 34"/>
                  <a:gd name="T19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87">
                    <a:moveTo>
                      <a:pt x="32" y="87"/>
                    </a:moveTo>
                    <a:lnTo>
                      <a:pt x="32" y="81"/>
                    </a:lnTo>
                    <a:lnTo>
                      <a:pt x="17" y="0"/>
                    </a:lnTo>
                    <a:lnTo>
                      <a:pt x="0" y="2"/>
                    </a:lnTo>
                    <a:lnTo>
                      <a:pt x="17" y="83"/>
                    </a:lnTo>
                    <a:lnTo>
                      <a:pt x="19" y="77"/>
                    </a:lnTo>
                    <a:lnTo>
                      <a:pt x="32" y="87"/>
                    </a:lnTo>
                    <a:lnTo>
                      <a:pt x="34" y="83"/>
                    </a:lnTo>
                    <a:lnTo>
                      <a:pt x="32" y="81"/>
                    </a:lnTo>
                    <a:lnTo>
                      <a:pt x="32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24" name="Freeform 1611"/>
              <p:cNvSpPr>
                <a:spLocks/>
              </p:cNvSpPr>
              <p:nvPr/>
            </p:nvSpPr>
            <p:spPr bwMode="auto">
              <a:xfrm>
                <a:off x="2767" y="3787"/>
                <a:ext cx="20" cy="24"/>
              </a:xfrm>
              <a:custGeom>
                <a:avLst/>
                <a:gdLst>
                  <a:gd name="T0" fmla="*/ 9 w 30"/>
                  <a:gd name="T1" fmla="*/ 35 h 35"/>
                  <a:gd name="T2" fmla="*/ 13 w 30"/>
                  <a:gd name="T3" fmla="*/ 33 h 35"/>
                  <a:gd name="T4" fmla="*/ 30 w 30"/>
                  <a:gd name="T5" fmla="*/ 10 h 35"/>
                  <a:gd name="T6" fmla="*/ 17 w 30"/>
                  <a:gd name="T7" fmla="*/ 0 h 35"/>
                  <a:gd name="T8" fmla="*/ 0 w 30"/>
                  <a:gd name="T9" fmla="*/ 23 h 35"/>
                  <a:gd name="T10" fmla="*/ 3 w 30"/>
                  <a:gd name="T11" fmla="*/ 21 h 35"/>
                  <a:gd name="T12" fmla="*/ 9 w 30"/>
                  <a:gd name="T13" fmla="*/ 35 h 35"/>
                  <a:gd name="T14" fmla="*/ 11 w 30"/>
                  <a:gd name="T15" fmla="*/ 35 h 35"/>
                  <a:gd name="T16" fmla="*/ 13 w 30"/>
                  <a:gd name="T17" fmla="*/ 33 h 35"/>
                  <a:gd name="T18" fmla="*/ 9 w 30"/>
                  <a:gd name="T1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5">
                    <a:moveTo>
                      <a:pt x="9" y="35"/>
                    </a:moveTo>
                    <a:lnTo>
                      <a:pt x="13" y="33"/>
                    </a:lnTo>
                    <a:lnTo>
                      <a:pt x="30" y="10"/>
                    </a:lnTo>
                    <a:lnTo>
                      <a:pt x="17" y="0"/>
                    </a:lnTo>
                    <a:lnTo>
                      <a:pt x="0" y="23"/>
                    </a:lnTo>
                    <a:lnTo>
                      <a:pt x="3" y="21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3" y="33"/>
                    </a:lnTo>
                    <a:lnTo>
                      <a:pt x="9" y="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25" name="Freeform 1612"/>
              <p:cNvSpPr>
                <a:spLocks/>
              </p:cNvSpPr>
              <p:nvPr/>
            </p:nvSpPr>
            <p:spPr bwMode="auto">
              <a:xfrm>
                <a:off x="2752" y="3802"/>
                <a:ext cx="20" cy="17"/>
              </a:xfrm>
              <a:custGeom>
                <a:avLst/>
                <a:gdLst>
                  <a:gd name="T0" fmla="*/ 4 w 33"/>
                  <a:gd name="T1" fmla="*/ 29 h 29"/>
                  <a:gd name="T2" fmla="*/ 6 w 33"/>
                  <a:gd name="T3" fmla="*/ 27 h 29"/>
                  <a:gd name="T4" fmla="*/ 33 w 33"/>
                  <a:gd name="T5" fmla="*/ 14 h 29"/>
                  <a:gd name="T6" fmla="*/ 27 w 33"/>
                  <a:gd name="T7" fmla="*/ 0 h 29"/>
                  <a:gd name="T8" fmla="*/ 0 w 33"/>
                  <a:gd name="T9" fmla="*/ 14 h 29"/>
                  <a:gd name="T10" fmla="*/ 2 w 33"/>
                  <a:gd name="T11" fmla="*/ 12 h 29"/>
                  <a:gd name="T12" fmla="*/ 4 w 33"/>
                  <a:gd name="T13" fmla="*/ 29 h 29"/>
                  <a:gd name="T14" fmla="*/ 6 w 33"/>
                  <a:gd name="T15" fmla="*/ 29 h 29"/>
                  <a:gd name="T16" fmla="*/ 6 w 33"/>
                  <a:gd name="T17" fmla="*/ 27 h 29"/>
                  <a:gd name="T18" fmla="*/ 4 w 33"/>
                  <a:gd name="T1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29">
                    <a:moveTo>
                      <a:pt x="4" y="29"/>
                    </a:moveTo>
                    <a:lnTo>
                      <a:pt x="6" y="27"/>
                    </a:lnTo>
                    <a:lnTo>
                      <a:pt x="33" y="14"/>
                    </a:lnTo>
                    <a:lnTo>
                      <a:pt x="27" y="0"/>
                    </a:lnTo>
                    <a:lnTo>
                      <a:pt x="0" y="14"/>
                    </a:lnTo>
                    <a:lnTo>
                      <a:pt x="2" y="12"/>
                    </a:lnTo>
                    <a:lnTo>
                      <a:pt x="4" y="29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4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26" name="Freeform 1613"/>
              <p:cNvSpPr>
                <a:spLocks/>
              </p:cNvSpPr>
              <p:nvPr/>
            </p:nvSpPr>
            <p:spPr bwMode="auto">
              <a:xfrm>
                <a:off x="2732" y="3810"/>
                <a:ext cx="23" cy="13"/>
              </a:xfrm>
              <a:custGeom>
                <a:avLst/>
                <a:gdLst>
                  <a:gd name="T0" fmla="*/ 0 w 36"/>
                  <a:gd name="T1" fmla="*/ 23 h 25"/>
                  <a:gd name="T2" fmla="*/ 4 w 36"/>
                  <a:gd name="T3" fmla="*/ 23 h 25"/>
                  <a:gd name="T4" fmla="*/ 36 w 36"/>
                  <a:gd name="T5" fmla="*/ 17 h 25"/>
                  <a:gd name="T6" fmla="*/ 34 w 36"/>
                  <a:gd name="T7" fmla="*/ 0 h 25"/>
                  <a:gd name="T8" fmla="*/ 0 w 36"/>
                  <a:gd name="T9" fmla="*/ 7 h 25"/>
                  <a:gd name="T10" fmla="*/ 6 w 36"/>
                  <a:gd name="T11" fmla="*/ 7 h 25"/>
                  <a:gd name="T12" fmla="*/ 0 w 36"/>
                  <a:gd name="T13" fmla="*/ 23 h 25"/>
                  <a:gd name="T14" fmla="*/ 2 w 36"/>
                  <a:gd name="T15" fmla="*/ 25 h 25"/>
                  <a:gd name="T16" fmla="*/ 4 w 36"/>
                  <a:gd name="T17" fmla="*/ 23 h 25"/>
                  <a:gd name="T18" fmla="*/ 0 w 36"/>
                  <a:gd name="T19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25">
                    <a:moveTo>
                      <a:pt x="0" y="23"/>
                    </a:moveTo>
                    <a:lnTo>
                      <a:pt x="4" y="23"/>
                    </a:lnTo>
                    <a:lnTo>
                      <a:pt x="36" y="17"/>
                    </a:lnTo>
                    <a:lnTo>
                      <a:pt x="34" y="0"/>
                    </a:lnTo>
                    <a:lnTo>
                      <a:pt x="0" y="7"/>
                    </a:lnTo>
                    <a:lnTo>
                      <a:pt x="6" y="7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3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27" name="Freeform 1614"/>
              <p:cNvSpPr>
                <a:spLocks/>
              </p:cNvSpPr>
              <p:nvPr/>
            </p:nvSpPr>
            <p:spPr bwMode="auto">
              <a:xfrm>
                <a:off x="2714" y="3805"/>
                <a:ext cx="21" cy="17"/>
              </a:xfrm>
              <a:custGeom>
                <a:avLst/>
                <a:gdLst>
                  <a:gd name="T0" fmla="*/ 0 w 35"/>
                  <a:gd name="T1" fmla="*/ 15 h 29"/>
                  <a:gd name="T2" fmla="*/ 29 w 35"/>
                  <a:gd name="T3" fmla="*/ 29 h 29"/>
                  <a:gd name="T4" fmla="*/ 35 w 35"/>
                  <a:gd name="T5" fmla="*/ 13 h 29"/>
                  <a:gd name="T6" fmla="*/ 6 w 35"/>
                  <a:gd name="T7" fmla="*/ 0 h 29"/>
                  <a:gd name="T8" fmla="*/ 0 w 35"/>
                  <a:gd name="T9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9">
                    <a:moveTo>
                      <a:pt x="0" y="15"/>
                    </a:moveTo>
                    <a:lnTo>
                      <a:pt x="29" y="29"/>
                    </a:lnTo>
                    <a:lnTo>
                      <a:pt x="35" y="13"/>
                    </a:lnTo>
                    <a:lnTo>
                      <a:pt x="6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28" name="Freeform 1615"/>
              <p:cNvSpPr>
                <a:spLocks/>
              </p:cNvSpPr>
              <p:nvPr/>
            </p:nvSpPr>
            <p:spPr bwMode="auto">
              <a:xfrm>
                <a:off x="2696" y="3798"/>
                <a:ext cx="21" cy="16"/>
              </a:xfrm>
              <a:custGeom>
                <a:avLst/>
                <a:gdLst>
                  <a:gd name="T0" fmla="*/ 6 w 33"/>
                  <a:gd name="T1" fmla="*/ 15 h 26"/>
                  <a:gd name="T2" fmla="*/ 0 w 33"/>
                  <a:gd name="T3" fmla="*/ 17 h 26"/>
                  <a:gd name="T4" fmla="*/ 27 w 33"/>
                  <a:gd name="T5" fmla="*/ 26 h 26"/>
                  <a:gd name="T6" fmla="*/ 33 w 33"/>
                  <a:gd name="T7" fmla="*/ 11 h 26"/>
                  <a:gd name="T8" fmla="*/ 6 w 33"/>
                  <a:gd name="T9" fmla="*/ 1 h 26"/>
                  <a:gd name="T10" fmla="*/ 0 w 33"/>
                  <a:gd name="T11" fmla="*/ 1 h 26"/>
                  <a:gd name="T12" fmla="*/ 6 w 33"/>
                  <a:gd name="T13" fmla="*/ 1 h 26"/>
                  <a:gd name="T14" fmla="*/ 2 w 33"/>
                  <a:gd name="T15" fmla="*/ 0 h 26"/>
                  <a:gd name="T16" fmla="*/ 0 w 33"/>
                  <a:gd name="T17" fmla="*/ 1 h 26"/>
                  <a:gd name="T18" fmla="*/ 6 w 33"/>
                  <a:gd name="T19" fmla="*/ 1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26">
                    <a:moveTo>
                      <a:pt x="6" y="15"/>
                    </a:moveTo>
                    <a:lnTo>
                      <a:pt x="0" y="17"/>
                    </a:lnTo>
                    <a:lnTo>
                      <a:pt x="27" y="26"/>
                    </a:lnTo>
                    <a:lnTo>
                      <a:pt x="33" y="11"/>
                    </a:lnTo>
                    <a:lnTo>
                      <a:pt x="6" y="1"/>
                    </a:lnTo>
                    <a:lnTo>
                      <a:pt x="0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6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29" name="Freeform 1616"/>
              <p:cNvSpPr>
                <a:spLocks/>
              </p:cNvSpPr>
              <p:nvPr/>
            </p:nvSpPr>
            <p:spPr bwMode="auto">
              <a:xfrm>
                <a:off x="2683" y="3799"/>
                <a:ext cx="17" cy="15"/>
              </a:xfrm>
              <a:custGeom>
                <a:avLst/>
                <a:gdLst>
                  <a:gd name="T0" fmla="*/ 12 w 27"/>
                  <a:gd name="T1" fmla="*/ 22 h 23"/>
                  <a:gd name="T2" fmla="*/ 10 w 27"/>
                  <a:gd name="T3" fmla="*/ 23 h 23"/>
                  <a:gd name="T4" fmla="*/ 27 w 27"/>
                  <a:gd name="T5" fmla="*/ 14 h 23"/>
                  <a:gd name="T6" fmla="*/ 21 w 27"/>
                  <a:gd name="T7" fmla="*/ 0 h 23"/>
                  <a:gd name="T8" fmla="*/ 2 w 27"/>
                  <a:gd name="T9" fmla="*/ 8 h 23"/>
                  <a:gd name="T10" fmla="*/ 0 w 27"/>
                  <a:gd name="T11" fmla="*/ 10 h 23"/>
                  <a:gd name="T12" fmla="*/ 2 w 27"/>
                  <a:gd name="T13" fmla="*/ 8 h 23"/>
                  <a:gd name="T14" fmla="*/ 0 w 27"/>
                  <a:gd name="T15" fmla="*/ 10 h 23"/>
                  <a:gd name="T16" fmla="*/ 12 w 27"/>
                  <a:gd name="T17" fmla="*/ 2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3">
                    <a:moveTo>
                      <a:pt x="12" y="22"/>
                    </a:moveTo>
                    <a:lnTo>
                      <a:pt x="10" y="23"/>
                    </a:lnTo>
                    <a:lnTo>
                      <a:pt x="27" y="14"/>
                    </a:lnTo>
                    <a:lnTo>
                      <a:pt x="21" y="0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2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0" name="Freeform 1617"/>
              <p:cNvSpPr>
                <a:spLocks/>
              </p:cNvSpPr>
              <p:nvPr/>
            </p:nvSpPr>
            <p:spPr bwMode="auto">
              <a:xfrm>
                <a:off x="2673" y="3805"/>
                <a:ext cx="18" cy="15"/>
              </a:xfrm>
              <a:custGeom>
                <a:avLst/>
                <a:gdLst>
                  <a:gd name="T0" fmla="*/ 17 w 27"/>
                  <a:gd name="T1" fmla="*/ 21 h 25"/>
                  <a:gd name="T2" fmla="*/ 15 w 27"/>
                  <a:gd name="T3" fmla="*/ 25 h 25"/>
                  <a:gd name="T4" fmla="*/ 27 w 27"/>
                  <a:gd name="T5" fmla="*/ 12 h 25"/>
                  <a:gd name="T6" fmla="*/ 15 w 27"/>
                  <a:gd name="T7" fmla="*/ 0 h 25"/>
                  <a:gd name="T8" fmla="*/ 4 w 27"/>
                  <a:gd name="T9" fmla="*/ 13 h 25"/>
                  <a:gd name="T10" fmla="*/ 0 w 27"/>
                  <a:gd name="T11" fmla="*/ 17 h 25"/>
                  <a:gd name="T12" fmla="*/ 4 w 27"/>
                  <a:gd name="T13" fmla="*/ 13 h 25"/>
                  <a:gd name="T14" fmla="*/ 2 w 27"/>
                  <a:gd name="T15" fmla="*/ 15 h 25"/>
                  <a:gd name="T16" fmla="*/ 0 w 27"/>
                  <a:gd name="T17" fmla="*/ 17 h 25"/>
                  <a:gd name="T18" fmla="*/ 17 w 27"/>
                  <a:gd name="T1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5">
                    <a:moveTo>
                      <a:pt x="17" y="21"/>
                    </a:moveTo>
                    <a:lnTo>
                      <a:pt x="15" y="25"/>
                    </a:lnTo>
                    <a:lnTo>
                      <a:pt x="27" y="12"/>
                    </a:lnTo>
                    <a:lnTo>
                      <a:pt x="15" y="0"/>
                    </a:lnTo>
                    <a:lnTo>
                      <a:pt x="4" y="13"/>
                    </a:lnTo>
                    <a:lnTo>
                      <a:pt x="0" y="17"/>
                    </a:lnTo>
                    <a:lnTo>
                      <a:pt x="4" y="13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17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1" name="Freeform 1618"/>
              <p:cNvSpPr>
                <a:spLocks/>
              </p:cNvSpPr>
              <p:nvPr/>
            </p:nvSpPr>
            <p:spPr bwMode="auto">
              <a:xfrm>
                <a:off x="2670" y="3815"/>
                <a:ext cx="13" cy="14"/>
              </a:xfrm>
              <a:custGeom>
                <a:avLst/>
                <a:gdLst>
                  <a:gd name="T0" fmla="*/ 17 w 23"/>
                  <a:gd name="T1" fmla="*/ 19 h 23"/>
                  <a:gd name="T2" fmla="*/ 17 w 23"/>
                  <a:gd name="T3" fmla="*/ 23 h 23"/>
                  <a:gd name="T4" fmla="*/ 23 w 23"/>
                  <a:gd name="T5" fmla="*/ 4 h 23"/>
                  <a:gd name="T6" fmla="*/ 6 w 23"/>
                  <a:gd name="T7" fmla="*/ 0 h 23"/>
                  <a:gd name="T8" fmla="*/ 2 w 23"/>
                  <a:gd name="T9" fmla="*/ 19 h 23"/>
                  <a:gd name="T10" fmla="*/ 2 w 23"/>
                  <a:gd name="T11" fmla="*/ 23 h 23"/>
                  <a:gd name="T12" fmla="*/ 2 w 23"/>
                  <a:gd name="T13" fmla="*/ 19 h 23"/>
                  <a:gd name="T14" fmla="*/ 0 w 23"/>
                  <a:gd name="T15" fmla="*/ 21 h 23"/>
                  <a:gd name="T16" fmla="*/ 2 w 23"/>
                  <a:gd name="T17" fmla="*/ 23 h 23"/>
                  <a:gd name="T18" fmla="*/ 17 w 23"/>
                  <a:gd name="T19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3">
                    <a:moveTo>
                      <a:pt x="17" y="19"/>
                    </a:moveTo>
                    <a:lnTo>
                      <a:pt x="17" y="23"/>
                    </a:lnTo>
                    <a:lnTo>
                      <a:pt x="23" y="4"/>
                    </a:lnTo>
                    <a:lnTo>
                      <a:pt x="6" y="0"/>
                    </a:lnTo>
                    <a:lnTo>
                      <a:pt x="2" y="19"/>
                    </a:lnTo>
                    <a:lnTo>
                      <a:pt x="2" y="23"/>
                    </a:lnTo>
                    <a:lnTo>
                      <a:pt x="2" y="19"/>
                    </a:lnTo>
                    <a:lnTo>
                      <a:pt x="0" y="21"/>
                    </a:lnTo>
                    <a:lnTo>
                      <a:pt x="2" y="23"/>
                    </a:lnTo>
                    <a:lnTo>
                      <a:pt x="17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2" name="Freeform 1619"/>
              <p:cNvSpPr>
                <a:spLocks/>
              </p:cNvSpPr>
              <p:nvPr/>
            </p:nvSpPr>
            <p:spPr bwMode="auto">
              <a:xfrm>
                <a:off x="2671" y="3828"/>
                <a:ext cx="12" cy="15"/>
              </a:xfrm>
              <a:custGeom>
                <a:avLst/>
                <a:gdLst>
                  <a:gd name="T0" fmla="*/ 13 w 17"/>
                  <a:gd name="T1" fmla="*/ 10 h 25"/>
                  <a:gd name="T2" fmla="*/ 17 w 17"/>
                  <a:gd name="T3" fmla="*/ 16 h 25"/>
                  <a:gd name="T4" fmla="*/ 15 w 17"/>
                  <a:gd name="T5" fmla="*/ 0 h 25"/>
                  <a:gd name="T6" fmla="*/ 0 w 17"/>
                  <a:gd name="T7" fmla="*/ 4 h 25"/>
                  <a:gd name="T8" fmla="*/ 2 w 17"/>
                  <a:gd name="T9" fmla="*/ 20 h 25"/>
                  <a:gd name="T10" fmla="*/ 8 w 17"/>
                  <a:gd name="T11" fmla="*/ 25 h 25"/>
                  <a:gd name="T12" fmla="*/ 2 w 17"/>
                  <a:gd name="T13" fmla="*/ 20 h 25"/>
                  <a:gd name="T14" fmla="*/ 4 w 17"/>
                  <a:gd name="T15" fmla="*/ 25 h 25"/>
                  <a:gd name="T16" fmla="*/ 8 w 17"/>
                  <a:gd name="T17" fmla="*/ 25 h 25"/>
                  <a:gd name="T18" fmla="*/ 13 w 17"/>
                  <a:gd name="T19" fmla="*/ 1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25">
                    <a:moveTo>
                      <a:pt x="13" y="10"/>
                    </a:moveTo>
                    <a:lnTo>
                      <a:pt x="17" y="16"/>
                    </a:lnTo>
                    <a:lnTo>
                      <a:pt x="15" y="0"/>
                    </a:lnTo>
                    <a:lnTo>
                      <a:pt x="0" y="4"/>
                    </a:lnTo>
                    <a:lnTo>
                      <a:pt x="2" y="20"/>
                    </a:lnTo>
                    <a:lnTo>
                      <a:pt x="8" y="25"/>
                    </a:lnTo>
                    <a:lnTo>
                      <a:pt x="2" y="20"/>
                    </a:lnTo>
                    <a:lnTo>
                      <a:pt x="4" y="25"/>
                    </a:lnTo>
                    <a:lnTo>
                      <a:pt x="8" y="25"/>
                    </a:lnTo>
                    <a:lnTo>
                      <a:pt x="13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3" name="Freeform 1620"/>
              <p:cNvSpPr>
                <a:spLocks/>
              </p:cNvSpPr>
              <p:nvPr/>
            </p:nvSpPr>
            <p:spPr bwMode="auto">
              <a:xfrm>
                <a:off x="2676" y="3832"/>
                <a:ext cx="27" cy="18"/>
              </a:xfrm>
              <a:custGeom>
                <a:avLst/>
                <a:gdLst>
                  <a:gd name="T0" fmla="*/ 42 w 42"/>
                  <a:gd name="T1" fmla="*/ 12 h 27"/>
                  <a:gd name="T2" fmla="*/ 40 w 42"/>
                  <a:gd name="T3" fmla="*/ 12 h 27"/>
                  <a:gd name="T4" fmla="*/ 5 w 42"/>
                  <a:gd name="T5" fmla="*/ 0 h 27"/>
                  <a:gd name="T6" fmla="*/ 0 w 42"/>
                  <a:gd name="T7" fmla="*/ 15 h 27"/>
                  <a:gd name="T8" fmla="*/ 36 w 42"/>
                  <a:gd name="T9" fmla="*/ 27 h 27"/>
                  <a:gd name="T10" fmla="*/ 34 w 42"/>
                  <a:gd name="T11" fmla="*/ 27 h 27"/>
                  <a:gd name="T12" fmla="*/ 42 w 42"/>
                  <a:gd name="T13" fmla="*/ 12 h 27"/>
                  <a:gd name="T14" fmla="*/ 40 w 42"/>
                  <a:gd name="T15" fmla="*/ 12 h 27"/>
                  <a:gd name="T16" fmla="*/ 42 w 42"/>
                  <a:gd name="T17" fmla="*/ 1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" h="27">
                    <a:moveTo>
                      <a:pt x="42" y="12"/>
                    </a:moveTo>
                    <a:lnTo>
                      <a:pt x="40" y="12"/>
                    </a:lnTo>
                    <a:lnTo>
                      <a:pt x="5" y="0"/>
                    </a:lnTo>
                    <a:lnTo>
                      <a:pt x="0" y="15"/>
                    </a:lnTo>
                    <a:lnTo>
                      <a:pt x="36" y="27"/>
                    </a:lnTo>
                    <a:lnTo>
                      <a:pt x="34" y="27"/>
                    </a:lnTo>
                    <a:lnTo>
                      <a:pt x="42" y="12"/>
                    </a:lnTo>
                    <a:lnTo>
                      <a:pt x="40" y="12"/>
                    </a:lnTo>
                    <a:lnTo>
                      <a:pt x="4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4" name="Freeform 1621"/>
              <p:cNvSpPr>
                <a:spLocks/>
              </p:cNvSpPr>
              <p:nvPr/>
            </p:nvSpPr>
            <p:spPr bwMode="auto">
              <a:xfrm>
                <a:off x="2698" y="3841"/>
                <a:ext cx="23" cy="21"/>
              </a:xfrm>
              <a:custGeom>
                <a:avLst/>
                <a:gdLst>
                  <a:gd name="T0" fmla="*/ 37 w 37"/>
                  <a:gd name="T1" fmla="*/ 19 h 32"/>
                  <a:gd name="T2" fmla="*/ 8 w 37"/>
                  <a:gd name="T3" fmla="*/ 0 h 32"/>
                  <a:gd name="T4" fmla="*/ 0 w 37"/>
                  <a:gd name="T5" fmla="*/ 15 h 32"/>
                  <a:gd name="T6" fmla="*/ 29 w 37"/>
                  <a:gd name="T7" fmla="*/ 32 h 32"/>
                  <a:gd name="T8" fmla="*/ 37 w 37"/>
                  <a:gd name="T9" fmla="*/ 1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19"/>
                    </a:moveTo>
                    <a:lnTo>
                      <a:pt x="8" y="0"/>
                    </a:lnTo>
                    <a:lnTo>
                      <a:pt x="0" y="15"/>
                    </a:lnTo>
                    <a:lnTo>
                      <a:pt x="29" y="32"/>
                    </a:lnTo>
                    <a:lnTo>
                      <a:pt x="37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5" name="Freeform 1622"/>
              <p:cNvSpPr>
                <a:spLocks/>
              </p:cNvSpPr>
              <p:nvPr/>
            </p:nvSpPr>
            <p:spPr bwMode="auto">
              <a:xfrm>
                <a:off x="2716" y="3851"/>
                <a:ext cx="24" cy="21"/>
              </a:xfrm>
              <a:custGeom>
                <a:avLst/>
                <a:gdLst>
                  <a:gd name="T0" fmla="*/ 36 w 36"/>
                  <a:gd name="T1" fmla="*/ 19 h 30"/>
                  <a:gd name="T2" fmla="*/ 36 w 36"/>
                  <a:gd name="T3" fmla="*/ 17 h 30"/>
                  <a:gd name="T4" fmla="*/ 8 w 36"/>
                  <a:gd name="T5" fmla="*/ 0 h 30"/>
                  <a:gd name="T6" fmla="*/ 0 w 36"/>
                  <a:gd name="T7" fmla="*/ 13 h 30"/>
                  <a:gd name="T8" fmla="*/ 27 w 36"/>
                  <a:gd name="T9" fmla="*/ 30 h 30"/>
                  <a:gd name="T10" fmla="*/ 25 w 36"/>
                  <a:gd name="T11" fmla="*/ 30 h 30"/>
                  <a:gd name="T12" fmla="*/ 36 w 36"/>
                  <a:gd name="T13" fmla="*/ 19 h 30"/>
                  <a:gd name="T14" fmla="*/ 36 w 36"/>
                  <a:gd name="T15" fmla="*/ 17 h 30"/>
                  <a:gd name="T16" fmla="*/ 36 w 36"/>
                  <a:gd name="T17" fmla="*/ 1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0">
                    <a:moveTo>
                      <a:pt x="36" y="19"/>
                    </a:moveTo>
                    <a:lnTo>
                      <a:pt x="36" y="17"/>
                    </a:lnTo>
                    <a:lnTo>
                      <a:pt x="8" y="0"/>
                    </a:lnTo>
                    <a:lnTo>
                      <a:pt x="0" y="13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6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6" name="Freeform 1623"/>
              <p:cNvSpPr>
                <a:spLocks/>
              </p:cNvSpPr>
              <p:nvPr/>
            </p:nvSpPr>
            <p:spPr bwMode="auto">
              <a:xfrm>
                <a:off x="2732" y="3865"/>
                <a:ext cx="23" cy="22"/>
              </a:xfrm>
              <a:custGeom>
                <a:avLst/>
                <a:gdLst>
                  <a:gd name="T0" fmla="*/ 36 w 36"/>
                  <a:gd name="T1" fmla="*/ 25 h 36"/>
                  <a:gd name="T2" fmla="*/ 11 w 36"/>
                  <a:gd name="T3" fmla="*/ 0 h 36"/>
                  <a:gd name="T4" fmla="*/ 0 w 36"/>
                  <a:gd name="T5" fmla="*/ 11 h 36"/>
                  <a:gd name="T6" fmla="*/ 25 w 36"/>
                  <a:gd name="T7" fmla="*/ 36 h 36"/>
                  <a:gd name="T8" fmla="*/ 36 w 36"/>
                  <a:gd name="T9" fmla="*/ 2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6">
                    <a:moveTo>
                      <a:pt x="36" y="25"/>
                    </a:moveTo>
                    <a:lnTo>
                      <a:pt x="11" y="0"/>
                    </a:lnTo>
                    <a:lnTo>
                      <a:pt x="0" y="11"/>
                    </a:lnTo>
                    <a:lnTo>
                      <a:pt x="25" y="36"/>
                    </a:lnTo>
                    <a:lnTo>
                      <a:pt x="36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7" name="Freeform 1624"/>
              <p:cNvSpPr>
                <a:spLocks/>
              </p:cNvSpPr>
              <p:nvPr/>
            </p:nvSpPr>
            <p:spPr bwMode="auto">
              <a:xfrm>
                <a:off x="2747" y="3880"/>
                <a:ext cx="30" cy="24"/>
              </a:xfrm>
              <a:custGeom>
                <a:avLst/>
                <a:gdLst>
                  <a:gd name="T0" fmla="*/ 46 w 46"/>
                  <a:gd name="T1" fmla="*/ 34 h 40"/>
                  <a:gd name="T2" fmla="*/ 42 w 46"/>
                  <a:gd name="T3" fmla="*/ 29 h 40"/>
                  <a:gd name="T4" fmla="*/ 11 w 46"/>
                  <a:gd name="T5" fmla="*/ 0 h 40"/>
                  <a:gd name="T6" fmla="*/ 0 w 46"/>
                  <a:gd name="T7" fmla="*/ 11 h 40"/>
                  <a:gd name="T8" fmla="*/ 32 w 46"/>
                  <a:gd name="T9" fmla="*/ 40 h 40"/>
                  <a:gd name="T10" fmla="*/ 29 w 46"/>
                  <a:gd name="T11" fmla="*/ 34 h 40"/>
                  <a:gd name="T12" fmla="*/ 46 w 46"/>
                  <a:gd name="T13" fmla="*/ 34 h 40"/>
                  <a:gd name="T14" fmla="*/ 46 w 46"/>
                  <a:gd name="T15" fmla="*/ 31 h 40"/>
                  <a:gd name="T16" fmla="*/ 42 w 46"/>
                  <a:gd name="T17" fmla="*/ 29 h 40"/>
                  <a:gd name="T18" fmla="*/ 46 w 46"/>
                  <a:gd name="T19" fmla="*/ 3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0">
                    <a:moveTo>
                      <a:pt x="46" y="34"/>
                    </a:moveTo>
                    <a:lnTo>
                      <a:pt x="42" y="29"/>
                    </a:lnTo>
                    <a:lnTo>
                      <a:pt x="11" y="0"/>
                    </a:lnTo>
                    <a:lnTo>
                      <a:pt x="0" y="11"/>
                    </a:lnTo>
                    <a:lnTo>
                      <a:pt x="32" y="40"/>
                    </a:lnTo>
                    <a:lnTo>
                      <a:pt x="29" y="34"/>
                    </a:lnTo>
                    <a:lnTo>
                      <a:pt x="46" y="34"/>
                    </a:lnTo>
                    <a:lnTo>
                      <a:pt x="46" y="31"/>
                    </a:lnTo>
                    <a:lnTo>
                      <a:pt x="42" y="29"/>
                    </a:lnTo>
                    <a:lnTo>
                      <a:pt x="46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8" name="Freeform 1625"/>
              <p:cNvSpPr>
                <a:spLocks/>
              </p:cNvSpPr>
              <p:nvPr/>
            </p:nvSpPr>
            <p:spPr bwMode="auto">
              <a:xfrm>
                <a:off x="2765" y="3902"/>
                <a:ext cx="12" cy="12"/>
              </a:xfrm>
              <a:custGeom>
                <a:avLst/>
                <a:gdLst>
                  <a:gd name="T0" fmla="*/ 15 w 17"/>
                  <a:gd name="T1" fmla="*/ 14 h 20"/>
                  <a:gd name="T2" fmla="*/ 17 w 17"/>
                  <a:gd name="T3" fmla="*/ 16 h 20"/>
                  <a:gd name="T4" fmla="*/ 17 w 17"/>
                  <a:gd name="T5" fmla="*/ 0 h 20"/>
                  <a:gd name="T6" fmla="*/ 0 w 17"/>
                  <a:gd name="T7" fmla="*/ 0 h 20"/>
                  <a:gd name="T8" fmla="*/ 2 w 17"/>
                  <a:gd name="T9" fmla="*/ 18 h 20"/>
                  <a:gd name="T10" fmla="*/ 2 w 17"/>
                  <a:gd name="T11" fmla="*/ 20 h 20"/>
                  <a:gd name="T12" fmla="*/ 2 w 17"/>
                  <a:gd name="T13" fmla="*/ 18 h 20"/>
                  <a:gd name="T14" fmla="*/ 2 w 17"/>
                  <a:gd name="T15" fmla="*/ 20 h 20"/>
                  <a:gd name="T16" fmla="*/ 15 w 17"/>
                  <a:gd name="T1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20">
                    <a:moveTo>
                      <a:pt x="15" y="14"/>
                    </a:moveTo>
                    <a:lnTo>
                      <a:pt x="17" y="16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2" y="18"/>
                    </a:lnTo>
                    <a:lnTo>
                      <a:pt x="2" y="20"/>
                    </a:lnTo>
                    <a:lnTo>
                      <a:pt x="2" y="18"/>
                    </a:lnTo>
                    <a:lnTo>
                      <a:pt x="2" y="20"/>
                    </a:lnTo>
                    <a:lnTo>
                      <a:pt x="15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9" name="Freeform 1626"/>
              <p:cNvSpPr>
                <a:spLocks/>
              </p:cNvSpPr>
              <p:nvPr/>
            </p:nvSpPr>
            <p:spPr bwMode="auto">
              <a:xfrm>
                <a:off x="2767" y="3910"/>
                <a:ext cx="20" cy="25"/>
              </a:xfrm>
              <a:custGeom>
                <a:avLst/>
                <a:gdLst>
                  <a:gd name="T0" fmla="*/ 30 w 30"/>
                  <a:gd name="T1" fmla="*/ 34 h 38"/>
                  <a:gd name="T2" fmla="*/ 30 w 30"/>
                  <a:gd name="T3" fmla="*/ 33 h 38"/>
                  <a:gd name="T4" fmla="*/ 13 w 30"/>
                  <a:gd name="T5" fmla="*/ 0 h 38"/>
                  <a:gd name="T6" fmla="*/ 0 w 30"/>
                  <a:gd name="T7" fmla="*/ 6 h 38"/>
                  <a:gd name="T8" fmla="*/ 17 w 30"/>
                  <a:gd name="T9" fmla="*/ 38 h 38"/>
                  <a:gd name="T10" fmla="*/ 15 w 30"/>
                  <a:gd name="T11" fmla="*/ 36 h 38"/>
                  <a:gd name="T12" fmla="*/ 30 w 30"/>
                  <a:gd name="T13" fmla="*/ 34 h 38"/>
                  <a:gd name="T14" fmla="*/ 30 w 30"/>
                  <a:gd name="T15" fmla="*/ 33 h 38"/>
                  <a:gd name="T16" fmla="*/ 30 w 30"/>
                  <a:gd name="T17" fmla="*/ 3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38">
                    <a:moveTo>
                      <a:pt x="30" y="34"/>
                    </a:moveTo>
                    <a:lnTo>
                      <a:pt x="30" y="33"/>
                    </a:lnTo>
                    <a:lnTo>
                      <a:pt x="13" y="0"/>
                    </a:lnTo>
                    <a:lnTo>
                      <a:pt x="0" y="6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30" y="34"/>
                    </a:lnTo>
                    <a:lnTo>
                      <a:pt x="30" y="33"/>
                    </a:lnTo>
                    <a:lnTo>
                      <a:pt x="30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40" name="Freeform 1627"/>
              <p:cNvSpPr>
                <a:spLocks/>
              </p:cNvSpPr>
              <p:nvPr/>
            </p:nvSpPr>
            <p:spPr bwMode="auto">
              <a:xfrm>
                <a:off x="2777" y="3930"/>
                <a:ext cx="13" cy="30"/>
              </a:xfrm>
              <a:custGeom>
                <a:avLst/>
                <a:gdLst>
                  <a:gd name="T0" fmla="*/ 19 w 21"/>
                  <a:gd name="T1" fmla="*/ 47 h 47"/>
                  <a:gd name="T2" fmla="*/ 19 w 21"/>
                  <a:gd name="T3" fmla="*/ 41 h 47"/>
                  <a:gd name="T4" fmla="*/ 15 w 21"/>
                  <a:gd name="T5" fmla="*/ 0 h 47"/>
                  <a:gd name="T6" fmla="*/ 0 w 21"/>
                  <a:gd name="T7" fmla="*/ 2 h 47"/>
                  <a:gd name="T8" fmla="*/ 4 w 21"/>
                  <a:gd name="T9" fmla="*/ 41 h 47"/>
                  <a:gd name="T10" fmla="*/ 6 w 21"/>
                  <a:gd name="T11" fmla="*/ 35 h 47"/>
                  <a:gd name="T12" fmla="*/ 19 w 21"/>
                  <a:gd name="T13" fmla="*/ 47 h 47"/>
                  <a:gd name="T14" fmla="*/ 21 w 21"/>
                  <a:gd name="T15" fmla="*/ 43 h 47"/>
                  <a:gd name="T16" fmla="*/ 19 w 21"/>
                  <a:gd name="T17" fmla="*/ 41 h 47"/>
                  <a:gd name="T18" fmla="*/ 19 w 21"/>
                  <a:gd name="T1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47">
                    <a:moveTo>
                      <a:pt x="19" y="47"/>
                    </a:moveTo>
                    <a:lnTo>
                      <a:pt x="19" y="41"/>
                    </a:lnTo>
                    <a:lnTo>
                      <a:pt x="15" y="0"/>
                    </a:lnTo>
                    <a:lnTo>
                      <a:pt x="0" y="2"/>
                    </a:lnTo>
                    <a:lnTo>
                      <a:pt x="4" y="41"/>
                    </a:lnTo>
                    <a:lnTo>
                      <a:pt x="6" y="35"/>
                    </a:lnTo>
                    <a:lnTo>
                      <a:pt x="19" y="47"/>
                    </a:lnTo>
                    <a:lnTo>
                      <a:pt x="21" y="43"/>
                    </a:lnTo>
                    <a:lnTo>
                      <a:pt x="19" y="41"/>
                    </a:lnTo>
                    <a:lnTo>
                      <a:pt x="19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41" name="Freeform 1628"/>
              <p:cNvSpPr>
                <a:spLocks/>
              </p:cNvSpPr>
              <p:nvPr/>
            </p:nvSpPr>
            <p:spPr bwMode="auto">
              <a:xfrm>
                <a:off x="2765" y="3954"/>
                <a:ext cx="24" cy="26"/>
              </a:xfrm>
              <a:custGeom>
                <a:avLst/>
                <a:gdLst>
                  <a:gd name="T0" fmla="*/ 7 w 38"/>
                  <a:gd name="T1" fmla="*/ 44 h 44"/>
                  <a:gd name="T2" fmla="*/ 11 w 38"/>
                  <a:gd name="T3" fmla="*/ 42 h 44"/>
                  <a:gd name="T4" fmla="*/ 38 w 38"/>
                  <a:gd name="T5" fmla="*/ 12 h 44"/>
                  <a:gd name="T6" fmla="*/ 25 w 38"/>
                  <a:gd name="T7" fmla="*/ 0 h 44"/>
                  <a:gd name="T8" fmla="*/ 0 w 38"/>
                  <a:gd name="T9" fmla="*/ 31 h 44"/>
                  <a:gd name="T10" fmla="*/ 4 w 38"/>
                  <a:gd name="T11" fmla="*/ 29 h 44"/>
                  <a:gd name="T12" fmla="*/ 7 w 38"/>
                  <a:gd name="T13" fmla="*/ 44 h 44"/>
                  <a:gd name="T14" fmla="*/ 11 w 38"/>
                  <a:gd name="T15" fmla="*/ 44 h 44"/>
                  <a:gd name="T16" fmla="*/ 11 w 38"/>
                  <a:gd name="T17" fmla="*/ 40 h 44"/>
                  <a:gd name="T18" fmla="*/ 7 w 38"/>
                  <a:gd name="T19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44">
                    <a:moveTo>
                      <a:pt x="7" y="44"/>
                    </a:moveTo>
                    <a:lnTo>
                      <a:pt x="11" y="42"/>
                    </a:lnTo>
                    <a:lnTo>
                      <a:pt x="38" y="12"/>
                    </a:lnTo>
                    <a:lnTo>
                      <a:pt x="25" y="0"/>
                    </a:lnTo>
                    <a:lnTo>
                      <a:pt x="0" y="31"/>
                    </a:lnTo>
                    <a:lnTo>
                      <a:pt x="4" y="29"/>
                    </a:lnTo>
                    <a:lnTo>
                      <a:pt x="7" y="44"/>
                    </a:lnTo>
                    <a:lnTo>
                      <a:pt x="11" y="44"/>
                    </a:lnTo>
                    <a:lnTo>
                      <a:pt x="11" y="40"/>
                    </a:lnTo>
                    <a:lnTo>
                      <a:pt x="7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42" name="Freeform 1629"/>
              <p:cNvSpPr>
                <a:spLocks/>
              </p:cNvSpPr>
              <p:nvPr/>
            </p:nvSpPr>
            <p:spPr bwMode="auto">
              <a:xfrm>
                <a:off x="2743" y="3972"/>
                <a:ext cx="27" cy="14"/>
              </a:xfrm>
              <a:custGeom>
                <a:avLst/>
                <a:gdLst>
                  <a:gd name="T0" fmla="*/ 2 w 44"/>
                  <a:gd name="T1" fmla="*/ 23 h 23"/>
                  <a:gd name="T2" fmla="*/ 44 w 44"/>
                  <a:gd name="T3" fmla="*/ 15 h 23"/>
                  <a:gd name="T4" fmla="*/ 41 w 44"/>
                  <a:gd name="T5" fmla="*/ 0 h 23"/>
                  <a:gd name="T6" fmla="*/ 0 w 44"/>
                  <a:gd name="T7" fmla="*/ 7 h 23"/>
                  <a:gd name="T8" fmla="*/ 2 w 44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3">
                    <a:moveTo>
                      <a:pt x="2" y="23"/>
                    </a:moveTo>
                    <a:lnTo>
                      <a:pt x="44" y="15"/>
                    </a:lnTo>
                    <a:lnTo>
                      <a:pt x="41" y="0"/>
                    </a:lnTo>
                    <a:lnTo>
                      <a:pt x="0" y="7"/>
                    </a:ln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43" name="Freeform 1630"/>
              <p:cNvSpPr>
                <a:spLocks/>
              </p:cNvSpPr>
              <p:nvPr/>
            </p:nvSpPr>
            <p:spPr bwMode="auto">
              <a:xfrm>
                <a:off x="2723" y="3976"/>
                <a:ext cx="20" cy="10"/>
              </a:xfrm>
              <a:custGeom>
                <a:avLst/>
                <a:gdLst>
                  <a:gd name="T0" fmla="*/ 0 w 29"/>
                  <a:gd name="T1" fmla="*/ 8 h 18"/>
                  <a:gd name="T2" fmla="*/ 0 w 29"/>
                  <a:gd name="T3" fmla="*/ 18 h 18"/>
                  <a:gd name="T4" fmla="*/ 29 w 29"/>
                  <a:gd name="T5" fmla="*/ 16 h 18"/>
                  <a:gd name="T6" fmla="*/ 27 w 29"/>
                  <a:gd name="T7" fmla="*/ 0 h 18"/>
                  <a:gd name="T8" fmla="*/ 0 w 29"/>
                  <a:gd name="T9" fmla="*/ 0 h 18"/>
                  <a:gd name="T10" fmla="*/ 0 w 29"/>
                  <a:gd name="T11" fmla="*/ 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18">
                    <a:moveTo>
                      <a:pt x="0" y="8"/>
                    </a:moveTo>
                    <a:lnTo>
                      <a:pt x="0" y="18"/>
                    </a:lnTo>
                    <a:lnTo>
                      <a:pt x="29" y="16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44" name="Freeform 1631"/>
              <p:cNvSpPr>
                <a:spLocks/>
              </p:cNvSpPr>
              <p:nvPr/>
            </p:nvSpPr>
            <p:spPr bwMode="auto">
              <a:xfrm>
                <a:off x="2692" y="3577"/>
                <a:ext cx="12" cy="11"/>
              </a:xfrm>
              <a:custGeom>
                <a:avLst/>
                <a:gdLst>
                  <a:gd name="T0" fmla="*/ 14 w 18"/>
                  <a:gd name="T1" fmla="*/ 14 h 18"/>
                  <a:gd name="T2" fmla="*/ 8 w 18"/>
                  <a:gd name="T3" fmla="*/ 18 h 18"/>
                  <a:gd name="T4" fmla="*/ 18 w 18"/>
                  <a:gd name="T5" fmla="*/ 16 h 18"/>
                  <a:gd name="T6" fmla="*/ 16 w 18"/>
                  <a:gd name="T7" fmla="*/ 0 h 18"/>
                  <a:gd name="T8" fmla="*/ 6 w 18"/>
                  <a:gd name="T9" fmla="*/ 2 h 18"/>
                  <a:gd name="T10" fmla="*/ 0 w 18"/>
                  <a:gd name="T11" fmla="*/ 6 h 18"/>
                  <a:gd name="T12" fmla="*/ 6 w 18"/>
                  <a:gd name="T13" fmla="*/ 2 h 18"/>
                  <a:gd name="T14" fmla="*/ 2 w 18"/>
                  <a:gd name="T15" fmla="*/ 2 h 18"/>
                  <a:gd name="T16" fmla="*/ 0 w 18"/>
                  <a:gd name="T17" fmla="*/ 6 h 18"/>
                  <a:gd name="T18" fmla="*/ 14 w 18"/>
                  <a:gd name="T19" fmla="*/ 1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8">
                    <a:moveTo>
                      <a:pt x="14" y="14"/>
                    </a:moveTo>
                    <a:lnTo>
                      <a:pt x="8" y="18"/>
                    </a:lnTo>
                    <a:lnTo>
                      <a:pt x="18" y="16"/>
                    </a:lnTo>
                    <a:lnTo>
                      <a:pt x="16" y="0"/>
                    </a:lnTo>
                    <a:lnTo>
                      <a:pt x="6" y="2"/>
                    </a:lnTo>
                    <a:lnTo>
                      <a:pt x="0" y="6"/>
                    </a:lnTo>
                    <a:lnTo>
                      <a:pt x="6" y="2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1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45" name="Freeform 1632"/>
              <p:cNvSpPr>
                <a:spLocks/>
              </p:cNvSpPr>
              <p:nvPr/>
            </p:nvSpPr>
            <p:spPr bwMode="auto">
              <a:xfrm>
                <a:off x="2686" y="3581"/>
                <a:ext cx="15" cy="15"/>
              </a:xfrm>
              <a:custGeom>
                <a:avLst/>
                <a:gdLst>
                  <a:gd name="T0" fmla="*/ 13 w 23"/>
                  <a:gd name="T1" fmla="*/ 25 h 25"/>
                  <a:gd name="T2" fmla="*/ 23 w 23"/>
                  <a:gd name="T3" fmla="*/ 8 h 25"/>
                  <a:gd name="T4" fmla="*/ 9 w 23"/>
                  <a:gd name="T5" fmla="*/ 0 h 25"/>
                  <a:gd name="T6" fmla="*/ 0 w 23"/>
                  <a:gd name="T7" fmla="*/ 18 h 25"/>
                  <a:gd name="T8" fmla="*/ 13 w 23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5">
                    <a:moveTo>
                      <a:pt x="13" y="25"/>
                    </a:moveTo>
                    <a:lnTo>
                      <a:pt x="23" y="8"/>
                    </a:lnTo>
                    <a:lnTo>
                      <a:pt x="9" y="0"/>
                    </a:lnTo>
                    <a:lnTo>
                      <a:pt x="0" y="18"/>
                    </a:lnTo>
                    <a:lnTo>
                      <a:pt x="13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46" name="Freeform 1633"/>
              <p:cNvSpPr>
                <a:spLocks/>
              </p:cNvSpPr>
              <p:nvPr/>
            </p:nvSpPr>
            <p:spPr bwMode="auto">
              <a:xfrm>
                <a:off x="2683" y="3593"/>
                <a:ext cx="13" cy="10"/>
              </a:xfrm>
              <a:custGeom>
                <a:avLst/>
                <a:gdLst>
                  <a:gd name="T0" fmla="*/ 16 w 21"/>
                  <a:gd name="T1" fmla="*/ 17 h 19"/>
                  <a:gd name="T2" fmla="*/ 16 w 21"/>
                  <a:gd name="T3" fmla="*/ 19 h 19"/>
                  <a:gd name="T4" fmla="*/ 21 w 21"/>
                  <a:gd name="T5" fmla="*/ 7 h 19"/>
                  <a:gd name="T6" fmla="*/ 8 w 21"/>
                  <a:gd name="T7" fmla="*/ 0 h 19"/>
                  <a:gd name="T8" fmla="*/ 0 w 21"/>
                  <a:gd name="T9" fmla="*/ 11 h 19"/>
                  <a:gd name="T10" fmla="*/ 0 w 21"/>
                  <a:gd name="T11" fmla="*/ 13 h 19"/>
                  <a:gd name="T12" fmla="*/ 0 w 21"/>
                  <a:gd name="T13" fmla="*/ 11 h 19"/>
                  <a:gd name="T14" fmla="*/ 0 w 21"/>
                  <a:gd name="T15" fmla="*/ 13 h 19"/>
                  <a:gd name="T16" fmla="*/ 16 w 21"/>
                  <a:gd name="T17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19">
                    <a:moveTo>
                      <a:pt x="16" y="17"/>
                    </a:moveTo>
                    <a:lnTo>
                      <a:pt x="16" y="19"/>
                    </a:lnTo>
                    <a:lnTo>
                      <a:pt x="21" y="7"/>
                    </a:lnTo>
                    <a:lnTo>
                      <a:pt x="8" y="0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6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47" name="Freeform 1634"/>
              <p:cNvSpPr>
                <a:spLocks/>
              </p:cNvSpPr>
              <p:nvPr/>
            </p:nvSpPr>
            <p:spPr bwMode="auto">
              <a:xfrm>
                <a:off x="2681" y="3600"/>
                <a:ext cx="11" cy="9"/>
              </a:xfrm>
              <a:custGeom>
                <a:avLst/>
                <a:gdLst>
                  <a:gd name="T0" fmla="*/ 14 w 18"/>
                  <a:gd name="T1" fmla="*/ 0 h 13"/>
                  <a:gd name="T2" fmla="*/ 18 w 18"/>
                  <a:gd name="T3" fmla="*/ 8 h 13"/>
                  <a:gd name="T4" fmla="*/ 18 w 18"/>
                  <a:gd name="T5" fmla="*/ 4 h 13"/>
                  <a:gd name="T6" fmla="*/ 2 w 18"/>
                  <a:gd name="T7" fmla="*/ 0 h 13"/>
                  <a:gd name="T8" fmla="*/ 0 w 18"/>
                  <a:gd name="T9" fmla="*/ 6 h 13"/>
                  <a:gd name="T10" fmla="*/ 4 w 18"/>
                  <a:gd name="T11" fmla="*/ 13 h 13"/>
                  <a:gd name="T12" fmla="*/ 0 w 18"/>
                  <a:gd name="T13" fmla="*/ 6 h 13"/>
                  <a:gd name="T14" fmla="*/ 0 w 18"/>
                  <a:gd name="T15" fmla="*/ 11 h 13"/>
                  <a:gd name="T16" fmla="*/ 4 w 18"/>
                  <a:gd name="T17" fmla="*/ 13 h 13"/>
                  <a:gd name="T18" fmla="*/ 14 w 18"/>
                  <a:gd name="T1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3">
                    <a:moveTo>
                      <a:pt x="14" y="0"/>
                    </a:moveTo>
                    <a:lnTo>
                      <a:pt x="18" y="8"/>
                    </a:lnTo>
                    <a:lnTo>
                      <a:pt x="18" y="4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4" y="13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4" y="1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48" name="Freeform 1635"/>
              <p:cNvSpPr>
                <a:spLocks/>
              </p:cNvSpPr>
              <p:nvPr/>
            </p:nvSpPr>
            <p:spPr bwMode="auto">
              <a:xfrm>
                <a:off x="2683" y="3600"/>
                <a:ext cx="13" cy="11"/>
              </a:xfrm>
              <a:custGeom>
                <a:avLst/>
                <a:gdLst>
                  <a:gd name="T0" fmla="*/ 21 w 21"/>
                  <a:gd name="T1" fmla="*/ 10 h 19"/>
                  <a:gd name="T2" fmla="*/ 17 w 21"/>
                  <a:gd name="T3" fmla="*/ 4 h 19"/>
                  <a:gd name="T4" fmla="*/ 10 w 21"/>
                  <a:gd name="T5" fmla="*/ 0 h 19"/>
                  <a:gd name="T6" fmla="*/ 0 w 21"/>
                  <a:gd name="T7" fmla="*/ 13 h 19"/>
                  <a:gd name="T8" fmla="*/ 8 w 21"/>
                  <a:gd name="T9" fmla="*/ 19 h 19"/>
                  <a:gd name="T10" fmla="*/ 6 w 21"/>
                  <a:gd name="T11" fmla="*/ 13 h 19"/>
                  <a:gd name="T12" fmla="*/ 21 w 21"/>
                  <a:gd name="T13" fmla="*/ 10 h 19"/>
                  <a:gd name="T14" fmla="*/ 19 w 21"/>
                  <a:gd name="T15" fmla="*/ 6 h 19"/>
                  <a:gd name="T16" fmla="*/ 17 w 21"/>
                  <a:gd name="T17" fmla="*/ 4 h 19"/>
                  <a:gd name="T18" fmla="*/ 21 w 21"/>
                  <a:gd name="T19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19">
                    <a:moveTo>
                      <a:pt x="21" y="10"/>
                    </a:moveTo>
                    <a:lnTo>
                      <a:pt x="17" y="4"/>
                    </a:lnTo>
                    <a:lnTo>
                      <a:pt x="10" y="0"/>
                    </a:lnTo>
                    <a:lnTo>
                      <a:pt x="0" y="13"/>
                    </a:lnTo>
                    <a:lnTo>
                      <a:pt x="8" y="19"/>
                    </a:lnTo>
                    <a:lnTo>
                      <a:pt x="6" y="13"/>
                    </a:lnTo>
                    <a:lnTo>
                      <a:pt x="21" y="10"/>
                    </a:lnTo>
                    <a:lnTo>
                      <a:pt x="19" y="6"/>
                    </a:lnTo>
                    <a:lnTo>
                      <a:pt x="17" y="4"/>
                    </a:lnTo>
                    <a:lnTo>
                      <a:pt x="2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49" name="Freeform 1636"/>
              <p:cNvSpPr>
                <a:spLocks/>
              </p:cNvSpPr>
              <p:nvPr/>
            </p:nvSpPr>
            <p:spPr bwMode="auto">
              <a:xfrm>
                <a:off x="2686" y="3606"/>
                <a:ext cx="12" cy="10"/>
              </a:xfrm>
              <a:custGeom>
                <a:avLst/>
                <a:gdLst>
                  <a:gd name="T0" fmla="*/ 19 w 19"/>
                  <a:gd name="T1" fmla="*/ 13 h 17"/>
                  <a:gd name="T2" fmla="*/ 19 w 19"/>
                  <a:gd name="T3" fmla="*/ 11 h 17"/>
                  <a:gd name="T4" fmla="*/ 15 w 19"/>
                  <a:gd name="T5" fmla="*/ 0 h 17"/>
                  <a:gd name="T6" fmla="*/ 0 w 19"/>
                  <a:gd name="T7" fmla="*/ 3 h 17"/>
                  <a:gd name="T8" fmla="*/ 4 w 19"/>
                  <a:gd name="T9" fmla="*/ 17 h 17"/>
                  <a:gd name="T10" fmla="*/ 2 w 19"/>
                  <a:gd name="T11" fmla="*/ 15 h 17"/>
                  <a:gd name="T12" fmla="*/ 19 w 19"/>
                  <a:gd name="T13" fmla="*/ 13 h 17"/>
                  <a:gd name="T14" fmla="*/ 19 w 19"/>
                  <a:gd name="T15" fmla="*/ 11 h 17"/>
                  <a:gd name="T16" fmla="*/ 19 w 19"/>
                  <a:gd name="T17" fmla="*/ 1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17">
                    <a:moveTo>
                      <a:pt x="19" y="13"/>
                    </a:moveTo>
                    <a:lnTo>
                      <a:pt x="19" y="11"/>
                    </a:lnTo>
                    <a:lnTo>
                      <a:pt x="15" y="0"/>
                    </a:lnTo>
                    <a:lnTo>
                      <a:pt x="0" y="3"/>
                    </a:lnTo>
                    <a:lnTo>
                      <a:pt x="4" y="17"/>
                    </a:lnTo>
                    <a:lnTo>
                      <a:pt x="2" y="15"/>
                    </a:lnTo>
                    <a:lnTo>
                      <a:pt x="19" y="13"/>
                    </a:lnTo>
                    <a:lnTo>
                      <a:pt x="19" y="11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50" name="Freeform 1637"/>
              <p:cNvSpPr>
                <a:spLocks/>
              </p:cNvSpPr>
              <p:nvPr/>
            </p:nvSpPr>
            <p:spPr bwMode="auto">
              <a:xfrm>
                <a:off x="2689" y="3615"/>
                <a:ext cx="11" cy="10"/>
              </a:xfrm>
              <a:custGeom>
                <a:avLst/>
                <a:gdLst>
                  <a:gd name="T0" fmla="*/ 17 w 19"/>
                  <a:gd name="T1" fmla="*/ 17 h 17"/>
                  <a:gd name="T2" fmla="*/ 19 w 19"/>
                  <a:gd name="T3" fmla="*/ 13 h 17"/>
                  <a:gd name="T4" fmla="*/ 17 w 19"/>
                  <a:gd name="T5" fmla="*/ 0 h 17"/>
                  <a:gd name="T6" fmla="*/ 0 w 19"/>
                  <a:gd name="T7" fmla="*/ 2 h 17"/>
                  <a:gd name="T8" fmla="*/ 2 w 19"/>
                  <a:gd name="T9" fmla="*/ 15 h 17"/>
                  <a:gd name="T10" fmla="*/ 4 w 19"/>
                  <a:gd name="T11" fmla="*/ 11 h 17"/>
                  <a:gd name="T12" fmla="*/ 17 w 19"/>
                  <a:gd name="T13" fmla="*/ 17 h 17"/>
                  <a:gd name="T14" fmla="*/ 19 w 19"/>
                  <a:gd name="T15" fmla="*/ 15 h 17"/>
                  <a:gd name="T16" fmla="*/ 19 w 19"/>
                  <a:gd name="T17" fmla="*/ 13 h 17"/>
                  <a:gd name="T18" fmla="*/ 17 w 19"/>
                  <a:gd name="T1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7">
                    <a:moveTo>
                      <a:pt x="17" y="17"/>
                    </a:moveTo>
                    <a:lnTo>
                      <a:pt x="19" y="13"/>
                    </a:lnTo>
                    <a:lnTo>
                      <a:pt x="17" y="0"/>
                    </a:lnTo>
                    <a:lnTo>
                      <a:pt x="0" y="2"/>
                    </a:lnTo>
                    <a:lnTo>
                      <a:pt x="2" y="15"/>
                    </a:lnTo>
                    <a:lnTo>
                      <a:pt x="4" y="11"/>
                    </a:lnTo>
                    <a:lnTo>
                      <a:pt x="17" y="17"/>
                    </a:lnTo>
                    <a:lnTo>
                      <a:pt x="19" y="15"/>
                    </a:lnTo>
                    <a:lnTo>
                      <a:pt x="19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51" name="Freeform 1638"/>
              <p:cNvSpPr>
                <a:spLocks/>
              </p:cNvSpPr>
              <p:nvPr/>
            </p:nvSpPr>
            <p:spPr bwMode="auto">
              <a:xfrm>
                <a:off x="2686" y="3621"/>
                <a:ext cx="12" cy="12"/>
              </a:xfrm>
              <a:custGeom>
                <a:avLst/>
                <a:gdLst>
                  <a:gd name="T0" fmla="*/ 15 w 19"/>
                  <a:gd name="T1" fmla="*/ 18 h 20"/>
                  <a:gd name="T2" fmla="*/ 15 w 19"/>
                  <a:gd name="T3" fmla="*/ 20 h 20"/>
                  <a:gd name="T4" fmla="*/ 19 w 19"/>
                  <a:gd name="T5" fmla="*/ 6 h 20"/>
                  <a:gd name="T6" fmla="*/ 6 w 19"/>
                  <a:gd name="T7" fmla="*/ 0 h 20"/>
                  <a:gd name="T8" fmla="*/ 0 w 19"/>
                  <a:gd name="T9" fmla="*/ 14 h 20"/>
                  <a:gd name="T10" fmla="*/ 0 w 19"/>
                  <a:gd name="T11" fmla="*/ 18 h 20"/>
                  <a:gd name="T12" fmla="*/ 0 w 19"/>
                  <a:gd name="T13" fmla="*/ 14 h 20"/>
                  <a:gd name="T14" fmla="*/ 0 w 19"/>
                  <a:gd name="T15" fmla="*/ 16 h 20"/>
                  <a:gd name="T16" fmla="*/ 0 w 19"/>
                  <a:gd name="T17" fmla="*/ 18 h 20"/>
                  <a:gd name="T18" fmla="*/ 15 w 19"/>
                  <a:gd name="T19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0">
                    <a:moveTo>
                      <a:pt x="15" y="18"/>
                    </a:moveTo>
                    <a:lnTo>
                      <a:pt x="15" y="20"/>
                    </a:lnTo>
                    <a:lnTo>
                      <a:pt x="19" y="6"/>
                    </a:lnTo>
                    <a:lnTo>
                      <a:pt x="6" y="0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5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52" name="Freeform 1639"/>
              <p:cNvSpPr>
                <a:spLocks/>
              </p:cNvSpPr>
              <p:nvPr/>
            </p:nvSpPr>
            <p:spPr bwMode="auto">
              <a:xfrm>
                <a:off x="2686" y="3633"/>
                <a:ext cx="10" cy="7"/>
              </a:xfrm>
              <a:custGeom>
                <a:avLst/>
                <a:gdLst>
                  <a:gd name="T0" fmla="*/ 13 w 15"/>
                  <a:gd name="T1" fmla="*/ 2 h 13"/>
                  <a:gd name="T2" fmla="*/ 15 w 15"/>
                  <a:gd name="T3" fmla="*/ 7 h 13"/>
                  <a:gd name="T4" fmla="*/ 15 w 15"/>
                  <a:gd name="T5" fmla="*/ 0 h 13"/>
                  <a:gd name="T6" fmla="*/ 0 w 15"/>
                  <a:gd name="T7" fmla="*/ 0 h 13"/>
                  <a:gd name="T8" fmla="*/ 0 w 15"/>
                  <a:gd name="T9" fmla="*/ 7 h 13"/>
                  <a:gd name="T10" fmla="*/ 2 w 15"/>
                  <a:gd name="T11" fmla="*/ 13 h 13"/>
                  <a:gd name="T12" fmla="*/ 0 w 15"/>
                  <a:gd name="T13" fmla="*/ 7 h 13"/>
                  <a:gd name="T14" fmla="*/ 0 w 15"/>
                  <a:gd name="T15" fmla="*/ 11 h 13"/>
                  <a:gd name="T16" fmla="*/ 2 w 15"/>
                  <a:gd name="T17" fmla="*/ 13 h 13"/>
                  <a:gd name="T18" fmla="*/ 13 w 15"/>
                  <a:gd name="T1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3">
                    <a:moveTo>
                      <a:pt x="13" y="2"/>
                    </a:moveTo>
                    <a:lnTo>
                      <a:pt x="15" y="7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2" y="1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1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53" name="Freeform 1640"/>
              <p:cNvSpPr>
                <a:spLocks/>
              </p:cNvSpPr>
              <p:nvPr/>
            </p:nvSpPr>
            <p:spPr bwMode="auto">
              <a:xfrm>
                <a:off x="2689" y="3633"/>
                <a:ext cx="28" cy="31"/>
              </a:xfrm>
              <a:custGeom>
                <a:avLst/>
                <a:gdLst>
                  <a:gd name="T0" fmla="*/ 44 w 46"/>
                  <a:gd name="T1" fmla="*/ 36 h 50"/>
                  <a:gd name="T2" fmla="*/ 46 w 46"/>
                  <a:gd name="T3" fmla="*/ 38 h 50"/>
                  <a:gd name="T4" fmla="*/ 11 w 46"/>
                  <a:gd name="T5" fmla="*/ 0 h 50"/>
                  <a:gd name="T6" fmla="*/ 0 w 46"/>
                  <a:gd name="T7" fmla="*/ 11 h 50"/>
                  <a:gd name="T8" fmla="*/ 32 w 46"/>
                  <a:gd name="T9" fmla="*/ 50 h 50"/>
                  <a:gd name="T10" fmla="*/ 34 w 46"/>
                  <a:gd name="T11" fmla="*/ 50 h 50"/>
                  <a:gd name="T12" fmla="*/ 32 w 46"/>
                  <a:gd name="T13" fmla="*/ 50 h 50"/>
                  <a:gd name="T14" fmla="*/ 34 w 46"/>
                  <a:gd name="T15" fmla="*/ 50 h 50"/>
                  <a:gd name="T16" fmla="*/ 44 w 46"/>
                  <a:gd name="T17" fmla="*/ 3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50">
                    <a:moveTo>
                      <a:pt x="44" y="36"/>
                    </a:moveTo>
                    <a:lnTo>
                      <a:pt x="46" y="38"/>
                    </a:lnTo>
                    <a:lnTo>
                      <a:pt x="11" y="0"/>
                    </a:lnTo>
                    <a:lnTo>
                      <a:pt x="0" y="11"/>
                    </a:lnTo>
                    <a:lnTo>
                      <a:pt x="32" y="50"/>
                    </a:lnTo>
                    <a:lnTo>
                      <a:pt x="34" y="50"/>
                    </a:lnTo>
                    <a:lnTo>
                      <a:pt x="32" y="50"/>
                    </a:lnTo>
                    <a:lnTo>
                      <a:pt x="34" y="50"/>
                    </a:lnTo>
                    <a:lnTo>
                      <a:pt x="44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54" name="Freeform 1641"/>
              <p:cNvSpPr>
                <a:spLocks/>
              </p:cNvSpPr>
              <p:nvPr/>
            </p:nvSpPr>
            <p:spPr bwMode="auto">
              <a:xfrm>
                <a:off x="2710" y="3655"/>
                <a:ext cx="33" cy="27"/>
              </a:xfrm>
              <a:custGeom>
                <a:avLst/>
                <a:gdLst>
                  <a:gd name="T0" fmla="*/ 46 w 50"/>
                  <a:gd name="T1" fmla="*/ 37 h 44"/>
                  <a:gd name="T2" fmla="*/ 50 w 50"/>
                  <a:gd name="T3" fmla="*/ 31 h 44"/>
                  <a:gd name="T4" fmla="*/ 10 w 50"/>
                  <a:gd name="T5" fmla="*/ 0 h 44"/>
                  <a:gd name="T6" fmla="*/ 0 w 50"/>
                  <a:gd name="T7" fmla="*/ 14 h 44"/>
                  <a:gd name="T8" fmla="*/ 41 w 50"/>
                  <a:gd name="T9" fmla="*/ 44 h 44"/>
                  <a:gd name="T10" fmla="*/ 46 w 50"/>
                  <a:gd name="T11" fmla="*/ 3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44">
                    <a:moveTo>
                      <a:pt x="46" y="37"/>
                    </a:moveTo>
                    <a:lnTo>
                      <a:pt x="50" y="31"/>
                    </a:lnTo>
                    <a:lnTo>
                      <a:pt x="10" y="0"/>
                    </a:lnTo>
                    <a:lnTo>
                      <a:pt x="0" y="14"/>
                    </a:lnTo>
                    <a:lnTo>
                      <a:pt x="41" y="44"/>
                    </a:lnTo>
                    <a:lnTo>
                      <a:pt x="46" y="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55" name="Freeform 1642"/>
              <p:cNvSpPr>
                <a:spLocks/>
              </p:cNvSpPr>
              <p:nvPr/>
            </p:nvSpPr>
            <p:spPr bwMode="auto">
              <a:xfrm>
                <a:off x="2726" y="3356"/>
                <a:ext cx="10" cy="15"/>
              </a:xfrm>
              <a:custGeom>
                <a:avLst/>
                <a:gdLst>
                  <a:gd name="T0" fmla="*/ 10 w 18"/>
                  <a:gd name="T1" fmla="*/ 6 h 23"/>
                  <a:gd name="T2" fmla="*/ 18 w 18"/>
                  <a:gd name="T3" fmla="*/ 8 h 23"/>
                  <a:gd name="T4" fmla="*/ 12 w 18"/>
                  <a:gd name="T5" fmla="*/ 0 h 23"/>
                  <a:gd name="T6" fmla="*/ 0 w 18"/>
                  <a:gd name="T7" fmla="*/ 12 h 23"/>
                  <a:gd name="T8" fmla="*/ 6 w 18"/>
                  <a:gd name="T9" fmla="*/ 20 h 23"/>
                  <a:gd name="T10" fmla="*/ 16 w 18"/>
                  <a:gd name="T11" fmla="*/ 20 h 23"/>
                  <a:gd name="T12" fmla="*/ 6 w 18"/>
                  <a:gd name="T13" fmla="*/ 20 h 23"/>
                  <a:gd name="T14" fmla="*/ 12 w 18"/>
                  <a:gd name="T15" fmla="*/ 23 h 23"/>
                  <a:gd name="T16" fmla="*/ 16 w 18"/>
                  <a:gd name="T17" fmla="*/ 20 h 23"/>
                  <a:gd name="T18" fmla="*/ 10 w 18"/>
                  <a:gd name="T19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23">
                    <a:moveTo>
                      <a:pt x="10" y="6"/>
                    </a:moveTo>
                    <a:lnTo>
                      <a:pt x="18" y="8"/>
                    </a:lnTo>
                    <a:lnTo>
                      <a:pt x="12" y="0"/>
                    </a:lnTo>
                    <a:lnTo>
                      <a:pt x="0" y="12"/>
                    </a:lnTo>
                    <a:lnTo>
                      <a:pt x="6" y="20"/>
                    </a:lnTo>
                    <a:lnTo>
                      <a:pt x="16" y="20"/>
                    </a:lnTo>
                    <a:lnTo>
                      <a:pt x="6" y="20"/>
                    </a:lnTo>
                    <a:lnTo>
                      <a:pt x="12" y="23"/>
                    </a:lnTo>
                    <a:lnTo>
                      <a:pt x="16" y="20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56" name="Freeform 1643"/>
              <p:cNvSpPr>
                <a:spLocks/>
              </p:cNvSpPr>
              <p:nvPr/>
            </p:nvSpPr>
            <p:spPr bwMode="auto">
              <a:xfrm>
                <a:off x="2732" y="3353"/>
                <a:ext cx="20" cy="17"/>
              </a:xfrm>
              <a:custGeom>
                <a:avLst/>
                <a:gdLst>
                  <a:gd name="T0" fmla="*/ 29 w 32"/>
                  <a:gd name="T1" fmla="*/ 0 h 27"/>
                  <a:gd name="T2" fmla="*/ 25 w 32"/>
                  <a:gd name="T3" fmla="*/ 0 h 27"/>
                  <a:gd name="T4" fmla="*/ 0 w 32"/>
                  <a:gd name="T5" fmla="*/ 13 h 27"/>
                  <a:gd name="T6" fmla="*/ 6 w 32"/>
                  <a:gd name="T7" fmla="*/ 27 h 27"/>
                  <a:gd name="T8" fmla="*/ 32 w 32"/>
                  <a:gd name="T9" fmla="*/ 15 h 27"/>
                  <a:gd name="T10" fmla="*/ 29 w 32"/>
                  <a:gd name="T11" fmla="*/ 15 h 27"/>
                  <a:gd name="T12" fmla="*/ 29 w 32"/>
                  <a:gd name="T13" fmla="*/ 0 h 27"/>
                  <a:gd name="T14" fmla="*/ 27 w 32"/>
                  <a:gd name="T15" fmla="*/ 0 h 27"/>
                  <a:gd name="T16" fmla="*/ 25 w 32"/>
                  <a:gd name="T17" fmla="*/ 0 h 27"/>
                  <a:gd name="T18" fmla="*/ 29 w 32"/>
                  <a:gd name="T1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7">
                    <a:moveTo>
                      <a:pt x="29" y="0"/>
                    </a:moveTo>
                    <a:lnTo>
                      <a:pt x="25" y="0"/>
                    </a:lnTo>
                    <a:lnTo>
                      <a:pt x="0" y="13"/>
                    </a:lnTo>
                    <a:lnTo>
                      <a:pt x="6" y="27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57" name="Freeform 1644"/>
              <p:cNvSpPr>
                <a:spLocks/>
              </p:cNvSpPr>
              <p:nvPr/>
            </p:nvSpPr>
            <p:spPr bwMode="auto">
              <a:xfrm>
                <a:off x="2750" y="3353"/>
                <a:ext cx="13" cy="9"/>
              </a:xfrm>
              <a:custGeom>
                <a:avLst/>
                <a:gdLst>
                  <a:gd name="T0" fmla="*/ 19 w 19"/>
                  <a:gd name="T1" fmla="*/ 0 h 15"/>
                  <a:gd name="T2" fmla="*/ 13 w 19"/>
                  <a:gd name="T3" fmla="*/ 0 h 15"/>
                  <a:gd name="T4" fmla="*/ 0 w 19"/>
                  <a:gd name="T5" fmla="*/ 0 h 15"/>
                  <a:gd name="T6" fmla="*/ 0 w 19"/>
                  <a:gd name="T7" fmla="*/ 15 h 15"/>
                  <a:gd name="T8" fmla="*/ 13 w 19"/>
                  <a:gd name="T9" fmla="*/ 15 h 15"/>
                  <a:gd name="T10" fmla="*/ 9 w 19"/>
                  <a:gd name="T11" fmla="*/ 13 h 15"/>
                  <a:gd name="T12" fmla="*/ 19 w 19"/>
                  <a:gd name="T13" fmla="*/ 0 h 15"/>
                  <a:gd name="T14" fmla="*/ 17 w 19"/>
                  <a:gd name="T15" fmla="*/ 0 h 15"/>
                  <a:gd name="T16" fmla="*/ 13 w 19"/>
                  <a:gd name="T17" fmla="*/ 0 h 15"/>
                  <a:gd name="T18" fmla="*/ 19 w 19"/>
                  <a:gd name="T1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5">
                    <a:moveTo>
                      <a:pt x="19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13" y="15"/>
                    </a:lnTo>
                    <a:lnTo>
                      <a:pt x="9" y="13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58" name="Freeform 1645"/>
              <p:cNvSpPr>
                <a:spLocks/>
              </p:cNvSpPr>
              <p:nvPr/>
            </p:nvSpPr>
            <p:spPr bwMode="auto">
              <a:xfrm>
                <a:off x="2756" y="3353"/>
                <a:ext cx="21" cy="17"/>
              </a:xfrm>
              <a:custGeom>
                <a:avLst/>
                <a:gdLst>
                  <a:gd name="T0" fmla="*/ 33 w 33"/>
                  <a:gd name="T1" fmla="*/ 17 h 27"/>
                  <a:gd name="T2" fmla="*/ 29 w 33"/>
                  <a:gd name="T3" fmla="*/ 13 h 27"/>
                  <a:gd name="T4" fmla="*/ 10 w 33"/>
                  <a:gd name="T5" fmla="*/ 0 h 27"/>
                  <a:gd name="T6" fmla="*/ 0 w 33"/>
                  <a:gd name="T7" fmla="*/ 13 h 27"/>
                  <a:gd name="T8" fmla="*/ 19 w 33"/>
                  <a:gd name="T9" fmla="*/ 27 h 27"/>
                  <a:gd name="T10" fmla="*/ 18 w 33"/>
                  <a:gd name="T11" fmla="*/ 23 h 27"/>
                  <a:gd name="T12" fmla="*/ 33 w 33"/>
                  <a:gd name="T13" fmla="*/ 17 h 27"/>
                  <a:gd name="T14" fmla="*/ 31 w 33"/>
                  <a:gd name="T15" fmla="*/ 15 h 27"/>
                  <a:gd name="T16" fmla="*/ 29 w 33"/>
                  <a:gd name="T17" fmla="*/ 13 h 27"/>
                  <a:gd name="T18" fmla="*/ 33 w 33"/>
                  <a:gd name="T19" fmla="*/ 1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27">
                    <a:moveTo>
                      <a:pt x="33" y="17"/>
                    </a:moveTo>
                    <a:lnTo>
                      <a:pt x="29" y="13"/>
                    </a:lnTo>
                    <a:lnTo>
                      <a:pt x="10" y="0"/>
                    </a:lnTo>
                    <a:lnTo>
                      <a:pt x="0" y="13"/>
                    </a:lnTo>
                    <a:lnTo>
                      <a:pt x="19" y="27"/>
                    </a:lnTo>
                    <a:lnTo>
                      <a:pt x="18" y="23"/>
                    </a:lnTo>
                    <a:lnTo>
                      <a:pt x="33" y="17"/>
                    </a:lnTo>
                    <a:lnTo>
                      <a:pt x="31" y="15"/>
                    </a:lnTo>
                    <a:lnTo>
                      <a:pt x="29" y="13"/>
                    </a:lnTo>
                    <a:lnTo>
                      <a:pt x="33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59" name="Freeform 1646"/>
              <p:cNvSpPr>
                <a:spLocks/>
              </p:cNvSpPr>
              <p:nvPr/>
            </p:nvSpPr>
            <p:spPr bwMode="auto">
              <a:xfrm>
                <a:off x="2767" y="3364"/>
                <a:ext cx="13" cy="15"/>
              </a:xfrm>
              <a:custGeom>
                <a:avLst/>
                <a:gdLst>
                  <a:gd name="T0" fmla="*/ 21 w 21"/>
                  <a:gd name="T1" fmla="*/ 23 h 23"/>
                  <a:gd name="T2" fmla="*/ 21 w 21"/>
                  <a:gd name="T3" fmla="*/ 17 h 23"/>
                  <a:gd name="T4" fmla="*/ 15 w 21"/>
                  <a:gd name="T5" fmla="*/ 0 h 23"/>
                  <a:gd name="T6" fmla="*/ 0 w 21"/>
                  <a:gd name="T7" fmla="*/ 6 h 23"/>
                  <a:gd name="T8" fmla="*/ 5 w 21"/>
                  <a:gd name="T9" fmla="*/ 23 h 23"/>
                  <a:gd name="T10" fmla="*/ 5 w 21"/>
                  <a:gd name="T11" fmla="*/ 17 h 23"/>
                  <a:gd name="T12" fmla="*/ 21 w 21"/>
                  <a:gd name="T13" fmla="*/ 23 h 23"/>
                  <a:gd name="T14" fmla="*/ 21 w 21"/>
                  <a:gd name="T15" fmla="*/ 19 h 23"/>
                  <a:gd name="T16" fmla="*/ 21 w 21"/>
                  <a:gd name="T17" fmla="*/ 17 h 23"/>
                  <a:gd name="T18" fmla="*/ 21 w 21"/>
                  <a:gd name="T1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3">
                    <a:moveTo>
                      <a:pt x="21" y="23"/>
                    </a:moveTo>
                    <a:lnTo>
                      <a:pt x="21" y="17"/>
                    </a:lnTo>
                    <a:lnTo>
                      <a:pt x="15" y="0"/>
                    </a:lnTo>
                    <a:lnTo>
                      <a:pt x="0" y="6"/>
                    </a:lnTo>
                    <a:lnTo>
                      <a:pt x="5" y="23"/>
                    </a:lnTo>
                    <a:lnTo>
                      <a:pt x="5" y="17"/>
                    </a:lnTo>
                    <a:lnTo>
                      <a:pt x="21" y="23"/>
                    </a:lnTo>
                    <a:lnTo>
                      <a:pt x="21" y="19"/>
                    </a:lnTo>
                    <a:lnTo>
                      <a:pt x="21" y="17"/>
                    </a:lnTo>
                    <a:lnTo>
                      <a:pt x="21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60" name="Freeform 1647"/>
              <p:cNvSpPr>
                <a:spLocks/>
              </p:cNvSpPr>
              <p:nvPr/>
            </p:nvSpPr>
            <p:spPr bwMode="auto">
              <a:xfrm>
                <a:off x="2763" y="3374"/>
                <a:ext cx="17" cy="30"/>
              </a:xfrm>
              <a:custGeom>
                <a:avLst/>
                <a:gdLst>
                  <a:gd name="T0" fmla="*/ 13 w 29"/>
                  <a:gd name="T1" fmla="*/ 48 h 48"/>
                  <a:gd name="T2" fmla="*/ 15 w 29"/>
                  <a:gd name="T3" fmla="*/ 46 h 48"/>
                  <a:gd name="T4" fmla="*/ 29 w 29"/>
                  <a:gd name="T5" fmla="*/ 6 h 48"/>
                  <a:gd name="T6" fmla="*/ 13 w 29"/>
                  <a:gd name="T7" fmla="*/ 0 h 48"/>
                  <a:gd name="T8" fmla="*/ 0 w 29"/>
                  <a:gd name="T9" fmla="*/ 41 h 48"/>
                  <a:gd name="T10" fmla="*/ 2 w 29"/>
                  <a:gd name="T11" fmla="*/ 39 h 48"/>
                  <a:gd name="T12" fmla="*/ 13 w 29"/>
                  <a:gd name="T13" fmla="*/ 48 h 48"/>
                  <a:gd name="T14" fmla="*/ 15 w 29"/>
                  <a:gd name="T15" fmla="*/ 48 h 48"/>
                  <a:gd name="T16" fmla="*/ 15 w 29"/>
                  <a:gd name="T17" fmla="*/ 46 h 48"/>
                  <a:gd name="T18" fmla="*/ 13 w 29"/>
                  <a:gd name="T1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48">
                    <a:moveTo>
                      <a:pt x="13" y="48"/>
                    </a:moveTo>
                    <a:lnTo>
                      <a:pt x="15" y="46"/>
                    </a:lnTo>
                    <a:lnTo>
                      <a:pt x="29" y="6"/>
                    </a:lnTo>
                    <a:lnTo>
                      <a:pt x="13" y="0"/>
                    </a:lnTo>
                    <a:lnTo>
                      <a:pt x="0" y="41"/>
                    </a:lnTo>
                    <a:lnTo>
                      <a:pt x="2" y="39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5" y="46"/>
                    </a:lnTo>
                    <a:lnTo>
                      <a:pt x="13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61" name="Freeform 1648"/>
              <p:cNvSpPr>
                <a:spLocks/>
              </p:cNvSpPr>
              <p:nvPr/>
            </p:nvSpPr>
            <p:spPr bwMode="auto">
              <a:xfrm>
                <a:off x="2758" y="3399"/>
                <a:ext cx="13" cy="13"/>
              </a:xfrm>
              <a:custGeom>
                <a:avLst/>
                <a:gdLst>
                  <a:gd name="T0" fmla="*/ 8 w 19"/>
                  <a:gd name="T1" fmla="*/ 23 h 23"/>
                  <a:gd name="T2" fmla="*/ 12 w 19"/>
                  <a:gd name="T3" fmla="*/ 21 h 23"/>
                  <a:gd name="T4" fmla="*/ 19 w 19"/>
                  <a:gd name="T5" fmla="*/ 9 h 23"/>
                  <a:gd name="T6" fmla="*/ 8 w 19"/>
                  <a:gd name="T7" fmla="*/ 0 h 23"/>
                  <a:gd name="T8" fmla="*/ 0 w 19"/>
                  <a:gd name="T9" fmla="*/ 9 h 23"/>
                  <a:gd name="T10" fmla="*/ 4 w 19"/>
                  <a:gd name="T11" fmla="*/ 7 h 23"/>
                  <a:gd name="T12" fmla="*/ 8 w 19"/>
                  <a:gd name="T13" fmla="*/ 23 h 23"/>
                  <a:gd name="T14" fmla="*/ 10 w 19"/>
                  <a:gd name="T15" fmla="*/ 21 h 23"/>
                  <a:gd name="T16" fmla="*/ 12 w 19"/>
                  <a:gd name="T17" fmla="*/ 19 h 23"/>
                  <a:gd name="T18" fmla="*/ 8 w 19"/>
                  <a:gd name="T1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3">
                    <a:moveTo>
                      <a:pt x="8" y="23"/>
                    </a:moveTo>
                    <a:lnTo>
                      <a:pt x="12" y="21"/>
                    </a:lnTo>
                    <a:lnTo>
                      <a:pt x="19" y="9"/>
                    </a:lnTo>
                    <a:lnTo>
                      <a:pt x="8" y="0"/>
                    </a:lnTo>
                    <a:lnTo>
                      <a:pt x="0" y="9"/>
                    </a:lnTo>
                    <a:lnTo>
                      <a:pt x="4" y="7"/>
                    </a:lnTo>
                    <a:lnTo>
                      <a:pt x="8" y="23"/>
                    </a:lnTo>
                    <a:lnTo>
                      <a:pt x="10" y="21"/>
                    </a:lnTo>
                    <a:lnTo>
                      <a:pt x="12" y="19"/>
                    </a:lnTo>
                    <a:lnTo>
                      <a:pt x="8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62" name="Freeform 1649"/>
              <p:cNvSpPr>
                <a:spLocks/>
              </p:cNvSpPr>
              <p:nvPr/>
            </p:nvSpPr>
            <p:spPr bwMode="auto">
              <a:xfrm>
                <a:off x="2751" y="3403"/>
                <a:ext cx="12" cy="12"/>
              </a:xfrm>
              <a:custGeom>
                <a:avLst/>
                <a:gdLst>
                  <a:gd name="T0" fmla="*/ 15 w 19"/>
                  <a:gd name="T1" fmla="*/ 14 h 19"/>
                  <a:gd name="T2" fmla="*/ 9 w 19"/>
                  <a:gd name="T3" fmla="*/ 19 h 19"/>
                  <a:gd name="T4" fmla="*/ 19 w 19"/>
                  <a:gd name="T5" fmla="*/ 16 h 19"/>
                  <a:gd name="T6" fmla="*/ 15 w 19"/>
                  <a:gd name="T7" fmla="*/ 0 h 19"/>
                  <a:gd name="T8" fmla="*/ 3 w 19"/>
                  <a:gd name="T9" fmla="*/ 4 h 19"/>
                  <a:gd name="T10" fmla="*/ 0 w 19"/>
                  <a:gd name="T11" fmla="*/ 8 h 19"/>
                  <a:gd name="T12" fmla="*/ 3 w 19"/>
                  <a:gd name="T13" fmla="*/ 4 h 19"/>
                  <a:gd name="T14" fmla="*/ 1 w 19"/>
                  <a:gd name="T15" fmla="*/ 4 h 19"/>
                  <a:gd name="T16" fmla="*/ 0 w 19"/>
                  <a:gd name="T17" fmla="*/ 8 h 19"/>
                  <a:gd name="T18" fmla="*/ 15 w 19"/>
                  <a:gd name="T1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9">
                    <a:moveTo>
                      <a:pt x="15" y="14"/>
                    </a:moveTo>
                    <a:lnTo>
                      <a:pt x="9" y="19"/>
                    </a:lnTo>
                    <a:lnTo>
                      <a:pt x="19" y="16"/>
                    </a:lnTo>
                    <a:lnTo>
                      <a:pt x="15" y="0"/>
                    </a:lnTo>
                    <a:lnTo>
                      <a:pt x="3" y="4"/>
                    </a:lnTo>
                    <a:lnTo>
                      <a:pt x="0" y="8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15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63" name="Freeform 1650"/>
              <p:cNvSpPr>
                <a:spLocks/>
              </p:cNvSpPr>
              <p:nvPr/>
            </p:nvSpPr>
            <p:spPr bwMode="auto">
              <a:xfrm>
                <a:off x="2750" y="3407"/>
                <a:ext cx="11" cy="8"/>
              </a:xfrm>
              <a:custGeom>
                <a:avLst/>
                <a:gdLst>
                  <a:gd name="T0" fmla="*/ 17 w 19"/>
                  <a:gd name="T1" fmla="*/ 6 h 11"/>
                  <a:gd name="T2" fmla="*/ 15 w 19"/>
                  <a:gd name="T3" fmla="*/ 11 h 11"/>
                  <a:gd name="T4" fmla="*/ 19 w 19"/>
                  <a:gd name="T5" fmla="*/ 6 h 11"/>
                  <a:gd name="T6" fmla="*/ 4 w 19"/>
                  <a:gd name="T7" fmla="*/ 0 h 11"/>
                  <a:gd name="T8" fmla="*/ 2 w 19"/>
                  <a:gd name="T9" fmla="*/ 4 h 11"/>
                  <a:gd name="T10" fmla="*/ 0 w 19"/>
                  <a:gd name="T11" fmla="*/ 8 h 11"/>
                  <a:gd name="T12" fmla="*/ 2 w 19"/>
                  <a:gd name="T13" fmla="*/ 4 h 11"/>
                  <a:gd name="T14" fmla="*/ 0 w 19"/>
                  <a:gd name="T15" fmla="*/ 6 h 11"/>
                  <a:gd name="T16" fmla="*/ 0 w 19"/>
                  <a:gd name="T17" fmla="*/ 8 h 11"/>
                  <a:gd name="T18" fmla="*/ 17 w 19"/>
                  <a:gd name="T19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1">
                    <a:moveTo>
                      <a:pt x="17" y="6"/>
                    </a:moveTo>
                    <a:lnTo>
                      <a:pt x="15" y="11"/>
                    </a:lnTo>
                    <a:lnTo>
                      <a:pt x="19" y="6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7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64" name="Freeform 1651"/>
              <p:cNvSpPr>
                <a:spLocks/>
              </p:cNvSpPr>
              <p:nvPr/>
            </p:nvSpPr>
            <p:spPr bwMode="auto">
              <a:xfrm>
                <a:off x="2750" y="3412"/>
                <a:ext cx="10" cy="8"/>
              </a:xfrm>
              <a:custGeom>
                <a:avLst/>
                <a:gdLst>
                  <a:gd name="T0" fmla="*/ 17 w 17"/>
                  <a:gd name="T1" fmla="*/ 7 h 15"/>
                  <a:gd name="T2" fmla="*/ 17 w 17"/>
                  <a:gd name="T3" fmla="*/ 11 h 15"/>
                  <a:gd name="T4" fmla="*/ 17 w 17"/>
                  <a:gd name="T5" fmla="*/ 0 h 15"/>
                  <a:gd name="T6" fmla="*/ 0 w 17"/>
                  <a:gd name="T7" fmla="*/ 2 h 15"/>
                  <a:gd name="T8" fmla="*/ 2 w 17"/>
                  <a:gd name="T9" fmla="*/ 13 h 15"/>
                  <a:gd name="T10" fmla="*/ 4 w 17"/>
                  <a:gd name="T11" fmla="*/ 15 h 15"/>
                  <a:gd name="T12" fmla="*/ 2 w 17"/>
                  <a:gd name="T13" fmla="*/ 13 h 15"/>
                  <a:gd name="T14" fmla="*/ 4 w 17"/>
                  <a:gd name="T15" fmla="*/ 15 h 15"/>
                  <a:gd name="T16" fmla="*/ 17 w 17"/>
                  <a:gd name="T17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5">
                    <a:moveTo>
                      <a:pt x="17" y="7"/>
                    </a:moveTo>
                    <a:lnTo>
                      <a:pt x="17" y="11"/>
                    </a:lnTo>
                    <a:lnTo>
                      <a:pt x="17" y="0"/>
                    </a:lnTo>
                    <a:lnTo>
                      <a:pt x="0" y="2"/>
                    </a:lnTo>
                    <a:lnTo>
                      <a:pt x="2" y="13"/>
                    </a:lnTo>
                    <a:lnTo>
                      <a:pt x="4" y="15"/>
                    </a:lnTo>
                    <a:lnTo>
                      <a:pt x="2" y="13"/>
                    </a:lnTo>
                    <a:lnTo>
                      <a:pt x="4" y="15"/>
                    </a:lnTo>
                    <a:lnTo>
                      <a:pt x="1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65" name="Freeform 1652"/>
              <p:cNvSpPr>
                <a:spLocks/>
              </p:cNvSpPr>
              <p:nvPr/>
            </p:nvSpPr>
            <p:spPr bwMode="auto">
              <a:xfrm>
                <a:off x="2751" y="3416"/>
                <a:ext cx="19" cy="19"/>
              </a:xfrm>
              <a:custGeom>
                <a:avLst/>
                <a:gdLst>
                  <a:gd name="T0" fmla="*/ 28 w 28"/>
                  <a:gd name="T1" fmla="*/ 27 h 33"/>
                  <a:gd name="T2" fmla="*/ 26 w 28"/>
                  <a:gd name="T3" fmla="*/ 25 h 33"/>
                  <a:gd name="T4" fmla="*/ 13 w 28"/>
                  <a:gd name="T5" fmla="*/ 0 h 33"/>
                  <a:gd name="T6" fmla="*/ 0 w 28"/>
                  <a:gd name="T7" fmla="*/ 8 h 33"/>
                  <a:gd name="T8" fmla="*/ 13 w 28"/>
                  <a:gd name="T9" fmla="*/ 33 h 33"/>
                  <a:gd name="T10" fmla="*/ 11 w 28"/>
                  <a:gd name="T11" fmla="*/ 31 h 33"/>
                  <a:gd name="T12" fmla="*/ 28 w 28"/>
                  <a:gd name="T13" fmla="*/ 27 h 33"/>
                  <a:gd name="T14" fmla="*/ 28 w 28"/>
                  <a:gd name="T15" fmla="*/ 25 h 33"/>
                  <a:gd name="T16" fmla="*/ 26 w 28"/>
                  <a:gd name="T17" fmla="*/ 25 h 33"/>
                  <a:gd name="T18" fmla="*/ 28 w 28"/>
                  <a:gd name="T19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33">
                    <a:moveTo>
                      <a:pt x="28" y="27"/>
                    </a:moveTo>
                    <a:lnTo>
                      <a:pt x="26" y="25"/>
                    </a:lnTo>
                    <a:lnTo>
                      <a:pt x="13" y="0"/>
                    </a:lnTo>
                    <a:lnTo>
                      <a:pt x="0" y="8"/>
                    </a:lnTo>
                    <a:lnTo>
                      <a:pt x="13" y="33"/>
                    </a:lnTo>
                    <a:lnTo>
                      <a:pt x="11" y="31"/>
                    </a:lnTo>
                    <a:lnTo>
                      <a:pt x="28" y="27"/>
                    </a:lnTo>
                    <a:lnTo>
                      <a:pt x="28" y="25"/>
                    </a:lnTo>
                    <a:lnTo>
                      <a:pt x="26" y="25"/>
                    </a:lnTo>
                    <a:lnTo>
                      <a:pt x="28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66" name="Freeform 1653"/>
              <p:cNvSpPr>
                <a:spLocks/>
              </p:cNvSpPr>
              <p:nvPr/>
            </p:nvSpPr>
            <p:spPr bwMode="auto">
              <a:xfrm>
                <a:off x="2758" y="3434"/>
                <a:ext cx="13" cy="12"/>
              </a:xfrm>
              <a:custGeom>
                <a:avLst/>
                <a:gdLst>
                  <a:gd name="T0" fmla="*/ 19 w 19"/>
                  <a:gd name="T1" fmla="*/ 12 h 21"/>
                  <a:gd name="T2" fmla="*/ 19 w 19"/>
                  <a:gd name="T3" fmla="*/ 16 h 21"/>
                  <a:gd name="T4" fmla="*/ 17 w 19"/>
                  <a:gd name="T5" fmla="*/ 0 h 21"/>
                  <a:gd name="T6" fmla="*/ 0 w 19"/>
                  <a:gd name="T7" fmla="*/ 4 h 21"/>
                  <a:gd name="T8" fmla="*/ 4 w 19"/>
                  <a:gd name="T9" fmla="*/ 19 h 21"/>
                  <a:gd name="T10" fmla="*/ 6 w 19"/>
                  <a:gd name="T11" fmla="*/ 21 h 21"/>
                  <a:gd name="T12" fmla="*/ 4 w 19"/>
                  <a:gd name="T13" fmla="*/ 19 h 21"/>
                  <a:gd name="T14" fmla="*/ 6 w 19"/>
                  <a:gd name="T15" fmla="*/ 21 h 21"/>
                  <a:gd name="T16" fmla="*/ 19 w 19"/>
                  <a:gd name="T17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21">
                    <a:moveTo>
                      <a:pt x="19" y="12"/>
                    </a:moveTo>
                    <a:lnTo>
                      <a:pt x="19" y="16"/>
                    </a:lnTo>
                    <a:lnTo>
                      <a:pt x="17" y="0"/>
                    </a:lnTo>
                    <a:lnTo>
                      <a:pt x="0" y="4"/>
                    </a:lnTo>
                    <a:lnTo>
                      <a:pt x="4" y="19"/>
                    </a:lnTo>
                    <a:lnTo>
                      <a:pt x="6" y="21"/>
                    </a:lnTo>
                    <a:lnTo>
                      <a:pt x="4" y="19"/>
                    </a:lnTo>
                    <a:lnTo>
                      <a:pt x="6" y="21"/>
                    </a:lnTo>
                    <a:lnTo>
                      <a:pt x="19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67" name="Freeform 1654"/>
              <p:cNvSpPr>
                <a:spLocks/>
              </p:cNvSpPr>
              <p:nvPr/>
            </p:nvSpPr>
            <p:spPr bwMode="auto">
              <a:xfrm>
                <a:off x="2763" y="3441"/>
                <a:ext cx="9" cy="12"/>
              </a:xfrm>
              <a:custGeom>
                <a:avLst/>
                <a:gdLst>
                  <a:gd name="T0" fmla="*/ 6 w 15"/>
                  <a:gd name="T1" fmla="*/ 2 h 19"/>
                  <a:gd name="T2" fmla="*/ 15 w 15"/>
                  <a:gd name="T3" fmla="*/ 4 h 19"/>
                  <a:gd name="T4" fmla="*/ 13 w 15"/>
                  <a:gd name="T5" fmla="*/ 0 h 19"/>
                  <a:gd name="T6" fmla="*/ 0 w 15"/>
                  <a:gd name="T7" fmla="*/ 9 h 19"/>
                  <a:gd name="T8" fmla="*/ 4 w 15"/>
                  <a:gd name="T9" fmla="*/ 13 h 19"/>
                  <a:gd name="T10" fmla="*/ 13 w 15"/>
                  <a:gd name="T11" fmla="*/ 15 h 19"/>
                  <a:gd name="T12" fmla="*/ 4 w 15"/>
                  <a:gd name="T13" fmla="*/ 13 h 19"/>
                  <a:gd name="T14" fmla="*/ 8 w 15"/>
                  <a:gd name="T15" fmla="*/ 19 h 19"/>
                  <a:gd name="T16" fmla="*/ 13 w 15"/>
                  <a:gd name="T17" fmla="*/ 15 h 19"/>
                  <a:gd name="T18" fmla="*/ 6 w 15"/>
                  <a:gd name="T1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9">
                    <a:moveTo>
                      <a:pt x="6" y="2"/>
                    </a:moveTo>
                    <a:lnTo>
                      <a:pt x="15" y="4"/>
                    </a:lnTo>
                    <a:lnTo>
                      <a:pt x="13" y="0"/>
                    </a:lnTo>
                    <a:lnTo>
                      <a:pt x="0" y="9"/>
                    </a:lnTo>
                    <a:lnTo>
                      <a:pt x="4" y="13"/>
                    </a:lnTo>
                    <a:lnTo>
                      <a:pt x="13" y="15"/>
                    </a:lnTo>
                    <a:lnTo>
                      <a:pt x="4" y="13"/>
                    </a:lnTo>
                    <a:lnTo>
                      <a:pt x="8" y="19"/>
                    </a:lnTo>
                    <a:lnTo>
                      <a:pt x="13" y="15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68" name="Freeform 1655"/>
              <p:cNvSpPr>
                <a:spLocks/>
              </p:cNvSpPr>
              <p:nvPr/>
            </p:nvSpPr>
            <p:spPr bwMode="auto">
              <a:xfrm>
                <a:off x="2765" y="3434"/>
                <a:ext cx="22" cy="16"/>
              </a:xfrm>
              <a:custGeom>
                <a:avLst/>
                <a:gdLst>
                  <a:gd name="T0" fmla="*/ 32 w 32"/>
                  <a:gd name="T1" fmla="*/ 6 h 27"/>
                  <a:gd name="T2" fmla="*/ 23 w 32"/>
                  <a:gd name="T3" fmla="*/ 2 h 27"/>
                  <a:gd name="T4" fmla="*/ 0 w 32"/>
                  <a:gd name="T5" fmla="*/ 14 h 27"/>
                  <a:gd name="T6" fmla="*/ 7 w 32"/>
                  <a:gd name="T7" fmla="*/ 27 h 27"/>
                  <a:gd name="T8" fmla="*/ 28 w 32"/>
                  <a:gd name="T9" fmla="*/ 18 h 27"/>
                  <a:gd name="T10" fmla="*/ 19 w 32"/>
                  <a:gd name="T11" fmla="*/ 14 h 27"/>
                  <a:gd name="T12" fmla="*/ 32 w 32"/>
                  <a:gd name="T13" fmla="*/ 6 h 27"/>
                  <a:gd name="T14" fmla="*/ 28 w 32"/>
                  <a:gd name="T15" fmla="*/ 0 h 27"/>
                  <a:gd name="T16" fmla="*/ 23 w 32"/>
                  <a:gd name="T17" fmla="*/ 2 h 27"/>
                  <a:gd name="T18" fmla="*/ 32 w 32"/>
                  <a:gd name="T19" fmla="*/ 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7">
                    <a:moveTo>
                      <a:pt x="32" y="6"/>
                    </a:moveTo>
                    <a:lnTo>
                      <a:pt x="23" y="2"/>
                    </a:lnTo>
                    <a:lnTo>
                      <a:pt x="0" y="14"/>
                    </a:lnTo>
                    <a:lnTo>
                      <a:pt x="7" y="27"/>
                    </a:lnTo>
                    <a:lnTo>
                      <a:pt x="28" y="18"/>
                    </a:lnTo>
                    <a:lnTo>
                      <a:pt x="19" y="14"/>
                    </a:lnTo>
                    <a:lnTo>
                      <a:pt x="32" y="6"/>
                    </a:lnTo>
                    <a:lnTo>
                      <a:pt x="28" y="0"/>
                    </a:lnTo>
                    <a:lnTo>
                      <a:pt x="23" y="2"/>
                    </a:lnTo>
                    <a:lnTo>
                      <a:pt x="32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69" name="Freeform 1656"/>
              <p:cNvSpPr>
                <a:spLocks/>
              </p:cNvSpPr>
              <p:nvPr/>
            </p:nvSpPr>
            <p:spPr bwMode="auto">
              <a:xfrm>
                <a:off x="2777" y="3435"/>
                <a:ext cx="23" cy="27"/>
              </a:xfrm>
              <a:custGeom>
                <a:avLst/>
                <a:gdLst>
                  <a:gd name="T0" fmla="*/ 34 w 34"/>
                  <a:gd name="T1" fmla="*/ 31 h 40"/>
                  <a:gd name="T2" fmla="*/ 13 w 34"/>
                  <a:gd name="T3" fmla="*/ 0 h 40"/>
                  <a:gd name="T4" fmla="*/ 0 w 34"/>
                  <a:gd name="T5" fmla="*/ 8 h 40"/>
                  <a:gd name="T6" fmla="*/ 21 w 34"/>
                  <a:gd name="T7" fmla="*/ 40 h 40"/>
                  <a:gd name="T8" fmla="*/ 21 w 34"/>
                  <a:gd name="T9" fmla="*/ 38 h 40"/>
                  <a:gd name="T10" fmla="*/ 34 w 34"/>
                  <a:gd name="T11" fmla="*/ 3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40">
                    <a:moveTo>
                      <a:pt x="34" y="31"/>
                    </a:moveTo>
                    <a:lnTo>
                      <a:pt x="13" y="0"/>
                    </a:lnTo>
                    <a:lnTo>
                      <a:pt x="0" y="8"/>
                    </a:lnTo>
                    <a:lnTo>
                      <a:pt x="21" y="40"/>
                    </a:lnTo>
                    <a:lnTo>
                      <a:pt x="21" y="38"/>
                    </a:lnTo>
                    <a:lnTo>
                      <a:pt x="34" y="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70" name="Freeform 1657"/>
              <p:cNvSpPr>
                <a:spLocks/>
              </p:cNvSpPr>
              <p:nvPr/>
            </p:nvSpPr>
            <p:spPr bwMode="auto">
              <a:xfrm>
                <a:off x="2791" y="3454"/>
                <a:ext cx="27" cy="36"/>
              </a:xfrm>
              <a:custGeom>
                <a:avLst/>
                <a:gdLst>
                  <a:gd name="T0" fmla="*/ 44 w 44"/>
                  <a:gd name="T1" fmla="*/ 52 h 57"/>
                  <a:gd name="T2" fmla="*/ 42 w 44"/>
                  <a:gd name="T3" fmla="*/ 50 h 57"/>
                  <a:gd name="T4" fmla="*/ 13 w 44"/>
                  <a:gd name="T5" fmla="*/ 0 h 57"/>
                  <a:gd name="T6" fmla="*/ 0 w 44"/>
                  <a:gd name="T7" fmla="*/ 7 h 57"/>
                  <a:gd name="T8" fmla="*/ 29 w 44"/>
                  <a:gd name="T9" fmla="*/ 57 h 57"/>
                  <a:gd name="T10" fmla="*/ 27 w 44"/>
                  <a:gd name="T11" fmla="*/ 55 h 57"/>
                  <a:gd name="T12" fmla="*/ 44 w 44"/>
                  <a:gd name="T13" fmla="*/ 52 h 57"/>
                  <a:gd name="T14" fmla="*/ 42 w 44"/>
                  <a:gd name="T15" fmla="*/ 50 h 57"/>
                  <a:gd name="T16" fmla="*/ 44 w 44"/>
                  <a:gd name="T17" fmla="*/ 5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57">
                    <a:moveTo>
                      <a:pt x="44" y="52"/>
                    </a:moveTo>
                    <a:lnTo>
                      <a:pt x="42" y="50"/>
                    </a:lnTo>
                    <a:lnTo>
                      <a:pt x="13" y="0"/>
                    </a:lnTo>
                    <a:lnTo>
                      <a:pt x="0" y="7"/>
                    </a:lnTo>
                    <a:lnTo>
                      <a:pt x="29" y="57"/>
                    </a:lnTo>
                    <a:lnTo>
                      <a:pt x="27" y="55"/>
                    </a:lnTo>
                    <a:lnTo>
                      <a:pt x="44" y="52"/>
                    </a:lnTo>
                    <a:lnTo>
                      <a:pt x="42" y="50"/>
                    </a:lnTo>
                    <a:lnTo>
                      <a:pt x="44" y="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71" name="Freeform 1658"/>
              <p:cNvSpPr>
                <a:spLocks/>
              </p:cNvSpPr>
              <p:nvPr/>
            </p:nvSpPr>
            <p:spPr bwMode="auto">
              <a:xfrm>
                <a:off x="2809" y="3487"/>
                <a:ext cx="12" cy="20"/>
              </a:xfrm>
              <a:custGeom>
                <a:avLst/>
                <a:gdLst>
                  <a:gd name="T0" fmla="*/ 19 w 21"/>
                  <a:gd name="T1" fmla="*/ 30 h 30"/>
                  <a:gd name="T2" fmla="*/ 21 w 21"/>
                  <a:gd name="T3" fmla="*/ 23 h 30"/>
                  <a:gd name="T4" fmla="*/ 17 w 21"/>
                  <a:gd name="T5" fmla="*/ 0 h 30"/>
                  <a:gd name="T6" fmla="*/ 0 w 21"/>
                  <a:gd name="T7" fmla="*/ 3 h 30"/>
                  <a:gd name="T8" fmla="*/ 4 w 21"/>
                  <a:gd name="T9" fmla="*/ 26 h 30"/>
                  <a:gd name="T10" fmla="*/ 6 w 21"/>
                  <a:gd name="T11" fmla="*/ 21 h 30"/>
                  <a:gd name="T12" fmla="*/ 19 w 21"/>
                  <a:gd name="T13" fmla="*/ 30 h 30"/>
                  <a:gd name="T14" fmla="*/ 21 w 21"/>
                  <a:gd name="T15" fmla="*/ 26 h 30"/>
                  <a:gd name="T16" fmla="*/ 21 w 21"/>
                  <a:gd name="T17" fmla="*/ 23 h 30"/>
                  <a:gd name="T18" fmla="*/ 19 w 21"/>
                  <a:gd name="T1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30">
                    <a:moveTo>
                      <a:pt x="19" y="30"/>
                    </a:moveTo>
                    <a:lnTo>
                      <a:pt x="21" y="23"/>
                    </a:lnTo>
                    <a:lnTo>
                      <a:pt x="17" y="0"/>
                    </a:lnTo>
                    <a:lnTo>
                      <a:pt x="0" y="3"/>
                    </a:lnTo>
                    <a:lnTo>
                      <a:pt x="4" y="26"/>
                    </a:lnTo>
                    <a:lnTo>
                      <a:pt x="6" y="21"/>
                    </a:lnTo>
                    <a:lnTo>
                      <a:pt x="19" y="30"/>
                    </a:lnTo>
                    <a:lnTo>
                      <a:pt x="21" y="26"/>
                    </a:lnTo>
                    <a:lnTo>
                      <a:pt x="21" y="23"/>
                    </a:lnTo>
                    <a:lnTo>
                      <a:pt x="19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72" name="Freeform 1659"/>
              <p:cNvSpPr>
                <a:spLocks/>
              </p:cNvSpPr>
              <p:nvPr/>
            </p:nvSpPr>
            <p:spPr bwMode="auto">
              <a:xfrm>
                <a:off x="2805" y="3501"/>
                <a:ext cx="15" cy="15"/>
              </a:xfrm>
              <a:custGeom>
                <a:avLst/>
                <a:gdLst>
                  <a:gd name="T0" fmla="*/ 8 w 23"/>
                  <a:gd name="T1" fmla="*/ 23 h 23"/>
                  <a:gd name="T2" fmla="*/ 13 w 23"/>
                  <a:gd name="T3" fmla="*/ 21 h 23"/>
                  <a:gd name="T4" fmla="*/ 23 w 23"/>
                  <a:gd name="T5" fmla="*/ 9 h 23"/>
                  <a:gd name="T6" fmla="*/ 10 w 23"/>
                  <a:gd name="T7" fmla="*/ 0 h 23"/>
                  <a:gd name="T8" fmla="*/ 0 w 23"/>
                  <a:gd name="T9" fmla="*/ 11 h 23"/>
                  <a:gd name="T10" fmla="*/ 6 w 23"/>
                  <a:gd name="T11" fmla="*/ 7 h 23"/>
                  <a:gd name="T12" fmla="*/ 8 w 23"/>
                  <a:gd name="T13" fmla="*/ 23 h 23"/>
                  <a:gd name="T14" fmla="*/ 11 w 23"/>
                  <a:gd name="T15" fmla="*/ 23 h 23"/>
                  <a:gd name="T16" fmla="*/ 13 w 23"/>
                  <a:gd name="T17" fmla="*/ 21 h 23"/>
                  <a:gd name="T18" fmla="*/ 8 w 23"/>
                  <a:gd name="T1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3">
                    <a:moveTo>
                      <a:pt x="8" y="23"/>
                    </a:moveTo>
                    <a:lnTo>
                      <a:pt x="13" y="21"/>
                    </a:lnTo>
                    <a:lnTo>
                      <a:pt x="23" y="9"/>
                    </a:lnTo>
                    <a:lnTo>
                      <a:pt x="10" y="0"/>
                    </a:lnTo>
                    <a:lnTo>
                      <a:pt x="0" y="11"/>
                    </a:lnTo>
                    <a:lnTo>
                      <a:pt x="6" y="7"/>
                    </a:lnTo>
                    <a:lnTo>
                      <a:pt x="8" y="23"/>
                    </a:lnTo>
                    <a:lnTo>
                      <a:pt x="11" y="23"/>
                    </a:lnTo>
                    <a:lnTo>
                      <a:pt x="13" y="21"/>
                    </a:lnTo>
                    <a:lnTo>
                      <a:pt x="8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73" name="Freeform 1660"/>
              <p:cNvSpPr>
                <a:spLocks/>
              </p:cNvSpPr>
              <p:nvPr/>
            </p:nvSpPr>
            <p:spPr bwMode="auto">
              <a:xfrm>
                <a:off x="2798" y="3505"/>
                <a:ext cx="12" cy="12"/>
              </a:xfrm>
              <a:custGeom>
                <a:avLst/>
                <a:gdLst>
                  <a:gd name="T0" fmla="*/ 8 w 20"/>
                  <a:gd name="T1" fmla="*/ 18 h 18"/>
                  <a:gd name="T2" fmla="*/ 4 w 20"/>
                  <a:gd name="T3" fmla="*/ 18 h 18"/>
                  <a:gd name="T4" fmla="*/ 20 w 20"/>
                  <a:gd name="T5" fmla="*/ 16 h 18"/>
                  <a:gd name="T6" fmla="*/ 18 w 20"/>
                  <a:gd name="T7" fmla="*/ 0 h 18"/>
                  <a:gd name="T8" fmla="*/ 2 w 20"/>
                  <a:gd name="T9" fmla="*/ 2 h 18"/>
                  <a:gd name="T10" fmla="*/ 0 w 20"/>
                  <a:gd name="T11" fmla="*/ 2 h 18"/>
                  <a:gd name="T12" fmla="*/ 2 w 20"/>
                  <a:gd name="T13" fmla="*/ 2 h 18"/>
                  <a:gd name="T14" fmla="*/ 0 w 20"/>
                  <a:gd name="T15" fmla="*/ 2 h 18"/>
                  <a:gd name="T16" fmla="*/ 8 w 20"/>
                  <a:gd name="T1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18">
                    <a:moveTo>
                      <a:pt x="8" y="18"/>
                    </a:moveTo>
                    <a:lnTo>
                      <a:pt x="4" y="18"/>
                    </a:lnTo>
                    <a:lnTo>
                      <a:pt x="20" y="16"/>
                    </a:lnTo>
                    <a:lnTo>
                      <a:pt x="18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8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74" name="Freeform 1661"/>
              <p:cNvSpPr>
                <a:spLocks/>
              </p:cNvSpPr>
              <p:nvPr/>
            </p:nvSpPr>
            <p:spPr bwMode="auto">
              <a:xfrm>
                <a:off x="2794" y="3507"/>
                <a:ext cx="9" cy="11"/>
              </a:xfrm>
              <a:custGeom>
                <a:avLst/>
                <a:gdLst>
                  <a:gd name="T0" fmla="*/ 15 w 15"/>
                  <a:gd name="T1" fmla="*/ 10 h 18"/>
                  <a:gd name="T2" fmla="*/ 11 w 15"/>
                  <a:gd name="T3" fmla="*/ 18 h 18"/>
                  <a:gd name="T4" fmla="*/ 15 w 15"/>
                  <a:gd name="T5" fmla="*/ 16 h 18"/>
                  <a:gd name="T6" fmla="*/ 7 w 15"/>
                  <a:gd name="T7" fmla="*/ 0 h 18"/>
                  <a:gd name="T8" fmla="*/ 4 w 15"/>
                  <a:gd name="T9" fmla="*/ 2 h 18"/>
                  <a:gd name="T10" fmla="*/ 0 w 15"/>
                  <a:gd name="T11" fmla="*/ 10 h 18"/>
                  <a:gd name="T12" fmla="*/ 4 w 15"/>
                  <a:gd name="T13" fmla="*/ 2 h 18"/>
                  <a:gd name="T14" fmla="*/ 0 w 15"/>
                  <a:gd name="T15" fmla="*/ 6 h 18"/>
                  <a:gd name="T16" fmla="*/ 0 w 15"/>
                  <a:gd name="T17" fmla="*/ 10 h 18"/>
                  <a:gd name="T18" fmla="*/ 15 w 15"/>
                  <a:gd name="T19" fmla="*/ 1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8">
                    <a:moveTo>
                      <a:pt x="15" y="10"/>
                    </a:moveTo>
                    <a:lnTo>
                      <a:pt x="11" y="18"/>
                    </a:lnTo>
                    <a:lnTo>
                      <a:pt x="15" y="16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0" y="10"/>
                    </a:lnTo>
                    <a:lnTo>
                      <a:pt x="4" y="2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15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75" name="Freeform 1662"/>
              <p:cNvSpPr>
                <a:spLocks/>
              </p:cNvSpPr>
              <p:nvPr/>
            </p:nvSpPr>
            <p:spPr bwMode="auto">
              <a:xfrm>
                <a:off x="2794" y="3513"/>
                <a:ext cx="9" cy="10"/>
              </a:xfrm>
              <a:custGeom>
                <a:avLst/>
                <a:gdLst>
                  <a:gd name="T0" fmla="*/ 13 w 15"/>
                  <a:gd name="T1" fmla="*/ 15 h 15"/>
                  <a:gd name="T2" fmla="*/ 15 w 15"/>
                  <a:gd name="T3" fmla="*/ 9 h 15"/>
                  <a:gd name="T4" fmla="*/ 15 w 15"/>
                  <a:gd name="T5" fmla="*/ 0 h 15"/>
                  <a:gd name="T6" fmla="*/ 0 w 15"/>
                  <a:gd name="T7" fmla="*/ 0 h 15"/>
                  <a:gd name="T8" fmla="*/ 0 w 15"/>
                  <a:gd name="T9" fmla="*/ 9 h 15"/>
                  <a:gd name="T10" fmla="*/ 2 w 15"/>
                  <a:gd name="T11" fmla="*/ 4 h 15"/>
                  <a:gd name="T12" fmla="*/ 13 w 15"/>
                  <a:gd name="T13" fmla="*/ 15 h 15"/>
                  <a:gd name="T14" fmla="*/ 15 w 15"/>
                  <a:gd name="T15" fmla="*/ 13 h 15"/>
                  <a:gd name="T16" fmla="*/ 15 w 15"/>
                  <a:gd name="T17" fmla="*/ 9 h 15"/>
                  <a:gd name="T18" fmla="*/ 13 w 15"/>
                  <a:gd name="T1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5">
                    <a:moveTo>
                      <a:pt x="13" y="15"/>
                    </a:moveTo>
                    <a:lnTo>
                      <a:pt x="15" y="9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13" y="15"/>
                    </a:lnTo>
                    <a:lnTo>
                      <a:pt x="15" y="13"/>
                    </a:lnTo>
                    <a:lnTo>
                      <a:pt x="15" y="9"/>
                    </a:lnTo>
                    <a:lnTo>
                      <a:pt x="13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76" name="Freeform 1663"/>
              <p:cNvSpPr>
                <a:spLocks/>
              </p:cNvSpPr>
              <p:nvPr/>
            </p:nvSpPr>
            <p:spPr bwMode="auto">
              <a:xfrm>
                <a:off x="2789" y="3516"/>
                <a:ext cx="14" cy="14"/>
              </a:xfrm>
              <a:custGeom>
                <a:avLst/>
                <a:gdLst>
                  <a:gd name="T0" fmla="*/ 12 w 21"/>
                  <a:gd name="T1" fmla="*/ 23 h 23"/>
                  <a:gd name="T2" fmla="*/ 14 w 21"/>
                  <a:gd name="T3" fmla="*/ 21 h 23"/>
                  <a:gd name="T4" fmla="*/ 21 w 21"/>
                  <a:gd name="T5" fmla="*/ 11 h 23"/>
                  <a:gd name="T6" fmla="*/ 10 w 21"/>
                  <a:gd name="T7" fmla="*/ 0 h 23"/>
                  <a:gd name="T8" fmla="*/ 0 w 21"/>
                  <a:gd name="T9" fmla="*/ 11 h 23"/>
                  <a:gd name="T10" fmla="*/ 2 w 21"/>
                  <a:gd name="T11" fmla="*/ 9 h 23"/>
                  <a:gd name="T12" fmla="*/ 12 w 21"/>
                  <a:gd name="T13" fmla="*/ 23 h 23"/>
                  <a:gd name="T14" fmla="*/ 14 w 21"/>
                  <a:gd name="T15" fmla="*/ 21 h 23"/>
                  <a:gd name="T16" fmla="*/ 12 w 21"/>
                  <a:gd name="T1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14" y="21"/>
                    </a:lnTo>
                    <a:lnTo>
                      <a:pt x="21" y="11"/>
                    </a:lnTo>
                    <a:lnTo>
                      <a:pt x="10" y="0"/>
                    </a:lnTo>
                    <a:lnTo>
                      <a:pt x="0" y="11"/>
                    </a:lnTo>
                    <a:lnTo>
                      <a:pt x="2" y="9"/>
                    </a:lnTo>
                    <a:lnTo>
                      <a:pt x="12" y="23"/>
                    </a:lnTo>
                    <a:lnTo>
                      <a:pt x="14" y="21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77" name="Freeform 1664"/>
              <p:cNvSpPr>
                <a:spLocks/>
              </p:cNvSpPr>
              <p:nvPr/>
            </p:nvSpPr>
            <p:spPr bwMode="auto">
              <a:xfrm>
                <a:off x="2781" y="3521"/>
                <a:ext cx="15" cy="15"/>
              </a:xfrm>
              <a:custGeom>
                <a:avLst/>
                <a:gdLst>
                  <a:gd name="T0" fmla="*/ 7 w 23"/>
                  <a:gd name="T1" fmla="*/ 23 h 23"/>
                  <a:gd name="T2" fmla="*/ 23 w 23"/>
                  <a:gd name="T3" fmla="*/ 14 h 23"/>
                  <a:gd name="T4" fmla="*/ 13 w 23"/>
                  <a:gd name="T5" fmla="*/ 0 h 23"/>
                  <a:gd name="T6" fmla="*/ 0 w 23"/>
                  <a:gd name="T7" fmla="*/ 10 h 23"/>
                  <a:gd name="T8" fmla="*/ 7 w 23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7" y="23"/>
                    </a:moveTo>
                    <a:lnTo>
                      <a:pt x="23" y="14"/>
                    </a:lnTo>
                    <a:lnTo>
                      <a:pt x="13" y="0"/>
                    </a:lnTo>
                    <a:lnTo>
                      <a:pt x="0" y="10"/>
                    </a:lnTo>
                    <a:lnTo>
                      <a:pt x="7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78" name="Freeform 1665"/>
              <p:cNvSpPr>
                <a:spLocks/>
              </p:cNvSpPr>
              <p:nvPr/>
            </p:nvSpPr>
            <p:spPr bwMode="auto">
              <a:xfrm>
                <a:off x="2765" y="3526"/>
                <a:ext cx="22" cy="19"/>
              </a:xfrm>
              <a:custGeom>
                <a:avLst/>
                <a:gdLst>
                  <a:gd name="T0" fmla="*/ 13 w 34"/>
                  <a:gd name="T1" fmla="*/ 27 h 29"/>
                  <a:gd name="T2" fmla="*/ 11 w 34"/>
                  <a:gd name="T3" fmla="*/ 29 h 29"/>
                  <a:gd name="T4" fmla="*/ 34 w 34"/>
                  <a:gd name="T5" fmla="*/ 13 h 29"/>
                  <a:gd name="T6" fmla="*/ 27 w 34"/>
                  <a:gd name="T7" fmla="*/ 0 h 29"/>
                  <a:gd name="T8" fmla="*/ 2 w 34"/>
                  <a:gd name="T9" fmla="*/ 17 h 29"/>
                  <a:gd name="T10" fmla="*/ 0 w 34"/>
                  <a:gd name="T11" fmla="*/ 19 h 29"/>
                  <a:gd name="T12" fmla="*/ 2 w 34"/>
                  <a:gd name="T13" fmla="*/ 17 h 29"/>
                  <a:gd name="T14" fmla="*/ 0 w 34"/>
                  <a:gd name="T15" fmla="*/ 19 h 29"/>
                  <a:gd name="T16" fmla="*/ 13 w 34"/>
                  <a:gd name="T17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29">
                    <a:moveTo>
                      <a:pt x="13" y="27"/>
                    </a:moveTo>
                    <a:lnTo>
                      <a:pt x="11" y="29"/>
                    </a:lnTo>
                    <a:lnTo>
                      <a:pt x="34" y="13"/>
                    </a:lnTo>
                    <a:lnTo>
                      <a:pt x="27" y="0"/>
                    </a:lnTo>
                    <a:lnTo>
                      <a:pt x="2" y="17"/>
                    </a:lnTo>
                    <a:lnTo>
                      <a:pt x="0" y="19"/>
                    </a:lnTo>
                    <a:lnTo>
                      <a:pt x="2" y="17"/>
                    </a:lnTo>
                    <a:lnTo>
                      <a:pt x="0" y="19"/>
                    </a:lnTo>
                    <a:lnTo>
                      <a:pt x="13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79" name="Freeform 1666"/>
              <p:cNvSpPr>
                <a:spLocks/>
              </p:cNvSpPr>
              <p:nvPr/>
            </p:nvSpPr>
            <p:spPr bwMode="auto">
              <a:xfrm>
                <a:off x="2761" y="3541"/>
                <a:ext cx="11" cy="10"/>
              </a:xfrm>
              <a:custGeom>
                <a:avLst/>
                <a:gdLst>
                  <a:gd name="T0" fmla="*/ 11 w 19"/>
                  <a:gd name="T1" fmla="*/ 19 h 19"/>
                  <a:gd name="T2" fmla="*/ 13 w 19"/>
                  <a:gd name="T3" fmla="*/ 19 h 19"/>
                  <a:gd name="T4" fmla="*/ 19 w 19"/>
                  <a:gd name="T5" fmla="*/ 8 h 19"/>
                  <a:gd name="T6" fmla="*/ 6 w 19"/>
                  <a:gd name="T7" fmla="*/ 0 h 19"/>
                  <a:gd name="T8" fmla="*/ 0 w 19"/>
                  <a:gd name="T9" fmla="*/ 10 h 19"/>
                  <a:gd name="T10" fmla="*/ 0 w 19"/>
                  <a:gd name="T11" fmla="*/ 8 h 19"/>
                  <a:gd name="T12" fmla="*/ 11 w 19"/>
                  <a:gd name="T13" fmla="*/ 19 h 19"/>
                  <a:gd name="T14" fmla="*/ 13 w 19"/>
                  <a:gd name="T15" fmla="*/ 19 h 19"/>
                  <a:gd name="T16" fmla="*/ 11 w 19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19">
                    <a:moveTo>
                      <a:pt x="11" y="19"/>
                    </a:moveTo>
                    <a:lnTo>
                      <a:pt x="13" y="19"/>
                    </a:lnTo>
                    <a:lnTo>
                      <a:pt x="19" y="8"/>
                    </a:lnTo>
                    <a:lnTo>
                      <a:pt x="6" y="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11" y="19"/>
                    </a:lnTo>
                    <a:lnTo>
                      <a:pt x="13" y="19"/>
                    </a:lnTo>
                    <a:lnTo>
                      <a:pt x="1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80" name="Freeform 1667"/>
              <p:cNvSpPr>
                <a:spLocks/>
              </p:cNvSpPr>
              <p:nvPr/>
            </p:nvSpPr>
            <p:spPr bwMode="auto">
              <a:xfrm>
                <a:off x="2752" y="3544"/>
                <a:ext cx="15" cy="17"/>
              </a:xfrm>
              <a:custGeom>
                <a:avLst/>
                <a:gdLst>
                  <a:gd name="T0" fmla="*/ 6 w 25"/>
                  <a:gd name="T1" fmla="*/ 29 h 29"/>
                  <a:gd name="T2" fmla="*/ 12 w 25"/>
                  <a:gd name="T3" fmla="*/ 25 h 29"/>
                  <a:gd name="T4" fmla="*/ 25 w 25"/>
                  <a:gd name="T5" fmla="*/ 11 h 29"/>
                  <a:gd name="T6" fmla="*/ 14 w 25"/>
                  <a:gd name="T7" fmla="*/ 0 h 29"/>
                  <a:gd name="T8" fmla="*/ 0 w 25"/>
                  <a:gd name="T9" fmla="*/ 13 h 29"/>
                  <a:gd name="T10" fmla="*/ 6 w 25"/>
                  <a:gd name="T11" fmla="*/ 11 h 29"/>
                  <a:gd name="T12" fmla="*/ 6 w 25"/>
                  <a:gd name="T13" fmla="*/ 29 h 29"/>
                  <a:gd name="T14" fmla="*/ 10 w 25"/>
                  <a:gd name="T15" fmla="*/ 29 h 29"/>
                  <a:gd name="T16" fmla="*/ 12 w 25"/>
                  <a:gd name="T17" fmla="*/ 25 h 29"/>
                  <a:gd name="T18" fmla="*/ 6 w 25"/>
                  <a:gd name="T1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9">
                    <a:moveTo>
                      <a:pt x="6" y="29"/>
                    </a:moveTo>
                    <a:lnTo>
                      <a:pt x="12" y="25"/>
                    </a:lnTo>
                    <a:lnTo>
                      <a:pt x="25" y="11"/>
                    </a:lnTo>
                    <a:lnTo>
                      <a:pt x="14" y="0"/>
                    </a:lnTo>
                    <a:lnTo>
                      <a:pt x="0" y="13"/>
                    </a:lnTo>
                    <a:lnTo>
                      <a:pt x="6" y="11"/>
                    </a:lnTo>
                    <a:lnTo>
                      <a:pt x="6" y="29"/>
                    </a:lnTo>
                    <a:lnTo>
                      <a:pt x="10" y="29"/>
                    </a:lnTo>
                    <a:lnTo>
                      <a:pt x="12" y="25"/>
                    </a:lnTo>
                    <a:lnTo>
                      <a:pt x="6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81" name="Freeform 1668"/>
              <p:cNvSpPr>
                <a:spLocks/>
              </p:cNvSpPr>
              <p:nvPr/>
            </p:nvSpPr>
            <p:spPr bwMode="auto">
              <a:xfrm>
                <a:off x="2743" y="3551"/>
                <a:ext cx="13" cy="10"/>
              </a:xfrm>
              <a:custGeom>
                <a:avLst/>
                <a:gdLst>
                  <a:gd name="T0" fmla="*/ 0 w 19"/>
                  <a:gd name="T1" fmla="*/ 16 h 18"/>
                  <a:gd name="T2" fmla="*/ 2 w 19"/>
                  <a:gd name="T3" fmla="*/ 18 h 18"/>
                  <a:gd name="T4" fmla="*/ 19 w 19"/>
                  <a:gd name="T5" fmla="*/ 18 h 18"/>
                  <a:gd name="T6" fmla="*/ 19 w 19"/>
                  <a:gd name="T7" fmla="*/ 0 h 18"/>
                  <a:gd name="T8" fmla="*/ 2 w 19"/>
                  <a:gd name="T9" fmla="*/ 0 h 18"/>
                  <a:gd name="T10" fmla="*/ 6 w 19"/>
                  <a:gd name="T11" fmla="*/ 0 h 18"/>
                  <a:gd name="T12" fmla="*/ 0 w 19"/>
                  <a:gd name="T13" fmla="*/ 16 h 18"/>
                  <a:gd name="T14" fmla="*/ 2 w 19"/>
                  <a:gd name="T15" fmla="*/ 18 h 18"/>
                  <a:gd name="T16" fmla="*/ 0 w 19"/>
                  <a:gd name="T17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18">
                    <a:moveTo>
                      <a:pt x="0" y="16"/>
                    </a:moveTo>
                    <a:lnTo>
                      <a:pt x="2" y="18"/>
                    </a:lnTo>
                    <a:lnTo>
                      <a:pt x="19" y="18"/>
                    </a:lnTo>
                    <a:lnTo>
                      <a:pt x="19" y="0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82" name="Freeform 1669"/>
              <p:cNvSpPr>
                <a:spLocks/>
              </p:cNvSpPr>
              <p:nvPr/>
            </p:nvSpPr>
            <p:spPr bwMode="auto">
              <a:xfrm>
                <a:off x="2737" y="3548"/>
                <a:ext cx="10" cy="13"/>
              </a:xfrm>
              <a:custGeom>
                <a:avLst/>
                <a:gdLst>
                  <a:gd name="T0" fmla="*/ 2 w 16"/>
                  <a:gd name="T1" fmla="*/ 18 h 20"/>
                  <a:gd name="T2" fmla="*/ 0 w 16"/>
                  <a:gd name="T3" fmla="*/ 16 h 20"/>
                  <a:gd name="T4" fmla="*/ 10 w 16"/>
                  <a:gd name="T5" fmla="*/ 20 h 20"/>
                  <a:gd name="T6" fmla="*/ 16 w 16"/>
                  <a:gd name="T7" fmla="*/ 4 h 20"/>
                  <a:gd name="T8" fmla="*/ 4 w 16"/>
                  <a:gd name="T9" fmla="*/ 2 h 20"/>
                  <a:gd name="T10" fmla="*/ 2 w 16"/>
                  <a:gd name="T11" fmla="*/ 0 h 20"/>
                  <a:gd name="T12" fmla="*/ 4 w 16"/>
                  <a:gd name="T13" fmla="*/ 2 h 20"/>
                  <a:gd name="T14" fmla="*/ 4 w 16"/>
                  <a:gd name="T15" fmla="*/ 0 h 20"/>
                  <a:gd name="T16" fmla="*/ 2 w 16"/>
                  <a:gd name="T17" fmla="*/ 0 h 20"/>
                  <a:gd name="T18" fmla="*/ 2 w 16"/>
                  <a:gd name="T19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20">
                    <a:moveTo>
                      <a:pt x="2" y="18"/>
                    </a:moveTo>
                    <a:lnTo>
                      <a:pt x="0" y="16"/>
                    </a:lnTo>
                    <a:lnTo>
                      <a:pt x="10" y="20"/>
                    </a:lnTo>
                    <a:lnTo>
                      <a:pt x="16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83" name="Freeform 1670"/>
              <p:cNvSpPr>
                <a:spLocks/>
              </p:cNvSpPr>
              <p:nvPr/>
            </p:nvSpPr>
            <p:spPr bwMode="auto">
              <a:xfrm>
                <a:off x="2730" y="3548"/>
                <a:ext cx="13" cy="12"/>
              </a:xfrm>
              <a:custGeom>
                <a:avLst/>
                <a:gdLst>
                  <a:gd name="T0" fmla="*/ 17 w 17"/>
                  <a:gd name="T1" fmla="*/ 10 h 18"/>
                  <a:gd name="T2" fmla="*/ 8 w 17"/>
                  <a:gd name="T3" fmla="*/ 18 h 18"/>
                  <a:gd name="T4" fmla="*/ 13 w 17"/>
                  <a:gd name="T5" fmla="*/ 18 h 18"/>
                  <a:gd name="T6" fmla="*/ 13 w 17"/>
                  <a:gd name="T7" fmla="*/ 0 h 18"/>
                  <a:gd name="T8" fmla="*/ 8 w 17"/>
                  <a:gd name="T9" fmla="*/ 0 h 18"/>
                  <a:gd name="T10" fmla="*/ 0 w 17"/>
                  <a:gd name="T11" fmla="*/ 8 h 18"/>
                  <a:gd name="T12" fmla="*/ 8 w 17"/>
                  <a:gd name="T13" fmla="*/ 0 h 18"/>
                  <a:gd name="T14" fmla="*/ 0 w 17"/>
                  <a:gd name="T15" fmla="*/ 0 h 18"/>
                  <a:gd name="T16" fmla="*/ 0 w 17"/>
                  <a:gd name="T17" fmla="*/ 8 h 18"/>
                  <a:gd name="T18" fmla="*/ 17 w 17"/>
                  <a:gd name="T19" fmla="*/ 1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18">
                    <a:moveTo>
                      <a:pt x="17" y="10"/>
                    </a:moveTo>
                    <a:lnTo>
                      <a:pt x="8" y="18"/>
                    </a:lnTo>
                    <a:lnTo>
                      <a:pt x="13" y="18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84" name="Freeform 1671"/>
              <p:cNvSpPr>
                <a:spLocks/>
              </p:cNvSpPr>
              <p:nvPr/>
            </p:nvSpPr>
            <p:spPr bwMode="auto">
              <a:xfrm>
                <a:off x="2730" y="3554"/>
                <a:ext cx="13" cy="10"/>
              </a:xfrm>
              <a:custGeom>
                <a:avLst/>
                <a:gdLst>
                  <a:gd name="T0" fmla="*/ 15 w 17"/>
                  <a:gd name="T1" fmla="*/ 17 h 17"/>
                  <a:gd name="T2" fmla="*/ 15 w 17"/>
                  <a:gd name="T3" fmla="*/ 14 h 17"/>
                  <a:gd name="T4" fmla="*/ 17 w 17"/>
                  <a:gd name="T5" fmla="*/ 2 h 17"/>
                  <a:gd name="T6" fmla="*/ 0 w 17"/>
                  <a:gd name="T7" fmla="*/ 0 h 17"/>
                  <a:gd name="T8" fmla="*/ 0 w 17"/>
                  <a:gd name="T9" fmla="*/ 14 h 17"/>
                  <a:gd name="T10" fmla="*/ 0 w 17"/>
                  <a:gd name="T11" fmla="*/ 10 h 17"/>
                  <a:gd name="T12" fmla="*/ 15 w 17"/>
                  <a:gd name="T13" fmla="*/ 17 h 17"/>
                  <a:gd name="T14" fmla="*/ 15 w 17"/>
                  <a:gd name="T15" fmla="*/ 15 h 17"/>
                  <a:gd name="T16" fmla="*/ 15 w 17"/>
                  <a:gd name="T17" fmla="*/ 14 h 17"/>
                  <a:gd name="T18" fmla="*/ 15 w 17"/>
                  <a:gd name="T1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17">
                    <a:moveTo>
                      <a:pt x="15" y="17"/>
                    </a:moveTo>
                    <a:lnTo>
                      <a:pt x="15" y="14"/>
                    </a:lnTo>
                    <a:lnTo>
                      <a:pt x="17" y="2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85" name="Freeform 1672"/>
              <p:cNvSpPr>
                <a:spLocks/>
              </p:cNvSpPr>
              <p:nvPr/>
            </p:nvSpPr>
            <p:spPr bwMode="auto">
              <a:xfrm>
                <a:off x="2727" y="3560"/>
                <a:ext cx="13" cy="12"/>
              </a:xfrm>
              <a:custGeom>
                <a:avLst/>
                <a:gdLst>
                  <a:gd name="T0" fmla="*/ 14 w 21"/>
                  <a:gd name="T1" fmla="*/ 21 h 21"/>
                  <a:gd name="T2" fmla="*/ 16 w 21"/>
                  <a:gd name="T3" fmla="*/ 19 h 21"/>
                  <a:gd name="T4" fmla="*/ 21 w 21"/>
                  <a:gd name="T5" fmla="*/ 7 h 21"/>
                  <a:gd name="T6" fmla="*/ 6 w 21"/>
                  <a:gd name="T7" fmla="*/ 0 h 21"/>
                  <a:gd name="T8" fmla="*/ 0 w 21"/>
                  <a:gd name="T9" fmla="*/ 11 h 21"/>
                  <a:gd name="T10" fmla="*/ 2 w 21"/>
                  <a:gd name="T11" fmla="*/ 9 h 21"/>
                  <a:gd name="T12" fmla="*/ 14 w 21"/>
                  <a:gd name="T13" fmla="*/ 21 h 21"/>
                  <a:gd name="T14" fmla="*/ 16 w 21"/>
                  <a:gd name="T15" fmla="*/ 19 h 21"/>
                  <a:gd name="T16" fmla="*/ 14 w 21"/>
                  <a:gd name="T1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14" y="21"/>
                    </a:moveTo>
                    <a:lnTo>
                      <a:pt x="16" y="19"/>
                    </a:lnTo>
                    <a:lnTo>
                      <a:pt x="21" y="7"/>
                    </a:lnTo>
                    <a:lnTo>
                      <a:pt x="6" y="0"/>
                    </a:lnTo>
                    <a:lnTo>
                      <a:pt x="0" y="11"/>
                    </a:lnTo>
                    <a:lnTo>
                      <a:pt x="2" y="9"/>
                    </a:lnTo>
                    <a:lnTo>
                      <a:pt x="14" y="21"/>
                    </a:lnTo>
                    <a:lnTo>
                      <a:pt x="16" y="19"/>
                    </a:lnTo>
                    <a:lnTo>
                      <a:pt x="14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86" name="Freeform 1673"/>
              <p:cNvSpPr>
                <a:spLocks/>
              </p:cNvSpPr>
              <p:nvPr/>
            </p:nvSpPr>
            <p:spPr bwMode="auto">
              <a:xfrm>
                <a:off x="2717" y="3566"/>
                <a:ext cx="18" cy="17"/>
              </a:xfrm>
              <a:custGeom>
                <a:avLst/>
                <a:gdLst>
                  <a:gd name="T0" fmla="*/ 9 w 29"/>
                  <a:gd name="T1" fmla="*/ 29 h 29"/>
                  <a:gd name="T2" fmla="*/ 11 w 29"/>
                  <a:gd name="T3" fmla="*/ 27 h 29"/>
                  <a:gd name="T4" fmla="*/ 29 w 29"/>
                  <a:gd name="T5" fmla="*/ 12 h 29"/>
                  <a:gd name="T6" fmla="*/ 17 w 29"/>
                  <a:gd name="T7" fmla="*/ 0 h 29"/>
                  <a:gd name="T8" fmla="*/ 0 w 29"/>
                  <a:gd name="T9" fmla="*/ 16 h 29"/>
                  <a:gd name="T10" fmla="*/ 2 w 29"/>
                  <a:gd name="T11" fmla="*/ 14 h 29"/>
                  <a:gd name="T12" fmla="*/ 9 w 29"/>
                  <a:gd name="T13" fmla="*/ 29 h 29"/>
                  <a:gd name="T14" fmla="*/ 11 w 29"/>
                  <a:gd name="T15" fmla="*/ 29 h 29"/>
                  <a:gd name="T16" fmla="*/ 11 w 29"/>
                  <a:gd name="T17" fmla="*/ 27 h 29"/>
                  <a:gd name="T18" fmla="*/ 9 w 29"/>
                  <a:gd name="T1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29">
                    <a:moveTo>
                      <a:pt x="9" y="29"/>
                    </a:moveTo>
                    <a:lnTo>
                      <a:pt x="11" y="27"/>
                    </a:lnTo>
                    <a:lnTo>
                      <a:pt x="29" y="12"/>
                    </a:lnTo>
                    <a:lnTo>
                      <a:pt x="17" y="0"/>
                    </a:lnTo>
                    <a:lnTo>
                      <a:pt x="0" y="16"/>
                    </a:lnTo>
                    <a:lnTo>
                      <a:pt x="2" y="14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1" y="27"/>
                    </a:lnTo>
                    <a:lnTo>
                      <a:pt x="9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87" name="Freeform 1674"/>
              <p:cNvSpPr>
                <a:spLocks/>
              </p:cNvSpPr>
              <p:nvPr/>
            </p:nvSpPr>
            <p:spPr bwMode="auto">
              <a:xfrm>
                <a:off x="2709" y="3574"/>
                <a:ext cx="14" cy="14"/>
              </a:xfrm>
              <a:custGeom>
                <a:avLst/>
                <a:gdLst>
                  <a:gd name="T0" fmla="*/ 2 w 23"/>
                  <a:gd name="T1" fmla="*/ 23 h 23"/>
                  <a:gd name="T2" fmla="*/ 8 w 23"/>
                  <a:gd name="T3" fmla="*/ 23 h 23"/>
                  <a:gd name="T4" fmla="*/ 23 w 23"/>
                  <a:gd name="T5" fmla="*/ 15 h 23"/>
                  <a:gd name="T6" fmla="*/ 16 w 23"/>
                  <a:gd name="T7" fmla="*/ 0 h 23"/>
                  <a:gd name="T8" fmla="*/ 0 w 23"/>
                  <a:gd name="T9" fmla="*/ 7 h 23"/>
                  <a:gd name="T10" fmla="*/ 6 w 23"/>
                  <a:gd name="T11" fmla="*/ 7 h 23"/>
                  <a:gd name="T12" fmla="*/ 2 w 23"/>
                  <a:gd name="T13" fmla="*/ 23 h 23"/>
                  <a:gd name="T14" fmla="*/ 6 w 23"/>
                  <a:gd name="T15" fmla="*/ 23 h 23"/>
                  <a:gd name="T16" fmla="*/ 8 w 23"/>
                  <a:gd name="T17" fmla="*/ 23 h 23"/>
                  <a:gd name="T18" fmla="*/ 2 w 23"/>
                  <a:gd name="T1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3">
                    <a:moveTo>
                      <a:pt x="2" y="23"/>
                    </a:moveTo>
                    <a:lnTo>
                      <a:pt x="8" y="23"/>
                    </a:lnTo>
                    <a:lnTo>
                      <a:pt x="23" y="15"/>
                    </a:lnTo>
                    <a:lnTo>
                      <a:pt x="16" y="0"/>
                    </a:lnTo>
                    <a:lnTo>
                      <a:pt x="0" y="7"/>
                    </a:lnTo>
                    <a:lnTo>
                      <a:pt x="6" y="7"/>
                    </a:lnTo>
                    <a:lnTo>
                      <a:pt x="2" y="23"/>
                    </a:lnTo>
                    <a:lnTo>
                      <a:pt x="6" y="23"/>
                    </a:lnTo>
                    <a:lnTo>
                      <a:pt x="8" y="23"/>
                    </a:ln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88" name="Freeform 1675"/>
              <p:cNvSpPr>
                <a:spLocks/>
              </p:cNvSpPr>
              <p:nvPr/>
            </p:nvSpPr>
            <p:spPr bwMode="auto">
              <a:xfrm>
                <a:off x="2703" y="3577"/>
                <a:ext cx="9" cy="11"/>
              </a:xfrm>
              <a:custGeom>
                <a:avLst/>
                <a:gdLst>
                  <a:gd name="T0" fmla="*/ 0 w 15"/>
                  <a:gd name="T1" fmla="*/ 8 h 18"/>
                  <a:gd name="T2" fmla="*/ 0 w 15"/>
                  <a:gd name="T3" fmla="*/ 16 h 18"/>
                  <a:gd name="T4" fmla="*/ 11 w 15"/>
                  <a:gd name="T5" fmla="*/ 18 h 18"/>
                  <a:gd name="T6" fmla="*/ 15 w 15"/>
                  <a:gd name="T7" fmla="*/ 2 h 18"/>
                  <a:gd name="T8" fmla="*/ 2 w 15"/>
                  <a:gd name="T9" fmla="*/ 0 h 18"/>
                  <a:gd name="T10" fmla="*/ 0 w 15"/>
                  <a:gd name="T11" fmla="*/ 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8">
                    <a:moveTo>
                      <a:pt x="0" y="8"/>
                    </a:moveTo>
                    <a:lnTo>
                      <a:pt x="0" y="16"/>
                    </a:lnTo>
                    <a:lnTo>
                      <a:pt x="11" y="18"/>
                    </a:lnTo>
                    <a:lnTo>
                      <a:pt x="15" y="2"/>
                    </a:lnTo>
                    <a:lnTo>
                      <a:pt x="2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89" name="Freeform 1676"/>
              <p:cNvSpPr>
                <a:spLocks/>
              </p:cNvSpPr>
              <p:nvPr/>
            </p:nvSpPr>
            <p:spPr bwMode="auto">
              <a:xfrm>
                <a:off x="2729" y="3355"/>
                <a:ext cx="23" cy="7"/>
              </a:xfrm>
              <a:custGeom>
                <a:avLst/>
                <a:gdLst>
                  <a:gd name="T0" fmla="*/ 36 w 36"/>
                  <a:gd name="T1" fmla="*/ 0 h 11"/>
                  <a:gd name="T2" fmla="*/ 17 w 36"/>
                  <a:gd name="T3" fmla="*/ 11 h 11"/>
                  <a:gd name="T4" fmla="*/ 0 w 36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1">
                    <a:moveTo>
                      <a:pt x="36" y="0"/>
                    </a:moveTo>
                    <a:lnTo>
                      <a:pt x="17" y="11"/>
                    </a:lnTo>
                    <a:lnTo>
                      <a:pt x="0" y="11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90" name="Freeform 1677"/>
              <p:cNvSpPr>
                <a:spLocks/>
              </p:cNvSpPr>
              <p:nvPr/>
            </p:nvSpPr>
            <p:spPr bwMode="auto">
              <a:xfrm>
                <a:off x="2661" y="3029"/>
                <a:ext cx="216" cy="118"/>
              </a:xfrm>
              <a:custGeom>
                <a:avLst/>
                <a:gdLst>
                  <a:gd name="T0" fmla="*/ 339 w 339"/>
                  <a:gd name="T1" fmla="*/ 180 h 188"/>
                  <a:gd name="T2" fmla="*/ 336 w 339"/>
                  <a:gd name="T3" fmla="*/ 172 h 188"/>
                  <a:gd name="T4" fmla="*/ 7 w 339"/>
                  <a:gd name="T5" fmla="*/ 0 h 188"/>
                  <a:gd name="T6" fmla="*/ 0 w 339"/>
                  <a:gd name="T7" fmla="*/ 13 h 188"/>
                  <a:gd name="T8" fmla="*/ 328 w 339"/>
                  <a:gd name="T9" fmla="*/ 188 h 188"/>
                  <a:gd name="T10" fmla="*/ 324 w 339"/>
                  <a:gd name="T11" fmla="*/ 182 h 188"/>
                  <a:gd name="T12" fmla="*/ 339 w 339"/>
                  <a:gd name="T13" fmla="*/ 180 h 188"/>
                  <a:gd name="T14" fmla="*/ 339 w 339"/>
                  <a:gd name="T15" fmla="*/ 176 h 188"/>
                  <a:gd name="T16" fmla="*/ 336 w 339"/>
                  <a:gd name="T17" fmla="*/ 172 h 188"/>
                  <a:gd name="T18" fmla="*/ 339 w 339"/>
                  <a:gd name="T19" fmla="*/ 18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9" h="188">
                    <a:moveTo>
                      <a:pt x="339" y="180"/>
                    </a:moveTo>
                    <a:lnTo>
                      <a:pt x="336" y="172"/>
                    </a:lnTo>
                    <a:lnTo>
                      <a:pt x="7" y="0"/>
                    </a:lnTo>
                    <a:lnTo>
                      <a:pt x="0" y="13"/>
                    </a:lnTo>
                    <a:lnTo>
                      <a:pt x="328" y="188"/>
                    </a:lnTo>
                    <a:lnTo>
                      <a:pt x="324" y="182"/>
                    </a:lnTo>
                    <a:lnTo>
                      <a:pt x="339" y="180"/>
                    </a:lnTo>
                    <a:lnTo>
                      <a:pt x="339" y="176"/>
                    </a:lnTo>
                    <a:lnTo>
                      <a:pt x="336" y="172"/>
                    </a:lnTo>
                    <a:lnTo>
                      <a:pt x="339" y="18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91" name="Freeform 1678"/>
              <p:cNvSpPr>
                <a:spLocks/>
              </p:cNvSpPr>
              <p:nvPr/>
            </p:nvSpPr>
            <p:spPr bwMode="auto">
              <a:xfrm>
                <a:off x="2866" y="3141"/>
                <a:ext cx="14" cy="46"/>
              </a:xfrm>
              <a:custGeom>
                <a:avLst/>
                <a:gdLst>
                  <a:gd name="T0" fmla="*/ 21 w 23"/>
                  <a:gd name="T1" fmla="*/ 75 h 75"/>
                  <a:gd name="T2" fmla="*/ 23 w 23"/>
                  <a:gd name="T3" fmla="*/ 69 h 75"/>
                  <a:gd name="T4" fmla="*/ 15 w 23"/>
                  <a:gd name="T5" fmla="*/ 0 h 75"/>
                  <a:gd name="T6" fmla="*/ 0 w 23"/>
                  <a:gd name="T7" fmla="*/ 2 h 75"/>
                  <a:gd name="T8" fmla="*/ 6 w 23"/>
                  <a:gd name="T9" fmla="*/ 71 h 75"/>
                  <a:gd name="T10" fmla="*/ 8 w 23"/>
                  <a:gd name="T11" fmla="*/ 65 h 75"/>
                  <a:gd name="T12" fmla="*/ 21 w 23"/>
                  <a:gd name="T13" fmla="*/ 75 h 75"/>
                  <a:gd name="T14" fmla="*/ 23 w 23"/>
                  <a:gd name="T15" fmla="*/ 71 h 75"/>
                  <a:gd name="T16" fmla="*/ 23 w 23"/>
                  <a:gd name="T17" fmla="*/ 69 h 75"/>
                  <a:gd name="T18" fmla="*/ 21 w 23"/>
                  <a:gd name="T19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75">
                    <a:moveTo>
                      <a:pt x="21" y="75"/>
                    </a:moveTo>
                    <a:lnTo>
                      <a:pt x="23" y="69"/>
                    </a:lnTo>
                    <a:lnTo>
                      <a:pt x="15" y="0"/>
                    </a:lnTo>
                    <a:lnTo>
                      <a:pt x="0" y="2"/>
                    </a:lnTo>
                    <a:lnTo>
                      <a:pt x="6" y="71"/>
                    </a:lnTo>
                    <a:lnTo>
                      <a:pt x="8" y="65"/>
                    </a:lnTo>
                    <a:lnTo>
                      <a:pt x="21" y="75"/>
                    </a:lnTo>
                    <a:lnTo>
                      <a:pt x="23" y="71"/>
                    </a:lnTo>
                    <a:lnTo>
                      <a:pt x="23" y="69"/>
                    </a:lnTo>
                    <a:lnTo>
                      <a:pt x="21" y="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92" name="Freeform 1679"/>
              <p:cNvSpPr>
                <a:spLocks/>
              </p:cNvSpPr>
              <p:nvPr/>
            </p:nvSpPr>
            <p:spPr bwMode="auto">
              <a:xfrm>
                <a:off x="2823" y="3181"/>
                <a:ext cx="56" cy="63"/>
              </a:xfrm>
              <a:custGeom>
                <a:avLst/>
                <a:gdLst>
                  <a:gd name="T0" fmla="*/ 17 w 88"/>
                  <a:gd name="T1" fmla="*/ 96 h 102"/>
                  <a:gd name="T2" fmla="*/ 15 w 88"/>
                  <a:gd name="T3" fmla="*/ 102 h 102"/>
                  <a:gd name="T4" fmla="*/ 88 w 88"/>
                  <a:gd name="T5" fmla="*/ 10 h 102"/>
                  <a:gd name="T6" fmla="*/ 75 w 88"/>
                  <a:gd name="T7" fmla="*/ 0 h 102"/>
                  <a:gd name="T8" fmla="*/ 2 w 88"/>
                  <a:gd name="T9" fmla="*/ 92 h 102"/>
                  <a:gd name="T10" fmla="*/ 0 w 88"/>
                  <a:gd name="T11" fmla="*/ 98 h 102"/>
                  <a:gd name="T12" fmla="*/ 2 w 88"/>
                  <a:gd name="T13" fmla="*/ 92 h 102"/>
                  <a:gd name="T14" fmla="*/ 0 w 88"/>
                  <a:gd name="T15" fmla="*/ 94 h 102"/>
                  <a:gd name="T16" fmla="*/ 0 w 88"/>
                  <a:gd name="T17" fmla="*/ 98 h 102"/>
                  <a:gd name="T18" fmla="*/ 17 w 88"/>
                  <a:gd name="T19" fmla="*/ 96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102">
                    <a:moveTo>
                      <a:pt x="17" y="96"/>
                    </a:moveTo>
                    <a:lnTo>
                      <a:pt x="15" y="102"/>
                    </a:lnTo>
                    <a:lnTo>
                      <a:pt x="88" y="10"/>
                    </a:lnTo>
                    <a:lnTo>
                      <a:pt x="75" y="0"/>
                    </a:lnTo>
                    <a:lnTo>
                      <a:pt x="2" y="92"/>
                    </a:lnTo>
                    <a:lnTo>
                      <a:pt x="0" y="98"/>
                    </a:lnTo>
                    <a:lnTo>
                      <a:pt x="2" y="92"/>
                    </a:lnTo>
                    <a:lnTo>
                      <a:pt x="0" y="94"/>
                    </a:lnTo>
                    <a:lnTo>
                      <a:pt x="0" y="98"/>
                    </a:lnTo>
                    <a:lnTo>
                      <a:pt x="17" y="9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93" name="Freeform 1680"/>
              <p:cNvSpPr>
                <a:spLocks/>
              </p:cNvSpPr>
              <p:nvPr/>
            </p:nvSpPr>
            <p:spPr bwMode="auto">
              <a:xfrm>
                <a:off x="2823" y="3241"/>
                <a:ext cx="14" cy="19"/>
              </a:xfrm>
              <a:custGeom>
                <a:avLst/>
                <a:gdLst>
                  <a:gd name="T0" fmla="*/ 21 w 23"/>
                  <a:gd name="T1" fmla="*/ 31 h 31"/>
                  <a:gd name="T2" fmla="*/ 21 w 23"/>
                  <a:gd name="T3" fmla="*/ 27 h 31"/>
                  <a:gd name="T4" fmla="*/ 17 w 23"/>
                  <a:gd name="T5" fmla="*/ 0 h 31"/>
                  <a:gd name="T6" fmla="*/ 0 w 23"/>
                  <a:gd name="T7" fmla="*/ 2 h 31"/>
                  <a:gd name="T8" fmla="*/ 6 w 23"/>
                  <a:gd name="T9" fmla="*/ 31 h 31"/>
                  <a:gd name="T10" fmla="*/ 6 w 23"/>
                  <a:gd name="T11" fmla="*/ 27 h 31"/>
                  <a:gd name="T12" fmla="*/ 21 w 23"/>
                  <a:gd name="T13" fmla="*/ 31 h 31"/>
                  <a:gd name="T14" fmla="*/ 23 w 23"/>
                  <a:gd name="T15" fmla="*/ 29 h 31"/>
                  <a:gd name="T16" fmla="*/ 21 w 23"/>
                  <a:gd name="T17" fmla="*/ 27 h 31"/>
                  <a:gd name="T18" fmla="*/ 21 w 23"/>
                  <a:gd name="T1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31">
                    <a:moveTo>
                      <a:pt x="21" y="31"/>
                    </a:moveTo>
                    <a:lnTo>
                      <a:pt x="21" y="27"/>
                    </a:lnTo>
                    <a:lnTo>
                      <a:pt x="17" y="0"/>
                    </a:lnTo>
                    <a:lnTo>
                      <a:pt x="0" y="2"/>
                    </a:lnTo>
                    <a:lnTo>
                      <a:pt x="6" y="31"/>
                    </a:lnTo>
                    <a:lnTo>
                      <a:pt x="6" y="27"/>
                    </a:lnTo>
                    <a:lnTo>
                      <a:pt x="21" y="31"/>
                    </a:lnTo>
                    <a:lnTo>
                      <a:pt x="23" y="29"/>
                    </a:lnTo>
                    <a:lnTo>
                      <a:pt x="21" y="27"/>
                    </a:lnTo>
                    <a:lnTo>
                      <a:pt x="21" y="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94" name="Freeform 1681"/>
              <p:cNvSpPr>
                <a:spLocks/>
              </p:cNvSpPr>
              <p:nvPr/>
            </p:nvSpPr>
            <p:spPr bwMode="auto">
              <a:xfrm>
                <a:off x="2800" y="3257"/>
                <a:ext cx="37" cy="85"/>
              </a:xfrm>
              <a:custGeom>
                <a:avLst/>
                <a:gdLst>
                  <a:gd name="T0" fmla="*/ 14 w 58"/>
                  <a:gd name="T1" fmla="*/ 135 h 135"/>
                  <a:gd name="T2" fmla="*/ 16 w 58"/>
                  <a:gd name="T3" fmla="*/ 133 h 135"/>
                  <a:gd name="T4" fmla="*/ 58 w 58"/>
                  <a:gd name="T5" fmla="*/ 4 h 135"/>
                  <a:gd name="T6" fmla="*/ 43 w 58"/>
                  <a:gd name="T7" fmla="*/ 0 h 135"/>
                  <a:gd name="T8" fmla="*/ 0 w 58"/>
                  <a:gd name="T9" fmla="*/ 129 h 135"/>
                  <a:gd name="T10" fmla="*/ 0 w 58"/>
                  <a:gd name="T11" fmla="*/ 127 h 135"/>
                  <a:gd name="T12" fmla="*/ 14 w 58"/>
                  <a:gd name="T13" fmla="*/ 135 h 135"/>
                  <a:gd name="T14" fmla="*/ 16 w 58"/>
                  <a:gd name="T15" fmla="*/ 133 h 135"/>
                  <a:gd name="T16" fmla="*/ 14 w 58"/>
                  <a:gd name="T17" fmla="*/ 13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135">
                    <a:moveTo>
                      <a:pt x="14" y="135"/>
                    </a:moveTo>
                    <a:lnTo>
                      <a:pt x="16" y="133"/>
                    </a:lnTo>
                    <a:lnTo>
                      <a:pt x="58" y="4"/>
                    </a:lnTo>
                    <a:lnTo>
                      <a:pt x="43" y="0"/>
                    </a:lnTo>
                    <a:lnTo>
                      <a:pt x="0" y="129"/>
                    </a:lnTo>
                    <a:lnTo>
                      <a:pt x="0" y="127"/>
                    </a:lnTo>
                    <a:lnTo>
                      <a:pt x="14" y="135"/>
                    </a:lnTo>
                    <a:lnTo>
                      <a:pt x="16" y="133"/>
                    </a:lnTo>
                    <a:lnTo>
                      <a:pt x="14" y="1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95" name="Freeform 1682"/>
              <p:cNvSpPr>
                <a:spLocks/>
              </p:cNvSpPr>
              <p:nvPr/>
            </p:nvSpPr>
            <p:spPr bwMode="auto">
              <a:xfrm>
                <a:off x="2792" y="3336"/>
                <a:ext cx="17" cy="20"/>
              </a:xfrm>
              <a:custGeom>
                <a:avLst/>
                <a:gdLst>
                  <a:gd name="T0" fmla="*/ 13 w 25"/>
                  <a:gd name="T1" fmla="*/ 31 h 31"/>
                  <a:gd name="T2" fmla="*/ 13 w 25"/>
                  <a:gd name="T3" fmla="*/ 29 h 31"/>
                  <a:gd name="T4" fmla="*/ 25 w 25"/>
                  <a:gd name="T5" fmla="*/ 8 h 31"/>
                  <a:gd name="T6" fmla="*/ 11 w 25"/>
                  <a:gd name="T7" fmla="*/ 0 h 31"/>
                  <a:gd name="T8" fmla="*/ 0 w 25"/>
                  <a:gd name="T9" fmla="*/ 21 h 31"/>
                  <a:gd name="T10" fmla="*/ 2 w 25"/>
                  <a:gd name="T11" fmla="*/ 19 h 31"/>
                  <a:gd name="T12" fmla="*/ 13 w 25"/>
                  <a:gd name="T13" fmla="*/ 31 h 31"/>
                  <a:gd name="T14" fmla="*/ 13 w 25"/>
                  <a:gd name="T15" fmla="*/ 29 h 31"/>
                  <a:gd name="T16" fmla="*/ 13 w 25"/>
                  <a:gd name="T1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31">
                    <a:moveTo>
                      <a:pt x="13" y="31"/>
                    </a:moveTo>
                    <a:lnTo>
                      <a:pt x="13" y="29"/>
                    </a:lnTo>
                    <a:lnTo>
                      <a:pt x="25" y="8"/>
                    </a:lnTo>
                    <a:lnTo>
                      <a:pt x="11" y="0"/>
                    </a:lnTo>
                    <a:lnTo>
                      <a:pt x="0" y="21"/>
                    </a:lnTo>
                    <a:lnTo>
                      <a:pt x="2" y="19"/>
                    </a:lnTo>
                    <a:lnTo>
                      <a:pt x="13" y="31"/>
                    </a:lnTo>
                    <a:lnTo>
                      <a:pt x="13" y="29"/>
                    </a:lnTo>
                    <a:lnTo>
                      <a:pt x="13" y="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96" name="Freeform 1683"/>
              <p:cNvSpPr>
                <a:spLocks/>
              </p:cNvSpPr>
              <p:nvPr/>
            </p:nvSpPr>
            <p:spPr bwMode="auto">
              <a:xfrm>
                <a:off x="2783" y="3348"/>
                <a:ext cx="18" cy="16"/>
              </a:xfrm>
              <a:custGeom>
                <a:avLst/>
                <a:gdLst>
                  <a:gd name="T0" fmla="*/ 8 w 27"/>
                  <a:gd name="T1" fmla="*/ 27 h 27"/>
                  <a:gd name="T2" fmla="*/ 12 w 27"/>
                  <a:gd name="T3" fmla="*/ 25 h 27"/>
                  <a:gd name="T4" fmla="*/ 27 w 27"/>
                  <a:gd name="T5" fmla="*/ 12 h 27"/>
                  <a:gd name="T6" fmla="*/ 16 w 27"/>
                  <a:gd name="T7" fmla="*/ 0 h 27"/>
                  <a:gd name="T8" fmla="*/ 0 w 27"/>
                  <a:gd name="T9" fmla="*/ 13 h 27"/>
                  <a:gd name="T10" fmla="*/ 6 w 27"/>
                  <a:gd name="T11" fmla="*/ 12 h 27"/>
                  <a:gd name="T12" fmla="*/ 8 w 27"/>
                  <a:gd name="T13" fmla="*/ 27 h 27"/>
                  <a:gd name="T14" fmla="*/ 10 w 27"/>
                  <a:gd name="T15" fmla="*/ 27 h 27"/>
                  <a:gd name="T16" fmla="*/ 12 w 27"/>
                  <a:gd name="T17" fmla="*/ 25 h 27"/>
                  <a:gd name="T18" fmla="*/ 8 w 27"/>
                  <a:gd name="T1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7">
                    <a:moveTo>
                      <a:pt x="8" y="27"/>
                    </a:moveTo>
                    <a:lnTo>
                      <a:pt x="12" y="25"/>
                    </a:lnTo>
                    <a:lnTo>
                      <a:pt x="27" y="12"/>
                    </a:lnTo>
                    <a:lnTo>
                      <a:pt x="16" y="0"/>
                    </a:lnTo>
                    <a:lnTo>
                      <a:pt x="0" y="13"/>
                    </a:lnTo>
                    <a:lnTo>
                      <a:pt x="6" y="12"/>
                    </a:lnTo>
                    <a:lnTo>
                      <a:pt x="8" y="27"/>
                    </a:lnTo>
                    <a:lnTo>
                      <a:pt x="10" y="27"/>
                    </a:lnTo>
                    <a:lnTo>
                      <a:pt x="12" y="25"/>
                    </a:lnTo>
                    <a:lnTo>
                      <a:pt x="8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97" name="Freeform 1684"/>
              <p:cNvSpPr>
                <a:spLocks/>
              </p:cNvSpPr>
              <p:nvPr/>
            </p:nvSpPr>
            <p:spPr bwMode="auto">
              <a:xfrm>
                <a:off x="2777" y="3356"/>
                <a:ext cx="12" cy="11"/>
              </a:xfrm>
              <a:custGeom>
                <a:avLst/>
                <a:gdLst>
                  <a:gd name="T0" fmla="*/ 0 w 17"/>
                  <a:gd name="T1" fmla="*/ 17 h 17"/>
                  <a:gd name="T2" fmla="*/ 2 w 17"/>
                  <a:gd name="T3" fmla="*/ 17 h 17"/>
                  <a:gd name="T4" fmla="*/ 17 w 17"/>
                  <a:gd name="T5" fmla="*/ 15 h 17"/>
                  <a:gd name="T6" fmla="*/ 15 w 17"/>
                  <a:gd name="T7" fmla="*/ 0 h 17"/>
                  <a:gd name="T8" fmla="*/ 0 w 17"/>
                  <a:gd name="T9" fmla="*/ 1 h 17"/>
                  <a:gd name="T10" fmla="*/ 0 w 17"/>
                  <a:gd name="T11" fmla="*/ 17 h 17"/>
                  <a:gd name="T12" fmla="*/ 2 w 17"/>
                  <a:gd name="T13" fmla="*/ 17 h 17"/>
                  <a:gd name="T14" fmla="*/ 0 w 17"/>
                  <a:gd name="T1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17">
                    <a:moveTo>
                      <a:pt x="0" y="17"/>
                    </a:moveTo>
                    <a:lnTo>
                      <a:pt x="2" y="17"/>
                    </a:lnTo>
                    <a:lnTo>
                      <a:pt x="17" y="15"/>
                    </a:lnTo>
                    <a:lnTo>
                      <a:pt x="15" y="0"/>
                    </a:lnTo>
                    <a:lnTo>
                      <a:pt x="0" y="1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98" name="Freeform 1685"/>
              <p:cNvSpPr>
                <a:spLocks/>
              </p:cNvSpPr>
              <p:nvPr/>
            </p:nvSpPr>
            <p:spPr bwMode="auto">
              <a:xfrm>
                <a:off x="2771" y="3356"/>
                <a:ext cx="6" cy="11"/>
              </a:xfrm>
              <a:custGeom>
                <a:avLst/>
                <a:gdLst>
                  <a:gd name="T0" fmla="*/ 0 w 12"/>
                  <a:gd name="T1" fmla="*/ 16 h 16"/>
                  <a:gd name="T2" fmla="*/ 2 w 12"/>
                  <a:gd name="T3" fmla="*/ 16 h 16"/>
                  <a:gd name="T4" fmla="*/ 12 w 12"/>
                  <a:gd name="T5" fmla="*/ 16 h 16"/>
                  <a:gd name="T6" fmla="*/ 12 w 12"/>
                  <a:gd name="T7" fmla="*/ 0 h 16"/>
                  <a:gd name="T8" fmla="*/ 2 w 12"/>
                  <a:gd name="T9" fmla="*/ 0 h 16"/>
                  <a:gd name="T10" fmla="*/ 6 w 12"/>
                  <a:gd name="T11" fmla="*/ 0 h 16"/>
                  <a:gd name="T12" fmla="*/ 0 w 12"/>
                  <a:gd name="T13" fmla="*/ 16 h 16"/>
                  <a:gd name="T14" fmla="*/ 2 w 12"/>
                  <a:gd name="T15" fmla="*/ 16 h 16"/>
                  <a:gd name="T16" fmla="*/ 0 w 12"/>
                  <a:gd name="T1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6">
                    <a:moveTo>
                      <a:pt x="0" y="16"/>
                    </a:moveTo>
                    <a:lnTo>
                      <a:pt x="2" y="16"/>
                    </a:lnTo>
                    <a:lnTo>
                      <a:pt x="12" y="16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99" name="Freeform 1686"/>
              <p:cNvSpPr>
                <a:spLocks/>
              </p:cNvSpPr>
              <p:nvPr/>
            </p:nvSpPr>
            <p:spPr bwMode="auto">
              <a:xfrm>
                <a:off x="2751" y="3349"/>
                <a:ext cx="24" cy="18"/>
              </a:xfrm>
              <a:custGeom>
                <a:avLst/>
                <a:gdLst>
                  <a:gd name="T0" fmla="*/ 1 w 36"/>
                  <a:gd name="T1" fmla="*/ 8 h 27"/>
                  <a:gd name="T2" fmla="*/ 0 w 36"/>
                  <a:gd name="T3" fmla="*/ 15 h 27"/>
                  <a:gd name="T4" fmla="*/ 30 w 36"/>
                  <a:gd name="T5" fmla="*/ 27 h 27"/>
                  <a:gd name="T6" fmla="*/ 36 w 36"/>
                  <a:gd name="T7" fmla="*/ 11 h 27"/>
                  <a:gd name="T8" fmla="*/ 5 w 36"/>
                  <a:gd name="T9" fmla="*/ 0 h 27"/>
                  <a:gd name="T10" fmla="*/ 1 w 36"/>
                  <a:gd name="T1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27">
                    <a:moveTo>
                      <a:pt x="1" y="8"/>
                    </a:moveTo>
                    <a:lnTo>
                      <a:pt x="0" y="15"/>
                    </a:lnTo>
                    <a:lnTo>
                      <a:pt x="30" y="27"/>
                    </a:lnTo>
                    <a:lnTo>
                      <a:pt x="36" y="11"/>
                    </a:lnTo>
                    <a:lnTo>
                      <a:pt x="5" y="0"/>
                    </a:lnTo>
                    <a:lnTo>
                      <a:pt x="1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00" name="Freeform 1687"/>
              <p:cNvSpPr>
                <a:spLocks/>
              </p:cNvSpPr>
              <p:nvPr/>
            </p:nvSpPr>
            <p:spPr bwMode="auto">
              <a:xfrm>
                <a:off x="2402" y="3044"/>
                <a:ext cx="21" cy="16"/>
              </a:xfrm>
              <a:custGeom>
                <a:avLst/>
                <a:gdLst>
                  <a:gd name="T0" fmla="*/ 30 w 32"/>
                  <a:gd name="T1" fmla="*/ 11 h 27"/>
                  <a:gd name="T2" fmla="*/ 32 w 32"/>
                  <a:gd name="T3" fmla="*/ 13 h 27"/>
                  <a:gd name="T4" fmla="*/ 7 w 32"/>
                  <a:gd name="T5" fmla="*/ 0 h 27"/>
                  <a:gd name="T6" fmla="*/ 0 w 32"/>
                  <a:gd name="T7" fmla="*/ 13 h 27"/>
                  <a:gd name="T8" fmla="*/ 25 w 32"/>
                  <a:gd name="T9" fmla="*/ 27 h 27"/>
                  <a:gd name="T10" fmla="*/ 27 w 32"/>
                  <a:gd name="T11" fmla="*/ 27 h 27"/>
                  <a:gd name="T12" fmla="*/ 25 w 32"/>
                  <a:gd name="T13" fmla="*/ 27 h 27"/>
                  <a:gd name="T14" fmla="*/ 27 w 32"/>
                  <a:gd name="T15" fmla="*/ 27 h 27"/>
                  <a:gd name="T16" fmla="*/ 30 w 32"/>
                  <a:gd name="T17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7">
                    <a:moveTo>
                      <a:pt x="30" y="11"/>
                    </a:moveTo>
                    <a:lnTo>
                      <a:pt x="32" y="13"/>
                    </a:lnTo>
                    <a:lnTo>
                      <a:pt x="7" y="0"/>
                    </a:lnTo>
                    <a:lnTo>
                      <a:pt x="0" y="13"/>
                    </a:lnTo>
                    <a:lnTo>
                      <a:pt x="25" y="27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7" y="27"/>
                    </a:lnTo>
                    <a:lnTo>
                      <a:pt x="3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01" name="Freeform 1688"/>
              <p:cNvSpPr>
                <a:spLocks/>
              </p:cNvSpPr>
              <p:nvPr/>
            </p:nvSpPr>
            <p:spPr bwMode="auto">
              <a:xfrm>
                <a:off x="2419" y="3052"/>
                <a:ext cx="62" cy="25"/>
              </a:xfrm>
              <a:custGeom>
                <a:avLst/>
                <a:gdLst>
                  <a:gd name="T0" fmla="*/ 92 w 96"/>
                  <a:gd name="T1" fmla="*/ 29 h 44"/>
                  <a:gd name="T2" fmla="*/ 96 w 96"/>
                  <a:gd name="T3" fmla="*/ 29 h 44"/>
                  <a:gd name="T4" fmla="*/ 3 w 96"/>
                  <a:gd name="T5" fmla="*/ 0 h 44"/>
                  <a:gd name="T6" fmla="*/ 0 w 96"/>
                  <a:gd name="T7" fmla="*/ 16 h 44"/>
                  <a:gd name="T8" fmla="*/ 90 w 96"/>
                  <a:gd name="T9" fmla="*/ 44 h 44"/>
                  <a:gd name="T10" fmla="*/ 94 w 96"/>
                  <a:gd name="T11" fmla="*/ 44 h 44"/>
                  <a:gd name="T12" fmla="*/ 90 w 96"/>
                  <a:gd name="T13" fmla="*/ 44 h 44"/>
                  <a:gd name="T14" fmla="*/ 92 w 96"/>
                  <a:gd name="T15" fmla="*/ 44 h 44"/>
                  <a:gd name="T16" fmla="*/ 94 w 96"/>
                  <a:gd name="T17" fmla="*/ 44 h 44"/>
                  <a:gd name="T18" fmla="*/ 92 w 96"/>
                  <a:gd name="T19" fmla="*/ 2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" h="44">
                    <a:moveTo>
                      <a:pt x="92" y="29"/>
                    </a:moveTo>
                    <a:lnTo>
                      <a:pt x="96" y="29"/>
                    </a:lnTo>
                    <a:lnTo>
                      <a:pt x="3" y="0"/>
                    </a:lnTo>
                    <a:lnTo>
                      <a:pt x="0" y="16"/>
                    </a:lnTo>
                    <a:lnTo>
                      <a:pt x="90" y="44"/>
                    </a:lnTo>
                    <a:lnTo>
                      <a:pt x="94" y="44"/>
                    </a:lnTo>
                    <a:lnTo>
                      <a:pt x="90" y="44"/>
                    </a:lnTo>
                    <a:lnTo>
                      <a:pt x="92" y="44"/>
                    </a:lnTo>
                    <a:lnTo>
                      <a:pt x="94" y="44"/>
                    </a:lnTo>
                    <a:lnTo>
                      <a:pt x="92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02" name="Freeform 1689"/>
              <p:cNvSpPr>
                <a:spLocks/>
              </p:cNvSpPr>
              <p:nvPr/>
            </p:nvSpPr>
            <p:spPr bwMode="auto">
              <a:xfrm>
                <a:off x="2476" y="3065"/>
                <a:ext cx="17" cy="12"/>
              </a:xfrm>
              <a:custGeom>
                <a:avLst/>
                <a:gdLst>
                  <a:gd name="T0" fmla="*/ 21 w 25"/>
                  <a:gd name="T1" fmla="*/ 0 h 19"/>
                  <a:gd name="T2" fmla="*/ 0 w 25"/>
                  <a:gd name="T3" fmla="*/ 4 h 19"/>
                  <a:gd name="T4" fmla="*/ 2 w 25"/>
                  <a:gd name="T5" fmla="*/ 19 h 19"/>
                  <a:gd name="T6" fmla="*/ 25 w 25"/>
                  <a:gd name="T7" fmla="*/ 16 h 19"/>
                  <a:gd name="T8" fmla="*/ 21 w 25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9">
                    <a:moveTo>
                      <a:pt x="21" y="0"/>
                    </a:moveTo>
                    <a:lnTo>
                      <a:pt x="0" y="4"/>
                    </a:lnTo>
                    <a:lnTo>
                      <a:pt x="2" y="19"/>
                    </a:lnTo>
                    <a:lnTo>
                      <a:pt x="25" y="16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03" name="Freeform 1690"/>
              <p:cNvSpPr>
                <a:spLocks/>
              </p:cNvSpPr>
              <p:nvPr/>
            </p:nvSpPr>
            <p:spPr bwMode="auto">
              <a:xfrm>
                <a:off x="2490" y="3059"/>
                <a:ext cx="34" cy="17"/>
              </a:xfrm>
              <a:custGeom>
                <a:avLst/>
                <a:gdLst>
                  <a:gd name="T0" fmla="*/ 48 w 52"/>
                  <a:gd name="T1" fmla="*/ 0 h 29"/>
                  <a:gd name="T2" fmla="*/ 0 w 52"/>
                  <a:gd name="T3" fmla="*/ 13 h 29"/>
                  <a:gd name="T4" fmla="*/ 4 w 52"/>
                  <a:gd name="T5" fmla="*/ 29 h 29"/>
                  <a:gd name="T6" fmla="*/ 52 w 52"/>
                  <a:gd name="T7" fmla="*/ 15 h 29"/>
                  <a:gd name="T8" fmla="*/ 48 w 52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29">
                    <a:moveTo>
                      <a:pt x="48" y="0"/>
                    </a:moveTo>
                    <a:lnTo>
                      <a:pt x="0" y="13"/>
                    </a:lnTo>
                    <a:lnTo>
                      <a:pt x="4" y="29"/>
                    </a:lnTo>
                    <a:lnTo>
                      <a:pt x="52" y="15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04" name="Freeform 1691"/>
              <p:cNvSpPr>
                <a:spLocks/>
              </p:cNvSpPr>
              <p:nvPr/>
            </p:nvSpPr>
            <p:spPr bwMode="auto">
              <a:xfrm>
                <a:off x="2521" y="3044"/>
                <a:ext cx="56" cy="23"/>
              </a:xfrm>
              <a:custGeom>
                <a:avLst/>
                <a:gdLst>
                  <a:gd name="T0" fmla="*/ 79 w 88"/>
                  <a:gd name="T1" fmla="*/ 0 h 38"/>
                  <a:gd name="T2" fmla="*/ 80 w 88"/>
                  <a:gd name="T3" fmla="*/ 0 h 38"/>
                  <a:gd name="T4" fmla="*/ 0 w 88"/>
                  <a:gd name="T5" fmla="*/ 23 h 38"/>
                  <a:gd name="T6" fmla="*/ 4 w 88"/>
                  <a:gd name="T7" fmla="*/ 38 h 38"/>
                  <a:gd name="T8" fmla="*/ 86 w 88"/>
                  <a:gd name="T9" fmla="*/ 15 h 38"/>
                  <a:gd name="T10" fmla="*/ 88 w 88"/>
                  <a:gd name="T11" fmla="*/ 13 h 38"/>
                  <a:gd name="T12" fmla="*/ 86 w 88"/>
                  <a:gd name="T13" fmla="*/ 15 h 38"/>
                  <a:gd name="T14" fmla="*/ 88 w 88"/>
                  <a:gd name="T15" fmla="*/ 13 h 38"/>
                  <a:gd name="T16" fmla="*/ 79 w 88"/>
                  <a:gd name="T1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" h="38">
                    <a:moveTo>
                      <a:pt x="79" y="0"/>
                    </a:moveTo>
                    <a:lnTo>
                      <a:pt x="80" y="0"/>
                    </a:lnTo>
                    <a:lnTo>
                      <a:pt x="0" y="23"/>
                    </a:lnTo>
                    <a:lnTo>
                      <a:pt x="4" y="38"/>
                    </a:lnTo>
                    <a:lnTo>
                      <a:pt x="86" y="15"/>
                    </a:lnTo>
                    <a:lnTo>
                      <a:pt x="88" y="13"/>
                    </a:lnTo>
                    <a:lnTo>
                      <a:pt x="86" y="15"/>
                    </a:lnTo>
                    <a:lnTo>
                      <a:pt x="88" y="13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05" name="Freeform 1692"/>
              <p:cNvSpPr>
                <a:spLocks/>
              </p:cNvSpPr>
              <p:nvPr/>
            </p:nvSpPr>
            <p:spPr bwMode="auto">
              <a:xfrm>
                <a:off x="2572" y="3031"/>
                <a:ext cx="25" cy="21"/>
              </a:xfrm>
              <a:custGeom>
                <a:avLst/>
                <a:gdLst>
                  <a:gd name="T0" fmla="*/ 36 w 40"/>
                  <a:gd name="T1" fmla="*/ 0 h 34"/>
                  <a:gd name="T2" fmla="*/ 32 w 40"/>
                  <a:gd name="T3" fmla="*/ 2 h 34"/>
                  <a:gd name="T4" fmla="*/ 0 w 40"/>
                  <a:gd name="T5" fmla="*/ 21 h 34"/>
                  <a:gd name="T6" fmla="*/ 9 w 40"/>
                  <a:gd name="T7" fmla="*/ 34 h 34"/>
                  <a:gd name="T8" fmla="*/ 40 w 40"/>
                  <a:gd name="T9" fmla="*/ 15 h 34"/>
                  <a:gd name="T10" fmla="*/ 36 w 40"/>
                  <a:gd name="T11" fmla="*/ 17 h 34"/>
                  <a:gd name="T12" fmla="*/ 36 w 40"/>
                  <a:gd name="T13" fmla="*/ 0 h 34"/>
                  <a:gd name="T14" fmla="*/ 34 w 40"/>
                  <a:gd name="T15" fmla="*/ 0 h 34"/>
                  <a:gd name="T16" fmla="*/ 32 w 40"/>
                  <a:gd name="T17" fmla="*/ 2 h 34"/>
                  <a:gd name="T18" fmla="*/ 36 w 40"/>
                  <a:gd name="T1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34">
                    <a:moveTo>
                      <a:pt x="36" y="0"/>
                    </a:moveTo>
                    <a:lnTo>
                      <a:pt x="32" y="2"/>
                    </a:lnTo>
                    <a:lnTo>
                      <a:pt x="0" y="21"/>
                    </a:lnTo>
                    <a:lnTo>
                      <a:pt x="9" y="34"/>
                    </a:lnTo>
                    <a:lnTo>
                      <a:pt x="40" y="15"/>
                    </a:lnTo>
                    <a:lnTo>
                      <a:pt x="36" y="17"/>
                    </a:lnTo>
                    <a:lnTo>
                      <a:pt x="36" y="0"/>
                    </a:lnTo>
                    <a:lnTo>
                      <a:pt x="34" y="0"/>
                    </a:lnTo>
                    <a:lnTo>
                      <a:pt x="32" y="2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06" name="Freeform 1693"/>
              <p:cNvSpPr>
                <a:spLocks/>
              </p:cNvSpPr>
              <p:nvPr/>
            </p:nvSpPr>
            <p:spPr bwMode="auto">
              <a:xfrm>
                <a:off x="2621" y="3031"/>
                <a:ext cx="23" cy="10"/>
              </a:xfrm>
              <a:custGeom>
                <a:avLst/>
                <a:gdLst>
                  <a:gd name="T0" fmla="*/ 31 w 37"/>
                  <a:gd name="T1" fmla="*/ 0 h 17"/>
                  <a:gd name="T2" fmla="*/ 33 w 37"/>
                  <a:gd name="T3" fmla="*/ 0 h 17"/>
                  <a:gd name="T4" fmla="*/ 0 w 37"/>
                  <a:gd name="T5" fmla="*/ 0 h 17"/>
                  <a:gd name="T6" fmla="*/ 0 w 37"/>
                  <a:gd name="T7" fmla="*/ 17 h 17"/>
                  <a:gd name="T8" fmla="*/ 35 w 37"/>
                  <a:gd name="T9" fmla="*/ 15 h 17"/>
                  <a:gd name="T10" fmla="*/ 37 w 37"/>
                  <a:gd name="T11" fmla="*/ 15 h 17"/>
                  <a:gd name="T12" fmla="*/ 35 w 37"/>
                  <a:gd name="T13" fmla="*/ 15 h 17"/>
                  <a:gd name="T14" fmla="*/ 37 w 37"/>
                  <a:gd name="T15" fmla="*/ 15 h 17"/>
                  <a:gd name="T16" fmla="*/ 31 w 3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17">
                    <a:moveTo>
                      <a:pt x="31" y="0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35" y="15"/>
                    </a:lnTo>
                    <a:lnTo>
                      <a:pt x="37" y="15"/>
                    </a:lnTo>
                    <a:lnTo>
                      <a:pt x="35" y="15"/>
                    </a:lnTo>
                    <a:lnTo>
                      <a:pt x="37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07" name="Freeform 1694"/>
              <p:cNvSpPr>
                <a:spLocks/>
              </p:cNvSpPr>
              <p:nvPr/>
            </p:nvSpPr>
            <p:spPr bwMode="auto">
              <a:xfrm>
                <a:off x="2640" y="3025"/>
                <a:ext cx="21" cy="15"/>
              </a:xfrm>
              <a:custGeom>
                <a:avLst/>
                <a:gdLst>
                  <a:gd name="T0" fmla="*/ 31 w 31"/>
                  <a:gd name="T1" fmla="*/ 2 h 23"/>
                  <a:gd name="T2" fmla="*/ 25 w 31"/>
                  <a:gd name="T3" fmla="*/ 0 h 23"/>
                  <a:gd name="T4" fmla="*/ 0 w 31"/>
                  <a:gd name="T5" fmla="*/ 8 h 23"/>
                  <a:gd name="T6" fmla="*/ 6 w 31"/>
                  <a:gd name="T7" fmla="*/ 23 h 23"/>
                  <a:gd name="T8" fmla="*/ 29 w 31"/>
                  <a:gd name="T9" fmla="*/ 15 h 23"/>
                  <a:gd name="T10" fmla="*/ 23 w 31"/>
                  <a:gd name="T11" fmla="*/ 15 h 23"/>
                  <a:gd name="T12" fmla="*/ 31 w 31"/>
                  <a:gd name="T13" fmla="*/ 2 h 23"/>
                  <a:gd name="T14" fmla="*/ 29 w 31"/>
                  <a:gd name="T15" fmla="*/ 0 h 23"/>
                  <a:gd name="T16" fmla="*/ 25 w 31"/>
                  <a:gd name="T17" fmla="*/ 0 h 23"/>
                  <a:gd name="T18" fmla="*/ 31 w 31"/>
                  <a:gd name="T19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23">
                    <a:moveTo>
                      <a:pt x="31" y="2"/>
                    </a:moveTo>
                    <a:lnTo>
                      <a:pt x="25" y="0"/>
                    </a:lnTo>
                    <a:lnTo>
                      <a:pt x="0" y="8"/>
                    </a:lnTo>
                    <a:lnTo>
                      <a:pt x="6" y="23"/>
                    </a:lnTo>
                    <a:lnTo>
                      <a:pt x="29" y="15"/>
                    </a:lnTo>
                    <a:lnTo>
                      <a:pt x="23" y="15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5" y="0"/>
                    </a:lnTo>
                    <a:lnTo>
                      <a:pt x="31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08" name="Freeform 1695"/>
              <p:cNvSpPr>
                <a:spLocks/>
              </p:cNvSpPr>
              <p:nvPr/>
            </p:nvSpPr>
            <p:spPr bwMode="auto">
              <a:xfrm>
                <a:off x="2655" y="3026"/>
                <a:ext cx="9" cy="12"/>
              </a:xfrm>
              <a:custGeom>
                <a:avLst/>
                <a:gdLst>
                  <a:gd name="T0" fmla="*/ 11 w 15"/>
                  <a:gd name="T1" fmla="*/ 9 h 17"/>
                  <a:gd name="T2" fmla="*/ 15 w 15"/>
                  <a:gd name="T3" fmla="*/ 4 h 17"/>
                  <a:gd name="T4" fmla="*/ 8 w 15"/>
                  <a:gd name="T5" fmla="*/ 0 h 17"/>
                  <a:gd name="T6" fmla="*/ 0 w 15"/>
                  <a:gd name="T7" fmla="*/ 13 h 17"/>
                  <a:gd name="T8" fmla="*/ 8 w 15"/>
                  <a:gd name="T9" fmla="*/ 17 h 17"/>
                  <a:gd name="T10" fmla="*/ 11 w 15"/>
                  <a:gd name="T11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7">
                    <a:moveTo>
                      <a:pt x="11" y="9"/>
                    </a:moveTo>
                    <a:lnTo>
                      <a:pt x="15" y="4"/>
                    </a:lnTo>
                    <a:lnTo>
                      <a:pt x="8" y="0"/>
                    </a:lnTo>
                    <a:lnTo>
                      <a:pt x="0" y="13"/>
                    </a:lnTo>
                    <a:lnTo>
                      <a:pt x="8" y="17"/>
                    </a:lnTo>
                    <a:lnTo>
                      <a:pt x="11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09" name="Freeform 1696"/>
              <p:cNvSpPr>
                <a:spLocks/>
              </p:cNvSpPr>
              <p:nvPr/>
            </p:nvSpPr>
            <p:spPr bwMode="auto">
              <a:xfrm>
                <a:off x="2253" y="3013"/>
                <a:ext cx="26" cy="10"/>
              </a:xfrm>
              <a:custGeom>
                <a:avLst/>
                <a:gdLst>
                  <a:gd name="T0" fmla="*/ 42 w 42"/>
                  <a:gd name="T1" fmla="*/ 0 h 17"/>
                  <a:gd name="T2" fmla="*/ 0 w 42"/>
                  <a:gd name="T3" fmla="*/ 0 h 17"/>
                  <a:gd name="T4" fmla="*/ 0 w 42"/>
                  <a:gd name="T5" fmla="*/ 17 h 17"/>
                  <a:gd name="T6" fmla="*/ 42 w 42"/>
                  <a:gd name="T7" fmla="*/ 17 h 17"/>
                  <a:gd name="T8" fmla="*/ 40 w 42"/>
                  <a:gd name="T9" fmla="*/ 17 h 17"/>
                  <a:gd name="T10" fmla="*/ 42 w 42"/>
                  <a:gd name="T1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17">
                    <a:moveTo>
                      <a:pt x="42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42" y="17"/>
                    </a:lnTo>
                    <a:lnTo>
                      <a:pt x="40" y="17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10" name="Freeform 1697"/>
              <p:cNvSpPr>
                <a:spLocks/>
              </p:cNvSpPr>
              <p:nvPr/>
            </p:nvSpPr>
            <p:spPr bwMode="auto">
              <a:xfrm>
                <a:off x="2278" y="3013"/>
                <a:ext cx="33" cy="13"/>
              </a:xfrm>
              <a:custGeom>
                <a:avLst/>
                <a:gdLst>
                  <a:gd name="T0" fmla="*/ 52 w 52"/>
                  <a:gd name="T1" fmla="*/ 6 h 21"/>
                  <a:gd name="T2" fmla="*/ 50 w 52"/>
                  <a:gd name="T3" fmla="*/ 6 h 21"/>
                  <a:gd name="T4" fmla="*/ 2 w 52"/>
                  <a:gd name="T5" fmla="*/ 0 h 21"/>
                  <a:gd name="T6" fmla="*/ 0 w 52"/>
                  <a:gd name="T7" fmla="*/ 17 h 21"/>
                  <a:gd name="T8" fmla="*/ 50 w 52"/>
                  <a:gd name="T9" fmla="*/ 21 h 21"/>
                  <a:gd name="T10" fmla="*/ 48 w 52"/>
                  <a:gd name="T11" fmla="*/ 21 h 21"/>
                  <a:gd name="T12" fmla="*/ 52 w 52"/>
                  <a:gd name="T13" fmla="*/ 6 h 21"/>
                  <a:gd name="T14" fmla="*/ 50 w 52"/>
                  <a:gd name="T15" fmla="*/ 6 h 21"/>
                  <a:gd name="T16" fmla="*/ 52 w 52"/>
                  <a:gd name="T1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21">
                    <a:moveTo>
                      <a:pt x="52" y="6"/>
                    </a:moveTo>
                    <a:lnTo>
                      <a:pt x="50" y="6"/>
                    </a:lnTo>
                    <a:lnTo>
                      <a:pt x="2" y="0"/>
                    </a:lnTo>
                    <a:lnTo>
                      <a:pt x="0" y="17"/>
                    </a:lnTo>
                    <a:lnTo>
                      <a:pt x="50" y="21"/>
                    </a:lnTo>
                    <a:lnTo>
                      <a:pt x="48" y="21"/>
                    </a:lnTo>
                    <a:lnTo>
                      <a:pt x="52" y="6"/>
                    </a:lnTo>
                    <a:lnTo>
                      <a:pt x="50" y="6"/>
                    </a:lnTo>
                    <a:lnTo>
                      <a:pt x="52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11" name="Freeform 1698"/>
              <p:cNvSpPr>
                <a:spLocks/>
              </p:cNvSpPr>
              <p:nvPr/>
            </p:nvSpPr>
            <p:spPr bwMode="auto">
              <a:xfrm>
                <a:off x="2308" y="3016"/>
                <a:ext cx="40" cy="16"/>
              </a:xfrm>
              <a:custGeom>
                <a:avLst/>
                <a:gdLst>
                  <a:gd name="T0" fmla="*/ 61 w 61"/>
                  <a:gd name="T1" fmla="*/ 9 h 24"/>
                  <a:gd name="T2" fmla="*/ 59 w 61"/>
                  <a:gd name="T3" fmla="*/ 9 h 24"/>
                  <a:gd name="T4" fmla="*/ 4 w 61"/>
                  <a:gd name="T5" fmla="*/ 0 h 24"/>
                  <a:gd name="T6" fmla="*/ 0 w 61"/>
                  <a:gd name="T7" fmla="*/ 15 h 24"/>
                  <a:gd name="T8" fmla="*/ 58 w 61"/>
                  <a:gd name="T9" fmla="*/ 24 h 24"/>
                  <a:gd name="T10" fmla="*/ 61 w 61"/>
                  <a:gd name="T11" fmla="*/ 9 h 24"/>
                  <a:gd name="T12" fmla="*/ 59 w 61"/>
                  <a:gd name="T13" fmla="*/ 9 h 24"/>
                  <a:gd name="T14" fmla="*/ 61 w 61"/>
                  <a:gd name="T15" fmla="*/ 9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24">
                    <a:moveTo>
                      <a:pt x="61" y="9"/>
                    </a:moveTo>
                    <a:lnTo>
                      <a:pt x="59" y="9"/>
                    </a:lnTo>
                    <a:lnTo>
                      <a:pt x="4" y="0"/>
                    </a:lnTo>
                    <a:lnTo>
                      <a:pt x="0" y="15"/>
                    </a:lnTo>
                    <a:lnTo>
                      <a:pt x="58" y="24"/>
                    </a:lnTo>
                    <a:lnTo>
                      <a:pt x="61" y="9"/>
                    </a:lnTo>
                    <a:lnTo>
                      <a:pt x="59" y="9"/>
                    </a:lnTo>
                    <a:lnTo>
                      <a:pt x="61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12" name="Freeform 1699"/>
              <p:cNvSpPr>
                <a:spLocks/>
              </p:cNvSpPr>
              <p:nvPr/>
            </p:nvSpPr>
            <p:spPr bwMode="auto">
              <a:xfrm>
                <a:off x="2345" y="3022"/>
                <a:ext cx="42" cy="21"/>
              </a:xfrm>
              <a:custGeom>
                <a:avLst/>
                <a:gdLst>
                  <a:gd name="T0" fmla="*/ 65 w 65"/>
                  <a:gd name="T1" fmla="*/ 15 h 31"/>
                  <a:gd name="T2" fmla="*/ 63 w 65"/>
                  <a:gd name="T3" fmla="*/ 15 h 31"/>
                  <a:gd name="T4" fmla="*/ 3 w 65"/>
                  <a:gd name="T5" fmla="*/ 0 h 31"/>
                  <a:gd name="T6" fmla="*/ 0 w 65"/>
                  <a:gd name="T7" fmla="*/ 15 h 31"/>
                  <a:gd name="T8" fmla="*/ 59 w 65"/>
                  <a:gd name="T9" fmla="*/ 31 h 31"/>
                  <a:gd name="T10" fmla="*/ 57 w 65"/>
                  <a:gd name="T11" fmla="*/ 31 h 31"/>
                  <a:gd name="T12" fmla="*/ 65 w 65"/>
                  <a:gd name="T13" fmla="*/ 15 h 31"/>
                  <a:gd name="T14" fmla="*/ 63 w 65"/>
                  <a:gd name="T15" fmla="*/ 15 h 31"/>
                  <a:gd name="T16" fmla="*/ 65 w 65"/>
                  <a:gd name="T17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31">
                    <a:moveTo>
                      <a:pt x="65" y="15"/>
                    </a:moveTo>
                    <a:lnTo>
                      <a:pt x="63" y="15"/>
                    </a:lnTo>
                    <a:lnTo>
                      <a:pt x="3" y="0"/>
                    </a:lnTo>
                    <a:lnTo>
                      <a:pt x="0" y="15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65" y="15"/>
                    </a:lnTo>
                    <a:lnTo>
                      <a:pt x="63" y="15"/>
                    </a:lnTo>
                    <a:lnTo>
                      <a:pt x="65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13" name="Freeform 1700"/>
              <p:cNvSpPr>
                <a:spLocks/>
              </p:cNvSpPr>
              <p:nvPr/>
            </p:nvSpPr>
            <p:spPr bwMode="auto">
              <a:xfrm>
                <a:off x="2382" y="3032"/>
                <a:ext cx="26" cy="20"/>
              </a:xfrm>
              <a:custGeom>
                <a:avLst/>
                <a:gdLst>
                  <a:gd name="T0" fmla="*/ 37 w 40"/>
                  <a:gd name="T1" fmla="*/ 25 h 31"/>
                  <a:gd name="T2" fmla="*/ 40 w 40"/>
                  <a:gd name="T3" fmla="*/ 18 h 31"/>
                  <a:gd name="T4" fmla="*/ 8 w 40"/>
                  <a:gd name="T5" fmla="*/ 0 h 31"/>
                  <a:gd name="T6" fmla="*/ 0 w 40"/>
                  <a:gd name="T7" fmla="*/ 16 h 31"/>
                  <a:gd name="T8" fmla="*/ 33 w 40"/>
                  <a:gd name="T9" fmla="*/ 31 h 31"/>
                  <a:gd name="T10" fmla="*/ 37 w 40"/>
                  <a:gd name="T11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31">
                    <a:moveTo>
                      <a:pt x="37" y="25"/>
                    </a:moveTo>
                    <a:lnTo>
                      <a:pt x="40" y="18"/>
                    </a:lnTo>
                    <a:lnTo>
                      <a:pt x="8" y="0"/>
                    </a:lnTo>
                    <a:lnTo>
                      <a:pt x="0" y="16"/>
                    </a:lnTo>
                    <a:lnTo>
                      <a:pt x="33" y="31"/>
                    </a:lnTo>
                    <a:lnTo>
                      <a:pt x="37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14" name="Freeform 1701"/>
              <p:cNvSpPr>
                <a:spLocks/>
              </p:cNvSpPr>
              <p:nvPr/>
            </p:nvSpPr>
            <p:spPr bwMode="auto">
              <a:xfrm>
                <a:off x="2001" y="2814"/>
                <a:ext cx="21" cy="45"/>
              </a:xfrm>
              <a:custGeom>
                <a:avLst/>
                <a:gdLst>
                  <a:gd name="T0" fmla="*/ 0 w 36"/>
                  <a:gd name="T1" fmla="*/ 4 h 71"/>
                  <a:gd name="T2" fmla="*/ 21 w 36"/>
                  <a:gd name="T3" fmla="*/ 71 h 71"/>
                  <a:gd name="T4" fmla="*/ 36 w 36"/>
                  <a:gd name="T5" fmla="*/ 67 h 71"/>
                  <a:gd name="T6" fmla="*/ 15 w 36"/>
                  <a:gd name="T7" fmla="*/ 0 h 71"/>
                  <a:gd name="T8" fmla="*/ 0 w 36"/>
                  <a:gd name="T9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71">
                    <a:moveTo>
                      <a:pt x="0" y="4"/>
                    </a:moveTo>
                    <a:lnTo>
                      <a:pt x="21" y="71"/>
                    </a:lnTo>
                    <a:lnTo>
                      <a:pt x="36" y="67"/>
                    </a:lnTo>
                    <a:lnTo>
                      <a:pt x="1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15" name="Freeform 1702"/>
              <p:cNvSpPr>
                <a:spLocks/>
              </p:cNvSpPr>
              <p:nvPr/>
            </p:nvSpPr>
            <p:spPr bwMode="auto">
              <a:xfrm>
                <a:off x="1989" y="2790"/>
                <a:ext cx="19" cy="27"/>
              </a:xfrm>
              <a:custGeom>
                <a:avLst/>
                <a:gdLst>
                  <a:gd name="T0" fmla="*/ 0 w 31"/>
                  <a:gd name="T1" fmla="*/ 6 h 44"/>
                  <a:gd name="T2" fmla="*/ 16 w 31"/>
                  <a:gd name="T3" fmla="*/ 44 h 44"/>
                  <a:gd name="T4" fmla="*/ 31 w 31"/>
                  <a:gd name="T5" fmla="*/ 40 h 44"/>
                  <a:gd name="T6" fmla="*/ 16 w 31"/>
                  <a:gd name="T7" fmla="*/ 0 h 44"/>
                  <a:gd name="T8" fmla="*/ 0 w 31"/>
                  <a:gd name="T9" fmla="*/ 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44">
                    <a:moveTo>
                      <a:pt x="0" y="6"/>
                    </a:moveTo>
                    <a:lnTo>
                      <a:pt x="16" y="44"/>
                    </a:lnTo>
                    <a:lnTo>
                      <a:pt x="31" y="40"/>
                    </a:lnTo>
                    <a:lnTo>
                      <a:pt x="16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16" name="Freeform 1703"/>
              <p:cNvSpPr>
                <a:spLocks/>
              </p:cNvSpPr>
              <p:nvPr/>
            </p:nvSpPr>
            <p:spPr bwMode="auto">
              <a:xfrm>
                <a:off x="1982" y="2769"/>
                <a:ext cx="19" cy="24"/>
              </a:xfrm>
              <a:custGeom>
                <a:avLst/>
                <a:gdLst>
                  <a:gd name="T0" fmla="*/ 3 w 27"/>
                  <a:gd name="T1" fmla="*/ 0 h 37"/>
                  <a:gd name="T2" fmla="*/ 2 w 27"/>
                  <a:gd name="T3" fmla="*/ 8 h 37"/>
                  <a:gd name="T4" fmla="*/ 11 w 27"/>
                  <a:gd name="T5" fmla="*/ 37 h 37"/>
                  <a:gd name="T6" fmla="*/ 27 w 27"/>
                  <a:gd name="T7" fmla="*/ 31 h 37"/>
                  <a:gd name="T8" fmla="*/ 17 w 27"/>
                  <a:gd name="T9" fmla="*/ 2 h 37"/>
                  <a:gd name="T10" fmla="*/ 15 w 27"/>
                  <a:gd name="T11" fmla="*/ 10 h 37"/>
                  <a:gd name="T12" fmla="*/ 3 w 27"/>
                  <a:gd name="T13" fmla="*/ 0 h 37"/>
                  <a:gd name="T14" fmla="*/ 0 w 27"/>
                  <a:gd name="T15" fmla="*/ 4 h 37"/>
                  <a:gd name="T16" fmla="*/ 2 w 27"/>
                  <a:gd name="T17" fmla="*/ 8 h 37"/>
                  <a:gd name="T18" fmla="*/ 3 w 27"/>
                  <a:gd name="T1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37">
                    <a:moveTo>
                      <a:pt x="3" y="0"/>
                    </a:moveTo>
                    <a:lnTo>
                      <a:pt x="2" y="8"/>
                    </a:lnTo>
                    <a:lnTo>
                      <a:pt x="11" y="37"/>
                    </a:lnTo>
                    <a:lnTo>
                      <a:pt x="27" y="31"/>
                    </a:lnTo>
                    <a:lnTo>
                      <a:pt x="17" y="2"/>
                    </a:lnTo>
                    <a:lnTo>
                      <a:pt x="15" y="10"/>
                    </a:lnTo>
                    <a:lnTo>
                      <a:pt x="3" y="0"/>
                    </a:lnTo>
                    <a:lnTo>
                      <a:pt x="0" y="4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17" name="Freeform 1704"/>
              <p:cNvSpPr>
                <a:spLocks/>
              </p:cNvSpPr>
              <p:nvPr/>
            </p:nvSpPr>
            <p:spPr bwMode="auto">
              <a:xfrm>
                <a:off x="1985" y="2765"/>
                <a:ext cx="12" cy="12"/>
              </a:xfrm>
              <a:custGeom>
                <a:avLst/>
                <a:gdLst>
                  <a:gd name="T0" fmla="*/ 10 w 20"/>
                  <a:gd name="T1" fmla="*/ 0 h 19"/>
                  <a:gd name="T2" fmla="*/ 8 w 20"/>
                  <a:gd name="T3" fmla="*/ 0 h 19"/>
                  <a:gd name="T4" fmla="*/ 0 w 20"/>
                  <a:gd name="T5" fmla="*/ 9 h 19"/>
                  <a:gd name="T6" fmla="*/ 12 w 20"/>
                  <a:gd name="T7" fmla="*/ 19 h 19"/>
                  <a:gd name="T8" fmla="*/ 20 w 20"/>
                  <a:gd name="T9" fmla="*/ 11 h 19"/>
                  <a:gd name="T10" fmla="*/ 18 w 20"/>
                  <a:gd name="T11" fmla="*/ 13 h 19"/>
                  <a:gd name="T12" fmla="*/ 10 w 20"/>
                  <a:gd name="T13" fmla="*/ 0 h 19"/>
                  <a:gd name="T14" fmla="*/ 8 w 20"/>
                  <a:gd name="T15" fmla="*/ 0 h 19"/>
                  <a:gd name="T16" fmla="*/ 10 w 20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19">
                    <a:moveTo>
                      <a:pt x="10" y="0"/>
                    </a:moveTo>
                    <a:lnTo>
                      <a:pt x="8" y="0"/>
                    </a:lnTo>
                    <a:lnTo>
                      <a:pt x="0" y="9"/>
                    </a:lnTo>
                    <a:lnTo>
                      <a:pt x="12" y="19"/>
                    </a:lnTo>
                    <a:lnTo>
                      <a:pt x="20" y="11"/>
                    </a:lnTo>
                    <a:lnTo>
                      <a:pt x="18" y="1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18" name="Freeform 1705"/>
              <p:cNvSpPr>
                <a:spLocks/>
              </p:cNvSpPr>
              <p:nvPr/>
            </p:nvSpPr>
            <p:spPr bwMode="auto">
              <a:xfrm>
                <a:off x="1992" y="2756"/>
                <a:ext cx="11" cy="16"/>
              </a:xfrm>
              <a:custGeom>
                <a:avLst/>
                <a:gdLst>
                  <a:gd name="T0" fmla="*/ 19 w 19"/>
                  <a:gd name="T1" fmla="*/ 2 h 25"/>
                  <a:gd name="T2" fmla="*/ 12 w 19"/>
                  <a:gd name="T3" fmla="*/ 4 h 25"/>
                  <a:gd name="T4" fmla="*/ 0 w 19"/>
                  <a:gd name="T5" fmla="*/ 12 h 25"/>
                  <a:gd name="T6" fmla="*/ 8 w 19"/>
                  <a:gd name="T7" fmla="*/ 25 h 25"/>
                  <a:gd name="T8" fmla="*/ 19 w 19"/>
                  <a:gd name="T9" fmla="*/ 17 h 25"/>
                  <a:gd name="T10" fmla="*/ 12 w 19"/>
                  <a:gd name="T11" fmla="*/ 17 h 25"/>
                  <a:gd name="T12" fmla="*/ 19 w 19"/>
                  <a:gd name="T13" fmla="*/ 2 h 25"/>
                  <a:gd name="T14" fmla="*/ 15 w 19"/>
                  <a:gd name="T15" fmla="*/ 0 h 25"/>
                  <a:gd name="T16" fmla="*/ 12 w 19"/>
                  <a:gd name="T17" fmla="*/ 4 h 25"/>
                  <a:gd name="T18" fmla="*/ 19 w 19"/>
                  <a:gd name="T19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5">
                    <a:moveTo>
                      <a:pt x="19" y="2"/>
                    </a:moveTo>
                    <a:lnTo>
                      <a:pt x="12" y="4"/>
                    </a:lnTo>
                    <a:lnTo>
                      <a:pt x="0" y="12"/>
                    </a:lnTo>
                    <a:lnTo>
                      <a:pt x="8" y="25"/>
                    </a:lnTo>
                    <a:lnTo>
                      <a:pt x="19" y="17"/>
                    </a:lnTo>
                    <a:lnTo>
                      <a:pt x="12" y="17"/>
                    </a:lnTo>
                    <a:lnTo>
                      <a:pt x="19" y="2"/>
                    </a:lnTo>
                    <a:lnTo>
                      <a:pt x="15" y="0"/>
                    </a:lnTo>
                    <a:lnTo>
                      <a:pt x="12" y="4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19" name="Freeform 1706"/>
              <p:cNvSpPr>
                <a:spLocks/>
              </p:cNvSpPr>
              <p:nvPr/>
            </p:nvSpPr>
            <p:spPr bwMode="auto">
              <a:xfrm>
                <a:off x="2000" y="2758"/>
                <a:ext cx="15" cy="14"/>
              </a:xfrm>
              <a:custGeom>
                <a:avLst/>
                <a:gdLst>
                  <a:gd name="T0" fmla="*/ 25 w 25"/>
                  <a:gd name="T1" fmla="*/ 10 h 23"/>
                  <a:gd name="T2" fmla="*/ 23 w 25"/>
                  <a:gd name="T3" fmla="*/ 10 h 23"/>
                  <a:gd name="T4" fmla="*/ 7 w 25"/>
                  <a:gd name="T5" fmla="*/ 0 h 23"/>
                  <a:gd name="T6" fmla="*/ 0 w 25"/>
                  <a:gd name="T7" fmla="*/ 15 h 23"/>
                  <a:gd name="T8" fmla="*/ 15 w 25"/>
                  <a:gd name="T9" fmla="*/ 23 h 23"/>
                  <a:gd name="T10" fmla="*/ 13 w 25"/>
                  <a:gd name="T11" fmla="*/ 21 h 23"/>
                  <a:gd name="T12" fmla="*/ 25 w 25"/>
                  <a:gd name="T13" fmla="*/ 10 h 23"/>
                  <a:gd name="T14" fmla="*/ 23 w 25"/>
                  <a:gd name="T15" fmla="*/ 10 h 23"/>
                  <a:gd name="T16" fmla="*/ 25 w 25"/>
                  <a:gd name="T17" fmla="*/ 1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3">
                    <a:moveTo>
                      <a:pt x="25" y="10"/>
                    </a:moveTo>
                    <a:lnTo>
                      <a:pt x="23" y="10"/>
                    </a:lnTo>
                    <a:lnTo>
                      <a:pt x="7" y="0"/>
                    </a:lnTo>
                    <a:lnTo>
                      <a:pt x="0" y="15"/>
                    </a:lnTo>
                    <a:lnTo>
                      <a:pt x="15" y="23"/>
                    </a:lnTo>
                    <a:lnTo>
                      <a:pt x="13" y="21"/>
                    </a:lnTo>
                    <a:lnTo>
                      <a:pt x="25" y="10"/>
                    </a:lnTo>
                    <a:lnTo>
                      <a:pt x="23" y="10"/>
                    </a:lnTo>
                    <a:lnTo>
                      <a:pt x="25" y="1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0" name="Freeform 1707"/>
              <p:cNvSpPr>
                <a:spLocks/>
              </p:cNvSpPr>
              <p:nvPr/>
            </p:nvSpPr>
            <p:spPr bwMode="auto">
              <a:xfrm>
                <a:off x="2008" y="2765"/>
                <a:ext cx="34" cy="32"/>
              </a:xfrm>
              <a:custGeom>
                <a:avLst/>
                <a:gdLst>
                  <a:gd name="T0" fmla="*/ 56 w 56"/>
                  <a:gd name="T1" fmla="*/ 44 h 53"/>
                  <a:gd name="T2" fmla="*/ 56 w 56"/>
                  <a:gd name="T3" fmla="*/ 42 h 53"/>
                  <a:gd name="T4" fmla="*/ 12 w 56"/>
                  <a:gd name="T5" fmla="*/ 0 h 53"/>
                  <a:gd name="T6" fmla="*/ 0 w 56"/>
                  <a:gd name="T7" fmla="*/ 11 h 53"/>
                  <a:gd name="T8" fmla="*/ 44 w 56"/>
                  <a:gd name="T9" fmla="*/ 53 h 53"/>
                  <a:gd name="T10" fmla="*/ 56 w 56"/>
                  <a:gd name="T11" fmla="*/ 44 h 53"/>
                  <a:gd name="T12" fmla="*/ 56 w 56"/>
                  <a:gd name="T13" fmla="*/ 42 h 53"/>
                  <a:gd name="T14" fmla="*/ 56 w 56"/>
                  <a:gd name="T15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53">
                    <a:moveTo>
                      <a:pt x="56" y="44"/>
                    </a:moveTo>
                    <a:lnTo>
                      <a:pt x="56" y="42"/>
                    </a:lnTo>
                    <a:lnTo>
                      <a:pt x="12" y="0"/>
                    </a:lnTo>
                    <a:lnTo>
                      <a:pt x="0" y="11"/>
                    </a:lnTo>
                    <a:lnTo>
                      <a:pt x="44" y="53"/>
                    </a:lnTo>
                    <a:lnTo>
                      <a:pt x="56" y="44"/>
                    </a:lnTo>
                    <a:lnTo>
                      <a:pt x="56" y="42"/>
                    </a:lnTo>
                    <a:lnTo>
                      <a:pt x="56" y="4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1" name="Freeform 1708"/>
              <p:cNvSpPr>
                <a:spLocks/>
              </p:cNvSpPr>
              <p:nvPr/>
            </p:nvSpPr>
            <p:spPr bwMode="auto">
              <a:xfrm>
                <a:off x="2035" y="2792"/>
                <a:ext cx="33" cy="34"/>
              </a:xfrm>
              <a:custGeom>
                <a:avLst/>
                <a:gdLst>
                  <a:gd name="T0" fmla="*/ 46 w 52"/>
                  <a:gd name="T1" fmla="*/ 42 h 57"/>
                  <a:gd name="T2" fmla="*/ 52 w 52"/>
                  <a:gd name="T3" fmla="*/ 44 h 57"/>
                  <a:gd name="T4" fmla="*/ 12 w 52"/>
                  <a:gd name="T5" fmla="*/ 0 h 57"/>
                  <a:gd name="T6" fmla="*/ 0 w 52"/>
                  <a:gd name="T7" fmla="*/ 9 h 57"/>
                  <a:gd name="T8" fmla="*/ 39 w 52"/>
                  <a:gd name="T9" fmla="*/ 55 h 57"/>
                  <a:gd name="T10" fmla="*/ 44 w 52"/>
                  <a:gd name="T11" fmla="*/ 57 h 57"/>
                  <a:gd name="T12" fmla="*/ 39 w 52"/>
                  <a:gd name="T13" fmla="*/ 55 h 57"/>
                  <a:gd name="T14" fmla="*/ 40 w 52"/>
                  <a:gd name="T15" fmla="*/ 57 h 57"/>
                  <a:gd name="T16" fmla="*/ 44 w 52"/>
                  <a:gd name="T17" fmla="*/ 57 h 57"/>
                  <a:gd name="T18" fmla="*/ 46 w 52"/>
                  <a:gd name="T19" fmla="*/ 4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7">
                    <a:moveTo>
                      <a:pt x="46" y="42"/>
                    </a:moveTo>
                    <a:lnTo>
                      <a:pt x="52" y="44"/>
                    </a:lnTo>
                    <a:lnTo>
                      <a:pt x="12" y="0"/>
                    </a:lnTo>
                    <a:lnTo>
                      <a:pt x="0" y="9"/>
                    </a:lnTo>
                    <a:lnTo>
                      <a:pt x="39" y="55"/>
                    </a:lnTo>
                    <a:lnTo>
                      <a:pt x="44" y="57"/>
                    </a:lnTo>
                    <a:lnTo>
                      <a:pt x="39" y="55"/>
                    </a:lnTo>
                    <a:lnTo>
                      <a:pt x="40" y="57"/>
                    </a:lnTo>
                    <a:lnTo>
                      <a:pt x="44" y="57"/>
                    </a:lnTo>
                    <a:lnTo>
                      <a:pt x="46" y="4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2" name="Freeform 1709"/>
              <p:cNvSpPr>
                <a:spLocks/>
              </p:cNvSpPr>
              <p:nvPr/>
            </p:nvSpPr>
            <p:spPr bwMode="auto">
              <a:xfrm>
                <a:off x="2062" y="2817"/>
                <a:ext cx="17" cy="10"/>
              </a:xfrm>
              <a:custGeom>
                <a:avLst/>
                <a:gdLst>
                  <a:gd name="T0" fmla="*/ 21 w 25"/>
                  <a:gd name="T1" fmla="*/ 2 h 17"/>
                  <a:gd name="T2" fmla="*/ 25 w 25"/>
                  <a:gd name="T3" fmla="*/ 2 h 17"/>
                  <a:gd name="T4" fmla="*/ 2 w 25"/>
                  <a:gd name="T5" fmla="*/ 0 h 17"/>
                  <a:gd name="T6" fmla="*/ 0 w 25"/>
                  <a:gd name="T7" fmla="*/ 15 h 17"/>
                  <a:gd name="T8" fmla="*/ 23 w 25"/>
                  <a:gd name="T9" fmla="*/ 17 h 17"/>
                  <a:gd name="T10" fmla="*/ 25 w 25"/>
                  <a:gd name="T11" fmla="*/ 17 h 17"/>
                  <a:gd name="T12" fmla="*/ 23 w 25"/>
                  <a:gd name="T13" fmla="*/ 17 h 17"/>
                  <a:gd name="T14" fmla="*/ 25 w 25"/>
                  <a:gd name="T15" fmla="*/ 17 h 17"/>
                  <a:gd name="T16" fmla="*/ 21 w 25"/>
                  <a:gd name="T1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17">
                    <a:moveTo>
                      <a:pt x="21" y="2"/>
                    </a:moveTo>
                    <a:lnTo>
                      <a:pt x="25" y="2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23" y="17"/>
                    </a:lnTo>
                    <a:lnTo>
                      <a:pt x="25" y="17"/>
                    </a:lnTo>
                    <a:lnTo>
                      <a:pt x="23" y="17"/>
                    </a:lnTo>
                    <a:lnTo>
                      <a:pt x="25" y="17"/>
                    </a:lnTo>
                    <a:lnTo>
                      <a:pt x="21" y="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3" name="Freeform 1710"/>
              <p:cNvSpPr>
                <a:spLocks/>
              </p:cNvSpPr>
              <p:nvPr/>
            </p:nvSpPr>
            <p:spPr bwMode="auto">
              <a:xfrm>
                <a:off x="2076" y="2817"/>
                <a:ext cx="14" cy="10"/>
              </a:xfrm>
              <a:custGeom>
                <a:avLst/>
                <a:gdLst>
                  <a:gd name="T0" fmla="*/ 22 w 22"/>
                  <a:gd name="T1" fmla="*/ 0 h 19"/>
                  <a:gd name="T2" fmla="*/ 20 w 22"/>
                  <a:gd name="T3" fmla="*/ 0 h 19"/>
                  <a:gd name="T4" fmla="*/ 0 w 22"/>
                  <a:gd name="T5" fmla="*/ 4 h 19"/>
                  <a:gd name="T6" fmla="*/ 4 w 22"/>
                  <a:gd name="T7" fmla="*/ 19 h 19"/>
                  <a:gd name="T8" fmla="*/ 22 w 22"/>
                  <a:gd name="T9" fmla="*/ 15 h 19"/>
                  <a:gd name="T10" fmla="*/ 20 w 22"/>
                  <a:gd name="T11" fmla="*/ 15 h 19"/>
                  <a:gd name="T12" fmla="*/ 22 w 22"/>
                  <a:gd name="T13" fmla="*/ 0 h 19"/>
                  <a:gd name="T14" fmla="*/ 20 w 22"/>
                  <a:gd name="T15" fmla="*/ 0 h 19"/>
                  <a:gd name="T16" fmla="*/ 22 w 22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19">
                    <a:moveTo>
                      <a:pt x="22" y="0"/>
                    </a:moveTo>
                    <a:lnTo>
                      <a:pt x="20" y="0"/>
                    </a:lnTo>
                    <a:lnTo>
                      <a:pt x="0" y="4"/>
                    </a:lnTo>
                    <a:lnTo>
                      <a:pt x="4" y="19"/>
                    </a:lnTo>
                    <a:lnTo>
                      <a:pt x="22" y="15"/>
                    </a:lnTo>
                    <a:lnTo>
                      <a:pt x="20" y="15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4" name="Freeform 1711"/>
              <p:cNvSpPr>
                <a:spLocks/>
              </p:cNvSpPr>
              <p:nvPr/>
            </p:nvSpPr>
            <p:spPr bwMode="auto">
              <a:xfrm>
                <a:off x="2090" y="2817"/>
                <a:ext cx="15" cy="10"/>
              </a:xfrm>
              <a:custGeom>
                <a:avLst/>
                <a:gdLst>
                  <a:gd name="T0" fmla="*/ 25 w 25"/>
                  <a:gd name="T1" fmla="*/ 6 h 19"/>
                  <a:gd name="T2" fmla="*/ 19 w 25"/>
                  <a:gd name="T3" fmla="*/ 2 h 19"/>
                  <a:gd name="T4" fmla="*/ 2 w 25"/>
                  <a:gd name="T5" fmla="*/ 0 h 19"/>
                  <a:gd name="T6" fmla="*/ 0 w 25"/>
                  <a:gd name="T7" fmla="*/ 15 h 19"/>
                  <a:gd name="T8" fmla="*/ 17 w 25"/>
                  <a:gd name="T9" fmla="*/ 19 h 19"/>
                  <a:gd name="T10" fmla="*/ 13 w 25"/>
                  <a:gd name="T11" fmla="*/ 15 h 19"/>
                  <a:gd name="T12" fmla="*/ 25 w 25"/>
                  <a:gd name="T13" fmla="*/ 6 h 19"/>
                  <a:gd name="T14" fmla="*/ 23 w 25"/>
                  <a:gd name="T15" fmla="*/ 4 h 19"/>
                  <a:gd name="T16" fmla="*/ 19 w 25"/>
                  <a:gd name="T17" fmla="*/ 2 h 19"/>
                  <a:gd name="T18" fmla="*/ 25 w 25"/>
                  <a:gd name="T19" fmla="*/ 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19">
                    <a:moveTo>
                      <a:pt x="25" y="6"/>
                    </a:moveTo>
                    <a:lnTo>
                      <a:pt x="19" y="2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17" y="19"/>
                    </a:lnTo>
                    <a:lnTo>
                      <a:pt x="13" y="15"/>
                    </a:lnTo>
                    <a:lnTo>
                      <a:pt x="25" y="6"/>
                    </a:lnTo>
                    <a:lnTo>
                      <a:pt x="23" y="4"/>
                    </a:lnTo>
                    <a:lnTo>
                      <a:pt x="19" y="2"/>
                    </a:lnTo>
                    <a:lnTo>
                      <a:pt x="25" y="6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5" name="Freeform 1712"/>
              <p:cNvSpPr>
                <a:spLocks/>
              </p:cNvSpPr>
              <p:nvPr/>
            </p:nvSpPr>
            <p:spPr bwMode="auto">
              <a:xfrm>
                <a:off x="2097" y="2820"/>
                <a:ext cx="45" cy="49"/>
              </a:xfrm>
              <a:custGeom>
                <a:avLst/>
                <a:gdLst>
                  <a:gd name="T0" fmla="*/ 69 w 69"/>
                  <a:gd name="T1" fmla="*/ 69 h 80"/>
                  <a:gd name="T2" fmla="*/ 12 w 69"/>
                  <a:gd name="T3" fmla="*/ 0 h 80"/>
                  <a:gd name="T4" fmla="*/ 0 w 69"/>
                  <a:gd name="T5" fmla="*/ 9 h 80"/>
                  <a:gd name="T6" fmla="*/ 56 w 69"/>
                  <a:gd name="T7" fmla="*/ 79 h 80"/>
                  <a:gd name="T8" fmla="*/ 58 w 69"/>
                  <a:gd name="T9" fmla="*/ 80 h 80"/>
                  <a:gd name="T10" fmla="*/ 56 w 69"/>
                  <a:gd name="T11" fmla="*/ 79 h 80"/>
                  <a:gd name="T12" fmla="*/ 58 w 69"/>
                  <a:gd name="T13" fmla="*/ 79 h 80"/>
                  <a:gd name="T14" fmla="*/ 58 w 69"/>
                  <a:gd name="T15" fmla="*/ 80 h 80"/>
                  <a:gd name="T16" fmla="*/ 69 w 69"/>
                  <a:gd name="T17" fmla="*/ 6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9" h="80">
                    <a:moveTo>
                      <a:pt x="69" y="69"/>
                    </a:moveTo>
                    <a:lnTo>
                      <a:pt x="12" y="0"/>
                    </a:lnTo>
                    <a:lnTo>
                      <a:pt x="0" y="9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6" y="79"/>
                    </a:lnTo>
                    <a:lnTo>
                      <a:pt x="58" y="79"/>
                    </a:lnTo>
                    <a:lnTo>
                      <a:pt x="58" y="80"/>
                    </a:lnTo>
                    <a:lnTo>
                      <a:pt x="69" y="69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6" name="Freeform 1713"/>
              <p:cNvSpPr>
                <a:spLocks/>
              </p:cNvSpPr>
              <p:nvPr/>
            </p:nvSpPr>
            <p:spPr bwMode="auto">
              <a:xfrm>
                <a:off x="2134" y="2863"/>
                <a:ext cx="54" cy="55"/>
              </a:xfrm>
              <a:custGeom>
                <a:avLst/>
                <a:gdLst>
                  <a:gd name="T0" fmla="*/ 88 w 88"/>
                  <a:gd name="T1" fmla="*/ 81 h 90"/>
                  <a:gd name="T2" fmla="*/ 86 w 88"/>
                  <a:gd name="T3" fmla="*/ 81 h 90"/>
                  <a:gd name="T4" fmla="*/ 11 w 88"/>
                  <a:gd name="T5" fmla="*/ 0 h 90"/>
                  <a:gd name="T6" fmla="*/ 0 w 88"/>
                  <a:gd name="T7" fmla="*/ 11 h 90"/>
                  <a:gd name="T8" fmla="*/ 74 w 88"/>
                  <a:gd name="T9" fmla="*/ 90 h 90"/>
                  <a:gd name="T10" fmla="*/ 88 w 88"/>
                  <a:gd name="T11" fmla="*/ 81 h 90"/>
                  <a:gd name="T12" fmla="*/ 86 w 88"/>
                  <a:gd name="T13" fmla="*/ 81 h 90"/>
                  <a:gd name="T14" fmla="*/ 88 w 88"/>
                  <a:gd name="T15" fmla="*/ 8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90">
                    <a:moveTo>
                      <a:pt x="88" y="81"/>
                    </a:moveTo>
                    <a:lnTo>
                      <a:pt x="86" y="81"/>
                    </a:lnTo>
                    <a:lnTo>
                      <a:pt x="11" y="0"/>
                    </a:lnTo>
                    <a:lnTo>
                      <a:pt x="0" y="11"/>
                    </a:lnTo>
                    <a:lnTo>
                      <a:pt x="74" y="90"/>
                    </a:lnTo>
                    <a:lnTo>
                      <a:pt x="88" y="81"/>
                    </a:lnTo>
                    <a:lnTo>
                      <a:pt x="86" y="81"/>
                    </a:lnTo>
                    <a:lnTo>
                      <a:pt x="88" y="8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7" name="Freeform 1714"/>
              <p:cNvSpPr>
                <a:spLocks/>
              </p:cNvSpPr>
              <p:nvPr/>
            </p:nvSpPr>
            <p:spPr bwMode="auto">
              <a:xfrm>
                <a:off x="2180" y="2914"/>
                <a:ext cx="76" cy="108"/>
              </a:xfrm>
              <a:custGeom>
                <a:avLst/>
                <a:gdLst>
                  <a:gd name="T0" fmla="*/ 114 w 119"/>
                  <a:gd name="T1" fmla="*/ 170 h 174"/>
                  <a:gd name="T2" fmla="*/ 119 w 119"/>
                  <a:gd name="T3" fmla="*/ 165 h 174"/>
                  <a:gd name="T4" fmla="*/ 14 w 119"/>
                  <a:gd name="T5" fmla="*/ 0 h 174"/>
                  <a:gd name="T6" fmla="*/ 0 w 119"/>
                  <a:gd name="T7" fmla="*/ 9 h 174"/>
                  <a:gd name="T8" fmla="*/ 106 w 119"/>
                  <a:gd name="T9" fmla="*/ 174 h 174"/>
                  <a:gd name="T10" fmla="*/ 114 w 119"/>
                  <a:gd name="T11" fmla="*/ 17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" h="174">
                    <a:moveTo>
                      <a:pt x="114" y="170"/>
                    </a:moveTo>
                    <a:lnTo>
                      <a:pt x="119" y="165"/>
                    </a:lnTo>
                    <a:lnTo>
                      <a:pt x="14" y="0"/>
                    </a:lnTo>
                    <a:lnTo>
                      <a:pt x="0" y="9"/>
                    </a:lnTo>
                    <a:lnTo>
                      <a:pt x="106" y="174"/>
                    </a:lnTo>
                    <a:lnTo>
                      <a:pt x="114" y="17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8" name="Freeform 1715"/>
              <p:cNvSpPr>
                <a:spLocks/>
              </p:cNvSpPr>
              <p:nvPr/>
            </p:nvSpPr>
            <p:spPr bwMode="auto">
              <a:xfrm>
                <a:off x="1688" y="2752"/>
                <a:ext cx="27" cy="20"/>
              </a:xfrm>
              <a:custGeom>
                <a:avLst/>
                <a:gdLst>
                  <a:gd name="T0" fmla="*/ 40 w 42"/>
                  <a:gd name="T1" fmla="*/ 16 h 33"/>
                  <a:gd name="T2" fmla="*/ 42 w 42"/>
                  <a:gd name="T3" fmla="*/ 18 h 33"/>
                  <a:gd name="T4" fmla="*/ 6 w 42"/>
                  <a:gd name="T5" fmla="*/ 0 h 33"/>
                  <a:gd name="T6" fmla="*/ 0 w 42"/>
                  <a:gd name="T7" fmla="*/ 16 h 33"/>
                  <a:gd name="T8" fmla="*/ 37 w 42"/>
                  <a:gd name="T9" fmla="*/ 31 h 33"/>
                  <a:gd name="T10" fmla="*/ 39 w 42"/>
                  <a:gd name="T11" fmla="*/ 33 h 33"/>
                  <a:gd name="T12" fmla="*/ 37 w 42"/>
                  <a:gd name="T13" fmla="*/ 31 h 33"/>
                  <a:gd name="T14" fmla="*/ 37 w 42"/>
                  <a:gd name="T15" fmla="*/ 33 h 33"/>
                  <a:gd name="T16" fmla="*/ 39 w 42"/>
                  <a:gd name="T17" fmla="*/ 33 h 33"/>
                  <a:gd name="T18" fmla="*/ 40 w 42"/>
                  <a:gd name="T19" fmla="*/ 1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33">
                    <a:moveTo>
                      <a:pt x="40" y="16"/>
                    </a:moveTo>
                    <a:lnTo>
                      <a:pt x="42" y="18"/>
                    </a:lnTo>
                    <a:lnTo>
                      <a:pt x="6" y="0"/>
                    </a:lnTo>
                    <a:lnTo>
                      <a:pt x="0" y="16"/>
                    </a:lnTo>
                    <a:lnTo>
                      <a:pt x="37" y="31"/>
                    </a:lnTo>
                    <a:lnTo>
                      <a:pt x="39" y="33"/>
                    </a:lnTo>
                    <a:lnTo>
                      <a:pt x="37" y="31"/>
                    </a:lnTo>
                    <a:lnTo>
                      <a:pt x="37" y="33"/>
                    </a:lnTo>
                    <a:lnTo>
                      <a:pt x="39" y="33"/>
                    </a:lnTo>
                    <a:lnTo>
                      <a:pt x="40" y="16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9" name="Freeform 1716"/>
              <p:cNvSpPr>
                <a:spLocks/>
              </p:cNvSpPr>
              <p:nvPr/>
            </p:nvSpPr>
            <p:spPr bwMode="auto">
              <a:xfrm>
                <a:off x="1713" y="2762"/>
                <a:ext cx="54" cy="18"/>
              </a:xfrm>
              <a:custGeom>
                <a:avLst/>
                <a:gdLst>
                  <a:gd name="T0" fmla="*/ 86 w 86"/>
                  <a:gd name="T1" fmla="*/ 11 h 29"/>
                  <a:gd name="T2" fmla="*/ 1 w 86"/>
                  <a:gd name="T3" fmla="*/ 0 h 29"/>
                  <a:gd name="T4" fmla="*/ 0 w 86"/>
                  <a:gd name="T5" fmla="*/ 17 h 29"/>
                  <a:gd name="T6" fmla="*/ 84 w 86"/>
                  <a:gd name="T7" fmla="*/ 29 h 29"/>
                  <a:gd name="T8" fmla="*/ 86 w 86"/>
                  <a:gd name="T9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29">
                    <a:moveTo>
                      <a:pt x="86" y="11"/>
                    </a:moveTo>
                    <a:lnTo>
                      <a:pt x="1" y="0"/>
                    </a:lnTo>
                    <a:lnTo>
                      <a:pt x="0" y="17"/>
                    </a:lnTo>
                    <a:lnTo>
                      <a:pt x="84" y="29"/>
                    </a:lnTo>
                    <a:lnTo>
                      <a:pt x="86" y="1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0" name="Freeform 1717"/>
              <p:cNvSpPr>
                <a:spLocks/>
              </p:cNvSpPr>
              <p:nvPr/>
            </p:nvSpPr>
            <p:spPr bwMode="auto">
              <a:xfrm>
                <a:off x="1766" y="2769"/>
                <a:ext cx="38" cy="14"/>
              </a:xfrm>
              <a:custGeom>
                <a:avLst/>
                <a:gdLst>
                  <a:gd name="T0" fmla="*/ 61 w 61"/>
                  <a:gd name="T1" fmla="*/ 8 h 23"/>
                  <a:gd name="T2" fmla="*/ 60 w 61"/>
                  <a:gd name="T3" fmla="*/ 8 h 23"/>
                  <a:gd name="T4" fmla="*/ 2 w 61"/>
                  <a:gd name="T5" fmla="*/ 0 h 23"/>
                  <a:gd name="T6" fmla="*/ 0 w 61"/>
                  <a:gd name="T7" fmla="*/ 18 h 23"/>
                  <a:gd name="T8" fmla="*/ 58 w 61"/>
                  <a:gd name="T9" fmla="*/ 23 h 23"/>
                  <a:gd name="T10" fmla="*/ 56 w 61"/>
                  <a:gd name="T11" fmla="*/ 23 h 23"/>
                  <a:gd name="T12" fmla="*/ 61 w 61"/>
                  <a:gd name="T13" fmla="*/ 8 h 23"/>
                  <a:gd name="T14" fmla="*/ 60 w 61"/>
                  <a:gd name="T15" fmla="*/ 8 h 23"/>
                  <a:gd name="T16" fmla="*/ 61 w 61"/>
                  <a:gd name="T17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23">
                    <a:moveTo>
                      <a:pt x="61" y="8"/>
                    </a:moveTo>
                    <a:lnTo>
                      <a:pt x="60" y="8"/>
                    </a:lnTo>
                    <a:lnTo>
                      <a:pt x="2" y="0"/>
                    </a:lnTo>
                    <a:lnTo>
                      <a:pt x="0" y="18"/>
                    </a:lnTo>
                    <a:lnTo>
                      <a:pt x="58" y="23"/>
                    </a:lnTo>
                    <a:lnTo>
                      <a:pt x="56" y="23"/>
                    </a:lnTo>
                    <a:lnTo>
                      <a:pt x="61" y="8"/>
                    </a:lnTo>
                    <a:lnTo>
                      <a:pt x="60" y="8"/>
                    </a:lnTo>
                    <a:lnTo>
                      <a:pt x="61" y="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1" name="Freeform 1718"/>
              <p:cNvSpPr>
                <a:spLocks/>
              </p:cNvSpPr>
              <p:nvPr/>
            </p:nvSpPr>
            <p:spPr bwMode="auto">
              <a:xfrm>
                <a:off x="1801" y="2774"/>
                <a:ext cx="56" cy="26"/>
              </a:xfrm>
              <a:custGeom>
                <a:avLst/>
                <a:gdLst>
                  <a:gd name="T0" fmla="*/ 88 w 88"/>
                  <a:gd name="T1" fmla="*/ 29 h 44"/>
                  <a:gd name="T2" fmla="*/ 86 w 88"/>
                  <a:gd name="T3" fmla="*/ 29 h 44"/>
                  <a:gd name="T4" fmla="*/ 5 w 88"/>
                  <a:gd name="T5" fmla="*/ 0 h 44"/>
                  <a:gd name="T6" fmla="*/ 0 w 88"/>
                  <a:gd name="T7" fmla="*/ 15 h 44"/>
                  <a:gd name="T8" fmla="*/ 82 w 88"/>
                  <a:gd name="T9" fmla="*/ 44 h 44"/>
                  <a:gd name="T10" fmla="*/ 88 w 88"/>
                  <a:gd name="T11" fmla="*/ 29 h 44"/>
                  <a:gd name="T12" fmla="*/ 86 w 88"/>
                  <a:gd name="T13" fmla="*/ 29 h 44"/>
                  <a:gd name="T14" fmla="*/ 88 w 88"/>
                  <a:gd name="T15" fmla="*/ 2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4">
                    <a:moveTo>
                      <a:pt x="88" y="29"/>
                    </a:moveTo>
                    <a:lnTo>
                      <a:pt x="86" y="29"/>
                    </a:lnTo>
                    <a:lnTo>
                      <a:pt x="5" y="0"/>
                    </a:lnTo>
                    <a:lnTo>
                      <a:pt x="0" y="15"/>
                    </a:lnTo>
                    <a:lnTo>
                      <a:pt x="82" y="44"/>
                    </a:lnTo>
                    <a:lnTo>
                      <a:pt x="88" y="29"/>
                    </a:lnTo>
                    <a:lnTo>
                      <a:pt x="86" y="29"/>
                    </a:lnTo>
                    <a:lnTo>
                      <a:pt x="88" y="29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2" name="Freeform 1719"/>
              <p:cNvSpPr>
                <a:spLocks/>
              </p:cNvSpPr>
              <p:nvPr/>
            </p:nvSpPr>
            <p:spPr bwMode="auto">
              <a:xfrm>
                <a:off x="1854" y="2792"/>
                <a:ext cx="51" cy="28"/>
              </a:xfrm>
              <a:custGeom>
                <a:avLst/>
                <a:gdLst>
                  <a:gd name="T0" fmla="*/ 83 w 83"/>
                  <a:gd name="T1" fmla="*/ 31 h 46"/>
                  <a:gd name="T2" fmla="*/ 6 w 83"/>
                  <a:gd name="T3" fmla="*/ 0 h 46"/>
                  <a:gd name="T4" fmla="*/ 0 w 83"/>
                  <a:gd name="T5" fmla="*/ 15 h 46"/>
                  <a:gd name="T6" fmla="*/ 77 w 83"/>
                  <a:gd name="T7" fmla="*/ 46 h 46"/>
                  <a:gd name="T8" fmla="*/ 83 w 83"/>
                  <a:gd name="T9" fmla="*/ 3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46">
                    <a:moveTo>
                      <a:pt x="83" y="31"/>
                    </a:moveTo>
                    <a:lnTo>
                      <a:pt x="6" y="0"/>
                    </a:lnTo>
                    <a:lnTo>
                      <a:pt x="0" y="15"/>
                    </a:lnTo>
                    <a:lnTo>
                      <a:pt x="77" y="46"/>
                    </a:lnTo>
                    <a:lnTo>
                      <a:pt x="83" y="3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3" name="Freeform 1720"/>
              <p:cNvSpPr>
                <a:spLocks/>
              </p:cNvSpPr>
              <p:nvPr/>
            </p:nvSpPr>
            <p:spPr bwMode="auto">
              <a:xfrm>
                <a:off x="1903" y="2812"/>
                <a:ext cx="68" cy="33"/>
              </a:xfrm>
              <a:custGeom>
                <a:avLst/>
                <a:gdLst>
                  <a:gd name="T0" fmla="*/ 109 w 109"/>
                  <a:gd name="T1" fmla="*/ 40 h 55"/>
                  <a:gd name="T2" fmla="*/ 6 w 109"/>
                  <a:gd name="T3" fmla="*/ 0 h 55"/>
                  <a:gd name="T4" fmla="*/ 0 w 109"/>
                  <a:gd name="T5" fmla="*/ 15 h 55"/>
                  <a:gd name="T6" fmla="*/ 104 w 109"/>
                  <a:gd name="T7" fmla="*/ 55 h 55"/>
                  <a:gd name="T8" fmla="*/ 109 w 109"/>
                  <a:gd name="T9" fmla="*/ 4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55">
                    <a:moveTo>
                      <a:pt x="109" y="40"/>
                    </a:moveTo>
                    <a:lnTo>
                      <a:pt x="6" y="0"/>
                    </a:lnTo>
                    <a:lnTo>
                      <a:pt x="0" y="15"/>
                    </a:lnTo>
                    <a:lnTo>
                      <a:pt x="104" y="55"/>
                    </a:lnTo>
                    <a:lnTo>
                      <a:pt x="109" y="4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4" name="Freeform 1721"/>
              <p:cNvSpPr>
                <a:spLocks/>
              </p:cNvSpPr>
              <p:nvPr/>
            </p:nvSpPr>
            <p:spPr bwMode="auto">
              <a:xfrm>
                <a:off x="1968" y="2836"/>
                <a:ext cx="52" cy="25"/>
              </a:xfrm>
              <a:custGeom>
                <a:avLst/>
                <a:gdLst>
                  <a:gd name="T0" fmla="*/ 78 w 80"/>
                  <a:gd name="T1" fmla="*/ 34 h 42"/>
                  <a:gd name="T2" fmla="*/ 80 w 80"/>
                  <a:gd name="T3" fmla="*/ 27 h 42"/>
                  <a:gd name="T4" fmla="*/ 5 w 80"/>
                  <a:gd name="T5" fmla="*/ 0 h 42"/>
                  <a:gd name="T6" fmla="*/ 0 w 80"/>
                  <a:gd name="T7" fmla="*/ 15 h 42"/>
                  <a:gd name="T8" fmla="*/ 76 w 80"/>
                  <a:gd name="T9" fmla="*/ 42 h 42"/>
                  <a:gd name="T10" fmla="*/ 78 w 80"/>
                  <a:gd name="T11" fmla="*/ 34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" h="42">
                    <a:moveTo>
                      <a:pt x="78" y="34"/>
                    </a:moveTo>
                    <a:lnTo>
                      <a:pt x="80" y="27"/>
                    </a:lnTo>
                    <a:lnTo>
                      <a:pt x="5" y="0"/>
                    </a:lnTo>
                    <a:lnTo>
                      <a:pt x="0" y="15"/>
                    </a:lnTo>
                    <a:lnTo>
                      <a:pt x="76" y="42"/>
                    </a:lnTo>
                    <a:lnTo>
                      <a:pt x="78" y="3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5" name="Freeform 1722"/>
              <p:cNvSpPr>
                <a:spLocks/>
              </p:cNvSpPr>
              <p:nvPr/>
            </p:nvSpPr>
            <p:spPr bwMode="auto">
              <a:xfrm>
                <a:off x="1585" y="2389"/>
                <a:ext cx="22" cy="39"/>
              </a:xfrm>
              <a:custGeom>
                <a:avLst/>
                <a:gdLst>
                  <a:gd name="T0" fmla="*/ 17 w 33"/>
                  <a:gd name="T1" fmla="*/ 60 h 62"/>
                  <a:gd name="T2" fmla="*/ 17 w 33"/>
                  <a:gd name="T3" fmla="*/ 62 h 62"/>
                  <a:gd name="T4" fmla="*/ 33 w 33"/>
                  <a:gd name="T5" fmla="*/ 4 h 62"/>
                  <a:gd name="T6" fmla="*/ 15 w 33"/>
                  <a:gd name="T7" fmla="*/ 0 h 62"/>
                  <a:gd name="T8" fmla="*/ 2 w 33"/>
                  <a:gd name="T9" fmla="*/ 58 h 62"/>
                  <a:gd name="T10" fmla="*/ 0 w 33"/>
                  <a:gd name="T11" fmla="*/ 58 h 62"/>
                  <a:gd name="T12" fmla="*/ 2 w 33"/>
                  <a:gd name="T13" fmla="*/ 58 h 62"/>
                  <a:gd name="T14" fmla="*/ 0 w 33"/>
                  <a:gd name="T15" fmla="*/ 58 h 62"/>
                  <a:gd name="T16" fmla="*/ 17 w 33"/>
                  <a:gd name="T17" fmla="*/ 6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62">
                    <a:moveTo>
                      <a:pt x="17" y="60"/>
                    </a:moveTo>
                    <a:lnTo>
                      <a:pt x="17" y="62"/>
                    </a:lnTo>
                    <a:lnTo>
                      <a:pt x="33" y="4"/>
                    </a:lnTo>
                    <a:lnTo>
                      <a:pt x="15" y="0"/>
                    </a:lnTo>
                    <a:lnTo>
                      <a:pt x="2" y="58"/>
                    </a:lnTo>
                    <a:lnTo>
                      <a:pt x="0" y="58"/>
                    </a:lnTo>
                    <a:lnTo>
                      <a:pt x="2" y="58"/>
                    </a:lnTo>
                    <a:lnTo>
                      <a:pt x="0" y="58"/>
                    </a:lnTo>
                    <a:lnTo>
                      <a:pt x="17" y="6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6" name="Freeform 1723"/>
              <p:cNvSpPr>
                <a:spLocks/>
              </p:cNvSpPr>
              <p:nvPr/>
            </p:nvSpPr>
            <p:spPr bwMode="auto">
              <a:xfrm>
                <a:off x="1580" y="2425"/>
                <a:ext cx="16" cy="32"/>
              </a:xfrm>
              <a:custGeom>
                <a:avLst/>
                <a:gdLst>
                  <a:gd name="T0" fmla="*/ 16 w 25"/>
                  <a:gd name="T1" fmla="*/ 50 h 52"/>
                  <a:gd name="T2" fmla="*/ 16 w 25"/>
                  <a:gd name="T3" fmla="*/ 52 h 52"/>
                  <a:gd name="T4" fmla="*/ 25 w 25"/>
                  <a:gd name="T5" fmla="*/ 2 h 52"/>
                  <a:gd name="T6" fmla="*/ 8 w 25"/>
                  <a:gd name="T7" fmla="*/ 0 h 52"/>
                  <a:gd name="T8" fmla="*/ 0 w 25"/>
                  <a:gd name="T9" fmla="*/ 48 h 52"/>
                  <a:gd name="T10" fmla="*/ 0 w 25"/>
                  <a:gd name="T11" fmla="*/ 50 h 52"/>
                  <a:gd name="T12" fmla="*/ 0 w 25"/>
                  <a:gd name="T13" fmla="*/ 48 h 52"/>
                  <a:gd name="T14" fmla="*/ 0 w 25"/>
                  <a:gd name="T15" fmla="*/ 50 h 52"/>
                  <a:gd name="T16" fmla="*/ 16 w 25"/>
                  <a:gd name="T17" fmla="*/ 5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52">
                    <a:moveTo>
                      <a:pt x="16" y="50"/>
                    </a:moveTo>
                    <a:lnTo>
                      <a:pt x="16" y="52"/>
                    </a:lnTo>
                    <a:lnTo>
                      <a:pt x="25" y="2"/>
                    </a:lnTo>
                    <a:lnTo>
                      <a:pt x="8" y="0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16" y="5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7" name="Freeform 1724"/>
              <p:cNvSpPr>
                <a:spLocks/>
              </p:cNvSpPr>
              <p:nvPr/>
            </p:nvSpPr>
            <p:spPr bwMode="auto">
              <a:xfrm>
                <a:off x="1580" y="2457"/>
                <a:ext cx="12" cy="21"/>
              </a:xfrm>
              <a:custGeom>
                <a:avLst/>
                <a:gdLst>
                  <a:gd name="T0" fmla="*/ 6 w 16"/>
                  <a:gd name="T1" fmla="*/ 23 h 38"/>
                  <a:gd name="T2" fmla="*/ 16 w 16"/>
                  <a:gd name="T3" fmla="*/ 30 h 38"/>
                  <a:gd name="T4" fmla="*/ 16 w 16"/>
                  <a:gd name="T5" fmla="*/ 0 h 38"/>
                  <a:gd name="T6" fmla="*/ 0 w 16"/>
                  <a:gd name="T7" fmla="*/ 0 h 38"/>
                  <a:gd name="T8" fmla="*/ 0 w 16"/>
                  <a:gd name="T9" fmla="*/ 30 h 38"/>
                  <a:gd name="T10" fmla="*/ 8 w 16"/>
                  <a:gd name="T11" fmla="*/ 38 h 38"/>
                  <a:gd name="T12" fmla="*/ 0 w 16"/>
                  <a:gd name="T13" fmla="*/ 30 h 38"/>
                  <a:gd name="T14" fmla="*/ 0 w 16"/>
                  <a:gd name="T15" fmla="*/ 38 h 38"/>
                  <a:gd name="T16" fmla="*/ 8 w 16"/>
                  <a:gd name="T17" fmla="*/ 38 h 38"/>
                  <a:gd name="T18" fmla="*/ 6 w 16"/>
                  <a:gd name="T19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38">
                    <a:moveTo>
                      <a:pt x="6" y="23"/>
                    </a:moveTo>
                    <a:lnTo>
                      <a:pt x="16" y="30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8" y="38"/>
                    </a:lnTo>
                    <a:lnTo>
                      <a:pt x="0" y="30"/>
                    </a:lnTo>
                    <a:lnTo>
                      <a:pt x="0" y="38"/>
                    </a:lnTo>
                    <a:lnTo>
                      <a:pt x="8" y="38"/>
                    </a:lnTo>
                    <a:lnTo>
                      <a:pt x="6" y="2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8" name="Freeform 1725"/>
              <p:cNvSpPr>
                <a:spLocks/>
              </p:cNvSpPr>
              <p:nvPr/>
            </p:nvSpPr>
            <p:spPr bwMode="auto">
              <a:xfrm>
                <a:off x="1585" y="2466"/>
                <a:ext cx="22" cy="12"/>
              </a:xfrm>
              <a:custGeom>
                <a:avLst/>
                <a:gdLst>
                  <a:gd name="T0" fmla="*/ 33 w 35"/>
                  <a:gd name="T1" fmla="*/ 0 h 21"/>
                  <a:gd name="T2" fmla="*/ 0 w 35"/>
                  <a:gd name="T3" fmla="*/ 6 h 21"/>
                  <a:gd name="T4" fmla="*/ 2 w 35"/>
                  <a:gd name="T5" fmla="*/ 21 h 21"/>
                  <a:gd name="T6" fmla="*/ 35 w 35"/>
                  <a:gd name="T7" fmla="*/ 15 h 21"/>
                  <a:gd name="T8" fmla="*/ 33 w 35"/>
                  <a:gd name="T9" fmla="*/ 15 h 21"/>
                  <a:gd name="T10" fmla="*/ 33 w 35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1">
                    <a:moveTo>
                      <a:pt x="33" y="0"/>
                    </a:moveTo>
                    <a:lnTo>
                      <a:pt x="0" y="6"/>
                    </a:lnTo>
                    <a:lnTo>
                      <a:pt x="2" y="21"/>
                    </a:lnTo>
                    <a:lnTo>
                      <a:pt x="35" y="15"/>
                    </a:lnTo>
                    <a:lnTo>
                      <a:pt x="33" y="15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9" name="Freeform 1726"/>
              <p:cNvSpPr>
                <a:spLocks/>
              </p:cNvSpPr>
              <p:nvPr/>
            </p:nvSpPr>
            <p:spPr bwMode="auto">
              <a:xfrm>
                <a:off x="1607" y="2459"/>
                <a:ext cx="22" cy="16"/>
              </a:xfrm>
              <a:custGeom>
                <a:avLst/>
                <a:gdLst>
                  <a:gd name="T0" fmla="*/ 30 w 38"/>
                  <a:gd name="T1" fmla="*/ 0 h 27"/>
                  <a:gd name="T2" fmla="*/ 27 w 38"/>
                  <a:gd name="T3" fmla="*/ 2 h 27"/>
                  <a:gd name="T4" fmla="*/ 25 w 38"/>
                  <a:gd name="T5" fmla="*/ 2 h 27"/>
                  <a:gd name="T6" fmla="*/ 25 w 38"/>
                  <a:gd name="T7" fmla="*/ 4 h 27"/>
                  <a:gd name="T8" fmla="*/ 23 w 38"/>
                  <a:gd name="T9" fmla="*/ 4 h 27"/>
                  <a:gd name="T10" fmla="*/ 21 w 38"/>
                  <a:gd name="T11" fmla="*/ 4 h 27"/>
                  <a:gd name="T12" fmla="*/ 21 w 38"/>
                  <a:gd name="T13" fmla="*/ 6 h 27"/>
                  <a:gd name="T14" fmla="*/ 19 w 38"/>
                  <a:gd name="T15" fmla="*/ 6 h 27"/>
                  <a:gd name="T16" fmla="*/ 17 w 38"/>
                  <a:gd name="T17" fmla="*/ 6 h 27"/>
                  <a:gd name="T18" fmla="*/ 15 w 38"/>
                  <a:gd name="T19" fmla="*/ 8 h 27"/>
                  <a:gd name="T20" fmla="*/ 13 w 38"/>
                  <a:gd name="T21" fmla="*/ 8 h 27"/>
                  <a:gd name="T22" fmla="*/ 11 w 38"/>
                  <a:gd name="T23" fmla="*/ 8 h 27"/>
                  <a:gd name="T24" fmla="*/ 9 w 38"/>
                  <a:gd name="T25" fmla="*/ 10 h 27"/>
                  <a:gd name="T26" fmla="*/ 7 w 38"/>
                  <a:gd name="T27" fmla="*/ 10 h 27"/>
                  <a:gd name="T28" fmla="*/ 5 w 38"/>
                  <a:gd name="T29" fmla="*/ 10 h 27"/>
                  <a:gd name="T30" fmla="*/ 4 w 38"/>
                  <a:gd name="T31" fmla="*/ 12 h 27"/>
                  <a:gd name="T32" fmla="*/ 2 w 38"/>
                  <a:gd name="T33" fmla="*/ 12 h 27"/>
                  <a:gd name="T34" fmla="*/ 0 w 38"/>
                  <a:gd name="T35" fmla="*/ 12 h 27"/>
                  <a:gd name="T36" fmla="*/ 0 w 38"/>
                  <a:gd name="T37" fmla="*/ 27 h 27"/>
                  <a:gd name="T38" fmla="*/ 2 w 38"/>
                  <a:gd name="T39" fmla="*/ 27 h 27"/>
                  <a:gd name="T40" fmla="*/ 4 w 38"/>
                  <a:gd name="T41" fmla="*/ 27 h 27"/>
                  <a:gd name="T42" fmla="*/ 5 w 38"/>
                  <a:gd name="T43" fmla="*/ 27 h 27"/>
                  <a:gd name="T44" fmla="*/ 7 w 38"/>
                  <a:gd name="T45" fmla="*/ 27 h 27"/>
                  <a:gd name="T46" fmla="*/ 9 w 38"/>
                  <a:gd name="T47" fmla="*/ 27 h 27"/>
                  <a:gd name="T48" fmla="*/ 9 w 38"/>
                  <a:gd name="T49" fmla="*/ 25 h 27"/>
                  <a:gd name="T50" fmla="*/ 11 w 38"/>
                  <a:gd name="T51" fmla="*/ 25 h 27"/>
                  <a:gd name="T52" fmla="*/ 13 w 38"/>
                  <a:gd name="T53" fmla="*/ 25 h 27"/>
                  <a:gd name="T54" fmla="*/ 15 w 38"/>
                  <a:gd name="T55" fmla="*/ 25 h 27"/>
                  <a:gd name="T56" fmla="*/ 15 w 38"/>
                  <a:gd name="T57" fmla="*/ 23 h 27"/>
                  <a:gd name="T58" fmla="*/ 17 w 38"/>
                  <a:gd name="T59" fmla="*/ 23 h 27"/>
                  <a:gd name="T60" fmla="*/ 19 w 38"/>
                  <a:gd name="T61" fmla="*/ 23 h 27"/>
                  <a:gd name="T62" fmla="*/ 21 w 38"/>
                  <a:gd name="T63" fmla="*/ 22 h 27"/>
                  <a:gd name="T64" fmla="*/ 23 w 38"/>
                  <a:gd name="T65" fmla="*/ 22 h 27"/>
                  <a:gd name="T66" fmla="*/ 25 w 38"/>
                  <a:gd name="T67" fmla="*/ 22 h 27"/>
                  <a:gd name="T68" fmla="*/ 27 w 38"/>
                  <a:gd name="T69" fmla="*/ 20 h 27"/>
                  <a:gd name="T70" fmla="*/ 28 w 38"/>
                  <a:gd name="T71" fmla="*/ 20 h 27"/>
                  <a:gd name="T72" fmla="*/ 30 w 38"/>
                  <a:gd name="T73" fmla="*/ 20 h 27"/>
                  <a:gd name="T74" fmla="*/ 30 w 38"/>
                  <a:gd name="T75" fmla="*/ 18 h 27"/>
                  <a:gd name="T76" fmla="*/ 32 w 38"/>
                  <a:gd name="T77" fmla="*/ 18 h 27"/>
                  <a:gd name="T78" fmla="*/ 34 w 38"/>
                  <a:gd name="T79" fmla="*/ 16 h 27"/>
                  <a:gd name="T80" fmla="*/ 36 w 38"/>
                  <a:gd name="T81" fmla="*/ 16 h 27"/>
                  <a:gd name="T82" fmla="*/ 38 w 38"/>
                  <a:gd name="T83" fmla="*/ 14 h 27"/>
                  <a:gd name="T84" fmla="*/ 34 w 38"/>
                  <a:gd name="T85" fmla="*/ 16 h 27"/>
                  <a:gd name="T86" fmla="*/ 30 w 38"/>
                  <a:gd name="T87" fmla="*/ 0 h 27"/>
                  <a:gd name="T88" fmla="*/ 28 w 38"/>
                  <a:gd name="T89" fmla="*/ 0 h 27"/>
                  <a:gd name="T90" fmla="*/ 27 w 38"/>
                  <a:gd name="T91" fmla="*/ 2 h 27"/>
                  <a:gd name="T92" fmla="*/ 30 w 38"/>
                  <a:gd name="T9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8" h="27">
                    <a:moveTo>
                      <a:pt x="30" y="0"/>
                    </a:moveTo>
                    <a:lnTo>
                      <a:pt x="27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1" y="4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5" y="8"/>
                    </a:lnTo>
                    <a:lnTo>
                      <a:pt x="13" y="8"/>
                    </a:lnTo>
                    <a:lnTo>
                      <a:pt x="11" y="8"/>
                    </a:lnTo>
                    <a:lnTo>
                      <a:pt x="9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0" y="27"/>
                    </a:lnTo>
                    <a:lnTo>
                      <a:pt x="2" y="27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7" y="27"/>
                    </a:lnTo>
                    <a:lnTo>
                      <a:pt x="9" y="27"/>
                    </a:lnTo>
                    <a:lnTo>
                      <a:pt x="9" y="25"/>
                    </a:lnTo>
                    <a:lnTo>
                      <a:pt x="11" y="25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15" y="23"/>
                    </a:lnTo>
                    <a:lnTo>
                      <a:pt x="17" y="23"/>
                    </a:lnTo>
                    <a:lnTo>
                      <a:pt x="19" y="23"/>
                    </a:lnTo>
                    <a:lnTo>
                      <a:pt x="21" y="22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7" y="20"/>
                    </a:lnTo>
                    <a:lnTo>
                      <a:pt x="28" y="20"/>
                    </a:lnTo>
                    <a:lnTo>
                      <a:pt x="30" y="20"/>
                    </a:lnTo>
                    <a:lnTo>
                      <a:pt x="30" y="18"/>
                    </a:lnTo>
                    <a:lnTo>
                      <a:pt x="32" y="18"/>
                    </a:lnTo>
                    <a:lnTo>
                      <a:pt x="34" y="16"/>
                    </a:lnTo>
                    <a:lnTo>
                      <a:pt x="36" y="16"/>
                    </a:lnTo>
                    <a:lnTo>
                      <a:pt x="38" y="14"/>
                    </a:lnTo>
                    <a:lnTo>
                      <a:pt x="34" y="16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7" y="2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40" name="Freeform 1727"/>
              <p:cNvSpPr>
                <a:spLocks/>
              </p:cNvSpPr>
              <p:nvPr/>
            </p:nvSpPr>
            <p:spPr bwMode="auto">
              <a:xfrm>
                <a:off x="1624" y="2454"/>
                <a:ext cx="30" cy="15"/>
              </a:xfrm>
              <a:custGeom>
                <a:avLst/>
                <a:gdLst>
                  <a:gd name="T0" fmla="*/ 46 w 46"/>
                  <a:gd name="T1" fmla="*/ 5 h 23"/>
                  <a:gd name="T2" fmla="*/ 37 w 46"/>
                  <a:gd name="T3" fmla="*/ 0 h 23"/>
                  <a:gd name="T4" fmla="*/ 0 w 46"/>
                  <a:gd name="T5" fmla="*/ 7 h 23"/>
                  <a:gd name="T6" fmla="*/ 4 w 46"/>
                  <a:gd name="T7" fmla="*/ 23 h 23"/>
                  <a:gd name="T8" fmla="*/ 41 w 46"/>
                  <a:gd name="T9" fmla="*/ 17 h 23"/>
                  <a:gd name="T10" fmla="*/ 31 w 46"/>
                  <a:gd name="T11" fmla="*/ 11 h 23"/>
                  <a:gd name="T12" fmla="*/ 46 w 46"/>
                  <a:gd name="T13" fmla="*/ 5 h 23"/>
                  <a:gd name="T14" fmla="*/ 43 w 46"/>
                  <a:gd name="T15" fmla="*/ 0 h 23"/>
                  <a:gd name="T16" fmla="*/ 37 w 46"/>
                  <a:gd name="T17" fmla="*/ 0 h 23"/>
                  <a:gd name="T18" fmla="*/ 46 w 46"/>
                  <a:gd name="T1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23">
                    <a:moveTo>
                      <a:pt x="46" y="5"/>
                    </a:moveTo>
                    <a:lnTo>
                      <a:pt x="37" y="0"/>
                    </a:lnTo>
                    <a:lnTo>
                      <a:pt x="0" y="7"/>
                    </a:lnTo>
                    <a:lnTo>
                      <a:pt x="4" y="23"/>
                    </a:lnTo>
                    <a:lnTo>
                      <a:pt x="41" y="17"/>
                    </a:lnTo>
                    <a:lnTo>
                      <a:pt x="31" y="11"/>
                    </a:lnTo>
                    <a:lnTo>
                      <a:pt x="46" y="5"/>
                    </a:lnTo>
                    <a:lnTo>
                      <a:pt x="43" y="0"/>
                    </a:lnTo>
                    <a:lnTo>
                      <a:pt x="37" y="0"/>
                    </a:lnTo>
                    <a:lnTo>
                      <a:pt x="46" y="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41" name="Freeform 1728"/>
              <p:cNvSpPr>
                <a:spLocks/>
              </p:cNvSpPr>
              <p:nvPr/>
            </p:nvSpPr>
            <p:spPr bwMode="auto">
              <a:xfrm>
                <a:off x="1644" y="2459"/>
                <a:ext cx="17" cy="18"/>
              </a:xfrm>
              <a:custGeom>
                <a:avLst/>
                <a:gdLst>
                  <a:gd name="T0" fmla="*/ 27 w 27"/>
                  <a:gd name="T1" fmla="*/ 24 h 31"/>
                  <a:gd name="T2" fmla="*/ 15 w 27"/>
                  <a:gd name="T3" fmla="*/ 0 h 31"/>
                  <a:gd name="T4" fmla="*/ 0 w 27"/>
                  <a:gd name="T5" fmla="*/ 6 h 31"/>
                  <a:gd name="T6" fmla="*/ 12 w 27"/>
                  <a:gd name="T7" fmla="*/ 31 h 31"/>
                  <a:gd name="T8" fmla="*/ 27 w 27"/>
                  <a:gd name="T9" fmla="*/ 2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1">
                    <a:moveTo>
                      <a:pt x="27" y="24"/>
                    </a:moveTo>
                    <a:lnTo>
                      <a:pt x="15" y="0"/>
                    </a:lnTo>
                    <a:lnTo>
                      <a:pt x="0" y="6"/>
                    </a:lnTo>
                    <a:lnTo>
                      <a:pt x="12" y="31"/>
                    </a:lnTo>
                    <a:lnTo>
                      <a:pt x="27" y="2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42" name="Freeform 1729"/>
              <p:cNvSpPr>
                <a:spLocks/>
              </p:cNvSpPr>
              <p:nvPr/>
            </p:nvSpPr>
            <p:spPr bwMode="auto">
              <a:xfrm>
                <a:off x="1652" y="2472"/>
                <a:ext cx="21" cy="28"/>
              </a:xfrm>
              <a:custGeom>
                <a:avLst/>
                <a:gdLst>
                  <a:gd name="T0" fmla="*/ 30 w 32"/>
                  <a:gd name="T1" fmla="*/ 36 h 46"/>
                  <a:gd name="T2" fmla="*/ 32 w 32"/>
                  <a:gd name="T3" fmla="*/ 38 h 46"/>
                  <a:gd name="T4" fmla="*/ 15 w 32"/>
                  <a:gd name="T5" fmla="*/ 0 h 46"/>
                  <a:gd name="T6" fmla="*/ 0 w 32"/>
                  <a:gd name="T7" fmla="*/ 7 h 46"/>
                  <a:gd name="T8" fmla="*/ 17 w 32"/>
                  <a:gd name="T9" fmla="*/ 44 h 46"/>
                  <a:gd name="T10" fmla="*/ 17 w 32"/>
                  <a:gd name="T11" fmla="*/ 46 h 46"/>
                  <a:gd name="T12" fmla="*/ 17 w 32"/>
                  <a:gd name="T13" fmla="*/ 44 h 46"/>
                  <a:gd name="T14" fmla="*/ 17 w 32"/>
                  <a:gd name="T15" fmla="*/ 46 h 46"/>
                  <a:gd name="T16" fmla="*/ 30 w 32"/>
                  <a:gd name="T17" fmla="*/ 3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46">
                    <a:moveTo>
                      <a:pt x="30" y="36"/>
                    </a:moveTo>
                    <a:lnTo>
                      <a:pt x="32" y="38"/>
                    </a:lnTo>
                    <a:lnTo>
                      <a:pt x="15" y="0"/>
                    </a:lnTo>
                    <a:lnTo>
                      <a:pt x="0" y="7"/>
                    </a:lnTo>
                    <a:lnTo>
                      <a:pt x="17" y="44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7" y="46"/>
                    </a:lnTo>
                    <a:lnTo>
                      <a:pt x="30" y="36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43" name="Freeform 1730"/>
              <p:cNvSpPr>
                <a:spLocks/>
              </p:cNvSpPr>
              <p:nvPr/>
            </p:nvSpPr>
            <p:spPr bwMode="auto">
              <a:xfrm>
                <a:off x="1663" y="2495"/>
                <a:ext cx="27" cy="32"/>
              </a:xfrm>
              <a:custGeom>
                <a:avLst/>
                <a:gdLst>
                  <a:gd name="T0" fmla="*/ 42 w 44"/>
                  <a:gd name="T1" fmla="*/ 40 h 52"/>
                  <a:gd name="T2" fmla="*/ 44 w 44"/>
                  <a:gd name="T3" fmla="*/ 42 h 52"/>
                  <a:gd name="T4" fmla="*/ 13 w 44"/>
                  <a:gd name="T5" fmla="*/ 0 h 52"/>
                  <a:gd name="T6" fmla="*/ 0 w 44"/>
                  <a:gd name="T7" fmla="*/ 10 h 52"/>
                  <a:gd name="T8" fmla="*/ 31 w 44"/>
                  <a:gd name="T9" fmla="*/ 50 h 52"/>
                  <a:gd name="T10" fmla="*/ 33 w 44"/>
                  <a:gd name="T11" fmla="*/ 52 h 52"/>
                  <a:gd name="T12" fmla="*/ 31 w 44"/>
                  <a:gd name="T13" fmla="*/ 50 h 52"/>
                  <a:gd name="T14" fmla="*/ 31 w 44"/>
                  <a:gd name="T15" fmla="*/ 52 h 52"/>
                  <a:gd name="T16" fmla="*/ 33 w 44"/>
                  <a:gd name="T17" fmla="*/ 52 h 52"/>
                  <a:gd name="T18" fmla="*/ 42 w 44"/>
                  <a:gd name="T19" fmla="*/ 4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52">
                    <a:moveTo>
                      <a:pt x="42" y="40"/>
                    </a:moveTo>
                    <a:lnTo>
                      <a:pt x="44" y="42"/>
                    </a:lnTo>
                    <a:lnTo>
                      <a:pt x="13" y="0"/>
                    </a:lnTo>
                    <a:lnTo>
                      <a:pt x="0" y="10"/>
                    </a:lnTo>
                    <a:lnTo>
                      <a:pt x="31" y="50"/>
                    </a:lnTo>
                    <a:lnTo>
                      <a:pt x="33" y="52"/>
                    </a:lnTo>
                    <a:lnTo>
                      <a:pt x="31" y="50"/>
                    </a:lnTo>
                    <a:lnTo>
                      <a:pt x="31" y="52"/>
                    </a:lnTo>
                    <a:lnTo>
                      <a:pt x="33" y="52"/>
                    </a:lnTo>
                    <a:lnTo>
                      <a:pt x="42" y="4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44" name="Freeform 1731"/>
              <p:cNvSpPr>
                <a:spLocks/>
              </p:cNvSpPr>
              <p:nvPr/>
            </p:nvSpPr>
            <p:spPr bwMode="auto">
              <a:xfrm>
                <a:off x="1684" y="2521"/>
                <a:ext cx="29" cy="28"/>
              </a:xfrm>
              <a:custGeom>
                <a:avLst/>
                <a:gdLst>
                  <a:gd name="T0" fmla="*/ 46 w 46"/>
                  <a:gd name="T1" fmla="*/ 33 h 46"/>
                  <a:gd name="T2" fmla="*/ 46 w 46"/>
                  <a:gd name="T3" fmla="*/ 35 h 46"/>
                  <a:gd name="T4" fmla="*/ 9 w 46"/>
                  <a:gd name="T5" fmla="*/ 0 h 46"/>
                  <a:gd name="T6" fmla="*/ 0 w 46"/>
                  <a:gd name="T7" fmla="*/ 12 h 46"/>
                  <a:gd name="T8" fmla="*/ 36 w 46"/>
                  <a:gd name="T9" fmla="*/ 46 h 46"/>
                  <a:gd name="T10" fmla="*/ 46 w 46"/>
                  <a:gd name="T11" fmla="*/ 3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46">
                    <a:moveTo>
                      <a:pt x="46" y="33"/>
                    </a:moveTo>
                    <a:lnTo>
                      <a:pt x="46" y="35"/>
                    </a:lnTo>
                    <a:lnTo>
                      <a:pt x="9" y="0"/>
                    </a:lnTo>
                    <a:lnTo>
                      <a:pt x="0" y="12"/>
                    </a:lnTo>
                    <a:lnTo>
                      <a:pt x="36" y="46"/>
                    </a:lnTo>
                    <a:lnTo>
                      <a:pt x="46" y="3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45" name="Freeform 1732"/>
              <p:cNvSpPr>
                <a:spLocks/>
              </p:cNvSpPr>
              <p:nvPr/>
            </p:nvSpPr>
            <p:spPr bwMode="auto">
              <a:xfrm>
                <a:off x="1707" y="2540"/>
                <a:ext cx="31" cy="27"/>
              </a:xfrm>
              <a:custGeom>
                <a:avLst/>
                <a:gdLst>
                  <a:gd name="T0" fmla="*/ 50 w 50"/>
                  <a:gd name="T1" fmla="*/ 36 h 44"/>
                  <a:gd name="T2" fmla="*/ 48 w 50"/>
                  <a:gd name="T3" fmla="*/ 33 h 44"/>
                  <a:gd name="T4" fmla="*/ 10 w 50"/>
                  <a:gd name="T5" fmla="*/ 0 h 44"/>
                  <a:gd name="T6" fmla="*/ 0 w 50"/>
                  <a:gd name="T7" fmla="*/ 13 h 44"/>
                  <a:gd name="T8" fmla="*/ 36 w 50"/>
                  <a:gd name="T9" fmla="*/ 44 h 44"/>
                  <a:gd name="T10" fmla="*/ 35 w 50"/>
                  <a:gd name="T11" fmla="*/ 42 h 44"/>
                  <a:gd name="T12" fmla="*/ 50 w 50"/>
                  <a:gd name="T13" fmla="*/ 36 h 44"/>
                  <a:gd name="T14" fmla="*/ 50 w 50"/>
                  <a:gd name="T15" fmla="*/ 34 h 44"/>
                  <a:gd name="T16" fmla="*/ 48 w 50"/>
                  <a:gd name="T17" fmla="*/ 33 h 44"/>
                  <a:gd name="T18" fmla="*/ 50 w 50"/>
                  <a:gd name="T1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44">
                    <a:moveTo>
                      <a:pt x="50" y="36"/>
                    </a:moveTo>
                    <a:lnTo>
                      <a:pt x="48" y="33"/>
                    </a:lnTo>
                    <a:lnTo>
                      <a:pt x="10" y="0"/>
                    </a:lnTo>
                    <a:lnTo>
                      <a:pt x="0" y="13"/>
                    </a:lnTo>
                    <a:lnTo>
                      <a:pt x="36" y="44"/>
                    </a:lnTo>
                    <a:lnTo>
                      <a:pt x="35" y="42"/>
                    </a:lnTo>
                    <a:lnTo>
                      <a:pt x="50" y="36"/>
                    </a:lnTo>
                    <a:lnTo>
                      <a:pt x="50" y="34"/>
                    </a:lnTo>
                    <a:lnTo>
                      <a:pt x="48" y="33"/>
                    </a:lnTo>
                    <a:lnTo>
                      <a:pt x="50" y="36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46" name="Freeform 1733"/>
              <p:cNvSpPr>
                <a:spLocks/>
              </p:cNvSpPr>
              <p:nvPr/>
            </p:nvSpPr>
            <p:spPr bwMode="auto">
              <a:xfrm>
                <a:off x="1729" y="2563"/>
                <a:ext cx="12" cy="15"/>
              </a:xfrm>
              <a:custGeom>
                <a:avLst/>
                <a:gdLst>
                  <a:gd name="T0" fmla="*/ 19 w 21"/>
                  <a:gd name="T1" fmla="*/ 25 h 25"/>
                  <a:gd name="T2" fmla="*/ 21 w 21"/>
                  <a:gd name="T3" fmla="*/ 20 h 25"/>
                  <a:gd name="T4" fmla="*/ 15 w 21"/>
                  <a:gd name="T5" fmla="*/ 0 h 25"/>
                  <a:gd name="T6" fmla="*/ 0 w 21"/>
                  <a:gd name="T7" fmla="*/ 6 h 25"/>
                  <a:gd name="T8" fmla="*/ 5 w 21"/>
                  <a:gd name="T9" fmla="*/ 23 h 25"/>
                  <a:gd name="T10" fmla="*/ 5 w 21"/>
                  <a:gd name="T11" fmla="*/ 18 h 25"/>
                  <a:gd name="T12" fmla="*/ 19 w 21"/>
                  <a:gd name="T13" fmla="*/ 25 h 25"/>
                  <a:gd name="T14" fmla="*/ 21 w 21"/>
                  <a:gd name="T15" fmla="*/ 23 h 25"/>
                  <a:gd name="T16" fmla="*/ 21 w 21"/>
                  <a:gd name="T17" fmla="*/ 20 h 25"/>
                  <a:gd name="T18" fmla="*/ 19 w 21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5">
                    <a:moveTo>
                      <a:pt x="19" y="25"/>
                    </a:moveTo>
                    <a:lnTo>
                      <a:pt x="21" y="20"/>
                    </a:lnTo>
                    <a:lnTo>
                      <a:pt x="15" y="0"/>
                    </a:lnTo>
                    <a:lnTo>
                      <a:pt x="0" y="6"/>
                    </a:lnTo>
                    <a:lnTo>
                      <a:pt x="5" y="23"/>
                    </a:lnTo>
                    <a:lnTo>
                      <a:pt x="5" y="18"/>
                    </a:lnTo>
                    <a:lnTo>
                      <a:pt x="19" y="25"/>
                    </a:lnTo>
                    <a:lnTo>
                      <a:pt x="21" y="23"/>
                    </a:lnTo>
                    <a:lnTo>
                      <a:pt x="21" y="20"/>
                    </a:lnTo>
                    <a:lnTo>
                      <a:pt x="19" y="2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47" name="Freeform 1734"/>
              <p:cNvSpPr>
                <a:spLocks/>
              </p:cNvSpPr>
              <p:nvPr/>
            </p:nvSpPr>
            <p:spPr bwMode="auto">
              <a:xfrm>
                <a:off x="1713" y="2573"/>
                <a:ext cx="28" cy="36"/>
              </a:xfrm>
              <a:custGeom>
                <a:avLst/>
                <a:gdLst>
                  <a:gd name="T0" fmla="*/ 14 w 43"/>
                  <a:gd name="T1" fmla="*/ 57 h 57"/>
                  <a:gd name="T2" fmla="*/ 16 w 43"/>
                  <a:gd name="T3" fmla="*/ 55 h 57"/>
                  <a:gd name="T4" fmla="*/ 43 w 43"/>
                  <a:gd name="T5" fmla="*/ 7 h 57"/>
                  <a:gd name="T6" fmla="*/ 29 w 43"/>
                  <a:gd name="T7" fmla="*/ 0 h 57"/>
                  <a:gd name="T8" fmla="*/ 0 w 43"/>
                  <a:gd name="T9" fmla="*/ 48 h 57"/>
                  <a:gd name="T10" fmla="*/ 2 w 43"/>
                  <a:gd name="T11" fmla="*/ 46 h 57"/>
                  <a:gd name="T12" fmla="*/ 14 w 43"/>
                  <a:gd name="T13" fmla="*/ 57 h 57"/>
                  <a:gd name="T14" fmla="*/ 16 w 43"/>
                  <a:gd name="T15" fmla="*/ 55 h 57"/>
                  <a:gd name="T16" fmla="*/ 14 w 43"/>
                  <a:gd name="T1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57">
                    <a:moveTo>
                      <a:pt x="14" y="57"/>
                    </a:moveTo>
                    <a:lnTo>
                      <a:pt x="16" y="55"/>
                    </a:lnTo>
                    <a:lnTo>
                      <a:pt x="43" y="7"/>
                    </a:lnTo>
                    <a:lnTo>
                      <a:pt x="29" y="0"/>
                    </a:lnTo>
                    <a:lnTo>
                      <a:pt x="0" y="48"/>
                    </a:lnTo>
                    <a:lnTo>
                      <a:pt x="2" y="46"/>
                    </a:lnTo>
                    <a:lnTo>
                      <a:pt x="14" y="57"/>
                    </a:lnTo>
                    <a:lnTo>
                      <a:pt x="16" y="55"/>
                    </a:lnTo>
                    <a:lnTo>
                      <a:pt x="14" y="57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48" name="Freeform 1735"/>
              <p:cNvSpPr>
                <a:spLocks/>
              </p:cNvSpPr>
              <p:nvPr/>
            </p:nvSpPr>
            <p:spPr bwMode="auto">
              <a:xfrm>
                <a:off x="1688" y="2603"/>
                <a:ext cx="35" cy="40"/>
              </a:xfrm>
              <a:custGeom>
                <a:avLst/>
                <a:gdLst>
                  <a:gd name="T0" fmla="*/ 12 w 54"/>
                  <a:gd name="T1" fmla="*/ 63 h 63"/>
                  <a:gd name="T2" fmla="*/ 54 w 54"/>
                  <a:gd name="T3" fmla="*/ 11 h 63"/>
                  <a:gd name="T4" fmla="*/ 42 w 54"/>
                  <a:gd name="T5" fmla="*/ 0 h 63"/>
                  <a:gd name="T6" fmla="*/ 0 w 54"/>
                  <a:gd name="T7" fmla="*/ 52 h 63"/>
                  <a:gd name="T8" fmla="*/ 12 w 54"/>
                  <a:gd name="T9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63">
                    <a:moveTo>
                      <a:pt x="12" y="63"/>
                    </a:moveTo>
                    <a:lnTo>
                      <a:pt x="54" y="11"/>
                    </a:lnTo>
                    <a:lnTo>
                      <a:pt x="42" y="0"/>
                    </a:lnTo>
                    <a:lnTo>
                      <a:pt x="0" y="52"/>
                    </a:lnTo>
                    <a:lnTo>
                      <a:pt x="12" y="6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49" name="Freeform 1736"/>
              <p:cNvSpPr>
                <a:spLocks/>
              </p:cNvSpPr>
              <p:nvPr/>
            </p:nvSpPr>
            <p:spPr bwMode="auto">
              <a:xfrm>
                <a:off x="1666" y="2635"/>
                <a:ext cx="29" cy="29"/>
              </a:xfrm>
              <a:custGeom>
                <a:avLst/>
                <a:gdLst>
                  <a:gd name="T0" fmla="*/ 9 w 48"/>
                  <a:gd name="T1" fmla="*/ 49 h 49"/>
                  <a:gd name="T2" fmla="*/ 11 w 48"/>
                  <a:gd name="T3" fmla="*/ 49 h 49"/>
                  <a:gd name="T4" fmla="*/ 48 w 48"/>
                  <a:gd name="T5" fmla="*/ 11 h 49"/>
                  <a:gd name="T6" fmla="*/ 36 w 48"/>
                  <a:gd name="T7" fmla="*/ 0 h 49"/>
                  <a:gd name="T8" fmla="*/ 0 w 48"/>
                  <a:gd name="T9" fmla="*/ 38 h 49"/>
                  <a:gd name="T10" fmla="*/ 0 w 48"/>
                  <a:gd name="T11" fmla="*/ 36 h 49"/>
                  <a:gd name="T12" fmla="*/ 9 w 48"/>
                  <a:gd name="T13" fmla="*/ 49 h 49"/>
                  <a:gd name="T14" fmla="*/ 11 w 48"/>
                  <a:gd name="T15" fmla="*/ 49 h 49"/>
                  <a:gd name="T16" fmla="*/ 9 w 48"/>
                  <a:gd name="T17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9">
                    <a:moveTo>
                      <a:pt x="9" y="49"/>
                    </a:moveTo>
                    <a:lnTo>
                      <a:pt x="11" y="49"/>
                    </a:lnTo>
                    <a:lnTo>
                      <a:pt x="48" y="11"/>
                    </a:lnTo>
                    <a:lnTo>
                      <a:pt x="36" y="0"/>
                    </a:lnTo>
                    <a:lnTo>
                      <a:pt x="0" y="38"/>
                    </a:lnTo>
                    <a:lnTo>
                      <a:pt x="0" y="36"/>
                    </a:lnTo>
                    <a:lnTo>
                      <a:pt x="9" y="49"/>
                    </a:lnTo>
                    <a:lnTo>
                      <a:pt x="11" y="49"/>
                    </a:lnTo>
                    <a:lnTo>
                      <a:pt x="9" y="49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50" name="Freeform 1737"/>
              <p:cNvSpPr>
                <a:spLocks/>
              </p:cNvSpPr>
              <p:nvPr/>
            </p:nvSpPr>
            <p:spPr bwMode="auto">
              <a:xfrm>
                <a:off x="1632" y="2657"/>
                <a:ext cx="40" cy="29"/>
              </a:xfrm>
              <a:custGeom>
                <a:avLst/>
                <a:gdLst>
                  <a:gd name="T0" fmla="*/ 15 w 63"/>
                  <a:gd name="T1" fmla="*/ 42 h 48"/>
                  <a:gd name="T2" fmla="*/ 13 w 63"/>
                  <a:gd name="T3" fmla="*/ 48 h 48"/>
                  <a:gd name="T4" fmla="*/ 63 w 63"/>
                  <a:gd name="T5" fmla="*/ 13 h 48"/>
                  <a:gd name="T6" fmla="*/ 54 w 63"/>
                  <a:gd name="T7" fmla="*/ 0 h 48"/>
                  <a:gd name="T8" fmla="*/ 4 w 63"/>
                  <a:gd name="T9" fmla="*/ 35 h 48"/>
                  <a:gd name="T10" fmla="*/ 0 w 63"/>
                  <a:gd name="T11" fmla="*/ 40 h 48"/>
                  <a:gd name="T12" fmla="*/ 4 w 63"/>
                  <a:gd name="T13" fmla="*/ 35 h 48"/>
                  <a:gd name="T14" fmla="*/ 0 w 63"/>
                  <a:gd name="T15" fmla="*/ 36 h 48"/>
                  <a:gd name="T16" fmla="*/ 0 w 63"/>
                  <a:gd name="T17" fmla="*/ 40 h 48"/>
                  <a:gd name="T18" fmla="*/ 15 w 63"/>
                  <a:gd name="T19" fmla="*/ 4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48">
                    <a:moveTo>
                      <a:pt x="15" y="42"/>
                    </a:moveTo>
                    <a:lnTo>
                      <a:pt x="13" y="48"/>
                    </a:lnTo>
                    <a:lnTo>
                      <a:pt x="63" y="13"/>
                    </a:lnTo>
                    <a:lnTo>
                      <a:pt x="54" y="0"/>
                    </a:lnTo>
                    <a:lnTo>
                      <a:pt x="4" y="35"/>
                    </a:lnTo>
                    <a:lnTo>
                      <a:pt x="0" y="40"/>
                    </a:lnTo>
                    <a:lnTo>
                      <a:pt x="4" y="35"/>
                    </a:lnTo>
                    <a:lnTo>
                      <a:pt x="0" y="36"/>
                    </a:lnTo>
                    <a:lnTo>
                      <a:pt x="0" y="40"/>
                    </a:lnTo>
                    <a:lnTo>
                      <a:pt x="15" y="4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51" name="Freeform 1738"/>
              <p:cNvSpPr>
                <a:spLocks/>
              </p:cNvSpPr>
              <p:nvPr/>
            </p:nvSpPr>
            <p:spPr bwMode="auto">
              <a:xfrm>
                <a:off x="1632" y="2682"/>
                <a:ext cx="8" cy="12"/>
              </a:xfrm>
              <a:custGeom>
                <a:avLst/>
                <a:gdLst>
                  <a:gd name="T0" fmla="*/ 15 w 15"/>
                  <a:gd name="T1" fmla="*/ 12 h 19"/>
                  <a:gd name="T2" fmla="*/ 15 w 15"/>
                  <a:gd name="T3" fmla="*/ 16 h 19"/>
                  <a:gd name="T4" fmla="*/ 15 w 15"/>
                  <a:gd name="T5" fmla="*/ 2 h 19"/>
                  <a:gd name="T6" fmla="*/ 0 w 15"/>
                  <a:gd name="T7" fmla="*/ 0 h 19"/>
                  <a:gd name="T8" fmla="*/ 0 w 15"/>
                  <a:gd name="T9" fmla="*/ 16 h 19"/>
                  <a:gd name="T10" fmla="*/ 0 w 15"/>
                  <a:gd name="T11" fmla="*/ 19 h 19"/>
                  <a:gd name="T12" fmla="*/ 0 w 15"/>
                  <a:gd name="T13" fmla="*/ 16 h 19"/>
                  <a:gd name="T14" fmla="*/ 0 w 15"/>
                  <a:gd name="T15" fmla="*/ 18 h 19"/>
                  <a:gd name="T16" fmla="*/ 0 w 15"/>
                  <a:gd name="T17" fmla="*/ 19 h 19"/>
                  <a:gd name="T18" fmla="*/ 15 w 15"/>
                  <a:gd name="T1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9">
                    <a:moveTo>
                      <a:pt x="15" y="12"/>
                    </a:moveTo>
                    <a:lnTo>
                      <a:pt x="15" y="16"/>
                    </a:lnTo>
                    <a:lnTo>
                      <a:pt x="15" y="2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15" y="1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52" name="Freeform 1739"/>
              <p:cNvSpPr>
                <a:spLocks/>
              </p:cNvSpPr>
              <p:nvPr/>
            </p:nvSpPr>
            <p:spPr bwMode="auto">
              <a:xfrm>
                <a:off x="1632" y="2689"/>
                <a:ext cx="22" cy="30"/>
              </a:xfrm>
              <a:custGeom>
                <a:avLst/>
                <a:gdLst>
                  <a:gd name="T0" fmla="*/ 36 w 36"/>
                  <a:gd name="T1" fmla="*/ 40 h 46"/>
                  <a:gd name="T2" fmla="*/ 36 w 36"/>
                  <a:gd name="T3" fmla="*/ 38 h 46"/>
                  <a:gd name="T4" fmla="*/ 15 w 36"/>
                  <a:gd name="T5" fmla="*/ 0 h 46"/>
                  <a:gd name="T6" fmla="*/ 0 w 36"/>
                  <a:gd name="T7" fmla="*/ 7 h 46"/>
                  <a:gd name="T8" fmla="*/ 21 w 36"/>
                  <a:gd name="T9" fmla="*/ 46 h 46"/>
                  <a:gd name="T10" fmla="*/ 36 w 36"/>
                  <a:gd name="T11" fmla="*/ 40 h 46"/>
                  <a:gd name="T12" fmla="*/ 36 w 36"/>
                  <a:gd name="T13" fmla="*/ 38 h 46"/>
                  <a:gd name="T14" fmla="*/ 36 w 36"/>
                  <a:gd name="T15" fmla="*/ 4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46">
                    <a:moveTo>
                      <a:pt x="36" y="40"/>
                    </a:moveTo>
                    <a:lnTo>
                      <a:pt x="36" y="38"/>
                    </a:lnTo>
                    <a:lnTo>
                      <a:pt x="15" y="0"/>
                    </a:lnTo>
                    <a:lnTo>
                      <a:pt x="0" y="7"/>
                    </a:lnTo>
                    <a:lnTo>
                      <a:pt x="21" y="46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6" y="4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53" name="Freeform 1740"/>
              <p:cNvSpPr>
                <a:spLocks/>
              </p:cNvSpPr>
              <p:nvPr/>
            </p:nvSpPr>
            <p:spPr bwMode="auto">
              <a:xfrm>
                <a:off x="1644" y="2714"/>
                <a:ext cx="23" cy="33"/>
              </a:xfrm>
              <a:custGeom>
                <a:avLst/>
                <a:gdLst>
                  <a:gd name="T0" fmla="*/ 31 w 35"/>
                  <a:gd name="T1" fmla="*/ 38 h 54"/>
                  <a:gd name="T2" fmla="*/ 35 w 35"/>
                  <a:gd name="T3" fmla="*/ 42 h 54"/>
                  <a:gd name="T4" fmla="*/ 15 w 35"/>
                  <a:gd name="T5" fmla="*/ 0 h 54"/>
                  <a:gd name="T6" fmla="*/ 0 w 35"/>
                  <a:gd name="T7" fmla="*/ 6 h 54"/>
                  <a:gd name="T8" fmla="*/ 19 w 35"/>
                  <a:gd name="T9" fmla="*/ 50 h 54"/>
                  <a:gd name="T10" fmla="*/ 23 w 35"/>
                  <a:gd name="T11" fmla="*/ 54 h 54"/>
                  <a:gd name="T12" fmla="*/ 19 w 35"/>
                  <a:gd name="T13" fmla="*/ 50 h 54"/>
                  <a:gd name="T14" fmla="*/ 21 w 35"/>
                  <a:gd name="T15" fmla="*/ 52 h 54"/>
                  <a:gd name="T16" fmla="*/ 23 w 35"/>
                  <a:gd name="T17" fmla="*/ 54 h 54"/>
                  <a:gd name="T18" fmla="*/ 31 w 35"/>
                  <a:gd name="T19" fmla="*/ 3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54">
                    <a:moveTo>
                      <a:pt x="31" y="38"/>
                    </a:moveTo>
                    <a:lnTo>
                      <a:pt x="35" y="42"/>
                    </a:lnTo>
                    <a:lnTo>
                      <a:pt x="15" y="0"/>
                    </a:lnTo>
                    <a:lnTo>
                      <a:pt x="0" y="6"/>
                    </a:lnTo>
                    <a:lnTo>
                      <a:pt x="19" y="50"/>
                    </a:lnTo>
                    <a:lnTo>
                      <a:pt x="23" y="54"/>
                    </a:lnTo>
                    <a:lnTo>
                      <a:pt x="19" y="50"/>
                    </a:lnTo>
                    <a:lnTo>
                      <a:pt x="21" y="52"/>
                    </a:lnTo>
                    <a:lnTo>
                      <a:pt x="23" y="54"/>
                    </a:lnTo>
                    <a:lnTo>
                      <a:pt x="31" y="3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54" name="Freeform 1741"/>
              <p:cNvSpPr>
                <a:spLocks/>
              </p:cNvSpPr>
              <p:nvPr/>
            </p:nvSpPr>
            <p:spPr bwMode="auto">
              <a:xfrm>
                <a:off x="1659" y="2737"/>
                <a:ext cx="27" cy="22"/>
              </a:xfrm>
              <a:custGeom>
                <a:avLst/>
                <a:gdLst>
                  <a:gd name="T0" fmla="*/ 42 w 42"/>
                  <a:gd name="T1" fmla="*/ 20 h 35"/>
                  <a:gd name="T2" fmla="*/ 8 w 42"/>
                  <a:gd name="T3" fmla="*/ 0 h 35"/>
                  <a:gd name="T4" fmla="*/ 0 w 42"/>
                  <a:gd name="T5" fmla="*/ 16 h 35"/>
                  <a:gd name="T6" fmla="*/ 35 w 42"/>
                  <a:gd name="T7" fmla="*/ 35 h 35"/>
                  <a:gd name="T8" fmla="*/ 42 w 42"/>
                  <a:gd name="T9" fmla="*/ 2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35">
                    <a:moveTo>
                      <a:pt x="42" y="20"/>
                    </a:moveTo>
                    <a:lnTo>
                      <a:pt x="8" y="0"/>
                    </a:lnTo>
                    <a:lnTo>
                      <a:pt x="0" y="16"/>
                    </a:lnTo>
                    <a:lnTo>
                      <a:pt x="35" y="35"/>
                    </a:lnTo>
                    <a:lnTo>
                      <a:pt x="42" y="2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55" name="Freeform 1742"/>
              <p:cNvSpPr>
                <a:spLocks/>
              </p:cNvSpPr>
              <p:nvPr/>
            </p:nvSpPr>
            <p:spPr bwMode="auto">
              <a:xfrm>
                <a:off x="1681" y="2750"/>
                <a:ext cx="11" cy="12"/>
              </a:xfrm>
              <a:custGeom>
                <a:avLst/>
                <a:gdLst>
                  <a:gd name="T0" fmla="*/ 13 w 17"/>
                  <a:gd name="T1" fmla="*/ 11 h 19"/>
                  <a:gd name="T2" fmla="*/ 17 w 17"/>
                  <a:gd name="T3" fmla="*/ 3 h 19"/>
                  <a:gd name="T4" fmla="*/ 7 w 17"/>
                  <a:gd name="T5" fmla="*/ 0 h 19"/>
                  <a:gd name="T6" fmla="*/ 0 w 17"/>
                  <a:gd name="T7" fmla="*/ 15 h 19"/>
                  <a:gd name="T8" fmla="*/ 11 w 17"/>
                  <a:gd name="T9" fmla="*/ 19 h 19"/>
                  <a:gd name="T10" fmla="*/ 13 w 17"/>
                  <a:gd name="T11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9">
                    <a:moveTo>
                      <a:pt x="13" y="11"/>
                    </a:moveTo>
                    <a:lnTo>
                      <a:pt x="17" y="3"/>
                    </a:lnTo>
                    <a:lnTo>
                      <a:pt x="7" y="0"/>
                    </a:lnTo>
                    <a:lnTo>
                      <a:pt x="0" y="15"/>
                    </a:lnTo>
                    <a:lnTo>
                      <a:pt x="11" y="19"/>
                    </a:lnTo>
                    <a:lnTo>
                      <a:pt x="13" y="1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56" name="Freeform 1743"/>
              <p:cNvSpPr>
                <a:spLocks/>
              </p:cNvSpPr>
              <p:nvPr/>
            </p:nvSpPr>
            <p:spPr bwMode="auto">
              <a:xfrm>
                <a:off x="1319" y="2413"/>
                <a:ext cx="14" cy="16"/>
              </a:xfrm>
              <a:custGeom>
                <a:avLst/>
                <a:gdLst>
                  <a:gd name="T0" fmla="*/ 21 w 23"/>
                  <a:gd name="T1" fmla="*/ 14 h 27"/>
                  <a:gd name="T2" fmla="*/ 23 w 23"/>
                  <a:gd name="T3" fmla="*/ 18 h 27"/>
                  <a:gd name="T4" fmla="*/ 13 w 23"/>
                  <a:gd name="T5" fmla="*/ 0 h 27"/>
                  <a:gd name="T6" fmla="*/ 0 w 23"/>
                  <a:gd name="T7" fmla="*/ 6 h 27"/>
                  <a:gd name="T8" fmla="*/ 9 w 23"/>
                  <a:gd name="T9" fmla="*/ 25 h 27"/>
                  <a:gd name="T10" fmla="*/ 11 w 23"/>
                  <a:gd name="T11" fmla="*/ 27 h 27"/>
                  <a:gd name="T12" fmla="*/ 9 w 23"/>
                  <a:gd name="T13" fmla="*/ 25 h 27"/>
                  <a:gd name="T14" fmla="*/ 9 w 23"/>
                  <a:gd name="T15" fmla="*/ 27 h 27"/>
                  <a:gd name="T16" fmla="*/ 11 w 23"/>
                  <a:gd name="T17" fmla="*/ 27 h 27"/>
                  <a:gd name="T18" fmla="*/ 21 w 23"/>
                  <a:gd name="T1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7">
                    <a:moveTo>
                      <a:pt x="21" y="14"/>
                    </a:moveTo>
                    <a:lnTo>
                      <a:pt x="23" y="18"/>
                    </a:lnTo>
                    <a:lnTo>
                      <a:pt x="13" y="0"/>
                    </a:lnTo>
                    <a:lnTo>
                      <a:pt x="0" y="6"/>
                    </a:lnTo>
                    <a:lnTo>
                      <a:pt x="9" y="25"/>
                    </a:lnTo>
                    <a:lnTo>
                      <a:pt x="11" y="27"/>
                    </a:lnTo>
                    <a:lnTo>
                      <a:pt x="9" y="25"/>
                    </a:lnTo>
                    <a:lnTo>
                      <a:pt x="9" y="27"/>
                    </a:lnTo>
                    <a:lnTo>
                      <a:pt x="11" y="27"/>
                    </a:lnTo>
                    <a:lnTo>
                      <a:pt x="21" y="1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57" name="Freeform 1744"/>
              <p:cNvSpPr>
                <a:spLocks/>
              </p:cNvSpPr>
              <p:nvPr/>
            </p:nvSpPr>
            <p:spPr bwMode="auto">
              <a:xfrm>
                <a:off x="1325" y="2422"/>
                <a:ext cx="32" cy="26"/>
              </a:xfrm>
              <a:custGeom>
                <a:avLst/>
                <a:gdLst>
                  <a:gd name="T0" fmla="*/ 42 w 50"/>
                  <a:gd name="T1" fmla="*/ 25 h 42"/>
                  <a:gd name="T2" fmla="*/ 50 w 50"/>
                  <a:gd name="T3" fmla="*/ 27 h 42"/>
                  <a:gd name="T4" fmla="*/ 10 w 50"/>
                  <a:gd name="T5" fmla="*/ 0 h 42"/>
                  <a:gd name="T6" fmla="*/ 0 w 50"/>
                  <a:gd name="T7" fmla="*/ 13 h 42"/>
                  <a:gd name="T8" fmla="*/ 41 w 50"/>
                  <a:gd name="T9" fmla="*/ 40 h 42"/>
                  <a:gd name="T10" fmla="*/ 48 w 50"/>
                  <a:gd name="T11" fmla="*/ 40 h 42"/>
                  <a:gd name="T12" fmla="*/ 41 w 50"/>
                  <a:gd name="T13" fmla="*/ 40 h 42"/>
                  <a:gd name="T14" fmla="*/ 44 w 50"/>
                  <a:gd name="T15" fmla="*/ 42 h 42"/>
                  <a:gd name="T16" fmla="*/ 48 w 50"/>
                  <a:gd name="T17" fmla="*/ 40 h 42"/>
                  <a:gd name="T18" fmla="*/ 42 w 50"/>
                  <a:gd name="T19" fmla="*/ 2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42">
                    <a:moveTo>
                      <a:pt x="42" y="25"/>
                    </a:moveTo>
                    <a:lnTo>
                      <a:pt x="50" y="27"/>
                    </a:lnTo>
                    <a:lnTo>
                      <a:pt x="10" y="0"/>
                    </a:lnTo>
                    <a:lnTo>
                      <a:pt x="0" y="13"/>
                    </a:lnTo>
                    <a:lnTo>
                      <a:pt x="41" y="40"/>
                    </a:lnTo>
                    <a:lnTo>
                      <a:pt x="48" y="40"/>
                    </a:lnTo>
                    <a:lnTo>
                      <a:pt x="41" y="40"/>
                    </a:lnTo>
                    <a:lnTo>
                      <a:pt x="44" y="42"/>
                    </a:lnTo>
                    <a:lnTo>
                      <a:pt x="48" y="40"/>
                    </a:lnTo>
                    <a:lnTo>
                      <a:pt x="42" y="2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58" name="Freeform 1745"/>
              <p:cNvSpPr>
                <a:spLocks/>
              </p:cNvSpPr>
              <p:nvPr/>
            </p:nvSpPr>
            <p:spPr bwMode="auto">
              <a:xfrm>
                <a:off x="1353" y="2432"/>
                <a:ext cx="22" cy="15"/>
              </a:xfrm>
              <a:custGeom>
                <a:avLst/>
                <a:gdLst>
                  <a:gd name="T0" fmla="*/ 33 w 35"/>
                  <a:gd name="T1" fmla="*/ 0 h 23"/>
                  <a:gd name="T2" fmla="*/ 31 w 35"/>
                  <a:gd name="T3" fmla="*/ 0 h 23"/>
                  <a:gd name="T4" fmla="*/ 0 w 35"/>
                  <a:gd name="T5" fmla="*/ 8 h 23"/>
                  <a:gd name="T6" fmla="*/ 6 w 35"/>
                  <a:gd name="T7" fmla="*/ 23 h 23"/>
                  <a:gd name="T8" fmla="*/ 35 w 35"/>
                  <a:gd name="T9" fmla="*/ 16 h 23"/>
                  <a:gd name="T10" fmla="*/ 33 w 35"/>
                  <a:gd name="T11" fmla="*/ 16 h 23"/>
                  <a:gd name="T12" fmla="*/ 33 w 35"/>
                  <a:gd name="T13" fmla="*/ 0 h 23"/>
                  <a:gd name="T14" fmla="*/ 31 w 35"/>
                  <a:gd name="T15" fmla="*/ 0 h 23"/>
                  <a:gd name="T16" fmla="*/ 33 w 35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3">
                    <a:moveTo>
                      <a:pt x="33" y="0"/>
                    </a:moveTo>
                    <a:lnTo>
                      <a:pt x="31" y="0"/>
                    </a:lnTo>
                    <a:lnTo>
                      <a:pt x="0" y="8"/>
                    </a:lnTo>
                    <a:lnTo>
                      <a:pt x="6" y="23"/>
                    </a:lnTo>
                    <a:lnTo>
                      <a:pt x="35" y="16"/>
                    </a:lnTo>
                    <a:lnTo>
                      <a:pt x="33" y="16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59" name="Freeform 1746"/>
              <p:cNvSpPr>
                <a:spLocks/>
              </p:cNvSpPr>
              <p:nvPr/>
            </p:nvSpPr>
            <p:spPr bwMode="auto">
              <a:xfrm>
                <a:off x="1373" y="2431"/>
                <a:ext cx="14" cy="13"/>
              </a:xfrm>
              <a:custGeom>
                <a:avLst/>
                <a:gdLst>
                  <a:gd name="T0" fmla="*/ 23 w 23"/>
                  <a:gd name="T1" fmla="*/ 0 h 18"/>
                  <a:gd name="T2" fmla="*/ 0 w 23"/>
                  <a:gd name="T3" fmla="*/ 2 h 18"/>
                  <a:gd name="T4" fmla="*/ 0 w 23"/>
                  <a:gd name="T5" fmla="*/ 18 h 18"/>
                  <a:gd name="T6" fmla="*/ 23 w 23"/>
                  <a:gd name="T7" fmla="*/ 16 h 18"/>
                  <a:gd name="T8" fmla="*/ 21 w 23"/>
                  <a:gd name="T9" fmla="*/ 16 h 18"/>
                  <a:gd name="T10" fmla="*/ 23 w 23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18">
                    <a:moveTo>
                      <a:pt x="23" y="0"/>
                    </a:moveTo>
                    <a:lnTo>
                      <a:pt x="0" y="2"/>
                    </a:lnTo>
                    <a:lnTo>
                      <a:pt x="0" y="18"/>
                    </a:lnTo>
                    <a:lnTo>
                      <a:pt x="23" y="16"/>
                    </a:lnTo>
                    <a:lnTo>
                      <a:pt x="21" y="16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60" name="Freeform 1747"/>
              <p:cNvSpPr>
                <a:spLocks/>
              </p:cNvSpPr>
              <p:nvPr/>
            </p:nvSpPr>
            <p:spPr bwMode="auto">
              <a:xfrm>
                <a:off x="1387" y="2431"/>
                <a:ext cx="24" cy="13"/>
              </a:xfrm>
              <a:custGeom>
                <a:avLst/>
                <a:gdLst>
                  <a:gd name="T0" fmla="*/ 21 w 39"/>
                  <a:gd name="T1" fmla="*/ 12 h 21"/>
                  <a:gd name="T2" fmla="*/ 31 w 39"/>
                  <a:gd name="T3" fmla="*/ 4 h 21"/>
                  <a:gd name="T4" fmla="*/ 2 w 39"/>
                  <a:gd name="T5" fmla="*/ 0 h 21"/>
                  <a:gd name="T6" fmla="*/ 0 w 39"/>
                  <a:gd name="T7" fmla="*/ 16 h 21"/>
                  <a:gd name="T8" fmla="*/ 29 w 39"/>
                  <a:gd name="T9" fmla="*/ 19 h 21"/>
                  <a:gd name="T10" fmla="*/ 39 w 39"/>
                  <a:gd name="T11" fmla="*/ 12 h 21"/>
                  <a:gd name="T12" fmla="*/ 29 w 39"/>
                  <a:gd name="T13" fmla="*/ 19 h 21"/>
                  <a:gd name="T14" fmla="*/ 39 w 39"/>
                  <a:gd name="T15" fmla="*/ 21 h 21"/>
                  <a:gd name="T16" fmla="*/ 39 w 39"/>
                  <a:gd name="T17" fmla="*/ 12 h 21"/>
                  <a:gd name="T18" fmla="*/ 21 w 39"/>
                  <a:gd name="T1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21">
                    <a:moveTo>
                      <a:pt x="21" y="12"/>
                    </a:moveTo>
                    <a:lnTo>
                      <a:pt x="31" y="4"/>
                    </a:lnTo>
                    <a:lnTo>
                      <a:pt x="2" y="0"/>
                    </a:lnTo>
                    <a:lnTo>
                      <a:pt x="0" y="16"/>
                    </a:lnTo>
                    <a:lnTo>
                      <a:pt x="29" y="19"/>
                    </a:lnTo>
                    <a:lnTo>
                      <a:pt x="39" y="12"/>
                    </a:lnTo>
                    <a:lnTo>
                      <a:pt x="29" y="19"/>
                    </a:lnTo>
                    <a:lnTo>
                      <a:pt x="39" y="21"/>
                    </a:lnTo>
                    <a:lnTo>
                      <a:pt x="39" y="12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61" name="Freeform 1748"/>
              <p:cNvSpPr>
                <a:spLocks/>
              </p:cNvSpPr>
              <p:nvPr/>
            </p:nvSpPr>
            <p:spPr bwMode="auto">
              <a:xfrm>
                <a:off x="1399" y="2422"/>
                <a:ext cx="12" cy="17"/>
              </a:xfrm>
              <a:custGeom>
                <a:avLst/>
                <a:gdLst>
                  <a:gd name="T0" fmla="*/ 0 w 20"/>
                  <a:gd name="T1" fmla="*/ 0 h 27"/>
                  <a:gd name="T2" fmla="*/ 0 w 20"/>
                  <a:gd name="T3" fmla="*/ 2 h 27"/>
                  <a:gd name="T4" fmla="*/ 2 w 20"/>
                  <a:gd name="T5" fmla="*/ 27 h 27"/>
                  <a:gd name="T6" fmla="*/ 20 w 20"/>
                  <a:gd name="T7" fmla="*/ 27 h 27"/>
                  <a:gd name="T8" fmla="*/ 18 w 20"/>
                  <a:gd name="T9" fmla="*/ 2 h 27"/>
                  <a:gd name="T10" fmla="*/ 18 w 20"/>
                  <a:gd name="T11" fmla="*/ 4 h 27"/>
                  <a:gd name="T12" fmla="*/ 0 w 20"/>
                  <a:gd name="T13" fmla="*/ 0 h 27"/>
                  <a:gd name="T14" fmla="*/ 0 w 20"/>
                  <a:gd name="T15" fmla="*/ 2 h 27"/>
                  <a:gd name="T16" fmla="*/ 0 w 20"/>
                  <a:gd name="T1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7">
                    <a:moveTo>
                      <a:pt x="0" y="0"/>
                    </a:moveTo>
                    <a:lnTo>
                      <a:pt x="0" y="2"/>
                    </a:lnTo>
                    <a:lnTo>
                      <a:pt x="2" y="27"/>
                    </a:lnTo>
                    <a:lnTo>
                      <a:pt x="20" y="27"/>
                    </a:lnTo>
                    <a:lnTo>
                      <a:pt x="18" y="2"/>
                    </a:lnTo>
                    <a:lnTo>
                      <a:pt x="18" y="4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62" name="Freeform 1749"/>
              <p:cNvSpPr>
                <a:spLocks/>
              </p:cNvSpPr>
              <p:nvPr/>
            </p:nvSpPr>
            <p:spPr bwMode="auto">
              <a:xfrm>
                <a:off x="1399" y="2407"/>
                <a:ext cx="14" cy="18"/>
              </a:xfrm>
              <a:custGeom>
                <a:avLst/>
                <a:gdLst>
                  <a:gd name="T0" fmla="*/ 8 w 22"/>
                  <a:gd name="T1" fmla="*/ 0 h 29"/>
                  <a:gd name="T2" fmla="*/ 6 w 22"/>
                  <a:gd name="T3" fmla="*/ 2 h 29"/>
                  <a:gd name="T4" fmla="*/ 0 w 22"/>
                  <a:gd name="T5" fmla="*/ 25 h 29"/>
                  <a:gd name="T6" fmla="*/ 18 w 22"/>
                  <a:gd name="T7" fmla="*/ 29 h 29"/>
                  <a:gd name="T8" fmla="*/ 22 w 22"/>
                  <a:gd name="T9" fmla="*/ 6 h 29"/>
                  <a:gd name="T10" fmla="*/ 22 w 22"/>
                  <a:gd name="T11" fmla="*/ 8 h 29"/>
                  <a:gd name="T12" fmla="*/ 8 w 22"/>
                  <a:gd name="T13" fmla="*/ 0 h 29"/>
                  <a:gd name="T14" fmla="*/ 6 w 22"/>
                  <a:gd name="T15" fmla="*/ 2 h 29"/>
                  <a:gd name="T16" fmla="*/ 8 w 22"/>
                  <a:gd name="T1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9">
                    <a:moveTo>
                      <a:pt x="8" y="0"/>
                    </a:moveTo>
                    <a:lnTo>
                      <a:pt x="6" y="2"/>
                    </a:lnTo>
                    <a:lnTo>
                      <a:pt x="0" y="25"/>
                    </a:lnTo>
                    <a:lnTo>
                      <a:pt x="18" y="29"/>
                    </a:lnTo>
                    <a:lnTo>
                      <a:pt x="22" y="6"/>
                    </a:lnTo>
                    <a:lnTo>
                      <a:pt x="22" y="8"/>
                    </a:lnTo>
                    <a:lnTo>
                      <a:pt x="8" y="0"/>
                    </a:lnTo>
                    <a:lnTo>
                      <a:pt x="6" y="2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63" name="Freeform 1750"/>
              <p:cNvSpPr>
                <a:spLocks/>
              </p:cNvSpPr>
              <p:nvPr/>
            </p:nvSpPr>
            <p:spPr bwMode="auto">
              <a:xfrm>
                <a:off x="1404" y="2389"/>
                <a:ext cx="17" cy="22"/>
              </a:xfrm>
              <a:custGeom>
                <a:avLst/>
                <a:gdLst>
                  <a:gd name="T0" fmla="*/ 21 w 29"/>
                  <a:gd name="T1" fmla="*/ 0 h 37"/>
                  <a:gd name="T2" fmla="*/ 15 w 29"/>
                  <a:gd name="T3" fmla="*/ 4 h 37"/>
                  <a:gd name="T4" fmla="*/ 0 w 29"/>
                  <a:gd name="T5" fmla="*/ 29 h 37"/>
                  <a:gd name="T6" fmla="*/ 14 w 29"/>
                  <a:gd name="T7" fmla="*/ 37 h 37"/>
                  <a:gd name="T8" fmla="*/ 29 w 29"/>
                  <a:gd name="T9" fmla="*/ 12 h 37"/>
                  <a:gd name="T10" fmla="*/ 21 w 29"/>
                  <a:gd name="T11" fmla="*/ 16 h 37"/>
                  <a:gd name="T12" fmla="*/ 21 w 29"/>
                  <a:gd name="T13" fmla="*/ 0 h 37"/>
                  <a:gd name="T14" fmla="*/ 17 w 29"/>
                  <a:gd name="T15" fmla="*/ 0 h 37"/>
                  <a:gd name="T16" fmla="*/ 15 w 29"/>
                  <a:gd name="T17" fmla="*/ 4 h 37"/>
                  <a:gd name="T18" fmla="*/ 21 w 29"/>
                  <a:gd name="T1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37">
                    <a:moveTo>
                      <a:pt x="21" y="0"/>
                    </a:moveTo>
                    <a:lnTo>
                      <a:pt x="15" y="4"/>
                    </a:lnTo>
                    <a:lnTo>
                      <a:pt x="0" y="29"/>
                    </a:lnTo>
                    <a:lnTo>
                      <a:pt x="14" y="37"/>
                    </a:lnTo>
                    <a:lnTo>
                      <a:pt x="29" y="12"/>
                    </a:lnTo>
                    <a:lnTo>
                      <a:pt x="21" y="16"/>
                    </a:lnTo>
                    <a:lnTo>
                      <a:pt x="21" y="0"/>
                    </a:lnTo>
                    <a:lnTo>
                      <a:pt x="17" y="0"/>
                    </a:lnTo>
                    <a:lnTo>
                      <a:pt x="15" y="4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64" name="Freeform 1751"/>
              <p:cNvSpPr>
                <a:spLocks/>
              </p:cNvSpPr>
              <p:nvPr/>
            </p:nvSpPr>
            <p:spPr bwMode="auto">
              <a:xfrm>
                <a:off x="1416" y="2386"/>
                <a:ext cx="185" cy="12"/>
              </a:xfrm>
              <a:custGeom>
                <a:avLst/>
                <a:gdLst>
                  <a:gd name="T0" fmla="*/ 290 w 292"/>
                  <a:gd name="T1" fmla="*/ 8 h 22"/>
                  <a:gd name="T2" fmla="*/ 290 w 292"/>
                  <a:gd name="T3" fmla="*/ 0 h 22"/>
                  <a:gd name="T4" fmla="*/ 0 w 292"/>
                  <a:gd name="T5" fmla="*/ 6 h 22"/>
                  <a:gd name="T6" fmla="*/ 0 w 292"/>
                  <a:gd name="T7" fmla="*/ 22 h 22"/>
                  <a:gd name="T8" fmla="*/ 292 w 292"/>
                  <a:gd name="T9" fmla="*/ 16 h 22"/>
                  <a:gd name="T10" fmla="*/ 290 w 292"/>
                  <a:gd name="T1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2" h="22">
                    <a:moveTo>
                      <a:pt x="290" y="8"/>
                    </a:moveTo>
                    <a:lnTo>
                      <a:pt x="290" y="0"/>
                    </a:lnTo>
                    <a:lnTo>
                      <a:pt x="0" y="6"/>
                    </a:lnTo>
                    <a:lnTo>
                      <a:pt x="0" y="22"/>
                    </a:lnTo>
                    <a:lnTo>
                      <a:pt x="292" y="16"/>
                    </a:lnTo>
                    <a:lnTo>
                      <a:pt x="290" y="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65" name="Freeform 1752"/>
              <p:cNvSpPr>
                <a:spLocks/>
              </p:cNvSpPr>
              <p:nvPr/>
            </p:nvSpPr>
            <p:spPr bwMode="auto">
              <a:xfrm>
                <a:off x="1286" y="1956"/>
                <a:ext cx="11" cy="42"/>
              </a:xfrm>
              <a:custGeom>
                <a:avLst/>
                <a:gdLst>
                  <a:gd name="T0" fmla="*/ 17 w 19"/>
                  <a:gd name="T1" fmla="*/ 63 h 69"/>
                  <a:gd name="T2" fmla="*/ 19 w 19"/>
                  <a:gd name="T3" fmla="*/ 67 h 69"/>
                  <a:gd name="T4" fmla="*/ 15 w 19"/>
                  <a:gd name="T5" fmla="*/ 0 h 69"/>
                  <a:gd name="T6" fmla="*/ 0 w 19"/>
                  <a:gd name="T7" fmla="*/ 1 h 69"/>
                  <a:gd name="T8" fmla="*/ 2 w 19"/>
                  <a:gd name="T9" fmla="*/ 67 h 69"/>
                  <a:gd name="T10" fmla="*/ 4 w 19"/>
                  <a:gd name="T11" fmla="*/ 69 h 69"/>
                  <a:gd name="T12" fmla="*/ 2 w 19"/>
                  <a:gd name="T13" fmla="*/ 67 h 69"/>
                  <a:gd name="T14" fmla="*/ 2 w 19"/>
                  <a:gd name="T15" fmla="*/ 69 h 69"/>
                  <a:gd name="T16" fmla="*/ 4 w 19"/>
                  <a:gd name="T17" fmla="*/ 69 h 69"/>
                  <a:gd name="T18" fmla="*/ 17 w 19"/>
                  <a:gd name="T19" fmla="*/ 6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69">
                    <a:moveTo>
                      <a:pt x="17" y="63"/>
                    </a:moveTo>
                    <a:lnTo>
                      <a:pt x="19" y="67"/>
                    </a:lnTo>
                    <a:lnTo>
                      <a:pt x="15" y="0"/>
                    </a:lnTo>
                    <a:lnTo>
                      <a:pt x="0" y="1"/>
                    </a:lnTo>
                    <a:lnTo>
                      <a:pt x="2" y="67"/>
                    </a:lnTo>
                    <a:lnTo>
                      <a:pt x="4" y="69"/>
                    </a:lnTo>
                    <a:lnTo>
                      <a:pt x="2" y="67"/>
                    </a:lnTo>
                    <a:lnTo>
                      <a:pt x="2" y="69"/>
                    </a:lnTo>
                    <a:lnTo>
                      <a:pt x="4" y="69"/>
                    </a:lnTo>
                    <a:lnTo>
                      <a:pt x="17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66" name="Freeform 1753"/>
              <p:cNvSpPr>
                <a:spLocks/>
              </p:cNvSpPr>
              <p:nvPr/>
            </p:nvSpPr>
            <p:spPr bwMode="auto">
              <a:xfrm>
                <a:off x="1287" y="1995"/>
                <a:ext cx="23" cy="33"/>
              </a:xfrm>
              <a:custGeom>
                <a:avLst/>
                <a:gdLst>
                  <a:gd name="T0" fmla="*/ 32 w 32"/>
                  <a:gd name="T1" fmla="*/ 46 h 52"/>
                  <a:gd name="T2" fmla="*/ 13 w 32"/>
                  <a:gd name="T3" fmla="*/ 0 h 52"/>
                  <a:gd name="T4" fmla="*/ 0 w 32"/>
                  <a:gd name="T5" fmla="*/ 6 h 52"/>
                  <a:gd name="T6" fmla="*/ 19 w 32"/>
                  <a:gd name="T7" fmla="*/ 52 h 52"/>
                  <a:gd name="T8" fmla="*/ 32 w 32"/>
                  <a:gd name="T9" fmla="*/ 4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52">
                    <a:moveTo>
                      <a:pt x="32" y="46"/>
                    </a:moveTo>
                    <a:lnTo>
                      <a:pt x="13" y="0"/>
                    </a:lnTo>
                    <a:lnTo>
                      <a:pt x="0" y="6"/>
                    </a:lnTo>
                    <a:lnTo>
                      <a:pt x="19" y="52"/>
                    </a:lnTo>
                    <a:lnTo>
                      <a:pt x="32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67" name="Freeform 1754"/>
              <p:cNvSpPr>
                <a:spLocks/>
              </p:cNvSpPr>
              <p:nvPr/>
            </p:nvSpPr>
            <p:spPr bwMode="auto">
              <a:xfrm>
                <a:off x="1300" y="2023"/>
                <a:ext cx="25" cy="38"/>
              </a:xfrm>
              <a:custGeom>
                <a:avLst/>
                <a:gdLst>
                  <a:gd name="T0" fmla="*/ 38 w 40"/>
                  <a:gd name="T1" fmla="*/ 58 h 59"/>
                  <a:gd name="T2" fmla="*/ 38 w 40"/>
                  <a:gd name="T3" fmla="*/ 54 h 59"/>
                  <a:gd name="T4" fmla="*/ 13 w 40"/>
                  <a:gd name="T5" fmla="*/ 0 h 59"/>
                  <a:gd name="T6" fmla="*/ 0 w 40"/>
                  <a:gd name="T7" fmla="*/ 6 h 59"/>
                  <a:gd name="T8" fmla="*/ 25 w 40"/>
                  <a:gd name="T9" fmla="*/ 59 h 59"/>
                  <a:gd name="T10" fmla="*/ 23 w 40"/>
                  <a:gd name="T11" fmla="*/ 56 h 59"/>
                  <a:gd name="T12" fmla="*/ 38 w 40"/>
                  <a:gd name="T13" fmla="*/ 58 h 59"/>
                  <a:gd name="T14" fmla="*/ 40 w 40"/>
                  <a:gd name="T15" fmla="*/ 56 h 59"/>
                  <a:gd name="T16" fmla="*/ 38 w 40"/>
                  <a:gd name="T17" fmla="*/ 54 h 59"/>
                  <a:gd name="T18" fmla="*/ 38 w 40"/>
                  <a:gd name="T19" fmla="*/ 5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59">
                    <a:moveTo>
                      <a:pt x="38" y="58"/>
                    </a:moveTo>
                    <a:lnTo>
                      <a:pt x="38" y="54"/>
                    </a:lnTo>
                    <a:lnTo>
                      <a:pt x="13" y="0"/>
                    </a:lnTo>
                    <a:lnTo>
                      <a:pt x="0" y="6"/>
                    </a:lnTo>
                    <a:lnTo>
                      <a:pt x="25" y="59"/>
                    </a:lnTo>
                    <a:lnTo>
                      <a:pt x="23" y="56"/>
                    </a:lnTo>
                    <a:lnTo>
                      <a:pt x="38" y="58"/>
                    </a:lnTo>
                    <a:lnTo>
                      <a:pt x="40" y="56"/>
                    </a:lnTo>
                    <a:lnTo>
                      <a:pt x="38" y="54"/>
                    </a:lnTo>
                    <a:lnTo>
                      <a:pt x="38" y="5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68" name="Freeform 1755"/>
              <p:cNvSpPr>
                <a:spLocks/>
              </p:cNvSpPr>
              <p:nvPr/>
            </p:nvSpPr>
            <p:spPr bwMode="auto">
              <a:xfrm>
                <a:off x="1307" y="2058"/>
                <a:ext cx="18" cy="37"/>
              </a:xfrm>
              <a:custGeom>
                <a:avLst/>
                <a:gdLst>
                  <a:gd name="T0" fmla="*/ 16 w 27"/>
                  <a:gd name="T1" fmla="*/ 59 h 59"/>
                  <a:gd name="T2" fmla="*/ 16 w 27"/>
                  <a:gd name="T3" fmla="*/ 57 h 59"/>
                  <a:gd name="T4" fmla="*/ 27 w 27"/>
                  <a:gd name="T5" fmla="*/ 2 h 59"/>
                  <a:gd name="T6" fmla="*/ 12 w 27"/>
                  <a:gd name="T7" fmla="*/ 0 h 59"/>
                  <a:gd name="T8" fmla="*/ 0 w 27"/>
                  <a:gd name="T9" fmla="*/ 55 h 59"/>
                  <a:gd name="T10" fmla="*/ 16 w 27"/>
                  <a:gd name="T11" fmla="*/ 59 h 59"/>
                  <a:gd name="T12" fmla="*/ 16 w 27"/>
                  <a:gd name="T13" fmla="*/ 57 h 59"/>
                  <a:gd name="T14" fmla="*/ 16 w 27"/>
                  <a:gd name="T15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59">
                    <a:moveTo>
                      <a:pt x="16" y="59"/>
                    </a:moveTo>
                    <a:lnTo>
                      <a:pt x="16" y="57"/>
                    </a:lnTo>
                    <a:lnTo>
                      <a:pt x="27" y="2"/>
                    </a:lnTo>
                    <a:lnTo>
                      <a:pt x="12" y="0"/>
                    </a:lnTo>
                    <a:lnTo>
                      <a:pt x="0" y="55"/>
                    </a:lnTo>
                    <a:lnTo>
                      <a:pt x="16" y="59"/>
                    </a:lnTo>
                    <a:lnTo>
                      <a:pt x="16" y="57"/>
                    </a:lnTo>
                    <a:lnTo>
                      <a:pt x="16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69" name="Freeform 1756"/>
              <p:cNvSpPr>
                <a:spLocks/>
              </p:cNvSpPr>
              <p:nvPr/>
            </p:nvSpPr>
            <p:spPr bwMode="auto">
              <a:xfrm>
                <a:off x="1300" y="2092"/>
                <a:ext cx="17" cy="32"/>
              </a:xfrm>
              <a:custGeom>
                <a:avLst/>
                <a:gdLst>
                  <a:gd name="T0" fmla="*/ 15 w 27"/>
                  <a:gd name="T1" fmla="*/ 48 h 50"/>
                  <a:gd name="T2" fmla="*/ 15 w 27"/>
                  <a:gd name="T3" fmla="*/ 50 h 50"/>
                  <a:gd name="T4" fmla="*/ 27 w 27"/>
                  <a:gd name="T5" fmla="*/ 4 h 50"/>
                  <a:gd name="T6" fmla="*/ 11 w 27"/>
                  <a:gd name="T7" fmla="*/ 0 h 50"/>
                  <a:gd name="T8" fmla="*/ 0 w 27"/>
                  <a:gd name="T9" fmla="*/ 46 h 50"/>
                  <a:gd name="T10" fmla="*/ 0 w 27"/>
                  <a:gd name="T11" fmla="*/ 48 h 50"/>
                  <a:gd name="T12" fmla="*/ 0 w 27"/>
                  <a:gd name="T13" fmla="*/ 46 h 50"/>
                  <a:gd name="T14" fmla="*/ 0 w 27"/>
                  <a:gd name="T15" fmla="*/ 48 h 50"/>
                  <a:gd name="T16" fmla="*/ 15 w 27"/>
                  <a:gd name="T17" fmla="*/ 4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50">
                    <a:moveTo>
                      <a:pt x="15" y="48"/>
                    </a:moveTo>
                    <a:lnTo>
                      <a:pt x="15" y="50"/>
                    </a:lnTo>
                    <a:lnTo>
                      <a:pt x="27" y="4"/>
                    </a:lnTo>
                    <a:lnTo>
                      <a:pt x="11" y="0"/>
                    </a:lnTo>
                    <a:lnTo>
                      <a:pt x="0" y="46"/>
                    </a:lnTo>
                    <a:lnTo>
                      <a:pt x="0" y="48"/>
                    </a:lnTo>
                    <a:lnTo>
                      <a:pt x="0" y="46"/>
                    </a:lnTo>
                    <a:lnTo>
                      <a:pt x="0" y="48"/>
                    </a:lnTo>
                    <a:lnTo>
                      <a:pt x="15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70" name="Freeform 1757"/>
              <p:cNvSpPr>
                <a:spLocks/>
              </p:cNvSpPr>
              <p:nvPr/>
            </p:nvSpPr>
            <p:spPr bwMode="auto">
              <a:xfrm>
                <a:off x="1297" y="2123"/>
                <a:ext cx="13" cy="40"/>
              </a:xfrm>
              <a:custGeom>
                <a:avLst/>
                <a:gdLst>
                  <a:gd name="T0" fmla="*/ 15 w 19"/>
                  <a:gd name="T1" fmla="*/ 62 h 67"/>
                  <a:gd name="T2" fmla="*/ 17 w 19"/>
                  <a:gd name="T3" fmla="*/ 64 h 67"/>
                  <a:gd name="T4" fmla="*/ 19 w 19"/>
                  <a:gd name="T5" fmla="*/ 0 h 67"/>
                  <a:gd name="T6" fmla="*/ 4 w 19"/>
                  <a:gd name="T7" fmla="*/ 0 h 67"/>
                  <a:gd name="T8" fmla="*/ 0 w 19"/>
                  <a:gd name="T9" fmla="*/ 64 h 67"/>
                  <a:gd name="T10" fmla="*/ 0 w 19"/>
                  <a:gd name="T11" fmla="*/ 67 h 67"/>
                  <a:gd name="T12" fmla="*/ 0 w 19"/>
                  <a:gd name="T13" fmla="*/ 64 h 67"/>
                  <a:gd name="T14" fmla="*/ 0 w 19"/>
                  <a:gd name="T15" fmla="*/ 65 h 67"/>
                  <a:gd name="T16" fmla="*/ 0 w 19"/>
                  <a:gd name="T17" fmla="*/ 67 h 67"/>
                  <a:gd name="T18" fmla="*/ 15 w 19"/>
                  <a:gd name="T19" fmla="*/ 6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67">
                    <a:moveTo>
                      <a:pt x="15" y="62"/>
                    </a:moveTo>
                    <a:lnTo>
                      <a:pt x="17" y="64"/>
                    </a:lnTo>
                    <a:lnTo>
                      <a:pt x="19" y="0"/>
                    </a:lnTo>
                    <a:lnTo>
                      <a:pt x="4" y="0"/>
                    </a:lnTo>
                    <a:lnTo>
                      <a:pt x="0" y="64"/>
                    </a:lnTo>
                    <a:lnTo>
                      <a:pt x="0" y="67"/>
                    </a:lnTo>
                    <a:lnTo>
                      <a:pt x="0" y="64"/>
                    </a:lnTo>
                    <a:lnTo>
                      <a:pt x="0" y="65"/>
                    </a:lnTo>
                    <a:lnTo>
                      <a:pt x="0" y="67"/>
                    </a:lnTo>
                    <a:lnTo>
                      <a:pt x="15" y="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71" name="Freeform 1758"/>
              <p:cNvSpPr>
                <a:spLocks/>
              </p:cNvSpPr>
              <p:nvPr/>
            </p:nvSpPr>
            <p:spPr bwMode="auto">
              <a:xfrm>
                <a:off x="1297" y="2160"/>
                <a:ext cx="25" cy="46"/>
              </a:xfrm>
              <a:custGeom>
                <a:avLst/>
                <a:gdLst>
                  <a:gd name="T0" fmla="*/ 39 w 39"/>
                  <a:gd name="T1" fmla="*/ 71 h 71"/>
                  <a:gd name="T2" fmla="*/ 39 w 39"/>
                  <a:gd name="T3" fmla="*/ 65 h 71"/>
                  <a:gd name="T4" fmla="*/ 15 w 39"/>
                  <a:gd name="T5" fmla="*/ 0 h 71"/>
                  <a:gd name="T6" fmla="*/ 0 w 39"/>
                  <a:gd name="T7" fmla="*/ 5 h 71"/>
                  <a:gd name="T8" fmla="*/ 23 w 39"/>
                  <a:gd name="T9" fmla="*/ 71 h 71"/>
                  <a:gd name="T10" fmla="*/ 23 w 39"/>
                  <a:gd name="T11" fmla="*/ 67 h 71"/>
                  <a:gd name="T12" fmla="*/ 39 w 39"/>
                  <a:gd name="T13" fmla="*/ 71 h 71"/>
                  <a:gd name="T14" fmla="*/ 39 w 39"/>
                  <a:gd name="T15" fmla="*/ 69 h 71"/>
                  <a:gd name="T16" fmla="*/ 39 w 39"/>
                  <a:gd name="T17" fmla="*/ 65 h 71"/>
                  <a:gd name="T18" fmla="*/ 39 w 39"/>
                  <a:gd name="T19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71">
                    <a:moveTo>
                      <a:pt x="39" y="71"/>
                    </a:moveTo>
                    <a:lnTo>
                      <a:pt x="39" y="65"/>
                    </a:lnTo>
                    <a:lnTo>
                      <a:pt x="15" y="0"/>
                    </a:lnTo>
                    <a:lnTo>
                      <a:pt x="0" y="5"/>
                    </a:lnTo>
                    <a:lnTo>
                      <a:pt x="23" y="71"/>
                    </a:lnTo>
                    <a:lnTo>
                      <a:pt x="23" y="67"/>
                    </a:lnTo>
                    <a:lnTo>
                      <a:pt x="39" y="71"/>
                    </a:lnTo>
                    <a:lnTo>
                      <a:pt x="39" y="69"/>
                    </a:lnTo>
                    <a:lnTo>
                      <a:pt x="39" y="65"/>
                    </a:lnTo>
                    <a:lnTo>
                      <a:pt x="39" y="7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72" name="Freeform 1759"/>
              <p:cNvSpPr>
                <a:spLocks/>
              </p:cNvSpPr>
              <p:nvPr/>
            </p:nvSpPr>
            <p:spPr bwMode="auto">
              <a:xfrm>
                <a:off x="1306" y="2203"/>
                <a:ext cx="16" cy="29"/>
              </a:xfrm>
              <a:custGeom>
                <a:avLst/>
                <a:gdLst>
                  <a:gd name="T0" fmla="*/ 15 w 27"/>
                  <a:gd name="T1" fmla="*/ 44 h 46"/>
                  <a:gd name="T2" fmla="*/ 15 w 27"/>
                  <a:gd name="T3" fmla="*/ 46 h 46"/>
                  <a:gd name="T4" fmla="*/ 27 w 27"/>
                  <a:gd name="T5" fmla="*/ 4 h 46"/>
                  <a:gd name="T6" fmla="*/ 11 w 27"/>
                  <a:gd name="T7" fmla="*/ 0 h 46"/>
                  <a:gd name="T8" fmla="*/ 0 w 27"/>
                  <a:gd name="T9" fmla="*/ 40 h 46"/>
                  <a:gd name="T10" fmla="*/ 0 w 27"/>
                  <a:gd name="T11" fmla="*/ 42 h 46"/>
                  <a:gd name="T12" fmla="*/ 0 w 27"/>
                  <a:gd name="T13" fmla="*/ 40 h 46"/>
                  <a:gd name="T14" fmla="*/ 0 w 27"/>
                  <a:gd name="T15" fmla="*/ 42 h 46"/>
                  <a:gd name="T16" fmla="*/ 15 w 27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46">
                    <a:moveTo>
                      <a:pt x="15" y="44"/>
                    </a:moveTo>
                    <a:lnTo>
                      <a:pt x="15" y="46"/>
                    </a:lnTo>
                    <a:lnTo>
                      <a:pt x="27" y="4"/>
                    </a:lnTo>
                    <a:lnTo>
                      <a:pt x="11" y="0"/>
                    </a:lnTo>
                    <a:lnTo>
                      <a:pt x="0" y="40"/>
                    </a:lnTo>
                    <a:lnTo>
                      <a:pt x="0" y="42"/>
                    </a:lnTo>
                    <a:lnTo>
                      <a:pt x="0" y="40"/>
                    </a:lnTo>
                    <a:lnTo>
                      <a:pt x="0" y="42"/>
                    </a:lnTo>
                    <a:lnTo>
                      <a:pt x="15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73" name="Freeform 1760"/>
              <p:cNvSpPr>
                <a:spLocks/>
              </p:cNvSpPr>
              <p:nvPr/>
            </p:nvSpPr>
            <p:spPr bwMode="auto">
              <a:xfrm>
                <a:off x="1300" y="2229"/>
                <a:ext cx="15" cy="59"/>
              </a:xfrm>
              <a:custGeom>
                <a:avLst/>
                <a:gdLst>
                  <a:gd name="T0" fmla="*/ 17 w 23"/>
                  <a:gd name="T1" fmla="*/ 96 h 96"/>
                  <a:gd name="T2" fmla="*/ 23 w 23"/>
                  <a:gd name="T3" fmla="*/ 2 h 96"/>
                  <a:gd name="T4" fmla="*/ 8 w 23"/>
                  <a:gd name="T5" fmla="*/ 0 h 96"/>
                  <a:gd name="T6" fmla="*/ 0 w 23"/>
                  <a:gd name="T7" fmla="*/ 96 h 96"/>
                  <a:gd name="T8" fmla="*/ 17 w 23"/>
                  <a:gd name="T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96">
                    <a:moveTo>
                      <a:pt x="17" y="96"/>
                    </a:moveTo>
                    <a:lnTo>
                      <a:pt x="23" y="2"/>
                    </a:lnTo>
                    <a:lnTo>
                      <a:pt x="8" y="0"/>
                    </a:lnTo>
                    <a:lnTo>
                      <a:pt x="0" y="96"/>
                    </a:lnTo>
                    <a:lnTo>
                      <a:pt x="17" y="9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74" name="Freeform 1761"/>
              <p:cNvSpPr>
                <a:spLocks/>
              </p:cNvSpPr>
              <p:nvPr/>
            </p:nvSpPr>
            <p:spPr bwMode="auto">
              <a:xfrm>
                <a:off x="1300" y="2288"/>
                <a:ext cx="11" cy="39"/>
              </a:xfrm>
              <a:custGeom>
                <a:avLst/>
                <a:gdLst>
                  <a:gd name="T0" fmla="*/ 17 w 17"/>
                  <a:gd name="T1" fmla="*/ 63 h 63"/>
                  <a:gd name="T2" fmla="*/ 17 w 17"/>
                  <a:gd name="T3" fmla="*/ 0 h 63"/>
                  <a:gd name="T4" fmla="*/ 0 w 17"/>
                  <a:gd name="T5" fmla="*/ 0 h 63"/>
                  <a:gd name="T6" fmla="*/ 2 w 17"/>
                  <a:gd name="T7" fmla="*/ 63 h 63"/>
                  <a:gd name="T8" fmla="*/ 17 w 17"/>
                  <a:gd name="T9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63">
                    <a:moveTo>
                      <a:pt x="17" y="63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2" y="63"/>
                    </a:lnTo>
                    <a:lnTo>
                      <a:pt x="17" y="6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75" name="Freeform 1762"/>
              <p:cNvSpPr>
                <a:spLocks/>
              </p:cNvSpPr>
              <p:nvPr/>
            </p:nvSpPr>
            <p:spPr bwMode="auto">
              <a:xfrm>
                <a:off x="1300" y="2327"/>
                <a:ext cx="11" cy="34"/>
              </a:xfrm>
              <a:custGeom>
                <a:avLst/>
                <a:gdLst>
                  <a:gd name="T0" fmla="*/ 15 w 17"/>
                  <a:gd name="T1" fmla="*/ 54 h 54"/>
                  <a:gd name="T2" fmla="*/ 17 w 17"/>
                  <a:gd name="T3" fmla="*/ 0 h 54"/>
                  <a:gd name="T4" fmla="*/ 2 w 17"/>
                  <a:gd name="T5" fmla="*/ 0 h 54"/>
                  <a:gd name="T6" fmla="*/ 0 w 17"/>
                  <a:gd name="T7" fmla="*/ 54 h 54"/>
                  <a:gd name="T8" fmla="*/ 15 w 17"/>
                  <a:gd name="T9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54">
                    <a:moveTo>
                      <a:pt x="15" y="54"/>
                    </a:moveTo>
                    <a:lnTo>
                      <a:pt x="17" y="0"/>
                    </a:lnTo>
                    <a:lnTo>
                      <a:pt x="2" y="0"/>
                    </a:lnTo>
                    <a:lnTo>
                      <a:pt x="0" y="54"/>
                    </a:lnTo>
                    <a:lnTo>
                      <a:pt x="15" y="5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76" name="Freeform 1763"/>
              <p:cNvSpPr>
                <a:spLocks/>
              </p:cNvSpPr>
              <p:nvPr/>
            </p:nvSpPr>
            <p:spPr bwMode="auto">
              <a:xfrm>
                <a:off x="1300" y="2361"/>
                <a:ext cx="13" cy="28"/>
              </a:xfrm>
              <a:custGeom>
                <a:avLst/>
                <a:gdLst>
                  <a:gd name="T0" fmla="*/ 17 w 19"/>
                  <a:gd name="T1" fmla="*/ 38 h 44"/>
                  <a:gd name="T2" fmla="*/ 19 w 19"/>
                  <a:gd name="T3" fmla="*/ 40 h 44"/>
                  <a:gd name="T4" fmla="*/ 15 w 19"/>
                  <a:gd name="T5" fmla="*/ 0 h 44"/>
                  <a:gd name="T6" fmla="*/ 0 w 19"/>
                  <a:gd name="T7" fmla="*/ 0 h 44"/>
                  <a:gd name="T8" fmla="*/ 2 w 19"/>
                  <a:gd name="T9" fmla="*/ 42 h 44"/>
                  <a:gd name="T10" fmla="*/ 4 w 19"/>
                  <a:gd name="T11" fmla="*/ 44 h 44"/>
                  <a:gd name="T12" fmla="*/ 2 w 19"/>
                  <a:gd name="T13" fmla="*/ 42 h 44"/>
                  <a:gd name="T14" fmla="*/ 2 w 19"/>
                  <a:gd name="T15" fmla="*/ 44 h 44"/>
                  <a:gd name="T16" fmla="*/ 4 w 19"/>
                  <a:gd name="T17" fmla="*/ 44 h 44"/>
                  <a:gd name="T18" fmla="*/ 17 w 19"/>
                  <a:gd name="T19" fmla="*/ 3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44">
                    <a:moveTo>
                      <a:pt x="17" y="38"/>
                    </a:moveTo>
                    <a:lnTo>
                      <a:pt x="19" y="40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2" y="42"/>
                    </a:lnTo>
                    <a:lnTo>
                      <a:pt x="4" y="44"/>
                    </a:lnTo>
                    <a:lnTo>
                      <a:pt x="2" y="42"/>
                    </a:lnTo>
                    <a:lnTo>
                      <a:pt x="2" y="44"/>
                    </a:lnTo>
                    <a:lnTo>
                      <a:pt x="4" y="44"/>
                    </a:lnTo>
                    <a:lnTo>
                      <a:pt x="17" y="3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77" name="Freeform 1764"/>
              <p:cNvSpPr>
                <a:spLocks/>
              </p:cNvSpPr>
              <p:nvPr/>
            </p:nvSpPr>
            <p:spPr bwMode="auto">
              <a:xfrm>
                <a:off x="1302" y="2386"/>
                <a:ext cx="25" cy="30"/>
              </a:xfrm>
              <a:custGeom>
                <a:avLst/>
                <a:gdLst>
                  <a:gd name="T0" fmla="*/ 32 w 38"/>
                  <a:gd name="T1" fmla="*/ 50 h 52"/>
                  <a:gd name="T2" fmla="*/ 38 w 38"/>
                  <a:gd name="T3" fmla="*/ 46 h 52"/>
                  <a:gd name="T4" fmla="*/ 13 w 38"/>
                  <a:gd name="T5" fmla="*/ 0 h 52"/>
                  <a:gd name="T6" fmla="*/ 0 w 38"/>
                  <a:gd name="T7" fmla="*/ 6 h 52"/>
                  <a:gd name="T8" fmla="*/ 25 w 38"/>
                  <a:gd name="T9" fmla="*/ 52 h 52"/>
                  <a:gd name="T10" fmla="*/ 32 w 38"/>
                  <a:gd name="T11" fmla="*/ 5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52">
                    <a:moveTo>
                      <a:pt x="32" y="50"/>
                    </a:moveTo>
                    <a:lnTo>
                      <a:pt x="38" y="46"/>
                    </a:lnTo>
                    <a:lnTo>
                      <a:pt x="13" y="0"/>
                    </a:lnTo>
                    <a:lnTo>
                      <a:pt x="0" y="6"/>
                    </a:lnTo>
                    <a:lnTo>
                      <a:pt x="25" y="52"/>
                    </a:lnTo>
                    <a:lnTo>
                      <a:pt x="32" y="5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78" name="Freeform 1765"/>
              <p:cNvSpPr>
                <a:spLocks/>
              </p:cNvSpPr>
              <p:nvPr/>
            </p:nvSpPr>
            <p:spPr bwMode="auto">
              <a:xfrm>
                <a:off x="1192" y="1673"/>
                <a:ext cx="29" cy="167"/>
              </a:xfrm>
              <a:custGeom>
                <a:avLst/>
                <a:gdLst>
                  <a:gd name="T0" fmla="*/ 44 w 44"/>
                  <a:gd name="T1" fmla="*/ 261 h 270"/>
                  <a:gd name="T2" fmla="*/ 44 w 44"/>
                  <a:gd name="T3" fmla="*/ 265 h 270"/>
                  <a:gd name="T4" fmla="*/ 15 w 44"/>
                  <a:gd name="T5" fmla="*/ 0 h 270"/>
                  <a:gd name="T6" fmla="*/ 0 w 44"/>
                  <a:gd name="T7" fmla="*/ 2 h 270"/>
                  <a:gd name="T8" fmla="*/ 29 w 44"/>
                  <a:gd name="T9" fmla="*/ 266 h 270"/>
                  <a:gd name="T10" fmla="*/ 31 w 44"/>
                  <a:gd name="T11" fmla="*/ 270 h 270"/>
                  <a:gd name="T12" fmla="*/ 29 w 44"/>
                  <a:gd name="T13" fmla="*/ 266 h 270"/>
                  <a:gd name="T14" fmla="*/ 29 w 44"/>
                  <a:gd name="T15" fmla="*/ 268 h 270"/>
                  <a:gd name="T16" fmla="*/ 31 w 44"/>
                  <a:gd name="T17" fmla="*/ 270 h 270"/>
                  <a:gd name="T18" fmla="*/ 44 w 44"/>
                  <a:gd name="T19" fmla="*/ 261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270">
                    <a:moveTo>
                      <a:pt x="44" y="261"/>
                    </a:moveTo>
                    <a:lnTo>
                      <a:pt x="44" y="265"/>
                    </a:lnTo>
                    <a:lnTo>
                      <a:pt x="15" y="0"/>
                    </a:lnTo>
                    <a:lnTo>
                      <a:pt x="0" y="2"/>
                    </a:lnTo>
                    <a:lnTo>
                      <a:pt x="29" y="266"/>
                    </a:lnTo>
                    <a:lnTo>
                      <a:pt x="31" y="270"/>
                    </a:lnTo>
                    <a:lnTo>
                      <a:pt x="29" y="266"/>
                    </a:lnTo>
                    <a:lnTo>
                      <a:pt x="29" y="268"/>
                    </a:lnTo>
                    <a:lnTo>
                      <a:pt x="31" y="270"/>
                    </a:lnTo>
                    <a:lnTo>
                      <a:pt x="44" y="2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79" name="Freeform 1766"/>
              <p:cNvSpPr>
                <a:spLocks/>
              </p:cNvSpPr>
              <p:nvPr/>
            </p:nvSpPr>
            <p:spPr bwMode="auto">
              <a:xfrm>
                <a:off x="1213" y="1836"/>
                <a:ext cx="40" cy="49"/>
              </a:xfrm>
              <a:custGeom>
                <a:avLst/>
                <a:gdLst>
                  <a:gd name="T0" fmla="*/ 65 w 65"/>
                  <a:gd name="T1" fmla="*/ 69 h 78"/>
                  <a:gd name="T2" fmla="*/ 13 w 65"/>
                  <a:gd name="T3" fmla="*/ 0 h 78"/>
                  <a:gd name="T4" fmla="*/ 0 w 65"/>
                  <a:gd name="T5" fmla="*/ 9 h 78"/>
                  <a:gd name="T6" fmla="*/ 54 w 65"/>
                  <a:gd name="T7" fmla="*/ 78 h 78"/>
                  <a:gd name="T8" fmla="*/ 65 w 65"/>
                  <a:gd name="T9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78">
                    <a:moveTo>
                      <a:pt x="65" y="69"/>
                    </a:moveTo>
                    <a:lnTo>
                      <a:pt x="13" y="0"/>
                    </a:lnTo>
                    <a:lnTo>
                      <a:pt x="0" y="9"/>
                    </a:lnTo>
                    <a:lnTo>
                      <a:pt x="54" y="78"/>
                    </a:lnTo>
                    <a:lnTo>
                      <a:pt x="65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80" name="Freeform 1767"/>
              <p:cNvSpPr>
                <a:spLocks/>
              </p:cNvSpPr>
              <p:nvPr/>
            </p:nvSpPr>
            <p:spPr bwMode="auto">
              <a:xfrm>
                <a:off x="1247" y="1879"/>
                <a:ext cx="34" cy="42"/>
              </a:xfrm>
              <a:custGeom>
                <a:avLst/>
                <a:gdLst>
                  <a:gd name="T0" fmla="*/ 55 w 55"/>
                  <a:gd name="T1" fmla="*/ 63 h 69"/>
                  <a:gd name="T2" fmla="*/ 55 w 55"/>
                  <a:gd name="T3" fmla="*/ 61 h 69"/>
                  <a:gd name="T4" fmla="*/ 11 w 55"/>
                  <a:gd name="T5" fmla="*/ 0 h 69"/>
                  <a:gd name="T6" fmla="*/ 0 w 55"/>
                  <a:gd name="T7" fmla="*/ 9 h 69"/>
                  <a:gd name="T8" fmla="*/ 42 w 55"/>
                  <a:gd name="T9" fmla="*/ 69 h 69"/>
                  <a:gd name="T10" fmla="*/ 40 w 55"/>
                  <a:gd name="T11" fmla="*/ 67 h 69"/>
                  <a:gd name="T12" fmla="*/ 55 w 55"/>
                  <a:gd name="T13" fmla="*/ 63 h 69"/>
                  <a:gd name="T14" fmla="*/ 55 w 55"/>
                  <a:gd name="T15" fmla="*/ 61 h 69"/>
                  <a:gd name="T16" fmla="*/ 55 w 55"/>
                  <a:gd name="T17" fmla="*/ 6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69">
                    <a:moveTo>
                      <a:pt x="55" y="63"/>
                    </a:moveTo>
                    <a:lnTo>
                      <a:pt x="55" y="61"/>
                    </a:lnTo>
                    <a:lnTo>
                      <a:pt x="11" y="0"/>
                    </a:lnTo>
                    <a:lnTo>
                      <a:pt x="0" y="9"/>
                    </a:lnTo>
                    <a:lnTo>
                      <a:pt x="42" y="69"/>
                    </a:lnTo>
                    <a:lnTo>
                      <a:pt x="40" y="67"/>
                    </a:lnTo>
                    <a:lnTo>
                      <a:pt x="55" y="63"/>
                    </a:lnTo>
                    <a:lnTo>
                      <a:pt x="55" y="61"/>
                    </a:lnTo>
                    <a:lnTo>
                      <a:pt x="55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81" name="Freeform 1768"/>
              <p:cNvSpPr>
                <a:spLocks/>
              </p:cNvSpPr>
              <p:nvPr/>
            </p:nvSpPr>
            <p:spPr bwMode="auto">
              <a:xfrm>
                <a:off x="1273" y="1918"/>
                <a:ext cx="22" cy="40"/>
              </a:xfrm>
              <a:custGeom>
                <a:avLst/>
                <a:gdLst>
                  <a:gd name="T0" fmla="*/ 29 w 36"/>
                  <a:gd name="T1" fmla="*/ 62 h 65"/>
                  <a:gd name="T2" fmla="*/ 36 w 36"/>
                  <a:gd name="T3" fmla="*/ 60 h 65"/>
                  <a:gd name="T4" fmla="*/ 15 w 36"/>
                  <a:gd name="T5" fmla="*/ 0 h 65"/>
                  <a:gd name="T6" fmla="*/ 0 w 36"/>
                  <a:gd name="T7" fmla="*/ 4 h 65"/>
                  <a:gd name="T8" fmla="*/ 21 w 36"/>
                  <a:gd name="T9" fmla="*/ 65 h 65"/>
                  <a:gd name="T10" fmla="*/ 29 w 36"/>
                  <a:gd name="T11" fmla="*/ 6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65">
                    <a:moveTo>
                      <a:pt x="29" y="62"/>
                    </a:moveTo>
                    <a:lnTo>
                      <a:pt x="36" y="60"/>
                    </a:lnTo>
                    <a:lnTo>
                      <a:pt x="15" y="0"/>
                    </a:lnTo>
                    <a:lnTo>
                      <a:pt x="0" y="4"/>
                    </a:lnTo>
                    <a:lnTo>
                      <a:pt x="21" y="65"/>
                    </a:lnTo>
                    <a:lnTo>
                      <a:pt x="29" y="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82" name="Freeform 1769"/>
              <p:cNvSpPr>
                <a:spLocks/>
              </p:cNvSpPr>
              <p:nvPr/>
            </p:nvSpPr>
            <p:spPr bwMode="auto">
              <a:xfrm>
                <a:off x="2235" y="3609"/>
                <a:ext cx="12" cy="16"/>
              </a:xfrm>
              <a:custGeom>
                <a:avLst/>
                <a:gdLst>
                  <a:gd name="T0" fmla="*/ 11 w 19"/>
                  <a:gd name="T1" fmla="*/ 20 h 27"/>
                  <a:gd name="T2" fmla="*/ 0 w 19"/>
                  <a:gd name="T3" fmla="*/ 18 h 27"/>
                  <a:gd name="T4" fmla="*/ 6 w 19"/>
                  <a:gd name="T5" fmla="*/ 27 h 27"/>
                  <a:gd name="T6" fmla="*/ 19 w 19"/>
                  <a:gd name="T7" fmla="*/ 20 h 27"/>
                  <a:gd name="T8" fmla="*/ 13 w 19"/>
                  <a:gd name="T9" fmla="*/ 10 h 27"/>
                  <a:gd name="T10" fmla="*/ 2 w 19"/>
                  <a:gd name="T11" fmla="*/ 8 h 27"/>
                  <a:gd name="T12" fmla="*/ 13 w 19"/>
                  <a:gd name="T13" fmla="*/ 10 h 27"/>
                  <a:gd name="T14" fmla="*/ 10 w 19"/>
                  <a:gd name="T15" fmla="*/ 0 h 27"/>
                  <a:gd name="T16" fmla="*/ 2 w 19"/>
                  <a:gd name="T17" fmla="*/ 8 h 27"/>
                  <a:gd name="T18" fmla="*/ 11 w 19"/>
                  <a:gd name="T1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7">
                    <a:moveTo>
                      <a:pt x="11" y="20"/>
                    </a:moveTo>
                    <a:lnTo>
                      <a:pt x="0" y="18"/>
                    </a:lnTo>
                    <a:lnTo>
                      <a:pt x="6" y="27"/>
                    </a:lnTo>
                    <a:lnTo>
                      <a:pt x="19" y="20"/>
                    </a:lnTo>
                    <a:lnTo>
                      <a:pt x="13" y="10"/>
                    </a:lnTo>
                    <a:lnTo>
                      <a:pt x="2" y="8"/>
                    </a:lnTo>
                    <a:lnTo>
                      <a:pt x="13" y="10"/>
                    </a:lnTo>
                    <a:lnTo>
                      <a:pt x="10" y="0"/>
                    </a:lnTo>
                    <a:lnTo>
                      <a:pt x="2" y="8"/>
                    </a:lnTo>
                    <a:lnTo>
                      <a:pt x="11" y="2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83" name="Freeform 1770"/>
              <p:cNvSpPr>
                <a:spLocks/>
              </p:cNvSpPr>
              <p:nvPr/>
            </p:nvSpPr>
            <p:spPr bwMode="auto">
              <a:xfrm>
                <a:off x="2222" y="3614"/>
                <a:ext cx="20" cy="19"/>
              </a:xfrm>
              <a:custGeom>
                <a:avLst/>
                <a:gdLst>
                  <a:gd name="T0" fmla="*/ 7 w 30"/>
                  <a:gd name="T1" fmla="*/ 33 h 33"/>
                  <a:gd name="T2" fmla="*/ 9 w 30"/>
                  <a:gd name="T3" fmla="*/ 31 h 33"/>
                  <a:gd name="T4" fmla="*/ 30 w 30"/>
                  <a:gd name="T5" fmla="*/ 12 h 33"/>
                  <a:gd name="T6" fmla="*/ 21 w 30"/>
                  <a:gd name="T7" fmla="*/ 0 h 33"/>
                  <a:gd name="T8" fmla="*/ 0 w 30"/>
                  <a:gd name="T9" fmla="*/ 19 h 33"/>
                  <a:gd name="T10" fmla="*/ 2 w 30"/>
                  <a:gd name="T11" fmla="*/ 17 h 33"/>
                  <a:gd name="T12" fmla="*/ 7 w 30"/>
                  <a:gd name="T13" fmla="*/ 33 h 33"/>
                  <a:gd name="T14" fmla="*/ 9 w 30"/>
                  <a:gd name="T15" fmla="*/ 31 h 33"/>
                  <a:gd name="T16" fmla="*/ 7 w 30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33">
                    <a:moveTo>
                      <a:pt x="7" y="33"/>
                    </a:moveTo>
                    <a:lnTo>
                      <a:pt x="9" y="31"/>
                    </a:lnTo>
                    <a:lnTo>
                      <a:pt x="30" y="12"/>
                    </a:lnTo>
                    <a:lnTo>
                      <a:pt x="21" y="0"/>
                    </a:lnTo>
                    <a:lnTo>
                      <a:pt x="0" y="19"/>
                    </a:lnTo>
                    <a:lnTo>
                      <a:pt x="2" y="17"/>
                    </a:lnTo>
                    <a:lnTo>
                      <a:pt x="7" y="33"/>
                    </a:lnTo>
                    <a:lnTo>
                      <a:pt x="9" y="31"/>
                    </a:lnTo>
                    <a:lnTo>
                      <a:pt x="7" y="3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84" name="Freeform 1771"/>
              <p:cNvSpPr>
                <a:spLocks/>
              </p:cNvSpPr>
              <p:nvPr/>
            </p:nvSpPr>
            <p:spPr bwMode="auto">
              <a:xfrm>
                <a:off x="2216" y="3624"/>
                <a:ext cx="12" cy="12"/>
              </a:xfrm>
              <a:custGeom>
                <a:avLst/>
                <a:gdLst>
                  <a:gd name="T0" fmla="*/ 4 w 15"/>
                  <a:gd name="T1" fmla="*/ 12 h 20"/>
                  <a:gd name="T2" fmla="*/ 6 w 15"/>
                  <a:gd name="T3" fmla="*/ 20 h 20"/>
                  <a:gd name="T4" fmla="*/ 15 w 15"/>
                  <a:gd name="T5" fmla="*/ 16 h 20"/>
                  <a:gd name="T6" fmla="*/ 10 w 15"/>
                  <a:gd name="T7" fmla="*/ 0 h 20"/>
                  <a:gd name="T8" fmla="*/ 0 w 15"/>
                  <a:gd name="T9" fmla="*/ 4 h 20"/>
                  <a:gd name="T10" fmla="*/ 4 w 15"/>
                  <a:gd name="T11" fmla="*/ 1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20">
                    <a:moveTo>
                      <a:pt x="4" y="12"/>
                    </a:moveTo>
                    <a:lnTo>
                      <a:pt x="6" y="20"/>
                    </a:lnTo>
                    <a:lnTo>
                      <a:pt x="15" y="16"/>
                    </a:lnTo>
                    <a:lnTo>
                      <a:pt x="10" y="0"/>
                    </a:lnTo>
                    <a:lnTo>
                      <a:pt x="0" y="4"/>
                    </a:lnTo>
                    <a:lnTo>
                      <a:pt x="4" y="1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85" name="Freeform 1772"/>
              <p:cNvSpPr>
                <a:spLocks/>
              </p:cNvSpPr>
              <p:nvPr/>
            </p:nvSpPr>
            <p:spPr bwMode="auto">
              <a:xfrm>
                <a:off x="2238" y="3621"/>
                <a:ext cx="70" cy="118"/>
              </a:xfrm>
              <a:custGeom>
                <a:avLst/>
                <a:gdLst>
                  <a:gd name="T0" fmla="*/ 7 w 111"/>
                  <a:gd name="T1" fmla="*/ 3 h 191"/>
                  <a:gd name="T2" fmla="*/ 0 w 111"/>
                  <a:gd name="T3" fmla="*/ 7 h 191"/>
                  <a:gd name="T4" fmla="*/ 98 w 111"/>
                  <a:gd name="T5" fmla="*/ 191 h 191"/>
                  <a:gd name="T6" fmla="*/ 111 w 111"/>
                  <a:gd name="T7" fmla="*/ 184 h 191"/>
                  <a:gd name="T8" fmla="*/ 13 w 111"/>
                  <a:gd name="T9" fmla="*/ 0 h 191"/>
                  <a:gd name="T10" fmla="*/ 7 w 111"/>
                  <a:gd name="T11" fmla="*/ 3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191">
                    <a:moveTo>
                      <a:pt x="7" y="3"/>
                    </a:moveTo>
                    <a:lnTo>
                      <a:pt x="0" y="7"/>
                    </a:lnTo>
                    <a:lnTo>
                      <a:pt x="98" y="191"/>
                    </a:lnTo>
                    <a:lnTo>
                      <a:pt x="111" y="184"/>
                    </a:lnTo>
                    <a:lnTo>
                      <a:pt x="13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86" name="Text Box 1774"/>
              <p:cNvSpPr txBox="1">
                <a:spLocks noChangeArrowheads="1"/>
              </p:cNvSpPr>
              <p:nvPr/>
            </p:nvSpPr>
            <p:spPr bwMode="auto">
              <a:xfrm>
                <a:off x="2428" y="3882"/>
                <a:ext cx="116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FF66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endParaRPr lang="es-MX">
                  <a:solidFill>
                    <a:schemeClr val="bg1"/>
                  </a:solidFill>
                </a:endParaRPr>
              </a:p>
            </p:txBody>
          </p:sp>
        </p:grpSp>
      </p:grpSp>
      <p:graphicFrame>
        <p:nvGraphicFramePr>
          <p:cNvPr id="7" name="Gráfico 6"/>
          <p:cNvGraphicFramePr/>
          <p:nvPr>
            <p:extLst/>
          </p:nvPr>
        </p:nvGraphicFramePr>
        <p:xfrm>
          <a:off x="1524000" y="3841913"/>
          <a:ext cx="6096000" cy="2683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1115616" y="4327936"/>
            <a:ext cx="720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dirty="0" smtClean="0"/>
              <a:t>Casos</a:t>
            </a:r>
            <a:endParaRPr lang="es-MX" b="1" i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1763688" y="3441194"/>
            <a:ext cx="56364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i="1" dirty="0" smtClean="0"/>
              <a:t>Histórico de Notificación de Casos de EFE</a:t>
            </a:r>
          </a:p>
          <a:p>
            <a:pPr algn="ctr"/>
            <a:r>
              <a:rPr lang="es-MX" sz="2000" b="1" i="1" dirty="0" smtClean="0"/>
              <a:t>San Luis Potosí 2005 – 2017*.</a:t>
            </a:r>
            <a:endParaRPr lang="es-MX" sz="2000" b="1" i="1" dirty="0"/>
          </a:p>
        </p:txBody>
      </p:sp>
      <p:cxnSp>
        <p:nvCxnSpPr>
          <p:cNvPr id="5" name="Conector recto 4"/>
          <p:cNvCxnSpPr/>
          <p:nvPr/>
        </p:nvCxnSpPr>
        <p:spPr>
          <a:xfrm>
            <a:off x="1524000" y="4869160"/>
            <a:ext cx="6096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9" name="Flecha derecha 888"/>
          <p:cNvSpPr/>
          <p:nvPr/>
        </p:nvSpPr>
        <p:spPr>
          <a:xfrm rot="860210">
            <a:off x="6432818" y="4470517"/>
            <a:ext cx="1141022" cy="3252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34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Riesgo latente de reintroducción.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6634" y="1336826"/>
            <a:ext cx="2525447" cy="237197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3467" y="1569332"/>
            <a:ext cx="4790692" cy="46215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8686" y="1233086"/>
            <a:ext cx="4727564" cy="20747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457" y="4005063"/>
            <a:ext cx="2530624" cy="2746422"/>
          </a:xfrm>
          <a:prstGeom prst="rect">
            <a:avLst/>
          </a:prstGeom>
        </p:spPr>
      </p:pic>
      <p:graphicFrame>
        <p:nvGraphicFramePr>
          <p:cNvPr id="10" name="Tabla 9"/>
          <p:cNvGraphicFramePr>
            <a:graphicFrameLocks noGrp="1"/>
          </p:cNvGraphicFramePr>
          <p:nvPr>
            <p:extLst/>
          </p:nvPr>
        </p:nvGraphicFramePr>
        <p:xfrm>
          <a:off x="3829296" y="2160255"/>
          <a:ext cx="5173356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1161"/>
                <a:gridCol w="3992195"/>
              </a:tblGrid>
              <a:tr h="349489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Més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Países</a:t>
                      </a:r>
                      <a:r>
                        <a:rPr lang="es-MX" baseline="0" dirty="0" smtClean="0"/>
                        <a:t> con brotes</a:t>
                      </a:r>
                      <a:endParaRPr lang="es-MX" dirty="0"/>
                    </a:p>
                  </a:txBody>
                  <a:tcPr/>
                </a:tc>
              </a:tr>
              <a:tr h="553358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Diciembre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Argentina,</a:t>
                      </a:r>
                      <a:r>
                        <a:rPr lang="es-MX" sz="1600" baseline="0" dirty="0" smtClean="0"/>
                        <a:t> Canadá, EU, Venezuela. </a:t>
                      </a:r>
                    </a:p>
                    <a:p>
                      <a:r>
                        <a:rPr lang="es-MX" sz="1600" baseline="0" dirty="0" smtClean="0"/>
                        <a:t>Europa</a:t>
                      </a:r>
                      <a:endParaRPr lang="es-MX" sz="1600" dirty="0"/>
                    </a:p>
                  </a:txBody>
                  <a:tcPr/>
                </a:tc>
              </a:tr>
              <a:tr h="320365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Noviembre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República Bolivariana de Venezuela</a:t>
                      </a:r>
                      <a:endParaRPr lang="es-MX" sz="1600" dirty="0"/>
                    </a:p>
                  </a:txBody>
                  <a:tcPr/>
                </a:tc>
              </a:tr>
              <a:tr h="78635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Octubre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Ontario, Canadá</a:t>
                      </a:r>
                    </a:p>
                    <a:p>
                      <a:r>
                        <a:rPr lang="es-MX" sz="1600" dirty="0" smtClean="0"/>
                        <a:t>Venezuela</a:t>
                      </a:r>
                    </a:p>
                    <a:p>
                      <a:r>
                        <a:rPr lang="es-MX" sz="1600" dirty="0" smtClean="0"/>
                        <a:t>Bolívar</a:t>
                      </a:r>
                      <a:endParaRPr lang="es-MX" sz="1600" dirty="0"/>
                    </a:p>
                  </a:txBody>
                  <a:tcPr/>
                </a:tc>
              </a:tr>
              <a:tr h="78635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Agosto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Europa: Croacia, Chipre,</a:t>
                      </a:r>
                      <a:r>
                        <a:rPr lang="es-MX" sz="1600" baseline="0" dirty="0" smtClean="0"/>
                        <a:t> Eslovaquia, Eslovenia, Estonia, Finlandia, Grecia, Irlanda, Lituania, Luxemburgo, Países Bajos, Polonia, Suecia, Reino Unido</a:t>
                      </a:r>
                      <a:endParaRPr lang="es-MX" sz="1600" dirty="0"/>
                    </a:p>
                  </a:txBody>
                  <a:tcPr/>
                </a:tc>
              </a:tr>
              <a:tr h="320365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Mayo 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Minnesota,</a:t>
                      </a:r>
                      <a:r>
                        <a:rPr lang="es-MX" sz="1600" baseline="0" dirty="0" smtClean="0"/>
                        <a:t> EU</a:t>
                      </a:r>
                      <a:endParaRPr lang="es-MX" sz="1600" dirty="0"/>
                    </a:p>
                  </a:txBody>
                  <a:tcPr/>
                </a:tc>
              </a:tr>
              <a:tr h="964659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Abril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Europa: Alemania, Austria, Bélgica, Bulgaria, República Checa, Dinamarca, Francia, </a:t>
                      </a:r>
                      <a:r>
                        <a:rPr lang="es-MX" sz="1600" dirty="0" err="1" smtClean="0"/>
                        <a:t>Hungria</a:t>
                      </a:r>
                      <a:r>
                        <a:rPr lang="es-MX" sz="1600" dirty="0" smtClean="0"/>
                        <a:t>, Islandia, Italia, Portugal, España, Suecia, Rumania, Ucrania</a:t>
                      </a:r>
                      <a:endParaRPr lang="es-MX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470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5496" y="1473746"/>
            <a:ext cx="89644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Indicadores Caminando a la Excelencia:</a:t>
            </a:r>
          </a:p>
          <a:p>
            <a:pPr algn="ctr"/>
            <a:endParaRPr lang="es-MX" sz="32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endParaRPr lang="es-MX" sz="32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571500" indent="-571500">
              <a:buFontTx/>
              <a:buChar char="-"/>
            </a:pPr>
            <a:r>
              <a:rPr lang="es-MX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VIGILANCIA CONVENCIONAL              (7)</a:t>
            </a:r>
          </a:p>
          <a:p>
            <a:pPr marL="571500" indent="-571500">
              <a:buFontTx/>
              <a:buChar char="-"/>
            </a:pPr>
            <a:r>
              <a:rPr lang="es-MX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MORTALIDAD                                        (11)</a:t>
            </a:r>
          </a:p>
          <a:p>
            <a:pPr marL="571500" indent="-571500">
              <a:buFontTx/>
              <a:buChar char="-"/>
            </a:pPr>
            <a:r>
              <a:rPr lang="es-MX" sz="3200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ENF. TRANSMISIBLES                            (60)</a:t>
            </a:r>
          </a:p>
          <a:p>
            <a:pPr marL="571500" indent="-571500">
              <a:buFontTx/>
              <a:buChar char="-"/>
            </a:pPr>
            <a:r>
              <a:rPr lang="es-MX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ENF. NO TRANSMISIBLES                     (22)</a:t>
            </a:r>
          </a:p>
        </p:txBody>
      </p:sp>
    </p:spTree>
    <p:extLst>
      <p:ext uri="{BB962C8B-B14F-4D97-AF65-F5344CB8AC3E}">
        <p14:creationId xmlns:p14="http://schemas.microsoft.com/office/powerpoint/2010/main" val="96186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i="1" dirty="0" smtClean="0"/>
              <a:t>Parálisis Flácida Aguda</a:t>
            </a:r>
            <a:endParaRPr lang="es-ES" b="1" i="1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360343" y="2158055"/>
          <a:ext cx="4402832" cy="36163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>
            <p:extLst/>
          </p:nvPr>
        </p:nvGraphicFramePr>
        <p:xfrm>
          <a:off x="5415023" y="2492896"/>
          <a:ext cx="3240360" cy="33619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1656184"/>
              </a:tblGrid>
              <a:tr h="665748">
                <a:tc>
                  <a:txBody>
                    <a:bodyPr/>
                    <a:lstStyle/>
                    <a:p>
                      <a:pPr algn="ctr"/>
                      <a:r>
                        <a:rPr lang="es-ES" sz="2000" b="1" i="1" dirty="0" smtClean="0">
                          <a:solidFill>
                            <a:schemeClr val="tx1"/>
                          </a:solidFill>
                        </a:rPr>
                        <a:t>Institución</a:t>
                      </a:r>
                      <a:endParaRPr lang="es-ES" sz="20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>
                          <a:solidFill>
                            <a:schemeClr val="tx1"/>
                          </a:solidFill>
                        </a:rPr>
                        <a:t>Logro %, Diciembre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39247">
                <a:tc>
                  <a:txBody>
                    <a:bodyPr/>
                    <a:lstStyle/>
                    <a:p>
                      <a:pPr algn="ctr"/>
                      <a:r>
                        <a:rPr lang="es-ES" sz="1600" b="1" i="1" dirty="0" smtClean="0"/>
                        <a:t>SSA</a:t>
                      </a:r>
                      <a:endParaRPr lang="es-ES" sz="16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i="1" dirty="0" smtClean="0"/>
                        <a:t>100</a:t>
                      </a:r>
                      <a:endParaRPr lang="es-ES" sz="16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39247">
                <a:tc>
                  <a:txBody>
                    <a:bodyPr/>
                    <a:lstStyle/>
                    <a:p>
                      <a:pPr algn="ctr"/>
                      <a:r>
                        <a:rPr lang="es-ES" sz="1600" b="1" i="1" dirty="0" smtClean="0"/>
                        <a:t>IMSS</a:t>
                      </a:r>
                      <a:r>
                        <a:rPr lang="es-ES" sz="1600" b="1" i="1" baseline="0" dirty="0" smtClean="0"/>
                        <a:t> ORDI</a:t>
                      </a:r>
                      <a:endParaRPr lang="es-ES" sz="16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i="1" dirty="0" smtClean="0"/>
                        <a:t>100</a:t>
                      </a:r>
                      <a:endParaRPr lang="es-ES" sz="16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39247">
                <a:tc>
                  <a:txBody>
                    <a:bodyPr/>
                    <a:lstStyle/>
                    <a:p>
                      <a:pPr algn="ctr"/>
                      <a:r>
                        <a:rPr lang="es-ES" sz="1600" b="1" i="1" dirty="0" smtClean="0"/>
                        <a:t>ISSSTE</a:t>
                      </a:r>
                      <a:endParaRPr lang="es-ES" sz="16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i="1" dirty="0" smtClean="0"/>
                        <a:t>50</a:t>
                      </a:r>
                      <a:endParaRPr lang="es-ES" sz="16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39247">
                <a:tc>
                  <a:txBody>
                    <a:bodyPr/>
                    <a:lstStyle/>
                    <a:p>
                      <a:pPr algn="ctr"/>
                      <a:r>
                        <a:rPr lang="es-ES" sz="1600" b="1" i="1" dirty="0" smtClean="0"/>
                        <a:t>PROSPERA</a:t>
                      </a:r>
                      <a:endParaRPr lang="es-ES" sz="16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i="1" dirty="0" smtClean="0"/>
                        <a:t>50</a:t>
                      </a:r>
                      <a:endParaRPr lang="es-ES" sz="16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39247">
                <a:tc>
                  <a:txBody>
                    <a:bodyPr/>
                    <a:lstStyle/>
                    <a:p>
                      <a:pPr algn="ctr"/>
                      <a:r>
                        <a:rPr lang="es-ES" sz="2000" b="1" i="1" dirty="0" smtClean="0"/>
                        <a:t>ESTATAL</a:t>
                      </a:r>
                      <a:endParaRPr lang="es-ES" sz="20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i="1" dirty="0" smtClean="0"/>
                        <a:t>100</a:t>
                      </a:r>
                      <a:endParaRPr lang="es-ES" sz="20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7 Rectángulo"/>
          <p:cNvSpPr/>
          <p:nvPr/>
        </p:nvSpPr>
        <p:spPr>
          <a:xfrm>
            <a:off x="581539" y="1893428"/>
            <a:ext cx="396044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Casos de PFA por Institución</a:t>
            </a:r>
            <a:endParaRPr lang="es-ES" sz="2400" b="1" dirty="0"/>
          </a:p>
        </p:txBody>
      </p:sp>
      <p:sp>
        <p:nvSpPr>
          <p:cNvPr id="9" name="8 Rectángulo"/>
          <p:cNvSpPr/>
          <p:nvPr/>
        </p:nvSpPr>
        <p:spPr>
          <a:xfrm>
            <a:off x="4998187" y="1893428"/>
            <a:ext cx="396044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Logro por Institución</a:t>
            </a:r>
            <a:endParaRPr lang="es-ES" sz="24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3419872" y="2492896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i="1" dirty="0" smtClean="0"/>
              <a:t>N= 41</a:t>
            </a:r>
            <a:endParaRPr lang="es-ES" sz="2000" b="1" i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0" y="6514841"/>
            <a:ext cx="5220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1" dirty="0" smtClean="0"/>
              <a:t>Fuente: Depto. V.U.E.D. hasta semana 52 2016. </a:t>
            </a:r>
            <a:endParaRPr lang="es-ES" sz="1600" b="1" i="1" dirty="0"/>
          </a:p>
        </p:txBody>
      </p:sp>
    </p:spTree>
    <p:extLst>
      <p:ext uri="{BB962C8B-B14F-4D97-AF65-F5344CB8AC3E}">
        <p14:creationId xmlns:p14="http://schemas.microsoft.com/office/powerpoint/2010/main" val="193738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i="1" dirty="0" smtClean="0"/>
              <a:t>Síndrome </a:t>
            </a:r>
            <a:r>
              <a:rPr lang="es-ES" b="1" i="1" dirty="0" err="1" smtClean="0"/>
              <a:t>Coqueluchoide</a:t>
            </a:r>
            <a:endParaRPr lang="es-ES" b="1" i="1" dirty="0"/>
          </a:p>
        </p:txBody>
      </p:sp>
      <p:sp>
        <p:nvSpPr>
          <p:cNvPr id="4" name="3 Rectángulo"/>
          <p:cNvSpPr/>
          <p:nvPr/>
        </p:nvSpPr>
        <p:spPr>
          <a:xfrm>
            <a:off x="5940152" y="1484784"/>
            <a:ext cx="230425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i="1" dirty="0" smtClean="0"/>
              <a:t>Meta: 120</a:t>
            </a:r>
            <a:endParaRPr lang="es-ES" sz="3200" b="1" i="1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/>
          </p:nvPr>
        </p:nvGraphicFramePr>
        <p:xfrm>
          <a:off x="5220072" y="2893006"/>
          <a:ext cx="3610744" cy="3629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1954560"/>
              </a:tblGrid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>
                          <a:solidFill>
                            <a:schemeClr val="tx1"/>
                          </a:solidFill>
                        </a:rPr>
                        <a:t>Institución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i="1" dirty="0" smtClean="0">
                          <a:solidFill>
                            <a:schemeClr val="tx1"/>
                          </a:solidFill>
                        </a:rPr>
                        <a:t>Logro %. Diciembre</a:t>
                      </a:r>
                      <a:endParaRPr lang="es-ES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SSA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100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IMSS</a:t>
                      </a:r>
                      <a:r>
                        <a:rPr lang="es-ES" b="1" i="1" baseline="0" dirty="0" smtClean="0"/>
                        <a:t> ORDI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80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ISSSTE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10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IMSS OPOR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67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PRIV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100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sz="2400" b="1" i="1" dirty="0" smtClean="0"/>
                        <a:t>ESTATAL</a:t>
                      </a:r>
                      <a:endParaRPr lang="es-ES" sz="2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i="1" dirty="0" smtClean="0"/>
                        <a:t>100</a:t>
                      </a:r>
                      <a:endParaRPr lang="es-ES" sz="2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7 Rectángulo"/>
          <p:cNvSpPr/>
          <p:nvPr/>
        </p:nvSpPr>
        <p:spPr>
          <a:xfrm>
            <a:off x="323528" y="1556792"/>
            <a:ext cx="457200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Casos de </a:t>
            </a:r>
            <a:r>
              <a:rPr lang="es-ES" sz="2400" b="1" dirty="0" err="1" smtClean="0"/>
              <a:t>Sx.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Coqueluchoide</a:t>
            </a:r>
            <a:r>
              <a:rPr lang="es-ES" sz="2400" b="1" dirty="0" smtClean="0"/>
              <a:t> por Institución</a:t>
            </a:r>
            <a:endParaRPr lang="es-ES" sz="2400" b="1" dirty="0"/>
          </a:p>
        </p:txBody>
      </p:sp>
      <p:sp>
        <p:nvSpPr>
          <p:cNvPr id="9" name="8 Rectángulo"/>
          <p:cNvSpPr/>
          <p:nvPr/>
        </p:nvSpPr>
        <p:spPr>
          <a:xfrm>
            <a:off x="5070287" y="2260903"/>
            <a:ext cx="396044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Logro por Institución</a:t>
            </a:r>
            <a:endParaRPr lang="es-ES" sz="24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3419872" y="2492896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i="1" dirty="0" smtClean="0"/>
              <a:t>N= 139</a:t>
            </a:r>
            <a:endParaRPr lang="es-ES" sz="2000" b="1" i="1" dirty="0"/>
          </a:p>
        </p:txBody>
      </p:sp>
      <p:graphicFrame>
        <p:nvGraphicFramePr>
          <p:cNvPr id="12" name="4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272661" y="1876762"/>
          <a:ext cx="4860032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12 CuadroTexto"/>
          <p:cNvSpPr txBox="1"/>
          <p:nvPr/>
        </p:nvSpPr>
        <p:spPr>
          <a:xfrm>
            <a:off x="0" y="6525344"/>
            <a:ext cx="5220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1" dirty="0" smtClean="0"/>
              <a:t>Fuente: Depto. V.U.E.D. hasta semana 52 2017. </a:t>
            </a:r>
            <a:endParaRPr lang="es-ES" sz="1600" b="1" i="1" dirty="0"/>
          </a:p>
        </p:txBody>
      </p:sp>
    </p:spTree>
    <p:extLst>
      <p:ext uri="{BB962C8B-B14F-4D97-AF65-F5344CB8AC3E}">
        <p14:creationId xmlns:p14="http://schemas.microsoft.com/office/powerpoint/2010/main" val="4510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1"/>
          <p:cNvSpPr>
            <a:spLocks noGrp="1"/>
          </p:cNvSpPr>
          <p:nvPr>
            <p:ph type="title"/>
          </p:nvPr>
        </p:nvSpPr>
        <p:spPr>
          <a:xfrm>
            <a:off x="467544" y="114300"/>
            <a:ext cx="8202613" cy="866428"/>
          </a:xfrm>
        </p:spPr>
        <p:txBody>
          <a:bodyPr>
            <a:normAutofit/>
          </a:bodyPr>
          <a:lstStyle/>
          <a:p>
            <a:r>
              <a:rPr lang="es-MX" sz="3200" b="1" i="1" dirty="0" smtClean="0"/>
              <a:t>Municipios con </a:t>
            </a:r>
            <a:r>
              <a:rPr lang="es-MX" sz="3200" b="1" i="1" dirty="0" err="1" smtClean="0"/>
              <a:t>Bordetella</a:t>
            </a:r>
            <a:r>
              <a:rPr lang="es-MX" sz="3200" b="1" i="1" dirty="0" smtClean="0"/>
              <a:t> 2017</a:t>
            </a:r>
          </a:p>
        </p:txBody>
      </p:sp>
      <p:sp>
        <p:nvSpPr>
          <p:cNvPr id="10248" name="CuadroTexto 911"/>
          <p:cNvSpPr txBox="1">
            <a:spLocks noChangeArrowheads="1"/>
          </p:cNvSpPr>
          <p:nvPr/>
        </p:nvSpPr>
        <p:spPr bwMode="auto">
          <a:xfrm>
            <a:off x="3419971" y="6453336"/>
            <a:ext cx="572402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s-MX" sz="1400" b="1" i="1" dirty="0">
                <a:latin typeface="Arial" panose="020B0604020202020204" pitchFamily="34" charset="0"/>
              </a:rPr>
              <a:t>Fuente: SUIVE, a semana epidemiológica </a:t>
            </a:r>
            <a:r>
              <a:rPr lang="es-MX" sz="1400" b="1" i="1" dirty="0" smtClean="0">
                <a:latin typeface="Arial" panose="020B0604020202020204" pitchFamily="34" charset="0"/>
              </a:rPr>
              <a:t>52, 2017.</a:t>
            </a:r>
            <a:endParaRPr lang="es-MX" sz="1400" b="1" i="1" dirty="0">
              <a:latin typeface="Arial" panose="020B0604020202020204" pitchFamily="34" charset="0"/>
            </a:endParaRPr>
          </a:p>
        </p:txBody>
      </p:sp>
      <p:sp>
        <p:nvSpPr>
          <p:cNvPr id="913" name="CuadroTexto 912"/>
          <p:cNvSpPr txBox="1">
            <a:spLocks noChangeArrowheads="1"/>
          </p:cNvSpPr>
          <p:nvPr/>
        </p:nvSpPr>
        <p:spPr bwMode="auto">
          <a:xfrm>
            <a:off x="5868144" y="1628800"/>
            <a:ext cx="3088220" cy="353943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s-MX" sz="1600" b="1" i="1" dirty="0" smtClean="0">
                <a:latin typeface="Arial" panose="020B0604020202020204" pitchFamily="34" charset="0"/>
              </a:rPr>
              <a:t>Tosferina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600" b="1" i="1" dirty="0" smtClean="0">
                <a:latin typeface="Arial" panose="020B0604020202020204" pitchFamily="34" charset="0"/>
              </a:rPr>
              <a:t>2017: 16 casos</a:t>
            </a:r>
          </a:p>
          <a:p>
            <a:pPr>
              <a:spcBef>
                <a:spcPct val="0"/>
              </a:spcBef>
              <a:buFontTx/>
              <a:buNone/>
            </a:pPr>
            <a:endParaRPr lang="es-MX" altLang="es-MX" sz="1600" b="1" i="1" dirty="0" smtClean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600" b="1" i="1" dirty="0" smtClean="0">
                <a:latin typeface="Arial" panose="020B0604020202020204" pitchFamily="34" charset="0"/>
              </a:rPr>
              <a:t>   2-3 </a:t>
            </a:r>
            <a:r>
              <a:rPr lang="es-MX" altLang="es-MX" sz="1600" b="1" i="1" dirty="0">
                <a:latin typeface="Arial" panose="020B0604020202020204" pitchFamily="34" charset="0"/>
              </a:rPr>
              <a:t>meses: </a:t>
            </a:r>
            <a:r>
              <a:rPr lang="es-MX" altLang="es-MX" sz="1600" b="1" i="1" dirty="0" smtClean="0">
                <a:latin typeface="Arial" panose="020B0604020202020204" pitchFamily="34" charset="0"/>
              </a:rPr>
              <a:t>37, 75% sin 1ª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600" b="1" i="1" dirty="0">
                <a:latin typeface="Arial" panose="020B0604020202020204" pitchFamily="34" charset="0"/>
              </a:rPr>
              <a:t> </a:t>
            </a:r>
            <a:r>
              <a:rPr lang="es-MX" altLang="es-MX" sz="1600" b="1" i="1" dirty="0" smtClean="0">
                <a:latin typeface="Arial" panose="020B0604020202020204" pitchFamily="34" charset="0"/>
              </a:rPr>
              <a:t>        dosis</a:t>
            </a:r>
            <a:endParaRPr lang="es-MX" altLang="es-MX" sz="1600" b="1" i="1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600" b="1" i="1" dirty="0">
                <a:latin typeface="Arial" panose="020B0604020202020204" pitchFamily="34" charset="0"/>
              </a:rPr>
              <a:t> </a:t>
            </a:r>
            <a:r>
              <a:rPr lang="es-MX" altLang="es-MX" sz="1600" b="1" i="1" dirty="0" smtClean="0">
                <a:latin typeface="Arial" panose="020B0604020202020204" pitchFamily="34" charset="0"/>
              </a:rPr>
              <a:t>  4-5 meses</a:t>
            </a:r>
            <a:r>
              <a:rPr lang="es-MX" altLang="es-MX" sz="1600" b="1" i="1" dirty="0">
                <a:latin typeface="Arial" panose="020B0604020202020204" pitchFamily="34" charset="0"/>
              </a:rPr>
              <a:t>: </a:t>
            </a:r>
            <a:r>
              <a:rPr lang="es-MX" altLang="es-MX" sz="1600" b="1" i="1" dirty="0" smtClean="0">
                <a:latin typeface="Arial" panose="020B0604020202020204" pitchFamily="34" charset="0"/>
              </a:rPr>
              <a:t>8, 29% </a:t>
            </a:r>
            <a:r>
              <a:rPr lang="es-MX" altLang="es-MX" sz="1600" b="1" i="1" dirty="0" err="1" smtClean="0">
                <a:latin typeface="Arial" panose="020B0604020202020204" pitchFamily="34" charset="0"/>
              </a:rPr>
              <a:t>esq</a:t>
            </a:r>
            <a:endParaRPr lang="es-MX" altLang="es-MX" sz="1600" b="1" i="1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600" b="1" i="1" dirty="0" smtClean="0">
                <a:latin typeface="Arial" panose="020B0604020202020204" pitchFamily="34" charset="0"/>
              </a:rPr>
              <a:t>     completo, 75 % una dosis.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600" b="1" i="1" dirty="0" smtClean="0">
                <a:latin typeface="Arial" panose="020B0604020202020204" pitchFamily="34" charset="0"/>
              </a:rPr>
              <a:t>  + 6 meses:  10, 90%esquema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600" b="1" i="1" dirty="0">
                <a:latin typeface="Arial" panose="020B0604020202020204" pitchFamily="34" charset="0"/>
              </a:rPr>
              <a:t> </a:t>
            </a:r>
            <a:r>
              <a:rPr lang="es-MX" altLang="es-MX" sz="1600" b="1" i="1" dirty="0" smtClean="0">
                <a:latin typeface="Arial" panose="020B0604020202020204" pitchFamily="34" charset="0"/>
              </a:rPr>
              <a:t>       completo para edad.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600" b="1" i="1" dirty="0" smtClean="0">
                <a:latin typeface="Arial" panose="020B0604020202020204" pitchFamily="34" charset="0"/>
              </a:rPr>
              <a:t>    1-2 años: 4, 3 </a:t>
            </a:r>
            <a:r>
              <a:rPr lang="es-MX" altLang="es-MX" sz="1600" b="1" i="1" dirty="0" err="1" smtClean="0">
                <a:latin typeface="Arial" panose="020B0604020202020204" pitchFamily="34" charset="0"/>
              </a:rPr>
              <a:t>esq</a:t>
            </a:r>
            <a:r>
              <a:rPr lang="es-MX" altLang="es-MX" sz="1600" b="1" i="1" dirty="0" smtClean="0">
                <a:latin typeface="Arial" panose="020B0604020202020204" pitchFamily="34" charset="0"/>
              </a:rPr>
              <a:t> completo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600" b="1" i="1" dirty="0">
                <a:latin typeface="Arial" panose="020B0604020202020204" pitchFamily="34" charset="0"/>
              </a:rPr>
              <a:t>	</a:t>
            </a:r>
            <a:r>
              <a:rPr lang="es-MX" altLang="es-MX" sz="1600" b="1" i="1" dirty="0" smtClean="0">
                <a:latin typeface="Arial" panose="020B0604020202020204" pitchFamily="34" charset="0"/>
              </a:rPr>
              <a:t>     1 sin registro</a:t>
            </a:r>
            <a:endParaRPr lang="es-MX" altLang="es-MX" sz="1600" b="1" i="1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s-MX" altLang="es-MX" sz="1600" b="1" i="1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600" b="1" i="1" dirty="0" smtClean="0">
                <a:latin typeface="Arial" panose="020B0604020202020204" pitchFamily="34" charset="0"/>
              </a:rPr>
              <a:t>Portadores Asintomáticos: 8 mayores de 20 años.</a:t>
            </a:r>
            <a:endParaRPr lang="es-MX" altLang="es-MX" sz="1600" b="1" i="1" dirty="0">
              <a:latin typeface="Arial" panose="020B0604020202020204" pitchFamily="34" charset="0"/>
            </a:endParaRPr>
          </a:p>
        </p:txBody>
      </p:sp>
      <p:grpSp>
        <p:nvGrpSpPr>
          <p:cNvPr id="917" name="Grupo 916"/>
          <p:cNvGrpSpPr/>
          <p:nvPr/>
        </p:nvGrpSpPr>
        <p:grpSpPr>
          <a:xfrm>
            <a:off x="500917" y="4065679"/>
            <a:ext cx="3744416" cy="2708542"/>
            <a:chOff x="1475656" y="1052736"/>
            <a:chExt cx="6264696" cy="5040560"/>
          </a:xfrm>
        </p:grpSpPr>
        <p:sp>
          <p:nvSpPr>
            <p:cNvPr id="918" name="Freeform 13"/>
            <p:cNvSpPr>
              <a:spLocks/>
            </p:cNvSpPr>
            <p:nvPr/>
          </p:nvSpPr>
          <p:spPr bwMode="auto">
            <a:xfrm>
              <a:off x="7267305" y="4256547"/>
              <a:ext cx="462395" cy="622432"/>
            </a:xfrm>
            <a:custGeom>
              <a:avLst/>
              <a:gdLst>
                <a:gd name="T0" fmla="*/ 1 w 336"/>
                <a:gd name="T1" fmla="*/ 1 h 530"/>
                <a:gd name="T2" fmla="*/ 1 w 336"/>
                <a:gd name="T3" fmla="*/ 1 h 530"/>
                <a:gd name="T4" fmla="*/ 1 w 336"/>
                <a:gd name="T5" fmla="*/ 1 h 530"/>
                <a:gd name="T6" fmla="*/ 1 w 336"/>
                <a:gd name="T7" fmla="*/ 1 h 530"/>
                <a:gd name="T8" fmla="*/ 1 w 336"/>
                <a:gd name="T9" fmla="*/ 1 h 530"/>
                <a:gd name="T10" fmla="*/ 1 w 336"/>
                <a:gd name="T11" fmla="*/ 1 h 530"/>
                <a:gd name="T12" fmla="*/ 1 w 336"/>
                <a:gd name="T13" fmla="*/ 1 h 530"/>
                <a:gd name="T14" fmla="*/ 1 w 336"/>
                <a:gd name="T15" fmla="*/ 1 h 530"/>
                <a:gd name="T16" fmla="*/ 1 w 336"/>
                <a:gd name="T17" fmla="*/ 1 h 530"/>
                <a:gd name="T18" fmla="*/ 1 w 336"/>
                <a:gd name="T19" fmla="*/ 1 h 530"/>
                <a:gd name="T20" fmla="*/ 1 w 336"/>
                <a:gd name="T21" fmla="*/ 1 h 530"/>
                <a:gd name="T22" fmla="*/ 1 w 336"/>
                <a:gd name="T23" fmla="*/ 1 h 530"/>
                <a:gd name="T24" fmla="*/ 1 w 336"/>
                <a:gd name="T25" fmla="*/ 1 h 530"/>
                <a:gd name="T26" fmla="*/ 1 w 336"/>
                <a:gd name="T27" fmla="*/ 1 h 530"/>
                <a:gd name="T28" fmla="*/ 1 w 336"/>
                <a:gd name="T29" fmla="*/ 1 h 530"/>
                <a:gd name="T30" fmla="*/ 1 w 336"/>
                <a:gd name="T31" fmla="*/ 1 h 530"/>
                <a:gd name="T32" fmla="*/ 1 w 336"/>
                <a:gd name="T33" fmla="*/ 1 h 530"/>
                <a:gd name="T34" fmla="*/ 1 w 336"/>
                <a:gd name="T35" fmla="*/ 1 h 530"/>
                <a:gd name="T36" fmla="*/ 1 w 336"/>
                <a:gd name="T37" fmla="*/ 1 h 530"/>
                <a:gd name="T38" fmla="*/ 1 w 336"/>
                <a:gd name="T39" fmla="*/ 1 h 530"/>
                <a:gd name="T40" fmla="*/ 1 w 336"/>
                <a:gd name="T41" fmla="*/ 1 h 530"/>
                <a:gd name="T42" fmla="*/ 1 w 336"/>
                <a:gd name="T43" fmla="*/ 1 h 530"/>
                <a:gd name="T44" fmla="*/ 1 w 336"/>
                <a:gd name="T45" fmla="*/ 1 h 530"/>
                <a:gd name="T46" fmla="*/ 1 w 336"/>
                <a:gd name="T47" fmla="*/ 1 h 530"/>
                <a:gd name="T48" fmla="*/ 1 w 336"/>
                <a:gd name="T49" fmla="*/ 1 h 530"/>
                <a:gd name="T50" fmla="*/ 1 w 336"/>
                <a:gd name="T51" fmla="*/ 1 h 530"/>
                <a:gd name="T52" fmla="*/ 1 w 336"/>
                <a:gd name="T53" fmla="*/ 1 h 530"/>
                <a:gd name="T54" fmla="*/ 1 w 336"/>
                <a:gd name="T55" fmla="*/ 1 h 530"/>
                <a:gd name="T56" fmla="*/ 1 w 336"/>
                <a:gd name="T57" fmla="*/ 1 h 530"/>
                <a:gd name="T58" fmla="*/ 0 w 336"/>
                <a:gd name="T59" fmla="*/ 0 h 530"/>
                <a:gd name="T60" fmla="*/ 1 w 336"/>
                <a:gd name="T61" fmla="*/ 1 h 530"/>
                <a:gd name="T62" fmla="*/ 1 w 336"/>
                <a:gd name="T63" fmla="*/ 1 h 530"/>
                <a:gd name="T64" fmla="*/ 1 w 336"/>
                <a:gd name="T65" fmla="*/ 1 h 530"/>
                <a:gd name="T66" fmla="*/ 1 w 336"/>
                <a:gd name="T67" fmla="*/ 1 h 530"/>
                <a:gd name="T68" fmla="*/ 1 w 336"/>
                <a:gd name="T69" fmla="*/ 1 h 530"/>
                <a:gd name="T70" fmla="*/ 1 w 336"/>
                <a:gd name="T71" fmla="*/ 1 h 530"/>
                <a:gd name="T72" fmla="*/ 1 w 336"/>
                <a:gd name="T73" fmla="*/ 1 h 530"/>
                <a:gd name="T74" fmla="*/ 1 w 336"/>
                <a:gd name="T75" fmla="*/ 1 h 530"/>
                <a:gd name="T76" fmla="*/ 1 w 336"/>
                <a:gd name="T77" fmla="*/ 1 h 530"/>
                <a:gd name="T78" fmla="*/ 1 w 336"/>
                <a:gd name="T79" fmla="*/ 1 h 5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6"/>
                <a:gd name="T121" fmla="*/ 0 h 530"/>
                <a:gd name="T122" fmla="*/ 336 w 336"/>
                <a:gd name="T123" fmla="*/ 530 h 5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19" name="Freeform 14"/>
            <p:cNvSpPr>
              <a:spLocks/>
            </p:cNvSpPr>
            <p:nvPr/>
          </p:nvSpPr>
          <p:spPr bwMode="auto">
            <a:xfrm>
              <a:off x="7267305" y="4256547"/>
              <a:ext cx="462395" cy="622432"/>
            </a:xfrm>
            <a:custGeom>
              <a:avLst/>
              <a:gdLst>
                <a:gd name="T0" fmla="*/ 1 w 336"/>
                <a:gd name="T1" fmla="*/ 1 h 530"/>
                <a:gd name="T2" fmla="*/ 1 w 336"/>
                <a:gd name="T3" fmla="*/ 1 h 530"/>
                <a:gd name="T4" fmla="*/ 1 w 336"/>
                <a:gd name="T5" fmla="*/ 1 h 530"/>
                <a:gd name="T6" fmla="*/ 1 w 336"/>
                <a:gd name="T7" fmla="*/ 1 h 530"/>
                <a:gd name="T8" fmla="*/ 1 w 336"/>
                <a:gd name="T9" fmla="*/ 1 h 530"/>
                <a:gd name="T10" fmla="*/ 1 w 336"/>
                <a:gd name="T11" fmla="*/ 1 h 530"/>
                <a:gd name="T12" fmla="*/ 1 w 336"/>
                <a:gd name="T13" fmla="*/ 1 h 530"/>
                <a:gd name="T14" fmla="*/ 1 w 336"/>
                <a:gd name="T15" fmla="*/ 1 h 530"/>
                <a:gd name="T16" fmla="*/ 1 w 336"/>
                <a:gd name="T17" fmla="*/ 1 h 530"/>
                <a:gd name="T18" fmla="*/ 1 w 336"/>
                <a:gd name="T19" fmla="*/ 1 h 530"/>
                <a:gd name="T20" fmla="*/ 1 w 336"/>
                <a:gd name="T21" fmla="*/ 1 h 530"/>
                <a:gd name="T22" fmla="*/ 1 w 336"/>
                <a:gd name="T23" fmla="*/ 1 h 530"/>
                <a:gd name="T24" fmla="*/ 1 w 336"/>
                <a:gd name="T25" fmla="*/ 1 h 530"/>
                <a:gd name="T26" fmla="*/ 1 w 336"/>
                <a:gd name="T27" fmla="*/ 1 h 530"/>
                <a:gd name="T28" fmla="*/ 1 w 336"/>
                <a:gd name="T29" fmla="*/ 1 h 530"/>
                <a:gd name="T30" fmla="*/ 1 w 336"/>
                <a:gd name="T31" fmla="*/ 1 h 530"/>
                <a:gd name="T32" fmla="*/ 1 w 336"/>
                <a:gd name="T33" fmla="*/ 1 h 530"/>
                <a:gd name="T34" fmla="*/ 1 w 336"/>
                <a:gd name="T35" fmla="*/ 1 h 530"/>
                <a:gd name="T36" fmla="*/ 1 w 336"/>
                <a:gd name="T37" fmla="*/ 1 h 530"/>
                <a:gd name="T38" fmla="*/ 1 w 336"/>
                <a:gd name="T39" fmla="*/ 1 h 530"/>
                <a:gd name="T40" fmla="*/ 1 w 336"/>
                <a:gd name="T41" fmla="*/ 1 h 530"/>
                <a:gd name="T42" fmla="*/ 1 w 336"/>
                <a:gd name="T43" fmla="*/ 1 h 530"/>
                <a:gd name="T44" fmla="*/ 1 w 336"/>
                <a:gd name="T45" fmla="*/ 1 h 530"/>
                <a:gd name="T46" fmla="*/ 1 w 336"/>
                <a:gd name="T47" fmla="*/ 1 h 530"/>
                <a:gd name="T48" fmla="*/ 1 w 336"/>
                <a:gd name="T49" fmla="*/ 1 h 530"/>
                <a:gd name="T50" fmla="*/ 1 w 336"/>
                <a:gd name="T51" fmla="*/ 1 h 530"/>
                <a:gd name="T52" fmla="*/ 1 w 336"/>
                <a:gd name="T53" fmla="*/ 1 h 530"/>
                <a:gd name="T54" fmla="*/ 1 w 336"/>
                <a:gd name="T55" fmla="*/ 1 h 530"/>
                <a:gd name="T56" fmla="*/ 1 w 336"/>
                <a:gd name="T57" fmla="*/ 1 h 530"/>
                <a:gd name="T58" fmla="*/ 0 w 336"/>
                <a:gd name="T59" fmla="*/ 0 h 530"/>
                <a:gd name="T60" fmla="*/ 1 w 336"/>
                <a:gd name="T61" fmla="*/ 1 h 530"/>
                <a:gd name="T62" fmla="*/ 1 w 336"/>
                <a:gd name="T63" fmla="*/ 1 h 530"/>
                <a:gd name="T64" fmla="*/ 1 w 336"/>
                <a:gd name="T65" fmla="*/ 1 h 530"/>
                <a:gd name="T66" fmla="*/ 1 w 336"/>
                <a:gd name="T67" fmla="*/ 1 h 530"/>
                <a:gd name="T68" fmla="*/ 1 w 336"/>
                <a:gd name="T69" fmla="*/ 1 h 530"/>
                <a:gd name="T70" fmla="*/ 1 w 336"/>
                <a:gd name="T71" fmla="*/ 1 h 530"/>
                <a:gd name="T72" fmla="*/ 1 w 336"/>
                <a:gd name="T73" fmla="*/ 1 h 530"/>
                <a:gd name="T74" fmla="*/ 1 w 336"/>
                <a:gd name="T75" fmla="*/ 1 h 530"/>
                <a:gd name="T76" fmla="*/ 1 w 336"/>
                <a:gd name="T77" fmla="*/ 1 h 530"/>
                <a:gd name="T78" fmla="*/ 1 w 336"/>
                <a:gd name="T79" fmla="*/ 1 h 5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6"/>
                <a:gd name="T121" fmla="*/ 0 h 530"/>
                <a:gd name="T122" fmla="*/ 336 w 336"/>
                <a:gd name="T123" fmla="*/ 530 h 5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20" name="Freeform 15"/>
            <p:cNvSpPr>
              <a:spLocks/>
            </p:cNvSpPr>
            <p:nvPr/>
          </p:nvSpPr>
          <p:spPr bwMode="auto">
            <a:xfrm>
              <a:off x="7589063" y="5747712"/>
              <a:ext cx="46878" cy="32458"/>
            </a:xfrm>
            <a:custGeom>
              <a:avLst/>
              <a:gdLst>
                <a:gd name="T0" fmla="*/ 1 w 34"/>
                <a:gd name="T1" fmla="*/ 1 h 31"/>
                <a:gd name="T2" fmla="*/ 1 w 34"/>
                <a:gd name="T3" fmla="*/ 1 h 31"/>
                <a:gd name="T4" fmla="*/ 1 w 34"/>
                <a:gd name="T5" fmla="*/ 0 h 31"/>
                <a:gd name="T6" fmla="*/ 0 w 34"/>
                <a:gd name="T7" fmla="*/ 1 h 31"/>
                <a:gd name="T8" fmla="*/ 1 w 34"/>
                <a:gd name="T9" fmla="*/ 1 h 31"/>
                <a:gd name="T10" fmla="*/ 1 w 34"/>
                <a:gd name="T11" fmla="*/ 1 h 31"/>
                <a:gd name="T12" fmla="*/ 1 w 34"/>
                <a:gd name="T13" fmla="*/ 1 h 31"/>
                <a:gd name="T14" fmla="*/ 1 w 34"/>
                <a:gd name="T15" fmla="*/ 1 h 31"/>
                <a:gd name="T16" fmla="*/ 1 w 34"/>
                <a:gd name="T17" fmla="*/ 1 h 31"/>
                <a:gd name="T18" fmla="*/ 1 w 34"/>
                <a:gd name="T19" fmla="*/ 1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31"/>
                <a:gd name="T32" fmla="*/ 34 w 34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31">
                  <a:moveTo>
                    <a:pt x="34" y="27"/>
                  </a:moveTo>
                  <a:lnTo>
                    <a:pt x="30" y="19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1" y="31"/>
                  </a:lnTo>
                  <a:lnTo>
                    <a:pt x="17" y="25"/>
                  </a:lnTo>
                  <a:lnTo>
                    <a:pt x="34" y="27"/>
                  </a:lnTo>
                  <a:lnTo>
                    <a:pt x="34" y="23"/>
                  </a:lnTo>
                  <a:lnTo>
                    <a:pt x="30" y="19"/>
                  </a:lnTo>
                  <a:lnTo>
                    <a:pt x="34" y="2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21" name="Freeform 16"/>
            <p:cNvSpPr>
              <a:spLocks/>
            </p:cNvSpPr>
            <p:nvPr/>
          </p:nvSpPr>
          <p:spPr bwMode="auto">
            <a:xfrm>
              <a:off x="7608239" y="5774443"/>
              <a:ext cx="27702" cy="24821"/>
            </a:xfrm>
            <a:custGeom>
              <a:avLst/>
              <a:gdLst>
                <a:gd name="T0" fmla="*/ 1 w 19"/>
                <a:gd name="T1" fmla="*/ 1 h 23"/>
                <a:gd name="T2" fmla="*/ 1 w 19"/>
                <a:gd name="T3" fmla="*/ 1 h 23"/>
                <a:gd name="T4" fmla="*/ 1 w 19"/>
                <a:gd name="T5" fmla="*/ 1 h 23"/>
                <a:gd name="T6" fmla="*/ 1 w 19"/>
                <a:gd name="T7" fmla="*/ 0 h 23"/>
                <a:gd name="T8" fmla="*/ 0 w 19"/>
                <a:gd name="T9" fmla="*/ 1 h 23"/>
                <a:gd name="T10" fmla="*/ 1 w 19"/>
                <a:gd name="T11" fmla="*/ 1 h 23"/>
                <a:gd name="T12" fmla="*/ 1 w 19"/>
                <a:gd name="T13" fmla="*/ 1 h 23"/>
                <a:gd name="T14" fmla="*/ 1 w 19"/>
                <a:gd name="T15" fmla="*/ 1 h 23"/>
                <a:gd name="T16" fmla="*/ 1 w 19"/>
                <a:gd name="T17" fmla="*/ 1 h 23"/>
                <a:gd name="T18" fmla="*/ 1 w 19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3"/>
                <a:gd name="T32" fmla="*/ 19 w 1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3">
                  <a:moveTo>
                    <a:pt x="13" y="23"/>
                  </a:moveTo>
                  <a:lnTo>
                    <a:pt x="15" y="21"/>
                  </a:lnTo>
                  <a:lnTo>
                    <a:pt x="19" y="2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4"/>
                  </a:lnTo>
                  <a:lnTo>
                    <a:pt x="13" y="23"/>
                  </a:lnTo>
                  <a:lnTo>
                    <a:pt x="15" y="23"/>
                  </a:lnTo>
                  <a:lnTo>
                    <a:pt x="15" y="21"/>
                  </a:lnTo>
                  <a:lnTo>
                    <a:pt x="13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22" name="Freeform 17"/>
            <p:cNvSpPr>
              <a:spLocks/>
            </p:cNvSpPr>
            <p:nvPr/>
          </p:nvSpPr>
          <p:spPr bwMode="auto">
            <a:xfrm>
              <a:off x="7591195" y="5789717"/>
              <a:ext cx="34094" cy="36277"/>
            </a:xfrm>
            <a:custGeom>
              <a:avLst/>
              <a:gdLst>
                <a:gd name="T0" fmla="*/ 1 w 26"/>
                <a:gd name="T1" fmla="*/ 1 h 30"/>
                <a:gd name="T2" fmla="*/ 1 w 26"/>
                <a:gd name="T3" fmla="*/ 1 h 30"/>
                <a:gd name="T4" fmla="*/ 1 w 26"/>
                <a:gd name="T5" fmla="*/ 1 h 30"/>
                <a:gd name="T6" fmla="*/ 1 w 26"/>
                <a:gd name="T7" fmla="*/ 0 h 30"/>
                <a:gd name="T8" fmla="*/ 0 w 26"/>
                <a:gd name="T9" fmla="*/ 1 h 30"/>
                <a:gd name="T10" fmla="*/ 1 w 26"/>
                <a:gd name="T11" fmla="*/ 1 h 30"/>
                <a:gd name="T12" fmla="*/ 1 w 26"/>
                <a:gd name="T13" fmla="*/ 1 h 30"/>
                <a:gd name="T14" fmla="*/ 1 w 26"/>
                <a:gd name="T15" fmla="*/ 1 h 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"/>
                <a:gd name="T25" fmla="*/ 0 h 30"/>
                <a:gd name="T26" fmla="*/ 26 w 26"/>
                <a:gd name="T27" fmla="*/ 30 h 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" h="30">
                  <a:moveTo>
                    <a:pt x="11" y="30"/>
                  </a:moveTo>
                  <a:lnTo>
                    <a:pt x="11" y="28"/>
                  </a:lnTo>
                  <a:lnTo>
                    <a:pt x="26" y="9"/>
                  </a:lnTo>
                  <a:lnTo>
                    <a:pt x="15" y="0"/>
                  </a:lnTo>
                  <a:lnTo>
                    <a:pt x="0" y="19"/>
                  </a:lnTo>
                  <a:lnTo>
                    <a:pt x="11" y="30"/>
                  </a:lnTo>
                  <a:lnTo>
                    <a:pt x="11" y="28"/>
                  </a:lnTo>
                  <a:lnTo>
                    <a:pt x="11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23" name="Freeform 18"/>
            <p:cNvSpPr>
              <a:spLocks/>
            </p:cNvSpPr>
            <p:nvPr/>
          </p:nvSpPr>
          <p:spPr bwMode="auto">
            <a:xfrm>
              <a:off x="7258781" y="4248911"/>
              <a:ext cx="470919" cy="223390"/>
            </a:xfrm>
            <a:custGeom>
              <a:avLst/>
              <a:gdLst>
                <a:gd name="T0" fmla="*/ 1 w 339"/>
                <a:gd name="T1" fmla="*/ 1 h 188"/>
                <a:gd name="T2" fmla="*/ 1 w 339"/>
                <a:gd name="T3" fmla="*/ 1 h 188"/>
                <a:gd name="T4" fmla="*/ 1 w 339"/>
                <a:gd name="T5" fmla="*/ 0 h 188"/>
                <a:gd name="T6" fmla="*/ 0 w 339"/>
                <a:gd name="T7" fmla="*/ 1 h 188"/>
                <a:gd name="T8" fmla="*/ 1 w 339"/>
                <a:gd name="T9" fmla="*/ 1 h 188"/>
                <a:gd name="T10" fmla="*/ 1 w 339"/>
                <a:gd name="T11" fmla="*/ 1 h 188"/>
                <a:gd name="T12" fmla="*/ 1 w 339"/>
                <a:gd name="T13" fmla="*/ 1 h 188"/>
                <a:gd name="T14" fmla="*/ 1 w 339"/>
                <a:gd name="T15" fmla="*/ 1 h 188"/>
                <a:gd name="T16" fmla="*/ 1 w 339"/>
                <a:gd name="T17" fmla="*/ 1 h 188"/>
                <a:gd name="T18" fmla="*/ 1 w 339"/>
                <a:gd name="T19" fmla="*/ 1 h 1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9"/>
                <a:gd name="T31" fmla="*/ 0 h 188"/>
                <a:gd name="T32" fmla="*/ 339 w 339"/>
                <a:gd name="T33" fmla="*/ 188 h 1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9" h="188">
                  <a:moveTo>
                    <a:pt x="339" y="180"/>
                  </a:moveTo>
                  <a:lnTo>
                    <a:pt x="336" y="172"/>
                  </a:lnTo>
                  <a:lnTo>
                    <a:pt x="7" y="0"/>
                  </a:lnTo>
                  <a:lnTo>
                    <a:pt x="0" y="13"/>
                  </a:lnTo>
                  <a:lnTo>
                    <a:pt x="328" y="188"/>
                  </a:lnTo>
                  <a:lnTo>
                    <a:pt x="324" y="182"/>
                  </a:lnTo>
                  <a:lnTo>
                    <a:pt x="339" y="180"/>
                  </a:lnTo>
                  <a:lnTo>
                    <a:pt x="339" y="176"/>
                  </a:lnTo>
                  <a:lnTo>
                    <a:pt x="336" y="172"/>
                  </a:lnTo>
                  <a:lnTo>
                    <a:pt x="339" y="18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24" name="Freeform 19"/>
            <p:cNvSpPr>
              <a:spLocks/>
            </p:cNvSpPr>
            <p:nvPr/>
          </p:nvSpPr>
          <p:spPr bwMode="auto">
            <a:xfrm>
              <a:off x="7710521" y="4460843"/>
              <a:ext cx="29831" cy="91646"/>
            </a:xfrm>
            <a:custGeom>
              <a:avLst/>
              <a:gdLst>
                <a:gd name="T0" fmla="*/ 1 w 23"/>
                <a:gd name="T1" fmla="*/ 1 h 75"/>
                <a:gd name="T2" fmla="*/ 1 w 23"/>
                <a:gd name="T3" fmla="*/ 1 h 75"/>
                <a:gd name="T4" fmla="*/ 1 w 23"/>
                <a:gd name="T5" fmla="*/ 0 h 75"/>
                <a:gd name="T6" fmla="*/ 0 w 23"/>
                <a:gd name="T7" fmla="*/ 1 h 75"/>
                <a:gd name="T8" fmla="*/ 1 w 23"/>
                <a:gd name="T9" fmla="*/ 1 h 75"/>
                <a:gd name="T10" fmla="*/ 1 w 23"/>
                <a:gd name="T11" fmla="*/ 1 h 75"/>
                <a:gd name="T12" fmla="*/ 1 w 23"/>
                <a:gd name="T13" fmla="*/ 1 h 75"/>
                <a:gd name="T14" fmla="*/ 1 w 23"/>
                <a:gd name="T15" fmla="*/ 1 h 75"/>
                <a:gd name="T16" fmla="*/ 1 w 23"/>
                <a:gd name="T17" fmla="*/ 1 h 75"/>
                <a:gd name="T18" fmla="*/ 1 w 23"/>
                <a:gd name="T19" fmla="*/ 1 h 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75"/>
                <a:gd name="T32" fmla="*/ 23 w 23"/>
                <a:gd name="T33" fmla="*/ 75 h 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75">
                  <a:moveTo>
                    <a:pt x="21" y="75"/>
                  </a:moveTo>
                  <a:lnTo>
                    <a:pt x="23" y="69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71"/>
                  </a:lnTo>
                  <a:lnTo>
                    <a:pt x="8" y="65"/>
                  </a:lnTo>
                  <a:lnTo>
                    <a:pt x="21" y="75"/>
                  </a:lnTo>
                  <a:lnTo>
                    <a:pt x="23" y="71"/>
                  </a:lnTo>
                  <a:lnTo>
                    <a:pt x="23" y="69"/>
                  </a:lnTo>
                  <a:lnTo>
                    <a:pt x="21" y="7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25" name="Freeform 20"/>
            <p:cNvSpPr>
              <a:spLocks/>
            </p:cNvSpPr>
            <p:nvPr/>
          </p:nvSpPr>
          <p:spPr bwMode="auto">
            <a:xfrm>
              <a:off x="7616763" y="4539125"/>
              <a:ext cx="121459" cy="122194"/>
            </a:xfrm>
            <a:custGeom>
              <a:avLst/>
              <a:gdLst>
                <a:gd name="T0" fmla="*/ 1 w 88"/>
                <a:gd name="T1" fmla="*/ 1 h 102"/>
                <a:gd name="T2" fmla="*/ 1 w 88"/>
                <a:gd name="T3" fmla="*/ 1 h 102"/>
                <a:gd name="T4" fmla="*/ 1 w 88"/>
                <a:gd name="T5" fmla="*/ 1 h 102"/>
                <a:gd name="T6" fmla="*/ 1 w 88"/>
                <a:gd name="T7" fmla="*/ 0 h 102"/>
                <a:gd name="T8" fmla="*/ 1 w 88"/>
                <a:gd name="T9" fmla="*/ 1 h 102"/>
                <a:gd name="T10" fmla="*/ 0 w 88"/>
                <a:gd name="T11" fmla="*/ 1 h 102"/>
                <a:gd name="T12" fmla="*/ 1 w 88"/>
                <a:gd name="T13" fmla="*/ 1 h 102"/>
                <a:gd name="T14" fmla="*/ 0 w 88"/>
                <a:gd name="T15" fmla="*/ 1 h 102"/>
                <a:gd name="T16" fmla="*/ 0 w 88"/>
                <a:gd name="T17" fmla="*/ 1 h 102"/>
                <a:gd name="T18" fmla="*/ 1 w 88"/>
                <a:gd name="T19" fmla="*/ 1 h 1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8"/>
                <a:gd name="T31" fmla="*/ 0 h 102"/>
                <a:gd name="T32" fmla="*/ 88 w 88"/>
                <a:gd name="T33" fmla="*/ 102 h 10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8" h="102">
                  <a:moveTo>
                    <a:pt x="17" y="96"/>
                  </a:moveTo>
                  <a:lnTo>
                    <a:pt x="15" y="102"/>
                  </a:lnTo>
                  <a:lnTo>
                    <a:pt x="88" y="10"/>
                  </a:lnTo>
                  <a:lnTo>
                    <a:pt x="75" y="0"/>
                  </a:lnTo>
                  <a:lnTo>
                    <a:pt x="2" y="92"/>
                  </a:lnTo>
                  <a:lnTo>
                    <a:pt x="0" y="98"/>
                  </a:lnTo>
                  <a:lnTo>
                    <a:pt x="2" y="92"/>
                  </a:lnTo>
                  <a:lnTo>
                    <a:pt x="0" y="94"/>
                  </a:lnTo>
                  <a:lnTo>
                    <a:pt x="0" y="98"/>
                  </a:lnTo>
                  <a:lnTo>
                    <a:pt x="17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26" name="Freeform 21"/>
            <p:cNvSpPr>
              <a:spLocks/>
            </p:cNvSpPr>
            <p:nvPr/>
          </p:nvSpPr>
          <p:spPr bwMode="auto">
            <a:xfrm>
              <a:off x="7616763" y="4653681"/>
              <a:ext cx="31963" cy="34367"/>
            </a:xfrm>
            <a:custGeom>
              <a:avLst/>
              <a:gdLst>
                <a:gd name="T0" fmla="*/ 1 w 23"/>
                <a:gd name="T1" fmla="*/ 1 h 31"/>
                <a:gd name="T2" fmla="*/ 1 w 23"/>
                <a:gd name="T3" fmla="*/ 1 h 31"/>
                <a:gd name="T4" fmla="*/ 1 w 23"/>
                <a:gd name="T5" fmla="*/ 0 h 31"/>
                <a:gd name="T6" fmla="*/ 0 w 23"/>
                <a:gd name="T7" fmla="*/ 1 h 31"/>
                <a:gd name="T8" fmla="*/ 1 w 23"/>
                <a:gd name="T9" fmla="*/ 1 h 31"/>
                <a:gd name="T10" fmla="*/ 1 w 23"/>
                <a:gd name="T11" fmla="*/ 1 h 31"/>
                <a:gd name="T12" fmla="*/ 1 w 23"/>
                <a:gd name="T13" fmla="*/ 1 h 31"/>
                <a:gd name="T14" fmla="*/ 1 w 23"/>
                <a:gd name="T15" fmla="*/ 1 h 31"/>
                <a:gd name="T16" fmla="*/ 1 w 23"/>
                <a:gd name="T17" fmla="*/ 1 h 31"/>
                <a:gd name="T18" fmla="*/ 1 w 23"/>
                <a:gd name="T19" fmla="*/ 1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31"/>
                <a:gd name="T32" fmla="*/ 23 w 23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31">
                  <a:moveTo>
                    <a:pt x="21" y="31"/>
                  </a:moveTo>
                  <a:lnTo>
                    <a:pt x="21" y="27"/>
                  </a:lnTo>
                  <a:lnTo>
                    <a:pt x="17" y="0"/>
                  </a:lnTo>
                  <a:lnTo>
                    <a:pt x="0" y="2"/>
                  </a:lnTo>
                  <a:lnTo>
                    <a:pt x="6" y="31"/>
                  </a:lnTo>
                  <a:lnTo>
                    <a:pt x="6" y="27"/>
                  </a:lnTo>
                  <a:lnTo>
                    <a:pt x="21" y="31"/>
                  </a:lnTo>
                  <a:lnTo>
                    <a:pt x="23" y="29"/>
                  </a:lnTo>
                  <a:lnTo>
                    <a:pt x="21" y="27"/>
                  </a:lnTo>
                  <a:lnTo>
                    <a:pt x="21" y="3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27" name="Freeform 22"/>
            <p:cNvSpPr>
              <a:spLocks/>
            </p:cNvSpPr>
            <p:nvPr/>
          </p:nvSpPr>
          <p:spPr bwMode="auto">
            <a:xfrm>
              <a:off x="7567754" y="4682322"/>
              <a:ext cx="76711" cy="158473"/>
            </a:xfrm>
            <a:custGeom>
              <a:avLst/>
              <a:gdLst>
                <a:gd name="T0" fmla="*/ 1 w 58"/>
                <a:gd name="T1" fmla="*/ 1 h 135"/>
                <a:gd name="T2" fmla="*/ 1 w 58"/>
                <a:gd name="T3" fmla="*/ 1 h 135"/>
                <a:gd name="T4" fmla="*/ 1 w 58"/>
                <a:gd name="T5" fmla="*/ 1 h 135"/>
                <a:gd name="T6" fmla="*/ 1 w 58"/>
                <a:gd name="T7" fmla="*/ 0 h 135"/>
                <a:gd name="T8" fmla="*/ 0 w 58"/>
                <a:gd name="T9" fmla="*/ 1 h 135"/>
                <a:gd name="T10" fmla="*/ 0 w 58"/>
                <a:gd name="T11" fmla="*/ 1 h 135"/>
                <a:gd name="T12" fmla="*/ 1 w 58"/>
                <a:gd name="T13" fmla="*/ 1 h 135"/>
                <a:gd name="T14" fmla="*/ 1 w 58"/>
                <a:gd name="T15" fmla="*/ 1 h 135"/>
                <a:gd name="T16" fmla="*/ 1 w 58"/>
                <a:gd name="T17" fmla="*/ 1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8"/>
                <a:gd name="T28" fmla="*/ 0 h 135"/>
                <a:gd name="T29" fmla="*/ 58 w 58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8" h="135">
                  <a:moveTo>
                    <a:pt x="14" y="135"/>
                  </a:moveTo>
                  <a:lnTo>
                    <a:pt x="16" y="133"/>
                  </a:lnTo>
                  <a:lnTo>
                    <a:pt x="58" y="4"/>
                  </a:lnTo>
                  <a:lnTo>
                    <a:pt x="43" y="0"/>
                  </a:lnTo>
                  <a:lnTo>
                    <a:pt x="0" y="129"/>
                  </a:lnTo>
                  <a:lnTo>
                    <a:pt x="0" y="127"/>
                  </a:lnTo>
                  <a:lnTo>
                    <a:pt x="14" y="135"/>
                  </a:lnTo>
                  <a:lnTo>
                    <a:pt x="16" y="133"/>
                  </a:lnTo>
                  <a:lnTo>
                    <a:pt x="14" y="13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28" name="Freeform 24"/>
            <p:cNvSpPr>
              <a:spLocks/>
            </p:cNvSpPr>
            <p:nvPr/>
          </p:nvSpPr>
          <p:spPr bwMode="auto">
            <a:xfrm>
              <a:off x="5138586" y="4361559"/>
              <a:ext cx="334542" cy="318853"/>
            </a:xfrm>
            <a:custGeom>
              <a:avLst/>
              <a:gdLst>
                <a:gd name="T0" fmla="*/ 1 w 243"/>
                <a:gd name="T1" fmla="*/ 1 h 270"/>
                <a:gd name="T2" fmla="*/ 1 w 243"/>
                <a:gd name="T3" fmla="*/ 1 h 270"/>
                <a:gd name="T4" fmla="*/ 0 w 243"/>
                <a:gd name="T5" fmla="*/ 0 h 270"/>
                <a:gd name="T6" fmla="*/ 0 60000 65536"/>
                <a:gd name="T7" fmla="*/ 0 60000 65536"/>
                <a:gd name="T8" fmla="*/ 0 60000 65536"/>
                <a:gd name="T9" fmla="*/ 0 w 243"/>
                <a:gd name="T10" fmla="*/ 0 h 270"/>
                <a:gd name="T11" fmla="*/ 243 w 243"/>
                <a:gd name="T12" fmla="*/ 270 h 2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29" name="Freeform 25"/>
            <p:cNvSpPr>
              <a:spLocks/>
            </p:cNvSpPr>
            <p:nvPr/>
          </p:nvSpPr>
          <p:spPr bwMode="auto">
            <a:xfrm>
              <a:off x="5473130" y="4926712"/>
              <a:ext cx="174729" cy="332218"/>
            </a:xfrm>
            <a:custGeom>
              <a:avLst/>
              <a:gdLst>
                <a:gd name="T0" fmla="*/ 1 w 127"/>
                <a:gd name="T1" fmla="*/ 0 h 281"/>
                <a:gd name="T2" fmla="*/ 1 w 127"/>
                <a:gd name="T3" fmla="*/ 1 h 281"/>
                <a:gd name="T4" fmla="*/ 0 w 127"/>
                <a:gd name="T5" fmla="*/ 1 h 281"/>
                <a:gd name="T6" fmla="*/ 0 w 127"/>
                <a:gd name="T7" fmla="*/ 1 h 281"/>
                <a:gd name="T8" fmla="*/ 1 w 127"/>
                <a:gd name="T9" fmla="*/ 1 h 281"/>
                <a:gd name="T10" fmla="*/ 1 w 127"/>
                <a:gd name="T11" fmla="*/ 1 h 281"/>
                <a:gd name="T12" fmla="*/ 1 w 127"/>
                <a:gd name="T13" fmla="*/ 1 h 2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7"/>
                <a:gd name="T22" fmla="*/ 0 h 281"/>
                <a:gd name="T23" fmla="*/ 127 w 127"/>
                <a:gd name="T24" fmla="*/ 281 h 2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30" name="Freeform 26"/>
            <p:cNvSpPr>
              <a:spLocks/>
            </p:cNvSpPr>
            <p:nvPr/>
          </p:nvSpPr>
          <p:spPr bwMode="auto">
            <a:xfrm>
              <a:off x="5468867" y="5258931"/>
              <a:ext cx="27702" cy="42005"/>
            </a:xfrm>
            <a:custGeom>
              <a:avLst/>
              <a:gdLst>
                <a:gd name="T0" fmla="*/ 1 w 20"/>
                <a:gd name="T1" fmla="*/ 0 h 36"/>
                <a:gd name="T2" fmla="*/ 1 w 20"/>
                <a:gd name="T3" fmla="*/ 1 h 36"/>
                <a:gd name="T4" fmla="*/ 1 w 20"/>
                <a:gd name="T5" fmla="*/ 1 h 36"/>
                <a:gd name="T6" fmla="*/ 1 w 20"/>
                <a:gd name="T7" fmla="*/ 1 h 36"/>
                <a:gd name="T8" fmla="*/ 0 w 20"/>
                <a:gd name="T9" fmla="*/ 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36"/>
                <a:gd name="T17" fmla="*/ 20 w 20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31" name="Freeform 27"/>
            <p:cNvSpPr>
              <a:spLocks/>
            </p:cNvSpPr>
            <p:nvPr/>
          </p:nvSpPr>
          <p:spPr bwMode="auto">
            <a:xfrm>
              <a:off x="4995818" y="5300936"/>
              <a:ext cx="473049" cy="179473"/>
            </a:xfrm>
            <a:custGeom>
              <a:avLst/>
              <a:gdLst>
                <a:gd name="T0" fmla="*/ 0 w 341"/>
                <a:gd name="T1" fmla="*/ 1 h 152"/>
                <a:gd name="T2" fmla="*/ 1 w 341"/>
                <a:gd name="T3" fmla="*/ 1 h 152"/>
                <a:gd name="T4" fmla="*/ 1 w 341"/>
                <a:gd name="T5" fmla="*/ 0 h 152"/>
                <a:gd name="T6" fmla="*/ 1 w 341"/>
                <a:gd name="T7" fmla="*/ 0 h 152"/>
                <a:gd name="T8" fmla="*/ 1 w 341"/>
                <a:gd name="T9" fmla="*/ 0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1"/>
                <a:gd name="T16" fmla="*/ 0 h 152"/>
                <a:gd name="T17" fmla="*/ 341 w 341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32" name="Freeform 28"/>
            <p:cNvSpPr>
              <a:spLocks/>
            </p:cNvSpPr>
            <p:nvPr/>
          </p:nvSpPr>
          <p:spPr bwMode="auto">
            <a:xfrm>
              <a:off x="3862206" y="3464187"/>
              <a:ext cx="366505" cy="334127"/>
            </a:xfrm>
            <a:custGeom>
              <a:avLst/>
              <a:gdLst>
                <a:gd name="T0" fmla="*/ 1 w 265"/>
                <a:gd name="T1" fmla="*/ 1 h 284"/>
                <a:gd name="T2" fmla="*/ 1 w 265"/>
                <a:gd name="T3" fmla="*/ 0 h 284"/>
                <a:gd name="T4" fmla="*/ 1 w 265"/>
                <a:gd name="T5" fmla="*/ 1 h 284"/>
                <a:gd name="T6" fmla="*/ 1 w 265"/>
                <a:gd name="T7" fmla="*/ 1 h 284"/>
                <a:gd name="T8" fmla="*/ 1 w 265"/>
                <a:gd name="T9" fmla="*/ 1 h 284"/>
                <a:gd name="T10" fmla="*/ 1 w 265"/>
                <a:gd name="T11" fmla="*/ 1 h 284"/>
                <a:gd name="T12" fmla="*/ 1 w 265"/>
                <a:gd name="T13" fmla="*/ 1 h 284"/>
                <a:gd name="T14" fmla="*/ 1 w 265"/>
                <a:gd name="T15" fmla="*/ 1 h 284"/>
                <a:gd name="T16" fmla="*/ 1 w 265"/>
                <a:gd name="T17" fmla="*/ 1 h 284"/>
                <a:gd name="T18" fmla="*/ 1 w 265"/>
                <a:gd name="T19" fmla="*/ 1 h 284"/>
                <a:gd name="T20" fmla="*/ 1 w 265"/>
                <a:gd name="T21" fmla="*/ 1 h 284"/>
                <a:gd name="T22" fmla="*/ 0 w 265"/>
                <a:gd name="T23" fmla="*/ 1 h 2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284"/>
                <a:gd name="T38" fmla="*/ 265 w 265"/>
                <a:gd name="T39" fmla="*/ 284 h 2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33" name="Freeform 29"/>
            <p:cNvSpPr>
              <a:spLocks/>
            </p:cNvSpPr>
            <p:nvPr/>
          </p:nvSpPr>
          <p:spPr bwMode="auto">
            <a:xfrm>
              <a:off x="3742878" y="3613111"/>
              <a:ext cx="119327" cy="185202"/>
            </a:xfrm>
            <a:custGeom>
              <a:avLst/>
              <a:gdLst>
                <a:gd name="T0" fmla="*/ 1 w 86"/>
                <a:gd name="T1" fmla="*/ 1 h 156"/>
                <a:gd name="T2" fmla="*/ 1 w 86"/>
                <a:gd name="T3" fmla="*/ 1 h 156"/>
                <a:gd name="T4" fmla="*/ 1 w 86"/>
                <a:gd name="T5" fmla="*/ 1 h 156"/>
                <a:gd name="T6" fmla="*/ 1 w 86"/>
                <a:gd name="T7" fmla="*/ 1 h 156"/>
                <a:gd name="T8" fmla="*/ 0 w 86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56"/>
                <a:gd name="T17" fmla="*/ 86 w 86"/>
                <a:gd name="T18" fmla="*/ 156 h 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34" name="Line 30"/>
            <p:cNvSpPr>
              <a:spLocks noChangeShapeType="1"/>
            </p:cNvSpPr>
            <p:nvPr/>
          </p:nvSpPr>
          <p:spPr bwMode="auto">
            <a:xfrm flipH="1" flipV="1">
              <a:off x="3742878" y="3613111"/>
              <a:ext cx="6393" cy="122194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35" name="Freeform 31"/>
            <p:cNvSpPr>
              <a:spLocks/>
            </p:cNvSpPr>
            <p:nvPr/>
          </p:nvSpPr>
          <p:spPr bwMode="auto">
            <a:xfrm>
              <a:off x="4284114" y="4017885"/>
              <a:ext cx="807592" cy="97375"/>
            </a:xfrm>
            <a:custGeom>
              <a:avLst/>
              <a:gdLst>
                <a:gd name="T0" fmla="*/ 1 w 587"/>
                <a:gd name="T1" fmla="*/ 0 h 84"/>
                <a:gd name="T2" fmla="*/ 1 w 587"/>
                <a:gd name="T3" fmla="*/ 1 h 84"/>
                <a:gd name="T4" fmla="*/ 1 w 587"/>
                <a:gd name="T5" fmla="*/ 1 h 84"/>
                <a:gd name="T6" fmla="*/ 1 w 587"/>
                <a:gd name="T7" fmla="*/ 1 h 84"/>
                <a:gd name="T8" fmla="*/ 1 w 587"/>
                <a:gd name="T9" fmla="*/ 1 h 84"/>
                <a:gd name="T10" fmla="*/ 1 w 587"/>
                <a:gd name="T11" fmla="*/ 1 h 84"/>
                <a:gd name="T12" fmla="*/ 1 w 587"/>
                <a:gd name="T13" fmla="*/ 1 h 84"/>
                <a:gd name="T14" fmla="*/ 1 w 587"/>
                <a:gd name="T15" fmla="*/ 1 h 84"/>
                <a:gd name="T16" fmla="*/ 1 w 587"/>
                <a:gd name="T17" fmla="*/ 1 h 84"/>
                <a:gd name="T18" fmla="*/ 1 w 587"/>
                <a:gd name="T19" fmla="*/ 1 h 84"/>
                <a:gd name="T20" fmla="*/ 1 w 587"/>
                <a:gd name="T21" fmla="*/ 1 h 84"/>
                <a:gd name="T22" fmla="*/ 1 w 587"/>
                <a:gd name="T23" fmla="*/ 1 h 84"/>
                <a:gd name="T24" fmla="*/ 1 w 587"/>
                <a:gd name="T25" fmla="*/ 1 h 84"/>
                <a:gd name="T26" fmla="*/ 1 w 587"/>
                <a:gd name="T27" fmla="*/ 1 h 84"/>
                <a:gd name="T28" fmla="*/ 1 w 587"/>
                <a:gd name="T29" fmla="*/ 1 h 84"/>
                <a:gd name="T30" fmla="*/ 1 w 587"/>
                <a:gd name="T31" fmla="*/ 1 h 84"/>
                <a:gd name="T32" fmla="*/ 1 w 587"/>
                <a:gd name="T33" fmla="*/ 1 h 84"/>
                <a:gd name="T34" fmla="*/ 1 w 587"/>
                <a:gd name="T35" fmla="*/ 1 h 84"/>
                <a:gd name="T36" fmla="*/ 1 w 587"/>
                <a:gd name="T37" fmla="*/ 1 h 84"/>
                <a:gd name="T38" fmla="*/ 0 w 587"/>
                <a:gd name="T39" fmla="*/ 1 h 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87"/>
                <a:gd name="T61" fmla="*/ 0 h 84"/>
                <a:gd name="T62" fmla="*/ 587 w 587"/>
                <a:gd name="T63" fmla="*/ 84 h 8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36" name="Freeform 32"/>
            <p:cNvSpPr>
              <a:spLocks/>
            </p:cNvSpPr>
            <p:nvPr/>
          </p:nvSpPr>
          <p:spPr bwMode="auto">
            <a:xfrm>
              <a:off x="4126431" y="3553922"/>
              <a:ext cx="157683" cy="486873"/>
            </a:xfrm>
            <a:custGeom>
              <a:avLst/>
              <a:gdLst>
                <a:gd name="T0" fmla="*/ 1 w 114"/>
                <a:gd name="T1" fmla="*/ 0 h 414"/>
                <a:gd name="T2" fmla="*/ 1 w 114"/>
                <a:gd name="T3" fmla="*/ 1 h 414"/>
                <a:gd name="T4" fmla="*/ 1 w 114"/>
                <a:gd name="T5" fmla="*/ 1 h 414"/>
                <a:gd name="T6" fmla="*/ 0 w 114"/>
                <a:gd name="T7" fmla="*/ 1 h 414"/>
                <a:gd name="T8" fmla="*/ 1 w 114"/>
                <a:gd name="T9" fmla="*/ 1 h 414"/>
                <a:gd name="T10" fmla="*/ 1 w 114"/>
                <a:gd name="T11" fmla="*/ 1 h 414"/>
                <a:gd name="T12" fmla="*/ 1 w 114"/>
                <a:gd name="T13" fmla="*/ 1 h 4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4"/>
                <a:gd name="T22" fmla="*/ 0 h 414"/>
                <a:gd name="T23" fmla="*/ 114 w 114"/>
                <a:gd name="T24" fmla="*/ 414 h 4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37" name="Freeform 33"/>
            <p:cNvSpPr>
              <a:spLocks/>
            </p:cNvSpPr>
            <p:nvPr/>
          </p:nvSpPr>
          <p:spPr bwMode="auto">
            <a:xfrm>
              <a:off x="2824482" y="3546288"/>
              <a:ext cx="924789" cy="252028"/>
            </a:xfrm>
            <a:custGeom>
              <a:avLst/>
              <a:gdLst>
                <a:gd name="T0" fmla="*/ 1 w 670"/>
                <a:gd name="T1" fmla="*/ 1 h 213"/>
                <a:gd name="T2" fmla="*/ 1 w 670"/>
                <a:gd name="T3" fmla="*/ 1 h 213"/>
                <a:gd name="T4" fmla="*/ 1 w 670"/>
                <a:gd name="T5" fmla="*/ 1 h 213"/>
                <a:gd name="T6" fmla="*/ 1 w 670"/>
                <a:gd name="T7" fmla="*/ 1 h 213"/>
                <a:gd name="T8" fmla="*/ 1 w 670"/>
                <a:gd name="T9" fmla="*/ 1 h 213"/>
                <a:gd name="T10" fmla="*/ 1 w 670"/>
                <a:gd name="T11" fmla="*/ 1 h 213"/>
                <a:gd name="T12" fmla="*/ 1 w 670"/>
                <a:gd name="T13" fmla="*/ 1 h 213"/>
                <a:gd name="T14" fmla="*/ 1 w 670"/>
                <a:gd name="T15" fmla="*/ 1 h 213"/>
                <a:gd name="T16" fmla="*/ 1 w 670"/>
                <a:gd name="T17" fmla="*/ 1 h 213"/>
                <a:gd name="T18" fmla="*/ 1 w 670"/>
                <a:gd name="T19" fmla="*/ 1 h 213"/>
                <a:gd name="T20" fmla="*/ 1 w 670"/>
                <a:gd name="T21" fmla="*/ 1 h 213"/>
                <a:gd name="T22" fmla="*/ 1 w 670"/>
                <a:gd name="T23" fmla="*/ 1 h 213"/>
                <a:gd name="T24" fmla="*/ 1 w 670"/>
                <a:gd name="T25" fmla="*/ 1 h 213"/>
                <a:gd name="T26" fmla="*/ 1 w 670"/>
                <a:gd name="T27" fmla="*/ 1 h 213"/>
                <a:gd name="T28" fmla="*/ 1 w 670"/>
                <a:gd name="T29" fmla="*/ 1 h 213"/>
                <a:gd name="T30" fmla="*/ 1 w 670"/>
                <a:gd name="T31" fmla="*/ 1 h 213"/>
                <a:gd name="T32" fmla="*/ 1 w 670"/>
                <a:gd name="T33" fmla="*/ 1 h 213"/>
                <a:gd name="T34" fmla="*/ 0 w 670"/>
                <a:gd name="T35" fmla="*/ 0 h 21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70"/>
                <a:gd name="T55" fmla="*/ 0 h 213"/>
                <a:gd name="T56" fmla="*/ 670 w 670"/>
                <a:gd name="T57" fmla="*/ 213 h 21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38" name="Freeform 34"/>
            <p:cNvSpPr>
              <a:spLocks/>
            </p:cNvSpPr>
            <p:nvPr/>
          </p:nvSpPr>
          <p:spPr bwMode="auto">
            <a:xfrm>
              <a:off x="3602243" y="3735307"/>
              <a:ext cx="147029" cy="177566"/>
            </a:xfrm>
            <a:custGeom>
              <a:avLst/>
              <a:gdLst>
                <a:gd name="T0" fmla="*/ 1 w 108"/>
                <a:gd name="T1" fmla="*/ 0 h 152"/>
                <a:gd name="T2" fmla="*/ 1 w 108"/>
                <a:gd name="T3" fmla="*/ 1 h 152"/>
                <a:gd name="T4" fmla="*/ 1 w 108"/>
                <a:gd name="T5" fmla="*/ 1 h 152"/>
                <a:gd name="T6" fmla="*/ 1 w 108"/>
                <a:gd name="T7" fmla="*/ 1 h 152"/>
                <a:gd name="T8" fmla="*/ 0 w 108"/>
                <a:gd name="T9" fmla="*/ 1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152"/>
                <a:gd name="T17" fmla="*/ 108 w 108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39" name="Freeform 35"/>
            <p:cNvSpPr>
              <a:spLocks/>
            </p:cNvSpPr>
            <p:nvPr/>
          </p:nvSpPr>
          <p:spPr bwMode="auto">
            <a:xfrm>
              <a:off x="3602243" y="3914782"/>
              <a:ext cx="74581" cy="194749"/>
            </a:xfrm>
            <a:custGeom>
              <a:avLst/>
              <a:gdLst>
                <a:gd name="T0" fmla="*/ 0 w 56"/>
                <a:gd name="T1" fmla="*/ 0 h 165"/>
                <a:gd name="T2" fmla="*/ 1 w 56"/>
                <a:gd name="T3" fmla="*/ 1 h 165"/>
                <a:gd name="T4" fmla="*/ 1 w 56"/>
                <a:gd name="T5" fmla="*/ 1 h 165"/>
                <a:gd name="T6" fmla="*/ 1 w 56"/>
                <a:gd name="T7" fmla="*/ 1 h 1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65"/>
                <a:gd name="T14" fmla="*/ 56 w 56"/>
                <a:gd name="T15" fmla="*/ 165 h 1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40" name="Line 36"/>
            <p:cNvSpPr>
              <a:spLocks noChangeShapeType="1"/>
            </p:cNvSpPr>
            <p:nvPr/>
          </p:nvSpPr>
          <p:spPr bwMode="auto">
            <a:xfrm>
              <a:off x="3634206" y="4109531"/>
              <a:ext cx="178990" cy="12410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41" name="Freeform 37"/>
            <p:cNvSpPr>
              <a:spLocks/>
            </p:cNvSpPr>
            <p:nvPr/>
          </p:nvSpPr>
          <p:spPr bwMode="auto">
            <a:xfrm>
              <a:off x="2639099" y="3546288"/>
              <a:ext cx="185383" cy="458233"/>
            </a:xfrm>
            <a:custGeom>
              <a:avLst/>
              <a:gdLst>
                <a:gd name="T0" fmla="*/ 1 w 136"/>
                <a:gd name="T1" fmla="*/ 0 h 389"/>
                <a:gd name="T2" fmla="*/ 1 w 136"/>
                <a:gd name="T3" fmla="*/ 1 h 389"/>
                <a:gd name="T4" fmla="*/ 0 w 136"/>
                <a:gd name="T5" fmla="*/ 1 h 389"/>
                <a:gd name="T6" fmla="*/ 1 w 136"/>
                <a:gd name="T7" fmla="*/ 1 h 3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389"/>
                <a:gd name="T14" fmla="*/ 136 w 136"/>
                <a:gd name="T15" fmla="*/ 389 h 3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42" name="Freeform 38"/>
            <p:cNvSpPr>
              <a:spLocks/>
            </p:cNvSpPr>
            <p:nvPr/>
          </p:nvSpPr>
          <p:spPr bwMode="auto">
            <a:xfrm>
              <a:off x="2040332" y="3336263"/>
              <a:ext cx="573199" cy="620524"/>
            </a:xfrm>
            <a:custGeom>
              <a:avLst/>
              <a:gdLst>
                <a:gd name="T0" fmla="*/ 1 w 415"/>
                <a:gd name="T1" fmla="*/ 0 h 526"/>
                <a:gd name="T2" fmla="*/ 1 w 415"/>
                <a:gd name="T3" fmla="*/ 1 h 526"/>
                <a:gd name="T4" fmla="*/ 1 w 415"/>
                <a:gd name="T5" fmla="*/ 1 h 526"/>
                <a:gd name="T6" fmla="*/ 1 w 415"/>
                <a:gd name="T7" fmla="*/ 1 h 526"/>
                <a:gd name="T8" fmla="*/ 1 w 415"/>
                <a:gd name="T9" fmla="*/ 1 h 526"/>
                <a:gd name="T10" fmla="*/ 1 w 415"/>
                <a:gd name="T11" fmla="*/ 1 h 526"/>
                <a:gd name="T12" fmla="*/ 1 w 415"/>
                <a:gd name="T13" fmla="*/ 1 h 526"/>
                <a:gd name="T14" fmla="*/ 1 w 415"/>
                <a:gd name="T15" fmla="*/ 1 h 526"/>
                <a:gd name="T16" fmla="*/ 1 w 415"/>
                <a:gd name="T17" fmla="*/ 1 h 526"/>
                <a:gd name="T18" fmla="*/ 1 w 415"/>
                <a:gd name="T19" fmla="*/ 1 h 526"/>
                <a:gd name="T20" fmla="*/ 1 w 415"/>
                <a:gd name="T21" fmla="*/ 1 h 526"/>
                <a:gd name="T22" fmla="*/ 1 w 415"/>
                <a:gd name="T23" fmla="*/ 1 h 526"/>
                <a:gd name="T24" fmla="*/ 1 w 415"/>
                <a:gd name="T25" fmla="*/ 1 h 526"/>
                <a:gd name="T26" fmla="*/ 1 w 415"/>
                <a:gd name="T27" fmla="*/ 1 h 526"/>
                <a:gd name="T28" fmla="*/ 0 w 415"/>
                <a:gd name="T29" fmla="*/ 1 h 5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5"/>
                <a:gd name="T46" fmla="*/ 0 h 526"/>
                <a:gd name="T47" fmla="*/ 415 w 415"/>
                <a:gd name="T48" fmla="*/ 526 h 52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43" name="Line 39"/>
            <p:cNvSpPr>
              <a:spLocks noChangeShapeType="1"/>
            </p:cNvSpPr>
            <p:nvPr/>
          </p:nvSpPr>
          <p:spPr bwMode="auto">
            <a:xfrm flipV="1">
              <a:off x="2421752" y="3945330"/>
              <a:ext cx="0" cy="763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44" name="Line 40"/>
            <p:cNvSpPr>
              <a:spLocks noChangeShapeType="1"/>
            </p:cNvSpPr>
            <p:nvPr/>
          </p:nvSpPr>
          <p:spPr bwMode="auto">
            <a:xfrm>
              <a:off x="2421752" y="3945330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45" name="Line 41"/>
            <p:cNvSpPr>
              <a:spLocks noChangeShapeType="1"/>
            </p:cNvSpPr>
            <p:nvPr/>
          </p:nvSpPr>
          <p:spPr bwMode="auto">
            <a:xfrm>
              <a:off x="2432407" y="3945330"/>
              <a:ext cx="6393" cy="763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46" name="Line 42"/>
            <p:cNvSpPr>
              <a:spLocks noChangeShapeType="1"/>
            </p:cNvSpPr>
            <p:nvPr/>
          </p:nvSpPr>
          <p:spPr bwMode="auto">
            <a:xfrm flipH="1">
              <a:off x="2421752" y="3952968"/>
              <a:ext cx="10654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47" name="Freeform 43"/>
            <p:cNvSpPr>
              <a:spLocks/>
            </p:cNvSpPr>
            <p:nvPr/>
          </p:nvSpPr>
          <p:spPr bwMode="auto">
            <a:xfrm>
              <a:off x="4512117" y="4924804"/>
              <a:ext cx="438955" cy="502147"/>
            </a:xfrm>
            <a:custGeom>
              <a:avLst/>
              <a:gdLst>
                <a:gd name="T0" fmla="*/ 1 w 320"/>
                <a:gd name="T1" fmla="*/ 1 h 426"/>
                <a:gd name="T2" fmla="*/ 1 w 320"/>
                <a:gd name="T3" fmla="*/ 1 h 426"/>
                <a:gd name="T4" fmla="*/ 1 w 320"/>
                <a:gd name="T5" fmla="*/ 1 h 426"/>
                <a:gd name="T6" fmla="*/ 1 w 320"/>
                <a:gd name="T7" fmla="*/ 1 h 426"/>
                <a:gd name="T8" fmla="*/ 1 w 320"/>
                <a:gd name="T9" fmla="*/ 1 h 426"/>
                <a:gd name="T10" fmla="*/ 1 w 320"/>
                <a:gd name="T11" fmla="*/ 1 h 426"/>
                <a:gd name="T12" fmla="*/ 1 w 320"/>
                <a:gd name="T13" fmla="*/ 1 h 426"/>
                <a:gd name="T14" fmla="*/ 1 w 320"/>
                <a:gd name="T15" fmla="*/ 1 h 426"/>
                <a:gd name="T16" fmla="*/ 1 w 320"/>
                <a:gd name="T17" fmla="*/ 1 h 426"/>
                <a:gd name="T18" fmla="*/ 1 w 320"/>
                <a:gd name="T19" fmla="*/ 1 h 426"/>
                <a:gd name="T20" fmla="*/ 1 w 320"/>
                <a:gd name="T21" fmla="*/ 1 h 426"/>
                <a:gd name="T22" fmla="*/ 1 w 320"/>
                <a:gd name="T23" fmla="*/ 1 h 426"/>
                <a:gd name="T24" fmla="*/ 1 w 320"/>
                <a:gd name="T25" fmla="*/ 1 h 426"/>
                <a:gd name="T26" fmla="*/ 1 w 320"/>
                <a:gd name="T27" fmla="*/ 1 h 426"/>
                <a:gd name="T28" fmla="*/ 1 w 320"/>
                <a:gd name="T29" fmla="*/ 1 h 426"/>
                <a:gd name="T30" fmla="*/ 1 w 320"/>
                <a:gd name="T31" fmla="*/ 1 h 426"/>
                <a:gd name="T32" fmla="*/ 1 w 320"/>
                <a:gd name="T33" fmla="*/ 1 h 426"/>
                <a:gd name="T34" fmla="*/ 1 w 320"/>
                <a:gd name="T35" fmla="*/ 1 h 426"/>
                <a:gd name="T36" fmla="*/ 1 w 320"/>
                <a:gd name="T37" fmla="*/ 1 h 426"/>
                <a:gd name="T38" fmla="*/ 1 w 320"/>
                <a:gd name="T39" fmla="*/ 1 h 426"/>
                <a:gd name="T40" fmla="*/ 1 w 320"/>
                <a:gd name="T41" fmla="*/ 1 h 426"/>
                <a:gd name="T42" fmla="*/ 1 w 320"/>
                <a:gd name="T43" fmla="*/ 1 h 426"/>
                <a:gd name="T44" fmla="*/ 0 w 320"/>
                <a:gd name="T45" fmla="*/ 0 h 42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20"/>
                <a:gd name="T70" fmla="*/ 0 h 426"/>
                <a:gd name="T71" fmla="*/ 320 w 320"/>
                <a:gd name="T72" fmla="*/ 426 h 42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48" name="Freeform 44"/>
            <p:cNvSpPr>
              <a:spLocks/>
            </p:cNvSpPr>
            <p:nvPr/>
          </p:nvSpPr>
          <p:spPr bwMode="auto">
            <a:xfrm>
              <a:off x="4390656" y="4873252"/>
              <a:ext cx="121459" cy="51551"/>
            </a:xfrm>
            <a:custGeom>
              <a:avLst/>
              <a:gdLst>
                <a:gd name="T0" fmla="*/ 0 w 87"/>
                <a:gd name="T1" fmla="*/ 0 h 41"/>
                <a:gd name="T2" fmla="*/ 1 w 87"/>
                <a:gd name="T3" fmla="*/ 1 h 41"/>
                <a:gd name="T4" fmla="*/ 1 w 87"/>
                <a:gd name="T5" fmla="*/ 1 h 41"/>
                <a:gd name="T6" fmla="*/ 0 60000 65536"/>
                <a:gd name="T7" fmla="*/ 0 60000 65536"/>
                <a:gd name="T8" fmla="*/ 0 60000 65536"/>
                <a:gd name="T9" fmla="*/ 0 w 87"/>
                <a:gd name="T10" fmla="*/ 0 h 41"/>
                <a:gd name="T11" fmla="*/ 87 w 87"/>
                <a:gd name="T12" fmla="*/ 41 h 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49" name="Line 45"/>
            <p:cNvSpPr>
              <a:spLocks noChangeShapeType="1"/>
            </p:cNvSpPr>
            <p:nvPr/>
          </p:nvSpPr>
          <p:spPr bwMode="auto">
            <a:xfrm flipV="1">
              <a:off x="4390656" y="4800699"/>
              <a:ext cx="36224" cy="72553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50" name="Line 46"/>
            <p:cNvSpPr>
              <a:spLocks noChangeShapeType="1"/>
            </p:cNvSpPr>
            <p:nvPr/>
          </p:nvSpPr>
          <p:spPr bwMode="auto">
            <a:xfrm>
              <a:off x="4605874" y="4716689"/>
              <a:ext cx="164076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51" name="Freeform 47"/>
            <p:cNvSpPr>
              <a:spLocks/>
            </p:cNvSpPr>
            <p:nvPr/>
          </p:nvSpPr>
          <p:spPr bwMode="auto">
            <a:xfrm>
              <a:off x="4426881" y="4709051"/>
              <a:ext cx="178990" cy="91646"/>
            </a:xfrm>
            <a:custGeom>
              <a:avLst/>
              <a:gdLst>
                <a:gd name="T0" fmla="*/ 1 w 129"/>
                <a:gd name="T1" fmla="*/ 1 h 77"/>
                <a:gd name="T2" fmla="*/ 1 w 129"/>
                <a:gd name="T3" fmla="*/ 0 h 77"/>
                <a:gd name="T4" fmla="*/ 1 w 129"/>
                <a:gd name="T5" fmla="*/ 1 h 77"/>
                <a:gd name="T6" fmla="*/ 0 w 129"/>
                <a:gd name="T7" fmla="*/ 1 h 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9"/>
                <a:gd name="T13" fmla="*/ 0 h 77"/>
                <a:gd name="T14" fmla="*/ 129 w 129"/>
                <a:gd name="T15" fmla="*/ 77 h 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52" name="Freeform 48"/>
            <p:cNvSpPr>
              <a:spLocks/>
            </p:cNvSpPr>
            <p:nvPr/>
          </p:nvSpPr>
          <p:spPr bwMode="auto">
            <a:xfrm>
              <a:off x="4134955" y="5186378"/>
              <a:ext cx="579591" cy="387591"/>
            </a:xfrm>
            <a:custGeom>
              <a:avLst/>
              <a:gdLst>
                <a:gd name="T0" fmla="*/ 1 w 419"/>
                <a:gd name="T1" fmla="*/ 1 h 328"/>
                <a:gd name="T2" fmla="*/ 1 w 419"/>
                <a:gd name="T3" fmla="*/ 1 h 328"/>
                <a:gd name="T4" fmla="*/ 1 w 419"/>
                <a:gd name="T5" fmla="*/ 1 h 328"/>
                <a:gd name="T6" fmla="*/ 1 w 419"/>
                <a:gd name="T7" fmla="*/ 0 h 328"/>
                <a:gd name="T8" fmla="*/ 1 w 419"/>
                <a:gd name="T9" fmla="*/ 1 h 328"/>
                <a:gd name="T10" fmla="*/ 1 w 419"/>
                <a:gd name="T11" fmla="*/ 1 h 328"/>
                <a:gd name="T12" fmla="*/ 1 w 419"/>
                <a:gd name="T13" fmla="*/ 1 h 328"/>
                <a:gd name="T14" fmla="*/ 0 w 419"/>
                <a:gd name="T15" fmla="*/ 1 h 328"/>
                <a:gd name="T16" fmla="*/ 1 w 419"/>
                <a:gd name="T17" fmla="*/ 1 h 328"/>
                <a:gd name="T18" fmla="*/ 1 w 419"/>
                <a:gd name="T19" fmla="*/ 1 h 328"/>
                <a:gd name="T20" fmla="*/ 1 w 419"/>
                <a:gd name="T21" fmla="*/ 1 h 3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9"/>
                <a:gd name="T34" fmla="*/ 0 h 328"/>
                <a:gd name="T35" fmla="*/ 419 w 419"/>
                <a:gd name="T36" fmla="*/ 328 h 32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9" h="328">
                  <a:moveTo>
                    <a:pt x="419" y="140"/>
                  </a:moveTo>
                  <a:lnTo>
                    <a:pt x="359" y="69"/>
                  </a:lnTo>
                  <a:lnTo>
                    <a:pt x="374" y="29"/>
                  </a:lnTo>
                  <a:lnTo>
                    <a:pt x="315" y="0"/>
                  </a:lnTo>
                  <a:lnTo>
                    <a:pt x="207" y="17"/>
                  </a:lnTo>
                  <a:lnTo>
                    <a:pt x="146" y="14"/>
                  </a:lnTo>
                  <a:lnTo>
                    <a:pt x="35" y="83"/>
                  </a:lnTo>
                  <a:lnTo>
                    <a:pt x="0" y="87"/>
                  </a:lnTo>
                  <a:lnTo>
                    <a:pt x="19" y="158"/>
                  </a:lnTo>
                  <a:lnTo>
                    <a:pt x="10" y="167"/>
                  </a:lnTo>
                  <a:lnTo>
                    <a:pt x="35" y="328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53" name="Freeform 49"/>
            <p:cNvSpPr>
              <a:spLocks/>
            </p:cNvSpPr>
            <p:nvPr/>
          </p:nvSpPr>
          <p:spPr bwMode="auto">
            <a:xfrm>
              <a:off x="3634206" y="3798314"/>
              <a:ext cx="438955" cy="316944"/>
            </a:xfrm>
            <a:custGeom>
              <a:avLst/>
              <a:gdLst>
                <a:gd name="T0" fmla="*/ 0 w 317"/>
                <a:gd name="T1" fmla="*/ 1 h 270"/>
                <a:gd name="T2" fmla="*/ 1 w 317"/>
                <a:gd name="T3" fmla="*/ 1 h 270"/>
                <a:gd name="T4" fmla="*/ 1 w 317"/>
                <a:gd name="T5" fmla="*/ 1 h 270"/>
                <a:gd name="T6" fmla="*/ 1 w 317"/>
                <a:gd name="T7" fmla="*/ 1 h 270"/>
                <a:gd name="T8" fmla="*/ 1 w 317"/>
                <a:gd name="T9" fmla="*/ 1 h 270"/>
                <a:gd name="T10" fmla="*/ 1 w 317"/>
                <a:gd name="T11" fmla="*/ 1 h 270"/>
                <a:gd name="T12" fmla="*/ 1 w 317"/>
                <a:gd name="T13" fmla="*/ 1 h 270"/>
                <a:gd name="T14" fmla="*/ 1 w 317"/>
                <a:gd name="T15" fmla="*/ 1 h 270"/>
                <a:gd name="T16" fmla="*/ 1 w 317"/>
                <a:gd name="T17" fmla="*/ 1 h 270"/>
                <a:gd name="T18" fmla="*/ 1 w 317"/>
                <a:gd name="T19" fmla="*/ 1 h 270"/>
                <a:gd name="T20" fmla="*/ 1 w 317"/>
                <a:gd name="T21" fmla="*/ 1 h 270"/>
                <a:gd name="T22" fmla="*/ 1 w 317"/>
                <a:gd name="T23" fmla="*/ 1 h 270"/>
                <a:gd name="T24" fmla="*/ 1 w 317"/>
                <a:gd name="T25" fmla="*/ 1 h 270"/>
                <a:gd name="T26" fmla="*/ 1 w 317"/>
                <a:gd name="T27" fmla="*/ 1 h 270"/>
                <a:gd name="T28" fmla="*/ 1 w 317"/>
                <a:gd name="T29" fmla="*/ 0 h 27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17"/>
                <a:gd name="T46" fmla="*/ 0 h 270"/>
                <a:gd name="T47" fmla="*/ 317 w 317"/>
                <a:gd name="T48" fmla="*/ 270 h 27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54" name="Freeform 50"/>
            <p:cNvSpPr>
              <a:spLocks/>
            </p:cNvSpPr>
            <p:nvPr/>
          </p:nvSpPr>
          <p:spPr bwMode="auto">
            <a:xfrm>
              <a:off x="3853684" y="4873252"/>
              <a:ext cx="536973" cy="156561"/>
            </a:xfrm>
            <a:custGeom>
              <a:avLst/>
              <a:gdLst>
                <a:gd name="T0" fmla="*/ 1 w 393"/>
                <a:gd name="T1" fmla="*/ 0 h 129"/>
                <a:gd name="T2" fmla="*/ 1 w 393"/>
                <a:gd name="T3" fmla="*/ 0 h 129"/>
                <a:gd name="T4" fmla="*/ 1 w 393"/>
                <a:gd name="T5" fmla="*/ 1 h 129"/>
                <a:gd name="T6" fmla="*/ 1 w 393"/>
                <a:gd name="T7" fmla="*/ 1 h 129"/>
                <a:gd name="T8" fmla="*/ 1 w 393"/>
                <a:gd name="T9" fmla="*/ 1 h 129"/>
                <a:gd name="T10" fmla="*/ 1 w 393"/>
                <a:gd name="T11" fmla="*/ 1 h 129"/>
                <a:gd name="T12" fmla="*/ 1 w 393"/>
                <a:gd name="T13" fmla="*/ 1 h 129"/>
                <a:gd name="T14" fmla="*/ 1 w 393"/>
                <a:gd name="T15" fmla="*/ 1 h 129"/>
                <a:gd name="T16" fmla="*/ 1 w 393"/>
                <a:gd name="T17" fmla="*/ 1 h 129"/>
                <a:gd name="T18" fmla="*/ 1 w 393"/>
                <a:gd name="T19" fmla="*/ 1 h 129"/>
                <a:gd name="T20" fmla="*/ 1 w 393"/>
                <a:gd name="T21" fmla="*/ 1 h 129"/>
                <a:gd name="T22" fmla="*/ 1 w 393"/>
                <a:gd name="T23" fmla="*/ 1 h 129"/>
                <a:gd name="T24" fmla="*/ 1 w 393"/>
                <a:gd name="T25" fmla="*/ 1 h 129"/>
                <a:gd name="T26" fmla="*/ 0 w 393"/>
                <a:gd name="T27" fmla="*/ 1 h 1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93"/>
                <a:gd name="T43" fmla="*/ 0 h 129"/>
                <a:gd name="T44" fmla="*/ 393 w 393"/>
                <a:gd name="T45" fmla="*/ 129 h 12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55" name="Line 51"/>
            <p:cNvSpPr>
              <a:spLocks noChangeShapeType="1"/>
            </p:cNvSpPr>
            <p:nvPr/>
          </p:nvSpPr>
          <p:spPr bwMode="auto">
            <a:xfrm flipH="1" flipV="1">
              <a:off x="4350171" y="4308097"/>
              <a:ext cx="8524" cy="9737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56" name="Freeform 52"/>
            <p:cNvSpPr>
              <a:spLocks/>
            </p:cNvSpPr>
            <p:nvPr/>
          </p:nvSpPr>
          <p:spPr bwMode="auto">
            <a:xfrm>
              <a:off x="3900563" y="4208815"/>
              <a:ext cx="449608" cy="129832"/>
            </a:xfrm>
            <a:custGeom>
              <a:avLst/>
              <a:gdLst>
                <a:gd name="T0" fmla="*/ 0 w 327"/>
                <a:gd name="T1" fmla="*/ 1 h 110"/>
                <a:gd name="T2" fmla="*/ 1 w 327"/>
                <a:gd name="T3" fmla="*/ 1 h 110"/>
                <a:gd name="T4" fmla="*/ 1 w 327"/>
                <a:gd name="T5" fmla="*/ 1 h 110"/>
                <a:gd name="T6" fmla="*/ 1 w 327"/>
                <a:gd name="T7" fmla="*/ 0 h 110"/>
                <a:gd name="T8" fmla="*/ 1 w 327"/>
                <a:gd name="T9" fmla="*/ 1 h 110"/>
                <a:gd name="T10" fmla="*/ 1 w 327"/>
                <a:gd name="T11" fmla="*/ 1 h 1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7"/>
                <a:gd name="T19" fmla="*/ 0 h 110"/>
                <a:gd name="T20" fmla="*/ 327 w 327"/>
                <a:gd name="T21" fmla="*/ 110 h 1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57" name="Freeform 53"/>
            <p:cNvSpPr>
              <a:spLocks/>
            </p:cNvSpPr>
            <p:nvPr/>
          </p:nvSpPr>
          <p:spPr bwMode="auto">
            <a:xfrm>
              <a:off x="3966619" y="4590674"/>
              <a:ext cx="210953" cy="139378"/>
            </a:xfrm>
            <a:custGeom>
              <a:avLst/>
              <a:gdLst>
                <a:gd name="T0" fmla="*/ 1 w 150"/>
                <a:gd name="T1" fmla="*/ 1 h 119"/>
                <a:gd name="T2" fmla="*/ 1 w 150"/>
                <a:gd name="T3" fmla="*/ 1 h 119"/>
                <a:gd name="T4" fmla="*/ 1 w 150"/>
                <a:gd name="T5" fmla="*/ 1 h 119"/>
                <a:gd name="T6" fmla="*/ 0 w 150"/>
                <a:gd name="T7" fmla="*/ 0 h 1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0"/>
                <a:gd name="T13" fmla="*/ 0 h 119"/>
                <a:gd name="T14" fmla="*/ 150 w 150"/>
                <a:gd name="T15" fmla="*/ 119 h 1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58" name="Freeform 54"/>
            <p:cNvSpPr>
              <a:spLocks/>
            </p:cNvSpPr>
            <p:nvPr/>
          </p:nvSpPr>
          <p:spPr bwMode="auto">
            <a:xfrm>
              <a:off x="4177572" y="4730053"/>
              <a:ext cx="249310" cy="72553"/>
            </a:xfrm>
            <a:custGeom>
              <a:avLst/>
              <a:gdLst>
                <a:gd name="T0" fmla="*/ 0 w 180"/>
                <a:gd name="T1" fmla="*/ 0 h 61"/>
                <a:gd name="T2" fmla="*/ 1 w 180"/>
                <a:gd name="T3" fmla="*/ 1 h 61"/>
                <a:gd name="T4" fmla="*/ 1 w 180"/>
                <a:gd name="T5" fmla="*/ 1 h 61"/>
                <a:gd name="T6" fmla="*/ 1 w 180"/>
                <a:gd name="T7" fmla="*/ 1 h 61"/>
                <a:gd name="T8" fmla="*/ 1 w 180"/>
                <a:gd name="T9" fmla="*/ 1 h 61"/>
                <a:gd name="T10" fmla="*/ 1 w 180"/>
                <a:gd name="T11" fmla="*/ 1 h 61"/>
                <a:gd name="T12" fmla="*/ 1 w 180"/>
                <a:gd name="T13" fmla="*/ 1 h 61"/>
                <a:gd name="T14" fmla="*/ 1 w 180"/>
                <a:gd name="T15" fmla="*/ 1 h 6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0"/>
                <a:gd name="T25" fmla="*/ 0 h 61"/>
                <a:gd name="T26" fmla="*/ 180 w 180"/>
                <a:gd name="T27" fmla="*/ 61 h 6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59" name="Freeform 55"/>
            <p:cNvSpPr>
              <a:spLocks/>
            </p:cNvSpPr>
            <p:nvPr/>
          </p:nvSpPr>
          <p:spPr bwMode="auto">
            <a:xfrm>
              <a:off x="3621420" y="4233635"/>
              <a:ext cx="191776" cy="385679"/>
            </a:xfrm>
            <a:custGeom>
              <a:avLst/>
              <a:gdLst>
                <a:gd name="T0" fmla="*/ 1 w 140"/>
                <a:gd name="T1" fmla="*/ 0 h 327"/>
                <a:gd name="T2" fmla="*/ 1 w 140"/>
                <a:gd name="T3" fmla="*/ 1 h 327"/>
                <a:gd name="T4" fmla="*/ 1 w 140"/>
                <a:gd name="T5" fmla="*/ 1 h 327"/>
                <a:gd name="T6" fmla="*/ 1 w 140"/>
                <a:gd name="T7" fmla="*/ 1 h 327"/>
                <a:gd name="T8" fmla="*/ 1 w 140"/>
                <a:gd name="T9" fmla="*/ 1 h 327"/>
                <a:gd name="T10" fmla="*/ 1 w 140"/>
                <a:gd name="T11" fmla="*/ 1 h 327"/>
                <a:gd name="T12" fmla="*/ 0 w 140"/>
                <a:gd name="T13" fmla="*/ 1 h 327"/>
                <a:gd name="T14" fmla="*/ 1 w 140"/>
                <a:gd name="T15" fmla="*/ 1 h 327"/>
                <a:gd name="T16" fmla="*/ 1 w 140"/>
                <a:gd name="T17" fmla="*/ 1 h 3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327"/>
                <a:gd name="T29" fmla="*/ 140 w 140"/>
                <a:gd name="T30" fmla="*/ 327 h 3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60" name="Freeform 56"/>
            <p:cNvSpPr>
              <a:spLocks/>
            </p:cNvSpPr>
            <p:nvPr/>
          </p:nvSpPr>
          <p:spPr bwMode="auto">
            <a:xfrm>
              <a:off x="3783365" y="4466570"/>
              <a:ext cx="38355" cy="152744"/>
            </a:xfrm>
            <a:custGeom>
              <a:avLst/>
              <a:gdLst>
                <a:gd name="T0" fmla="*/ 0 w 31"/>
                <a:gd name="T1" fmla="*/ 1 h 131"/>
                <a:gd name="T2" fmla="*/ 1 w 31"/>
                <a:gd name="T3" fmla="*/ 1 h 131"/>
                <a:gd name="T4" fmla="*/ 1 w 31"/>
                <a:gd name="T5" fmla="*/ 0 h 131"/>
                <a:gd name="T6" fmla="*/ 0 60000 65536"/>
                <a:gd name="T7" fmla="*/ 0 60000 65536"/>
                <a:gd name="T8" fmla="*/ 0 60000 65536"/>
                <a:gd name="T9" fmla="*/ 0 w 31"/>
                <a:gd name="T10" fmla="*/ 0 h 131"/>
                <a:gd name="T11" fmla="*/ 31 w 31"/>
                <a:gd name="T12" fmla="*/ 131 h 1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61" name="Freeform 57"/>
            <p:cNvSpPr>
              <a:spLocks/>
            </p:cNvSpPr>
            <p:nvPr/>
          </p:nvSpPr>
          <p:spPr bwMode="auto">
            <a:xfrm>
              <a:off x="3783365" y="4619316"/>
              <a:ext cx="108674" cy="30548"/>
            </a:xfrm>
            <a:custGeom>
              <a:avLst/>
              <a:gdLst>
                <a:gd name="T0" fmla="*/ 0 w 81"/>
                <a:gd name="T1" fmla="*/ 0 h 26"/>
                <a:gd name="T2" fmla="*/ 1 w 81"/>
                <a:gd name="T3" fmla="*/ 0 h 26"/>
                <a:gd name="T4" fmla="*/ 1 w 81"/>
                <a:gd name="T5" fmla="*/ 0 h 26"/>
                <a:gd name="T6" fmla="*/ 1 w 81"/>
                <a:gd name="T7" fmla="*/ 0 h 26"/>
                <a:gd name="T8" fmla="*/ 1 w 81"/>
                <a:gd name="T9" fmla="*/ 0 h 26"/>
                <a:gd name="T10" fmla="*/ 1 w 81"/>
                <a:gd name="T11" fmla="*/ 0 h 26"/>
                <a:gd name="T12" fmla="*/ 1 w 81"/>
                <a:gd name="T13" fmla="*/ 1 h 26"/>
                <a:gd name="T14" fmla="*/ 1 w 81"/>
                <a:gd name="T15" fmla="*/ 1 h 26"/>
                <a:gd name="T16" fmla="*/ 1 w 81"/>
                <a:gd name="T17" fmla="*/ 1 h 26"/>
                <a:gd name="T18" fmla="*/ 1 w 81"/>
                <a:gd name="T19" fmla="*/ 1 h 26"/>
                <a:gd name="T20" fmla="*/ 1 w 81"/>
                <a:gd name="T21" fmla="*/ 1 h 26"/>
                <a:gd name="T22" fmla="*/ 1 w 81"/>
                <a:gd name="T23" fmla="*/ 1 h 26"/>
                <a:gd name="T24" fmla="*/ 1 w 81"/>
                <a:gd name="T25" fmla="*/ 1 h 26"/>
                <a:gd name="T26" fmla="*/ 1 w 81"/>
                <a:gd name="T27" fmla="*/ 1 h 26"/>
                <a:gd name="T28" fmla="*/ 1 w 81"/>
                <a:gd name="T29" fmla="*/ 1 h 26"/>
                <a:gd name="T30" fmla="*/ 1 w 81"/>
                <a:gd name="T31" fmla="*/ 1 h 26"/>
                <a:gd name="T32" fmla="*/ 1 w 81"/>
                <a:gd name="T33" fmla="*/ 1 h 26"/>
                <a:gd name="T34" fmla="*/ 1 w 81"/>
                <a:gd name="T35" fmla="*/ 1 h 26"/>
                <a:gd name="T36" fmla="*/ 1 w 81"/>
                <a:gd name="T37" fmla="*/ 1 h 26"/>
                <a:gd name="T38" fmla="*/ 1 w 81"/>
                <a:gd name="T39" fmla="*/ 1 h 26"/>
                <a:gd name="T40" fmla="*/ 1 w 81"/>
                <a:gd name="T41" fmla="*/ 1 h 26"/>
                <a:gd name="T42" fmla="*/ 1 w 81"/>
                <a:gd name="T43" fmla="*/ 1 h 26"/>
                <a:gd name="T44" fmla="*/ 1 w 81"/>
                <a:gd name="T45" fmla="*/ 1 h 26"/>
                <a:gd name="T46" fmla="*/ 1 w 81"/>
                <a:gd name="T47" fmla="*/ 1 h 26"/>
                <a:gd name="T48" fmla="*/ 1 w 81"/>
                <a:gd name="T49" fmla="*/ 1 h 26"/>
                <a:gd name="T50" fmla="*/ 1 w 81"/>
                <a:gd name="T51" fmla="*/ 1 h 26"/>
                <a:gd name="T52" fmla="*/ 1 w 81"/>
                <a:gd name="T53" fmla="*/ 1 h 26"/>
                <a:gd name="T54" fmla="*/ 1 w 81"/>
                <a:gd name="T55" fmla="*/ 1 h 26"/>
                <a:gd name="T56" fmla="*/ 1 w 81"/>
                <a:gd name="T57" fmla="*/ 1 h 26"/>
                <a:gd name="T58" fmla="*/ 1 w 81"/>
                <a:gd name="T59" fmla="*/ 1 h 26"/>
                <a:gd name="T60" fmla="*/ 1 w 81"/>
                <a:gd name="T61" fmla="*/ 1 h 26"/>
                <a:gd name="T62" fmla="*/ 1 w 81"/>
                <a:gd name="T63" fmla="*/ 1 h 26"/>
                <a:gd name="T64" fmla="*/ 1 w 81"/>
                <a:gd name="T65" fmla="*/ 1 h 26"/>
                <a:gd name="T66" fmla="*/ 1 w 81"/>
                <a:gd name="T67" fmla="*/ 1 h 26"/>
                <a:gd name="T68" fmla="*/ 1 w 81"/>
                <a:gd name="T69" fmla="*/ 1 h 26"/>
                <a:gd name="T70" fmla="*/ 1 w 81"/>
                <a:gd name="T71" fmla="*/ 1 h 26"/>
                <a:gd name="T72" fmla="*/ 1 w 81"/>
                <a:gd name="T73" fmla="*/ 1 h 26"/>
                <a:gd name="T74" fmla="*/ 1 w 81"/>
                <a:gd name="T75" fmla="*/ 1 h 26"/>
                <a:gd name="T76" fmla="*/ 1 w 81"/>
                <a:gd name="T77" fmla="*/ 1 h 26"/>
                <a:gd name="T78" fmla="*/ 1 w 81"/>
                <a:gd name="T79" fmla="*/ 1 h 26"/>
                <a:gd name="T80" fmla="*/ 1 w 81"/>
                <a:gd name="T81" fmla="*/ 1 h 26"/>
                <a:gd name="T82" fmla="*/ 1 w 81"/>
                <a:gd name="T83" fmla="*/ 1 h 26"/>
                <a:gd name="T84" fmla="*/ 1 w 81"/>
                <a:gd name="T85" fmla="*/ 1 h 26"/>
                <a:gd name="T86" fmla="*/ 1 w 81"/>
                <a:gd name="T87" fmla="*/ 1 h 26"/>
                <a:gd name="T88" fmla="*/ 1 w 81"/>
                <a:gd name="T89" fmla="*/ 1 h 26"/>
                <a:gd name="T90" fmla="*/ 1 w 81"/>
                <a:gd name="T91" fmla="*/ 1 h 26"/>
                <a:gd name="T92" fmla="*/ 1 w 81"/>
                <a:gd name="T93" fmla="*/ 1 h 26"/>
                <a:gd name="T94" fmla="*/ 1 w 81"/>
                <a:gd name="T95" fmla="*/ 1 h 26"/>
                <a:gd name="T96" fmla="*/ 1 w 81"/>
                <a:gd name="T97" fmla="*/ 1 h 26"/>
                <a:gd name="T98" fmla="*/ 1 w 81"/>
                <a:gd name="T99" fmla="*/ 1 h 26"/>
                <a:gd name="T100" fmla="*/ 1 w 81"/>
                <a:gd name="T101" fmla="*/ 1 h 2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1"/>
                <a:gd name="T154" fmla="*/ 0 h 26"/>
                <a:gd name="T155" fmla="*/ 81 w 81"/>
                <a:gd name="T156" fmla="*/ 26 h 2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62" name="Freeform 58"/>
            <p:cNvSpPr>
              <a:spLocks/>
            </p:cNvSpPr>
            <p:nvPr/>
          </p:nvSpPr>
          <p:spPr bwMode="auto">
            <a:xfrm>
              <a:off x="3892039" y="4590674"/>
              <a:ext cx="74581" cy="59189"/>
            </a:xfrm>
            <a:custGeom>
              <a:avLst/>
              <a:gdLst>
                <a:gd name="T0" fmla="*/ 1 w 57"/>
                <a:gd name="T1" fmla="*/ 0 h 51"/>
                <a:gd name="T2" fmla="*/ 1 w 57"/>
                <a:gd name="T3" fmla="*/ 1 h 51"/>
                <a:gd name="T4" fmla="*/ 0 w 57"/>
                <a:gd name="T5" fmla="*/ 1 h 51"/>
                <a:gd name="T6" fmla="*/ 0 60000 65536"/>
                <a:gd name="T7" fmla="*/ 0 60000 65536"/>
                <a:gd name="T8" fmla="*/ 0 60000 65536"/>
                <a:gd name="T9" fmla="*/ 0 w 57"/>
                <a:gd name="T10" fmla="*/ 0 h 51"/>
                <a:gd name="T11" fmla="*/ 57 w 57"/>
                <a:gd name="T12" fmla="*/ 51 h 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63" name="Freeform 59"/>
            <p:cNvSpPr>
              <a:spLocks/>
            </p:cNvSpPr>
            <p:nvPr/>
          </p:nvSpPr>
          <p:spPr bwMode="auto">
            <a:xfrm>
              <a:off x="3821719" y="4466570"/>
              <a:ext cx="161946" cy="124105"/>
            </a:xfrm>
            <a:custGeom>
              <a:avLst/>
              <a:gdLst>
                <a:gd name="T0" fmla="*/ 0 w 117"/>
                <a:gd name="T1" fmla="*/ 0 h 106"/>
                <a:gd name="T2" fmla="*/ 1 w 117"/>
                <a:gd name="T3" fmla="*/ 1 h 106"/>
                <a:gd name="T4" fmla="*/ 1 w 117"/>
                <a:gd name="T5" fmla="*/ 1 h 106"/>
                <a:gd name="T6" fmla="*/ 1 w 117"/>
                <a:gd name="T7" fmla="*/ 1 h 1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"/>
                <a:gd name="T13" fmla="*/ 0 h 106"/>
                <a:gd name="T14" fmla="*/ 117 w 117"/>
                <a:gd name="T15" fmla="*/ 106 h 1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64" name="Line 60"/>
            <p:cNvSpPr>
              <a:spLocks noChangeShapeType="1"/>
            </p:cNvSpPr>
            <p:nvPr/>
          </p:nvSpPr>
          <p:spPr bwMode="auto">
            <a:xfrm flipV="1">
              <a:off x="3857945" y="4542942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65" name="Line 61"/>
            <p:cNvSpPr>
              <a:spLocks noChangeShapeType="1"/>
            </p:cNvSpPr>
            <p:nvPr/>
          </p:nvSpPr>
          <p:spPr bwMode="auto">
            <a:xfrm>
              <a:off x="3857945" y="4542942"/>
              <a:ext cx="852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66" name="Line 62"/>
            <p:cNvSpPr>
              <a:spLocks noChangeShapeType="1"/>
            </p:cNvSpPr>
            <p:nvPr/>
          </p:nvSpPr>
          <p:spPr bwMode="auto">
            <a:xfrm>
              <a:off x="3866469" y="4542942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67" name="Line 63"/>
            <p:cNvSpPr>
              <a:spLocks noChangeShapeType="1"/>
            </p:cNvSpPr>
            <p:nvPr/>
          </p:nvSpPr>
          <p:spPr bwMode="auto">
            <a:xfrm flipH="1">
              <a:off x="3857945" y="4552488"/>
              <a:ext cx="852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68" name="Line 64"/>
            <p:cNvSpPr>
              <a:spLocks noChangeShapeType="1"/>
            </p:cNvSpPr>
            <p:nvPr/>
          </p:nvSpPr>
          <p:spPr bwMode="auto">
            <a:xfrm flipV="1">
              <a:off x="2986428" y="4657500"/>
              <a:ext cx="206692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69" name="Freeform 65"/>
            <p:cNvSpPr>
              <a:spLocks/>
            </p:cNvSpPr>
            <p:nvPr/>
          </p:nvSpPr>
          <p:spPr bwMode="auto">
            <a:xfrm>
              <a:off x="3193120" y="4191630"/>
              <a:ext cx="355851" cy="465870"/>
            </a:xfrm>
            <a:custGeom>
              <a:avLst/>
              <a:gdLst>
                <a:gd name="T0" fmla="*/ 1 w 257"/>
                <a:gd name="T1" fmla="*/ 0 h 395"/>
                <a:gd name="T2" fmla="*/ 1 w 257"/>
                <a:gd name="T3" fmla="*/ 1 h 395"/>
                <a:gd name="T4" fmla="*/ 1 w 257"/>
                <a:gd name="T5" fmla="*/ 1 h 395"/>
                <a:gd name="T6" fmla="*/ 1 w 257"/>
                <a:gd name="T7" fmla="*/ 1 h 395"/>
                <a:gd name="T8" fmla="*/ 1 w 257"/>
                <a:gd name="T9" fmla="*/ 1 h 395"/>
                <a:gd name="T10" fmla="*/ 1 w 257"/>
                <a:gd name="T11" fmla="*/ 1 h 395"/>
                <a:gd name="T12" fmla="*/ 1 w 257"/>
                <a:gd name="T13" fmla="*/ 1 h 395"/>
                <a:gd name="T14" fmla="*/ 0 w 257"/>
                <a:gd name="T15" fmla="*/ 1 h 3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7"/>
                <a:gd name="T25" fmla="*/ 0 h 395"/>
                <a:gd name="T26" fmla="*/ 257 w 257"/>
                <a:gd name="T27" fmla="*/ 395 h 3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70" name="Line 66"/>
            <p:cNvSpPr>
              <a:spLocks noChangeShapeType="1"/>
            </p:cNvSpPr>
            <p:nvPr/>
          </p:nvSpPr>
          <p:spPr bwMode="auto">
            <a:xfrm>
              <a:off x="3357196" y="4466570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71" name="Freeform 67"/>
            <p:cNvSpPr>
              <a:spLocks/>
            </p:cNvSpPr>
            <p:nvPr/>
          </p:nvSpPr>
          <p:spPr bwMode="auto">
            <a:xfrm>
              <a:off x="2909717" y="3889962"/>
              <a:ext cx="383554" cy="225297"/>
            </a:xfrm>
            <a:custGeom>
              <a:avLst/>
              <a:gdLst>
                <a:gd name="T0" fmla="*/ 1 w 278"/>
                <a:gd name="T1" fmla="*/ 1 h 191"/>
                <a:gd name="T2" fmla="*/ 1 w 278"/>
                <a:gd name="T3" fmla="*/ 1 h 191"/>
                <a:gd name="T4" fmla="*/ 1 w 278"/>
                <a:gd name="T5" fmla="*/ 0 h 191"/>
                <a:gd name="T6" fmla="*/ 0 w 278"/>
                <a:gd name="T7" fmla="*/ 1 h 1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8"/>
                <a:gd name="T13" fmla="*/ 0 h 191"/>
                <a:gd name="T14" fmla="*/ 278 w 278"/>
                <a:gd name="T15" fmla="*/ 191 h 1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8" h="191">
                  <a:moveTo>
                    <a:pt x="278" y="191"/>
                  </a:moveTo>
                  <a:lnTo>
                    <a:pt x="163" y="26"/>
                  </a:lnTo>
                  <a:lnTo>
                    <a:pt x="86" y="0"/>
                  </a:lnTo>
                  <a:lnTo>
                    <a:pt x="0" y="88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72" name="Freeform 68"/>
            <p:cNvSpPr>
              <a:spLocks/>
            </p:cNvSpPr>
            <p:nvPr/>
          </p:nvSpPr>
          <p:spPr bwMode="auto">
            <a:xfrm>
              <a:off x="3293270" y="4115258"/>
              <a:ext cx="136375" cy="76372"/>
            </a:xfrm>
            <a:custGeom>
              <a:avLst/>
              <a:gdLst>
                <a:gd name="T0" fmla="*/ 0 w 100"/>
                <a:gd name="T1" fmla="*/ 0 h 64"/>
                <a:gd name="T2" fmla="*/ 1 w 100"/>
                <a:gd name="T3" fmla="*/ 1 h 64"/>
                <a:gd name="T4" fmla="*/ 1 w 100"/>
                <a:gd name="T5" fmla="*/ 1 h 64"/>
                <a:gd name="T6" fmla="*/ 0 60000 65536"/>
                <a:gd name="T7" fmla="*/ 0 60000 65536"/>
                <a:gd name="T8" fmla="*/ 0 60000 65536"/>
                <a:gd name="T9" fmla="*/ 0 w 100"/>
                <a:gd name="T10" fmla="*/ 0 h 64"/>
                <a:gd name="T11" fmla="*/ 100 w 100"/>
                <a:gd name="T12" fmla="*/ 64 h 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73" name="Line 69"/>
            <p:cNvSpPr>
              <a:spLocks noChangeShapeType="1"/>
            </p:cNvSpPr>
            <p:nvPr/>
          </p:nvSpPr>
          <p:spPr bwMode="auto">
            <a:xfrm flipH="1">
              <a:off x="3316709" y="4871341"/>
              <a:ext cx="456003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74" name="Freeform 70"/>
            <p:cNvSpPr>
              <a:spLocks/>
            </p:cNvSpPr>
            <p:nvPr/>
          </p:nvSpPr>
          <p:spPr bwMode="auto">
            <a:xfrm>
              <a:off x="3193120" y="4657500"/>
              <a:ext cx="123589" cy="225297"/>
            </a:xfrm>
            <a:custGeom>
              <a:avLst/>
              <a:gdLst>
                <a:gd name="T0" fmla="*/ 1 w 88"/>
                <a:gd name="T1" fmla="*/ 1 h 192"/>
                <a:gd name="T2" fmla="*/ 1 w 88"/>
                <a:gd name="T3" fmla="*/ 1 h 192"/>
                <a:gd name="T4" fmla="*/ 0 w 88"/>
                <a:gd name="T5" fmla="*/ 0 h 192"/>
                <a:gd name="T6" fmla="*/ 0 60000 65536"/>
                <a:gd name="T7" fmla="*/ 0 60000 65536"/>
                <a:gd name="T8" fmla="*/ 0 60000 65536"/>
                <a:gd name="T9" fmla="*/ 0 w 88"/>
                <a:gd name="T10" fmla="*/ 0 h 192"/>
                <a:gd name="T11" fmla="*/ 88 w 88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75" name="Freeform 71"/>
            <p:cNvSpPr>
              <a:spLocks/>
            </p:cNvSpPr>
            <p:nvPr/>
          </p:nvSpPr>
          <p:spPr bwMode="auto">
            <a:xfrm>
              <a:off x="3075923" y="4882798"/>
              <a:ext cx="240785" cy="276848"/>
            </a:xfrm>
            <a:custGeom>
              <a:avLst/>
              <a:gdLst>
                <a:gd name="T0" fmla="*/ 0 w 174"/>
                <a:gd name="T1" fmla="*/ 1 h 236"/>
                <a:gd name="T2" fmla="*/ 1 w 174"/>
                <a:gd name="T3" fmla="*/ 1 h 236"/>
                <a:gd name="T4" fmla="*/ 1 w 174"/>
                <a:gd name="T5" fmla="*/ 1 h 236"/>
                <a:gd name="T6" fmla="*/ 1 w 174"/>
                <a:gd name="T7" fmla="*/ 1 h 236"/>
                <a:gd name="T8" fmla="*/ 1 w 174"/>
                <a:gd name="T9" fmla="*/ 1 h 236"/>
                <a:gd name="T10" fmla="*/ 1 w 174"/>
                <a:gd name="T11" fmla="*/ 1 h 236"/>
                <a:gd name="T12" fmla="*/ 1 w 174"/>
                <a:gd name="T13" fmla="*/ 1 h 236"/>
                <a:gd name="T14" fmla="*/ 1 w 174"/>
                <a:gd name="T15" fmla="*/ 1 h 236"/>
                <a:gd name="T16" fmla="*/ 1 w 174"/>
                <a:gd name="T17" fmla="*/ 1 h 236"/>
                <a:gd name="T18" fmla="*/ 1 w 174"/>
                <a:gd name="T19" fmla="*/ 1 h 236"/>
                <a:gd name="T20" fmla="*/ 1 w 174"/>
                <a:gd name="T21" fmla="*/ 1 h 236"/>
                <a:gd name="T22" fmla="*/ 1 w 174"/>
                <a:gd name="T23" fmla="*/ 1 h 236"/>
                <a:gd name="T24" fmla="*/ 1 w 174"/>
                <a:gd name="T25" fmla="*/ 1 h 236"/>
                <a:gd name="T26" fmla="*/ 1 w 174"/>
                <a:gd name="T27" fmla="*/ 1 h 236"/>
                <a:gd name="T28" fmla="*/ 1 w 174"/>
                <a:gd name="T29" fmla="*/ 1 h 236"/>
                <a:gd name="T30" fmla="*/ 1 w 174"/>
                <a:gd name="T31" fmla="*/ 1 h 236"/>
                <a:gd name="T32" fmla="*/ 1 w 174"/>
                <a:gd name="T33" fmla="*/ 1 h 236"/>
                <a:gd name="T34" fmla="*/ 1 w 174"/>
                <a:gd name="T35" fmla="*/ 1 h 236"/>
                <a:gd name="T36" fmla="*/ 1 w 174"/>
                <a:gd name="T37" fmla="*/ 1 h 236"/>
                <a:gd name="T38" fmla="*/ 1 w 174"/>
                <a:gd name="T39" fmla="*/ 1 h 236"/>
                <a:gd name="T40" fmla="*/ 1 w 174"/>
                <a:gd name="T41" fmla="*/ 1 h 236"/>
                <a:gd name="T42" fmla="*/ 1 w 174"/>
                <a:gd name="T43" fmla="*/ 1 h 236"/>
                <a:gd name="T44" fmla="*/ 1 w 174"/>
                <a:gd name="T45" fmla="*/ 1 h 236"/>
                <a:gd name="T46" fmla="*/ 1 w 174"/>
                <a:gd name="T47" fmla="*/ 1 h 236"/>
                <a:gd name="T48" fmla="*/ 1 w 174"/>
                <a:gd name="T49" fmla="*/ 1 h 236"/>
                <a:gd name="T50" fmla="*/ 1 w 174"/>
                <a:gd name="T51" fmla="*/ 1 h 236"/>
                <a:gd name="T52" fmla="*/ 1 w 174"/>
                <a:gd name="T53" fmla="*/ 0 h 2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74"/>
                <a:gd name="T82" fmla="*/ 0 h 236"/>
                <a:gd name="T83" fmla="*/ 174 w 174"/>
                <a:gd name="T84" fmla="*/ 236 h 2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76" name="Line 72"/>
            <p:cNvSpPr>
              <a:spLocks noChangeShapeType="1"/>
            </p:cNvSpPr>
            <p:nvPr/>
          </p:nvSpPr>
          <p:spPr bwMode="auto">
            <a:xfrm flipV="1">
              <a:off x="2937417" y="4997356"/>
              <a:ext cx="4261" cy="1336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77" name="Line 73"/>
            <p:cNvSpPr>
              <a:spLocks noChangeShapeType="1"/>
            </p:cNvSpPr>
            <p:nvPr/>
          </p:nvSpPr>
          <p:spPr bwMode="auto">
            <a:xfrm>
              <a:off x="2937417" y="4997356"/>
              <a:ext cx="14917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78" name="Line 74"/>
            <p:cNvSpPr>
              <a:spLocks noChangeShapeType="1"/>
            </p:cNvSpPr>
            <p:nvPr/>
          </p:nvSpPr>
          <p:spPr bwMode="auto">
            <a:xfrm>
              <a:off x="2952332" y="4997356"/>
              <a:ext cx="0" cy="1336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79" name="Line 75"/>
            <p:cNvSpPr>
              <a:spLocks noChangeShapeType="1"/>
            </p:cNvSpPr>
            <p:nvPr/>
          </p:nvSpPr>
          <p:spPr bwMode="auto">
            <a:xfrm flipH="1">
              <a:off x="2937417" y="5010722"/>
              <a:ext cx="14917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80" name="Line 76"/>
            <p:cNvSpPr>
              <a:spLocks noChangeShapeType="1"/>
            </p:cNvSpPr>
            <p:nvPr/>
          </p:nvSpPr>
          <p:spPr bwMode="auto">
            <a:xfrm flipH="1" flipV="1">
              <a:off x="3772712" y="4871341"/>
              <a:ext cx="80972" cy="158473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81" name="Freeform 77"/>
            <p:cNvSpPr>
              <a:spLocks/>
            </p:cNvSpPr>
            <p:nvPr/>
          </p:nvSpPr>
          <p:spPr bwMode="auto">
            <a:xfrm>
              <a:off x="3747141" y="5029813"/>
              <a:ext cx="106542" cy="326491"/>
            </a:xfrm>
            <a:custGeom>
              <a:avLst/>
              <a:gdLst>
                <a:gd name="T0" fmla="*/ 1 w 75"/>
                <a:gd name="T1" fmla="*/ 0 h 278"/>
                <a:gd name="T2" fmla="*/ 1 w 75"/>
                <a:gd name="T3" fmla="*/ 1 h 278"/>
                <a:gd name="T4" fmla="*/ 1 w 75"/>
                <a:gd name="T5" fmla="*/ 1 h 278"/>
                <a:gd name="T6" fmla="*/ 1 w 75"/>
                <a:gd name="T7" fmla="*/ 1 h 278"/>
                <a:gd name="T8" fmla="*/ 1 w 75"/>
                <a:gd name="T9" fmla="*/ 1 h 278"/>
                <a:gd name="T10" fmla="*/ 1 w 75"/>
                <a:gd name="T11" fmla="*/ 1 h 278"/>
                <a:gd name="T12" fmla="*/ 1 w 75"/>
                <a:gd name="T13" fmla="*/ 1 h 278"/>
                <a:gd name="T14" fmla="*/ 1 w 75"/>
                <a:gd name="T15" fmla="*/ 1 h 278"/>
                <a:gd name="T16" fmla="*/ 0 w 75"/>
                <a:gd name="T17" fmla="*/ 1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5"/>
                <a:gd name="T28" fmla="*/ 0 h 278"/>
                <a:gd name="T29" fmla="*/ 75 w 75"/>
                <a:gd name="T30" fmla="*/ 278 h 2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5" h="278">
                  <a:moveTo>
                    <a:pt x="75" y="0"/>
                  </a:moveTo>
                  <a:lnTo>
                    <a:pt x="50" y="13"/>
                  </a:lnTo>
                  <a:lnTo>
                    <a:pt x="65" y="82"/>
                  </a:lnTo>
                  <a:lnTo>
                    <a:pt x="27" y="100"/>
                  </a:lnTo>
                  <a:lnTo>
                    <a:pt x="15" y="125"/>
                  </a:lnTo>
                  <a:lnTo>
                    <a:pt x="13" y="150"/>
                  </a:lnTo>
                  <a:lnTo>
                    <a:pt x="23" y="175"/>
                  </a:lnTo>
                  <a:lnTo>
                    <a:pt x="46" y="194"/>
                  </a:lnTo>
                  <a:lnTo>
                    <a:pt x="0" y="278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82" name="Line 78"/>
            <p:cNvSpPr>
              <a:spLocks noChangeShapeType="1"/>
            </p:cNvSpPr>
            <p:nvPr/>
          </p:nvSpPr>
          <p:spPr bwMode="auto">
            <a:xfrm flipV="1">
              <a:off x="3653384" y="5146283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83" name="Line 79"/>
            <p:cNvSpPr>
              <a:spLocks noChangeShapeType="1"/>
            </p:cNvSpPr>
            <p:nvPr/>
          </p:nvSpPr>
          <p:spPr bwMode="auto">
            <a:xfrm>
              <a:off x="3653384" y="5146283"/>
              <a:ext cx="12785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84" name="Line 80"/>
            <p:cNvSpPr>
              <a:spLocks noChangeShapeType="1"/>
            </p:cNvSpPr>
            <p:nvPr/>
          </p:nvSpPr>
          <p:spPr bwMode="auto">
            <a:xfrm>
              <a:off x="3666168" y="5146283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85" name="Line 81"/>
            <p:cNvSpPr>
              <a:spLocks noChangeShapeType="1"/>
            </p:cNvSpPr>
            <p:nvPr/>
          </p:nvSpPr>
          <p:spPr bwMode="auto">
            <a:xfrm flipH="1">
              <a:off x="3653384" y="5155828"/>
              <a:ext cx="12785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86" name="Line 82"/>
            <p:cNvSpPr>
              <a:spLocks noChangeShapeType="1"/>
            </p:cNvSpPr>
            <p:nvPr/>
          </p:nvSpPr>
          <p:spPr bwMode="auto">
            <a:xfrm flipV="1">
              <a:off x="3966619" y="5144373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87" name="Line 83"/>
            <p:cNvSpPr>
              <a:spLocks noChangeShapeType="1"/>
            </p:cNvSpPr>
            <p:nvPr/>
          </p:nvSpPr>
          <p:spPr bwMode="auto">
            <a:xfrm>
              <a:off x="3966619" y="5144373"/>
              <a:ext cx="14917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88" name="Line 84"/>
            <p:cNvSpPr>
              <a:spLocks noChangeShapeType="1"/>
            </p:cNvSpPr>
            <p:nvPr/>
          </p:nvSpPr>
          <p:spPr bwMode="auto">
            <a:xfrm>
              <a:off x="3981535" y="5144373"/>
              <a:ext cx="213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89" name="Line 85"/>
            <p:cNvSpPr>
              <a:spLocks noChangeShapeType="1"/>
            </p:cNvSpPr>
            <p:nvPr/>
          </p:nvSpPr>
          <p:spPr bwMode="auto">
            <a:xfrm flipH="1">
              <a:off x="3966619" y="5153919"/>
              <a:ext cx="14917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90" name="Line 86"/>
            <p:cNvSpPr>
              <a:spLocks noChangeShapeType="1"/>
            </p:cNvSpPr>
            <p:nvPr/>
          </p:nvSpPr>
          <p:spPr bwMode="auto">
            <a:xfrm flipV="1">
              <a:off x="3653384" y="4583038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91" name="Line 87"/>
            <p:cNvSpPr>
              <a:spLocks noChangeShapeType="1"/>
            </p:cNvSpPr>
            <p:nvPr/>
          </p:nvSpPr>
          <p:spPr bwMode="auto">
            <a:xfrm>
              <a:off x="3653384" y="4583038"/>
              <a:ext cx="852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92" name="Line 88"/>
            <p:cNvSpPr>
              <a:spLocks noChangeShapeType="1"/>
            </p:cNvSpPr>
            <p:nvPr/>
          </p:nvSpPr>
          <p:spPr bwMode="auto">
            <a:xfrm>
              <a:off x="3661906" y="4583038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93" name="Line 89"/>
            <p:cNvSpPr>
              <a:spLocks noChangeShapeType="1"/>
            </p:cNvSpPr>
            <p:nvPr/>
          </p:nvSpPr>
          <p:spPr bwMode="auto">
            <a:xfrm flipH="1">
              <a:off x="3653384" y="4592583"/>
              <a:ext cx="8524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94" name="Freeform 90"/>
            <p:cNvSpPr>
              <a:spLocks/>
            </p:cNvSpPr>
            <p:nvPr/>
          </p:nvSpPr>
          <p:spPr bwMode="auto">
            <a:xfrm>
              <a:off x="3772712" y="4649862"/>
              <a:ext cx="121459" cy="221480"/>
            </a:xfrm>
            <a:custGeom>
              <a:avLst/>
              <a:gdLst>
                <a:gd name="T0" fmla="*/ 1 w 88"/>
                <a:gd name="T1" fmla="*/ 0 h 187"/>
                <a:gd name="T2" fmla="*/ 1 w 88"/>
                <a:gd name="T3" fmla="*/ 1 h 187"/>
                <a:gd name="T4" fmla="*/ 1 w 88"/>
                <a:gd name="T5" fmla="*/ 1 h 187"/>
                <a:gd name="T6" fmla="*/ 1 w 88"/>
                <a:gd name="T7" fmla="*/ 1 h 187"/>
                <a:gd name="T8" fmla="*/ 0 w 88"/>
                <a:gd name="T9" fmla="*/ 1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"/>
                <a:gd name="T16" fmla="*/ 0 h 187"/>
                <a:gd name="T17" fmla="*/ 88 w 88"/>
                <a:gd name="T18" fmla="*/ 187 h 1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95" name="Line 91"/>
            <p:cNvSpPr>
              <a:spLocks noChangeShapeType="1"/>
            </p:cNvSpPr>
            <p:nvPr/>
          </p:nvSpPr>
          <p:spPr bwMode="auto">
            <a:xfrm flipV="1">
              <a:off x="3964487" y="4806427"/>
              <a:ext cx="2131" cy="763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96" name="Line 92"/>
            <p:cNvSpPr>
              <a:spLocks noChangeShapeType="1"/>
            </p:cNvSpPr>
            <p:nvPr/>
          </p:nvSpPr>
          <p:spPr bwMode="auto">
            <a:xfrm>
              <a:off x="3964487" y="4806427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97" name="Line 93"/>
            <p:cNvSpPr>
              <a:spLocks noChangeShapeType="1"/>
            </p:cNvSpPr>
            <p:nvPr/>
          </p:nvSpPr>
          <p:spPr bwMode="auto">
            <a:xfrm>
              <a:off x="3975142" y="4806427"/>
              <a:ext cx="4261" cy="763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98" name="Line 94"/>
            <p:cNvSpPr>
              <a:spLocks noChangeShapeType="1"/>
            </p:cNvSpPr>
            <p:nvPr/>
          </p:nvSpPr>
          <p:spPr bwMode="auto">
            <a:xfrm flipH="1">
              <a:off x="3964487" y="4814062"/>
              <a:ext cx="10654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99" name="Freeform 95"/>
            <p:cNvSpPr>
              <a:spLocks/>
            </p:cNvSpPr>
            <p:nvPr/>
          </p:nvSpPr>
          <p:spPr bwMode="auto">
            <a:xfrm>
              <a:off x="2980036" y="4191630"/>
              <a:ext cx="449608" cy="227208"/>
            </a:xfrm>
            <a:custGeom>
              <a:avLst/>
              <a:gdLst>
                <a:gd name="T0" fmla="*/ 1 w 325"/>
                <a:gd name="T1" fmla="*/ 0 h 192"/>
                <a:gd name="T2" fmla="*/ 1 w 325"/>
                <a:gd name="T3" fmla="*/ 1 h 192"/>
                <a:gd name="T4" fmla="*/ 1 w 325"/>
                <a:gd name="T5" fmla="*/ 1 h 192"/>
                <a:gd name="T6" fmla="*/ 1 w 325"/>
                <a:gd name="T7" fmla="*/ 1 h 192"/>
                <a:gd name="T8" fmla="*/ 1 w 325"/>
                <a:gd name="T9" fmla="*/ 1 h 192"/>
                <a:gd name="T10" fmla="*/ 1 w 325"/>
                <a:gd name="T11" fmla="*/ 1 h 192"/>
                <a:gd name="T12" fmla="*/ 1 w 325"/>
                <a:gd name="T13" fmla="*/ 1 h 192"/>
                <a:gd name="T14" fmla="*/ 1 w 325"/>
                <a:gd name="T15" fmla="*/ 1 h 192"/>
                <a:gd name="T16" fmla="*/ 1 w 325"/>
                <a:gd name="T17" fmla="*/ 1 h 192"/>
                <a:gd name="T18" fmla="*/ 1 w 325"/>
                <a:gd name="T19" fmla="*/ 1 h 192"/>
                <a:gd name="T20" fmla="*/ 1 w 325"/>
                <a:gd name="T21" fmla="*/ 1 h 192"/>
                <a:gd name="T22" fmla="*/ 1 w 325"/>
                <a:gd name="T23" fmla="*/ 1 h 192"/>
                <a:gd name="T24" fmla="*/ 1 w 325"/>
                <a:gd name="T25" fmla="*/ 1 h 192"/>
                <a:gd name="T26" fmla="*/ 1 w 325"/>
                <a:gd name="T27" fmla="*/ 1 h 192"/>
                <a:gd name="T28" fmla="*/ 1 w 325"/>
                <a:gd name="T29" fmla="*/ 1 h 192"/>
                <a:gd name="T30" fmla="*/ 1 w 325"/>
                <a:gd name="T31" fmla="*/ 1 h 192"/>
                <a:gd name="T32" fmla="*/ 1 w 325"/>
                <a:gd name="T33" fmla="*/ 1 h 192"/>
                <a:gd name="T34" fmla="*/ 0 w 325"/>
                <a:gd name="T35" fmla="*/ 1 h 19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25"/>
                <a:gd name="T55" fmla="*/ 0 h 192"/>
                <a:gd name="T56" fmla="*/ 325 w 325"/>
                <a:gd name="T57" fmla="*/ 192 h 19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25" h="192">
                  <a:moveTo>
                    <a:pt x="325" y="0"/>
                  </a:moveTo>
                  <a:lnTo>
                    <a:pt x="315" y="9"/>
                  </a:lnTo>
                  <a:lnTo>
                    <a:pt x="311" y="21"/>
                  </a:lnTo>
                  <a:lnTo>
                    <a:pt x="305" y="44"/>
                  </a:lnTo>
                  <a:lnTo>
                    <a:pt x="305" y="59"/>
                  </a:lnTo>
                  <a:lnTo>
                    <a:pt x="288" y="67"/>
                  </a:lnTo>
                  <a:lnTo>
                    <a:pt x="269" y="71"/>
                  </a:lnTo>
                  <a:lnTo>
                    <a:pt x="256" y="80"/>
                  </a:lnTo>
                  <a:lnTo>
                    <a:pt x="234" y="98"/>
                  </a:lnTo>
                  <a:lnTo>
                    <a:pt x="208" y="117"/>
                  </a:lnTo>
                  <a:lnTo>
                    <a:pt x="192" y="128"/>
                  </a:lnTo>
                  <a:lnTo>
                    <a:pt x="183" y="153"/>
                  </a:lnTo>
                  <a:lnTo>
                    <a:pt x="163" y="169"/>
                  </a:lnTo>
                  <a:lnTo>
                    <a:pt x="137" y="186"/>
                  </a:lnTo>
                  <a:lnTo>
                    <a:pt x="104" y="186"/>
                  </a:lnTo>
                  <a:lnTo>
                    <a:pt x="58" y="184"/>
                  </a:lnTo>
                  <a:lnTo>
                    <a:pt x="33" y="178"/>
                  </a:lnTo>
                  <a:lnTo>
                    <a:pt x="0" y="192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00" name="Freeform 96"/>
            <p:cNvSpPr>
              <a:spLocks/>
            </p:cNvSpPr>
            <p:nvPr/>
          </p:nvSpPr>
          <p:spPr bwMode="auto">
            <a:xfrm>
              <a:off x="3293270" y="3912872"/>
              <a:ext cx="308973" cy="202385"/>
            </a:xfrm>
            <a:custGeom>
              <a:avLst/>
              <a:gdLst>
                <a:gd name="T0" fmla="*/ 0 w 222"/>
                <a:gd name="T1" fmla="*/ 1 h 172"/>
                <a:gd name="T2" fmla="*/ 1 w 222"/>
                <a:gd name="T3" fmla="*/ 1 h 172"/>
                <a:gd name="T4" fmla="*/ 1 w 222"/>
                <a:gd name="T5" fmla="*/ 1 h 172"/>
                <a:gd name="T6" fmla="*/ 1 w 222"/>
                <a:gd name="T7" fmla="*/ 0 h 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172"/>
                <a:gd name="T14" fmla="*/ 222 w 222"/>
                <a:gd name="T15" fmla="*/ 172 h 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01" name="Line 97"/>
            <p:cNvSpPr>
              <a:spLocks noChangeShapeType="1"/>
            </p:cNvSpPr>
            <p:nvPr/>
          </p:nvSpPr>
          <p:spPr bwMode="auto">
            <a:xfrm flipV="1">
              <a:off x="3344411" y="4466570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02" name="Line 98"/>
            <p:cNvSpPr>
              <a:spLocks noChangeShapeType="1"/>
            </p:cNvSpPr>
            <p:nvPr/>
          </p:nvSpPr>
          <p:spPr bwMode="auto">
            <a:xfrm>
              <a:off x="3344411" y="4466570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03" name="Line 99"/>
            <p:cNvSpPr>
              <a:spLocks noChangeShapeType="1"/>
            </p:cNvSpPr>
            <p:nvPr/>
          </p:nvSpPr>
          <p:spPr bwMode="auto">
            <a:xfrm flipH="1">
              <a:off x="3344411" y="4476117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04" name="Line 100"/>
            <p:cNvSpPr>
              <a:spLocks noChangeShapeType="1"/>
            </p:cNvSpPr>
            <p:nvPr/>
          </p:nvSpPr>
          <p:spPr bwMode="auto">
            <a:xfrm flipV="1">
              <a:off x="3265568" y="4277549"/>
              <a:ext cx="0" cy="763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05" name="Line 101"/>
            <p:cNvSpPr>
              <a:spLocks noChangeShapeType="1"/>
            </p:cNvSpPr>
            <p:nvPr/>
          </p:nvSpPr>
          <p:spPr bwMode="auto">
            <a:xfrm>
              <a:off x="3265568" y="4277549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06" name="Line 102"/>
            <p:cNvSpPr>
              <a:spLocks noChangeShapeType="1"/>
            </p:cNvSpPr>
            <p:nvPr/>
          </p:nvSpPr>
          <p:spPr bwMode="auto">
            <a:xfrm>
              <a:off x="3276224" y="4277549"/>
              <a:ext cx="4261" cy="763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07" name="Line 103"/>
            <p:cNvSpPr>
              <a:spLocks noChangeShapeType="1"/>
            </p:cNvSpPr>
            <p:nvPr/>
          </p:nvSpPr>
          <p:spPr bwMode="auto">
            <a:xfrm flipH="1">
              <a:off x="3265568" y="4285187"/>
              <a:ext cx="10654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08" name="Line 104"/>
            <p:cNvSpPr>
              <a:spLocks noChangeShapeType="1"/>
            </p:cNvSpPr>
            <p:nvPr/>
          </p:nvSpPr>
          <p:spPr bwMode="auto">
            <a:xfrm flipV="1">
              <a:off x="3384896" y="3773493"/>
              <a:ext cx="6393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09" name="Line 105"/>
            <p:cNvSpPr>
              <a:spLocks noChangeShapeType="1"/>
            </p:cNvSpPr>
            <p:nvPr/>
          </p:nvSpPr>
          <p:spPr bwMode="auto">
            <a:xfrm>
              <a:off x="3384896" y="3773493"/>
              <a:ext cx="12785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10" name="Line 106"/>
            <p:cNvSpPr>
              <a:spLocks noChangeShapeType="1"/>
            </p:cNvSpPr>
            <p:nvPr/>
          </p:nvSpPr>
          <p:spPr bwMode="auto">
            <a:xfrm>
              <a:off x="3397681" y="3773493"/>
              <a:ext cx="213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11" name="Line 107"/>
            <p:cNvSpPr>
              <a:spLocks noChangeShapeType="1"/>
            </p:cNvSpPr>
            <p:nvPr/>
          </p:nvSpPr>
          <p:spPr bwMode="auto">
            <a:xfrm flipH="1">
              <a:off x="3384896" y="3783040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12" name="Line 108"/>
            <p:cNvSpPr>
              <a:spLocks noChangeShapeType="1"/>
            </p:cNvSpPr>
            <p:nvPr/>
          </p:nvSpPr>
          <p:spPr bwMode="auto">
            <a:xfrm>
              <a:off x="3813198" y="4233635"/>
              <a:ext cx="4261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13" name="Freeform 109"/>
            <p:cNvSpPr>
              <a:spLocks/>
            </p:cNvSpPr>
            <p:nvPr/>
          </p:nvSpPr>
          <p:spPr bwMode="auto">
            <a:xfrm>
              <a:off x="3813198" y="4220270"/>
              <a:ext cx="87365" cy="108831"/>
            </a:xfrm>
            <a:custGeom>
              <a:avLst/>
              <a:gdLst>
                <a:gd name="T0" fmla="*/ 1 w 61"/>
                <a:gd name="T1" fmla="*/ 1 h 92"/>
                <a:gd name="T2" fmla="*/ 1 w 61"/>
                <a:gd name="T3" fmla="*/ 1 h 92"/>
                <a:gd name="T4" fmla="*/ 1 w 61"/>
                <a:gd name="T5" fmla="*/ 1 h 92"/>
                <a:gd name="T6" fmla="*/ 1 w 61"/>
                <a:gd name="T7" fmla="*/ 0 h 92"/>
                <a:gd name="T8" fmla="*/ 0 w 61"/>
                <a:gd name="T9" fmla="*/ 1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92"/>
                <a:gd name="T17" fmla="*/ 61 w 61"/>
                <a:gd name="T18" fmla="*/ 92 h 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14" name="Line 110"/>
            <p:cNvSpPr>
              <a:spLocks noChangeShapeType="1"/>
            </p:cNvSpPr>
            <p:nvPr/>
          </p:nvSpPr>
          <p:spPr bwMode="auto">
            <a:xfrm flipH="1">
              <a:off x="3821719" y="4329102"/>
              <a:ext cx="78841" cy="13747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15" name="Line 111"/>
            <p:cNvSpPr>
              <a:spLocks noChangeShapeType="1"/>
            </p:cNvSpPr>
            <p:nvPr/>
          </p:nvSpPr>
          <p:spPr bwMode="auto">
            <a:xfrm flipV="1">
              <a:off x="4034805" y="4199268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16" name="Line 112"/>
            <p:cNvSpPr>
              <a:spLocks noChangeShapeType="1"/>
            </p:cNvSpPr>
            <p:nvPr/>
          </p:nvSpPr>
          <p:spPr bwMode="auto">
            <a:xfrm>
              <a:off x="4034805" y="4199268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17" name="Line 113"/>
            <p:cNvSpPr>
              <a:spLocks noChangeShapeType="1"/>
            </p:cNvSpPr>
            <p:nvPr/>
          </p:nvSpPr>
          <p:spPr bwMode="auto">
            <a:xfrm>
              <a:off x="4045459" y="4199268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18" name="Line 114"/>
            <p:cNvSpPr>
              <a:spLocks noChangeShapeType="1"/>
            </p:cNvSpPr>
            <p:nvPr/>
          </p:nvSpPr>
          <p:spPr bwMode="auto">
            <a:xfrm flipH="1">
              <a:off x="4034805" y="4208815"/>
              <a:ext cx="10654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19" name="Line 115"/>
            <p:cNvSpPr>
              <a:spLocks noChangeShapeType="1"/>
            </p:cNvSpPr>
            <p:nvPr/>
          </p:nvSpPr>
          <p:spPr bwMode="auto">
            <a:xfrm flipV="1">
              <a:off x="3764186" y="3922418"/>
              <a:ext cx="426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20" name="Line 116"/>
            <p:cNvSpPr>
              <a:spLocks noChangeShapeType="1"/>
            </p:cNvSpPr>
            <p:nvPr/>
          </p:nvSpPr>
          <p:spPr bwMode="auto">
            <a:xfrm>
              <a:off x="3764186" y="3922418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21" name="Line 117"/>
            <p:cNvSpPr>
              <a:spLocks noChangeShapeType="1"/>
            </p:cNvSpPr>
            <p:nvPr/>
          </p:nvSpPr>
          <p:spPr bwMode="auto">
            <a:xfrm>
              <a:off x="3776973" y="3922418"/>
              <a:ext cx="6393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22" name="Line 118"/>
            <p:cNvSpPr>
              <a:spLocks noChangeShapeType="1"/>
            </p:cNvSpPr>
            <p:nvPr/>
          </p:nvSpPr>
          <p:spPr bwMode="auto">
            <a:xfrm flipH="1">
              <a:off x="3764186" y="3931965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23" name="Freeform 119"/>
            <p:cNvSpPr>
              <a:spLocks/>
            </p:cNvSpPr>
            <p:nvPr/>
          </p:nvSpPr>
          <p:spPr bwMode="auto">
            <a:xfrm>
              <a:off x="4769948" y="4361559"/>
              <a:ext cx="368638" cy="364677"/>
            </a:xfrm>
            <a:custGeom>
              <a:avLst/>
              <a:gdLst>
                <a:gd name="T0" fmla="*/ 0 w 267"/>
                <a:gd name="T1" fmla="*/ 1 h 309"/>
                <a:gd name="T2" fmla="*/ 1 w 267"/>
                <a:gd name="T3" fmla="*/ 1 h 309"/>
                <a:gd name="T4" fmla="*/ 1 w 267"/>
                <a:gd name="T5" fmla="*/ 1 h 309"/>
                <a:gd name="T6" fmla="*/ 1 w 267"/>
                <a:gd name="T7" fmla="*/ 1 h 309"/>
                <a:gd name="T8" fmla="*/ 1 w 267"/>
                <a:gd name="T9" fmla="*/ 0 h 3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7"/>
                <a:gd name="T16" fmla="*/ 0 h 309"/>
                <a:gd name="T17" fmla="*/ 267 w 267"/>
                <a:gd name="T18" fmla="*/ 309 h 3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24" name="Freeform 120"/>
            <p:cNvSpPr>
              <a:spLocks/>
            </p:cNvSpPr>
            <p:nvPr/>
          </p:nvSpPr>
          <p:spPr bwMode="auto">
            <a:xfrm>
              <a:off x="5127932" y="4090440"/>
              <a:ext cx="51141" cy="271120"/>
            </a:xfrm>
            <a:custGeom>
              <a:avLst/>
              <a:gdLst>
                <a:gd name="T0" fmla="*/ 1 w 38"/>
                <a:gd name="T1" fmla="*/ 1 h 231"/>
                <a:gd name="T2" fmla="*/ 1 w 38"/>
                <a:gd name="T3" fmla="*/ 1 h 231"/>
                <a:gd name="T4" fmla="*/ 1 w 38"/>
                <a:gd name="T5" fmla="*/ 1 h 231"/>
                <a:gd name="T6" fmla="*/ 0 w 38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"/>
                <a:gd name="T13" fmla="*/ 0 h 231"/>
                <a:gd name="T14" fmla="*/ 38 w 38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25" name="Line 121"/>
            <p:cNvSpPr>
              <a:spLocks noChangeShapeType="1"/>
            </p:cNvSpPr>
            <p:nvPr/>
          </p:nvSpPr>
          <p:spPr bwMode="auto">
            <a:xfrm flipH="1" flipV="1">
              <a:off x="5091708" y="4017885"/>
              <a:ext cx="36224" cy="72553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26" name="Freeform 122"/>
            <p:cNvSpPr>
              <a:spLocks/>
            </p:cNvSpPr>
            <p:nvPr/>
          </p:nvSpPr>
          <p:spPr bwMode="auto">
            <a:xfrm>
              <a:off x="5081051" y="3735307"/>
              <a:ext cx="70318" cy="282576"/>
            </a:xfrm>
            <a:custGeom>
              <a:avLst/>
              <a:gdLst>
                <a:gd name="T0" fmla="*/ 1 w 50"/>
                <a:gd name="T1" fmla="*/ 0 h 240"/>
                <a:gd name="T2" fmla="*/ 0 w 50"/>
                <a:gd name="T3" fmla="*/ 1 h 240"/>
                <a:gd name="T4" fmla="*/ 1 w 50"/>
                <a:gd name="T5" fmla="*/ 1 h 240"/>
                <a:gd name="T6" fmla="*/ 0 60000 65536"/>
                <a:gd name="T7" fmla="*/ 0 60000 65536"/>
                <a:gd name="T8" fmla="*/ 0 60000 65536"/>
                <a:gd name="T9" fmla="*/ 0 w 50"/>
                <a:gd name="T10" fmla="*/ 0 h 240"/>
                <a:gd name="T11" fmla="*/ 50 w 50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27" name="Freeform 123"/>
            <p:cNvSpPr>
              <a:spLocks/>
            </p:cNvSpPr>
            <p:nvPr/>
          </p:nvSpPr>
          <p:spPr bwMode="auto">
            <a:xfrm>
              <a:off x="4546208" y="4401655"/>
              <a:ext cx="59663" cy="315036"/>
            </a:xfrm>
            <a:custGeom>
              <a:avLst/>
              <a:gdLst>
                <a:gd name="T0" fmla="*/ 1 w 39"/>
                <a:gd name="T1" fmla="*/ 1 h 267"/>
                <a:gd name="T2" fmla="*/ 0 w 39"/>
                <a:gd name="T3" fmla="*/ 1 h 267"/>
                <a:gd name="T4" fmla="*/ 1 w 39"/>
                <a:gd name="T5" fmla="*/ 0 h 267"/>
                <a:gd name="T6" fmla="*/ 0 60000 65536"/>
                <a:gd name="T7" fmla="*/ 0 60000 65536"/>
                <a:gd name="T8" fmla="*/ 0 60000 65536"/>
                <a:gd name="T9" fmla="*/ 0 w 39"/>
                <a:gd name="T10" fmla="*/ 0 h 267"/>
                <a:gd name="T11" fmla="*/ 39 w 39"/>
                <a:gd name="T12" fmla="*/ 267 h 26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28" name="Freeform 124"/>
            <p:cNvSpPr>
              <a:spLocks/>
            </p:cNvSpPr>
            <p:nvPr/>
          </p:nvSpPr>
          <p:spPr bwMode="auto">
            <a:xfrm>
              <a:off x="4177572" y="4405472"/>
              <a:ext cx="181122" cy="324583"/>
            </a:xfrm>
            <a:custGeom>
              <a:avLst/>
              <a:gdLst>
                <a:gd name="T0" fmla="*/ 0 w 134"/>
                <a:gd name="T1" fmla="*/ 1 h 275"/>
                <a:gd name="T2" fmla="*/ 1 w 134"/>
                <a:gd name="T3" fmla="*/ 1 h 275"/>
                <a:gd name="T4" fmla="*/ 1 w 134"/>
                <a:gd name="T5" fmla="*/ 1 h 275"/>
                <a:gd name="T6" fmla="*/ 1 w 134"/>
                <a:gd name="T7" fmla="*/ 1 h 275"/>
                <a:gd name="T8" fmla="*/ 1 w 134"/>
                <a:gd name="T9" fmla="*/ 1 h 275"/>
                <a:gd name="T10" fmla="*/ 1 w 134"/>
                <a:gd name="T11" fmla="*/ 0 h 2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4"/>
                <a:gd name="T19" fmla="*/ 0 h 275"/>
                <a:gd name="T20" fmla="*/ 134 w 134"/>
                <a:gd name="T21" fmla="*/ 275 h 2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29" name="Line 125"/>
            <p:cNvSpPr>
              <a:spLocks noChangeShapeType="1"/>
            </p:cNvSpPr>
            <p:nvPr/>
          </p:nvSpPr>
          <p:spPr bwMode="auto">
            <a:xfrm flipV="1">
              <a:off x="4365086" y="4401655"/>
              <a:ext cx="200300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30" name="Freeform 126"/>
            <p:cNvSpPr>
              <a:spLocks/>
            </p:cNvSpPr>
            <p:nvPr/>
          </p:nvSpPr>
          <p:spPr bwMode="auto">
            <a:xfrm>
              <a:off x="4565386" y="4090440"/>
              <a:ext cx="562543" cy="311215"/>
            </a:xfrm>
            <a:custGeom>
              <a:avLst/>
              <a:gdLst>
                <a:gd name="T0" fmla="*/ 0 w 405"/>
                <a:gd name="T1" fmla="*/ 1 h 263"/>
                <a:gd name="T2" fmla="*/ 1 w 405"/>
                <a:gd name="T3" fmla="*/ 1 h 263"/>
                <a:gd name="T4" fmla="*/ 1 w 405"/>
                <a:gd name="T5" fmla="*/ 1 h 263"/>
                <a:gd name="T6" fmla="*/ 1 w 405"/>
                <a:gd name="T7" fmla="*/ 1 h 263"/>
                <a:gd name="T8" fmla="*/ 1 w 405"/>
                <a:gd name="T9" fmla="*/ 1 h 263"/>
                <a:gd name="T10" fmla="*/ 1 w 405"/>
                <a:gd name="T11" fmla="*/ 1 h 263"/>
                <a:gd name="T12" fmla="*/ 1 w 405"/>
                <a:gd name="T13" fmla="*/ 1 h 263"/>
                <a:gd name="T14" fmla="*/ 1 w 405"/>
                <a:gd name="T15" fmla="*/ 0 h 2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5"/>
                <a:gd name="T25" fmla="*/ 0 h 263"/>
                <a:gd name="T26" fmla="*/ 405 w 405"/>
                <a:gd name="T27" fmla="*/ 263 h 2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31" name="Freeform 127"/>
            <p:cNvSpPr>
              <a:spLocks/>
            </p:cNvSpPr>
            <p:nvPr/>
          </p:nvSpPr>
          <p:spPr bwMode="auto">
            <a:xfrm>
              <a:off x="4680454" y="4726236"/>
              <a:ext cx="507143" cy="265393"/>
            </a:xfrm>
            <a:custGeom>
              <a:avLst/>
              <a:gdLst>
                <a:gd name="T0" fmla="*/ 1 w 369"/>
                <a:gd name="T1" fmla="*/ 0 h 228"/>
                <a:gd name="T2" fmla="*/ 1 w 369"/>
                <a:gd name="T3" fmla="*/ 1 h 228"/>
                <a:gd name="T4" fmla="*/ 1 w 369"/>
                <a:gd name="T5" fmla="*/ 1 h 228"/>
                <a:gd name="T6" fmla="*/ 1 w 369"/>
                <a:gd name="T7" fmla="*/ 1 h 228"/>
                <a:gd name="T8" fmla="*/ 1 w 369"/>
                <a:gd name="T9" fmla="*/ 1 h 228"/>
                <a:gd name="T10" fmla="*/ 1 w 369"/>
                <a:gd name="T11" fmla="*/ 1 h 228"/>
                <a:gd name="T12" fmla="*/ 1 w 369"/>
                <a:gd name="T13" fmla="*/ 1 h 228"/>
                <a:gd name="T14" fmla="*/ 1 w 369"/>
                <a:gd name="T15" fmla="*/ 1 h 228"/>
                <a:gd name="T16" fmla="*/ 1 w 369"/>
                <a:gd name="T17" fmla="*/ 1 h 228"/>
                <a:gd name="T18" fmla="*/ 1 w 369"/>
                <a:gd name="T19" fmla="*/ 1 h 228"/>
                <a:gd name="T20" fmla="*/ 1 w 369"/>
                <a:gd name="T21" fmla="*/ 1 h 228"/>
                <a:gd name="T22" fmla="*/ 1 w 369"/>
                <a:gd name="T23" fmla="*/ 1 h 228"/>
                <a:gd name="T24" fmla="*/ 1 w 369"/>
                <a:gd name="T25" fmla="*/ 1 h 228"/>
                <a:gd name="T26" fmla="*/ 1 w 369"/>
                <a:gd name="T27" fmla="*/ 1 h 228"/>
                <a:gd name="T28" fmla="*/ 1 w 369"/>
                <a:gd name="T29" fmla="*/ 1 h 228"/>
                <a:gd name="T30" fmla="*/ 0 w 369"/>
                <a:gd name="T31" fmla="*/ 1 h 2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9"/>
                <a:gd name="T49" fmla="*/ 0 h 228"/>
                <a:gd name="T50" fmla="*/ 369 w 369"/>
                <a:gd name="T51" fmla="*/ 228 h 2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32" name="Freeform 128"/>
            <p:cNvSpPr>
              <a:spLocks/>
            </p:cNvSpPr>
            <p:nvPr/>
          </p:nvSpPr>
          <p:spPr bwMode="auto">
            <a:xfrm>
              <a:off x="4507854" y="4804518"/>
              <a:ext cx="172599" cy="120287"/>
            </a:xfrm>
            <a:custGeom>
              <a:avLst/>
              <a:gdLst>
                <a:gd name="T0" fmla="*/ 1 w 124"/>
                <a:gd name="T1" fmla="*/ 1 h 102"/>
                <a:gd name="T2" fmla="*/ 1 w 124"/>
                <a:gd name="T3" fmla="*/ 0 h 102"/>
                <a:gd name="T4" fmla="*/ 0 w 124"/>
                <a:gd name="T5" fmla="*/ 1 h 102"/>
                <a:gd name="T6" fmla="*/ 1 w 124"/>
                <a:gd name="T7" fmla="*/ 1 h 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"/>
                <a:gd name="T13" fmla="*/ 0 h 102"/>
                <a:gd name="T14" fmla="*/ 124 w 124"/>
                <a:gd name="T15" fmla="*/ 102 h 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33" name="Line 129"/>
            <p:cNvSpPr>
              <a:spLocks noChangeShapeType="1"/>
            </p:cNvSpPr>
            <p:nvPr/>
          </p:nvSpPr>
          <p:spPr bwMode="auto">
            <a:xfrm flipV="1">
              <a:off x="4224451" y="5339122"/>
              <a:ext cx="4261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34" name="Line 130"/>
            <p:cNvSpPr>
              <a:spLocks noChangeShapeType="1"/>
            </p:cNvSpPr>
            <p:nvPr/>
          </p:nvSpPr>
          <p:spPr bwMode="auto">
            <a:xfrm>
              <a:off x="4224451" y="5339122"/>
              <a:ext cx="14917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35" name="Line 131"/>
            <p:cNvSpPr>
              <a:spLocks noChangeShapeType="1"/>
            </p:cNvSpPr>
            <p:nvPr/>
          </p:nvSpPr>
          <p:spPr bwMode="auto">
            <a:xfrm>
              <a:off x="4239366" y="5339122"/>
              <a:ext cx="0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36" name="Line 132"/>
            <p:cNvSpPr>
              <a:spLocks noChangeShapeType="1"/>
            </p:cNvSpPr>
            <p:nvPr/>
          </p:nvSpPr>
          <p:spPr bwMode="auto">
            <a:xfrm flipH="1">
              <a:off x="4224451" y="5350578"/>
              <a:ext cx="14917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37" name="Line 133"/>
            <p:cNvSpPr>
              <a:spLocks noChangeShapeType="1"/>
            </p:cNvSpPr>
            <p:nvPr/>
          </p:nvSpPr>
          <p:spPr bwMode="auto">
            <a:xfrm flipV="1">
              <a:off x="5138586" y="4938167"/>
              <a:ext cx="0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38" name="Line 134"/>
            <p:cNvSpPr>
              <a:spLocks noChangeShapeType="1"/>
            </p:cNvSpPr>
            <p:nvPr/>
          </p:nvSpPr>
          <p:spPr bwMode="auto">
            <a:xfrm>
              <a:off x="5138586" y="4938167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39" name="Line 135"/>
            <p:cNvSpPr>
              <a:spLocks noChangeShapeType="1"/>
            </p:cNvSpPr>
            <p:nvPr/>
          </p:nvSpPr>
          <p:spPr bwMode="auto">
            <a:xfrm>
              <a:off x="5151369" y="4938167"/>
              <a:ext cx="0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40" name="Line 136"/>
            <p:cNvSpPr>
              <a:spLocks noChangeShapeType="1"/>
            </p:cNvSpPr>
            <p:nvPr/>
          </p:nvSpPr>
          <p:spPr bwMode="auto">
            <a:xfrm flipH="1">
              <a:off x="5138586" y="4949624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41" name="Line 137"/>
            <p:cNvSpPr>
              <a:spLocks noChangeShapeType="1"/>
            </p:cNvSpPr>
            <p:nvPr/>
          </p:nvSpPr>
          <p:spPr bwMode="auto">
            <a:xfrm flipV="1">
              <a:off x="5091708" y="4924804"/>
              <a:ext cx="2131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42" name="Line 138"/>
            <p:cNvSpPr>
              <a:spLocks noChangeShapeType="1"/>
            </p:cNvSpPr>
            <p:nvPr/>
          </p:nvSpPr>
          <p:spPr bwMode="auto">
            <a:xfrm>
              <a:off x="5091708" y="4924804"/>
              <a:ext cx="14917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43" name="Line 139"/>
            <p:cNvSpPr>
              <a:spLocks noChangeShapeType="1"/>
            </p:cNvSpPr>
            <p:nvPr/>
          </p:nvSpPr>
          <p:spPr bwMode="auto">
            <a:xfrm>
              <a:off x="5106621" y="4924804"/>
              <a:ext cx="2131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44" name="Line 140"/>
            <p:cNvSpPr>
              <a:spLocks noChangeShapeType="1"/>
            </p:cNvSpPr>
            <p:nvPr/>
          </p:nvSpPr>
          <p:spPr bwMode="auto">
            <a:xfrm flipH="1">
              <a:off x="5091708" y="4930531"/>
              <a:ext cx="14917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45" name="Freeform 141"/>
            <p:cNvSpPr>
              <a:spLocks/>
            </p:cNvSpPr>
            <p:nvPr/>
          </p:nvSpPr>
          <p:spPr bwMode="auto">
            <a:xfrm>
              <a:off x="4273460" y="4040797"/>
              <a:ext cx="178990" cy="286395"/>
            </a:xfrm>
            <a:custGeom>
              <a:avLst/>
              <a:gdLst>
                <a:gd name="T0" fmla="*/ 1 w 130"/>
                <a:gd name="T1" fmla="*/ 1 h 242"/>
                <a:gd name="T2" fmla="*/ 1 w 130"/>
                <a:gd name="T3" fmla="*/ 1 h 242"/>
                <a:gd name="T4" fmla="*/ 1 w 130"/>
                <a:gd name="T5" fmla="*/ 1 h 242"/>
                <a:gd name="T6" fmla="*/ 1 w 130"/>
                <a:gd name="T7" fmla="*/ 1 h 242"/>
                <a:gd name="T8" fmla="*/ 0 w 130"/>
                <a:gd name="T9" fmla="*/ 1 h 242"/>
                <a:gd name="T10" fmla="*/ 1 w 130"/>
                <a:gd name="T11" fmla="*/ 0 h 2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0"/>
                <a:gd name="T19" fmla="*/ 0 h 242"/>
                <a:gd name="T20" fmla="*/ 130 w 130"/>
                <a:gd name="T21" fmla="*/ 242 h 2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46" name="Line 142"/>
            <p:cNvSpPr>
              <a:spLocks noChangeShapeType="1"/>
            </p:cNvSpPr>
            <p:nvPr/>
          </p:nvSpPr>
          <p:spPr bwMode="auto">
            <a:xfrm flipV="1">
              <a:off x="4073161" y="4497118"/>
              <a:ext cx="426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47" name="Line 143"/>
            <p:cNvSpPr>
              <a:spLocks noChangeShapeType="1"/>
            </p:cNvSpPr>
            <p:nvPr/>
          </p:nvSpPr>
          <p:spPr bwMode="auto">
            <a:xfrm>
              <a:off x="4073161" y="4497118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48" name="Line 144"/>
            <p:cNvSpPr>
              <a:spLocks noChangeShapeType="1"/>
            </p:cNvSpPr>
            <p:nvPr/>
          </p:nvSpPr>
          <p:spPr bwMode="auto">
            <a:xfrm>
              <a:off x="4085946" y="4497118"/>
              <a:ext cx="213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49" name="Line 145"/>
            <p:cNvSpPr>
              <a:spLocks noChangeShapeType="1"/>
            </p:cNvSpPr>
            <p:nvPr/>
          </p:nvSpPr>
          <p:spPr bwMode="auto">
            <a:xfrm flipH="1">
              <a:off x="4073161" y="4506666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50" name="Line 146"/>
            <p:cNvSpPr>
              <a:spLocks noChangeShapeType="1"/>
            </p:cNvSpPr>
            <p:nvPr/>
          </p:nvSpPr>
          <p:spPr bwMode="auto">
            <a:xfrm flipV="1">
              <a:off x="4239366" y="4489482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51" name="Line 147"/>
            <p:cNvSpPr>
              <a:spLocks noChangeShapeType="1"/>
            </p:cNvSpPr>
            <p:nvPr/>
          </p:nvSpPr>
          <p:spPr bwMode="auto">
            <a:xfrm>
              <a:off x="4239366" y="4489482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52" name="Line 148"/>
            <p:cNvSpPr>
              <a:spLocks noChangeShapeType="1"/>
            </p:cNvSpPr>
            <p:nvPr/>
          </p:nvSpPr>
          <p:spPr bwMode="auto">
            <a:xfrm>
              <a:off x="4250022" y="4489482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53" name="Line 149"/>
            <p:cNvSpPr>
              <a:spLocks noChangeShapeType="1"/>
            </p:cNvSpPr>
            <p:nvPr/>
          </p:nvSpPr>
          <p:spPr bwMode="auto">
            <a:xfrm flipH="1">
              <a:off x="4239366" y="4499029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54" name="Line 150"/>
            <p:cNvSpPr>
              <a:spLocks noChangeShapeType="1"/>
            </p:cNvSpPr>
            <p:nvPr/>
          </p:nvSpPr>
          <p:spPr bwMode="auto">
            <a:xfrm flipV="1">
              <a:off x="4473760" y="3947241"/>
              <a:ext cx="0" cy="763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55" name="Line 151"/>
            <p:cNvSpPr>
              <a:spLocks noChangeShapeType="1"/>
            </p:cNvSpPr>
            <p:nvPr/>
          </p:nvSpPr>
          <p:spPr bwMode="auto">
            <a:xfrm>
              <a:off x="4473760" y="3947241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56" name="Line 152"/>
            <p:cNvSpPr>
              <a:spLocks noChangeShapeType="1"/>
            </p:cNvSpPr>
            <p:nvPr/>
          </p:nvSpPr>
          <p:spPr bwMode="auto">
            <a:xfrm>
              <a:off x="4484414" y="3947241"/>
              <a:ext cx="0" cy="763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57" name="Line 153"/>
            <p:cNvSpPr>
              <a:spLocks noChangeShapeType="1"/>
            </p:cNvSpPr>
            <p:nvPr/>
          </p:nvSpPr>
          <p:spPr bwMode="auto">
            <a:xfrm flipH="1">
              <a:off x="4473760" y="3954877"/>
              <a:ext cx="10654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58" name="Freeform 154"/>
            <p:cNvSpPr>
              <a:spLocks/>
            </p:cNvSpPr>
            <p:nvPr/>
          </p:nvSpPr>
          <p:spPr bwMode="auto">
            <a:xfrm>
              <a:off x="3668301" y="3412636"/>
              <a:ext cx="106542" cy="200478"/>
            </a:xfrm>
            <a:custGeom>
              <a:avLst/>
              <a:gdLst>
                <a:gd name="T0" fmla="*/ 1 w 77"/>
                <a:gd name="T1" fmla="*/ 1 h 170"/>
                <a:gd name="T2" fmla="*/ 1 w 77"/>
                <a:gd name="T3" fmla="*/ 1 h 170"/>
                <a:gd name="T4" fmla="*/ 0 w 77"/>
                <a:gd name="T5" fmla="*/ 0 h 170"/>
                <a:gd name="T6" fmla="*/ 0 60000 65536"/>
                <a:gd name="T7" fmla="*/ 0 60000 65536"/>
                <a:gd name="T8" fmla="*/ 0 60000 65536"/>
                <a:gd name="T9" fmla="*/ 0 w 77"/>
                <a:gd name="T10" fmla="*/ 0 h 170"/>
                <a:gd name="T11" fmla="*/ 77 w 77"/>
                <a:gd name="T12" fmla="*/ 170 h 1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59" name="Freeform 155"/>
            <p:cNvSpPr>
              <a:spLocks/>
            </p:cNvSpPr>
            <p:nvPr/>
          </p:nvSpPr>
          <p:spPr bwMode="auto">
            <a:xfrm>
              <a:off x="2792520" y="3355356"/>
              <a:ext cx="875779" cy="120287"/>
            </a:xfrm>
            <a:custGeom>
              <a:avLst/>
              <a:gdLst>
                <a:gd name="T0" fmla="*/ 0 w 635"/>
                <a:gd name="T1" fmla="*/ 1 h 101"/>
                <a:gd name="T2" fmla="*/ 1 w 635"/>
                <a:gd name="T3" fmla="*/ 1 h 101"/>
                <a:gd name="T4" fmla="*/ 1 w 635"/>
                <a:gd name="T5" fmla="*/ 1 h 101"/>
                <a:gd name="T6" fmla="*/ 1 w 635"/>
                <a:gd name="T7" fmla="*/ 1 h 101"/>
                <a:gd name="T8" fmla="*/ 1 w 635"/>
                <a:gd name="T9" fmla="*/ 1 h 101"/>
                <a:gd name="T10" fmla="*/ 1 w 635"/>
                <a:gd name="T11" fmla="*/ 0 h 101"/>
                <a:gd name="T12" fmla="*/ 1 w 635"/>
                <a:gd name="T13" fmla="*/ 1 h 1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5"/>
                <a:gd name="T22" fmla="*/ 0 h 101"/>
                <a:gd name="T23" fmla="*/ 635 w 635"/>
                <a:gd name="T24" fmla="*/ 101 h 10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60" name="Line 156"/>
            <p:cNvSpPr>
              <a:spLocks noChangeShapeType="1"/>
            </p:cNvSpPr>
            <p:nvPr/>
          </p:nvSpPr>
          <p:spPr bwMode="auto">
            <a:xfrm flipH="1" flipV="1">
              <a:off x="2792520" y="3475641"/>
              <a:ext cx="31963" cy="70644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61" name="Line 157"/>
            <p:cNvSpPr>
              <a:spLocks noChangeShapeType="1"/>
            </p:cNvSpPr>
            <p:nvPr/>
          </p:nvSpPr>
          <p:spPr bwMode="auto">
            <a:xfrm flipV="1">
              <a:off x="2792520" y="3139604"/>
              <a:ext cx="19178" cy="33603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62" name="Freeform 158"/>
            <p:cNvSpPr>
              <a:spLocks/>
            </p:cNvSpPr>
            <p:nvPr/>
          </p:nvSpPr>
          <p:spPr bwMode="auto">
            <a:xfrm>
              <a:off x="1565152" y="3256072"/>
              <a:ext cx="884302" cy="126015"/>
            </a:xfrm>
            <a:custGeom>
              <a:avLst/>
              <a:gdLst>
                <a:gd name="T0" fmla="*/ 1 w 643"/>
                <a:gd name="T1" fmla="*/ 1 h 106"/>
                <a:gd name="T2" fmla="*/ 1 w 643"/>
                <a:gd name="T3" fmla="*/ 1 h 106"/>
                <a:gd name="T4" fmla="*/ 1 w 643"/>
                <a:gd name="T5" fmla="*/ 1 h 106"/>
                <a:gd name="T6" fmla="*/ 1 w 643"/>
                <a:gd name="T7" fmla="*/ 1 h 106"/>
                <a:gd name="T8" fmla="*/ 1 w 643"/>
                <a:gd name="T9" fmla="*/ 1 h 106"/>
                <a:gd name="T10" fmla="*/ 1 w 643"/>
                <a:gd name="T11" fmla="*/ 1 h 106"/>
                <a:gd name="T12" fmla="*/ 1 w 643"/>
                <a:gd name="T13" fmla="*/ 1 h 106"/>
                <a:gd name="T14" fmla="*/ 1 w 643"/>
                <a:gd name="T15" fmla="*/ 1 h 106"/>
                <a:gd name="T16" fmla="*/ 1 w 643"/>
                <a:gd name="T17" fmla="*/ 1 h 106"/>
                <a:gd name="T18" fmla="*/ 1 w 643"/>
                <a:gd name="T19" fmla="*/ 1 h 106"/>
                <a:gd name="T20" fmla="*/ 1 w 643"/>
                <a:gd name="T21" fmla="*/ 1 h 106"/>
                <a:gd name="T22" fmla="*/ 1 w 643"/>
                <a:gd name="T23" fmla="*/ 1 h 106"/>
                <a:gd name="T24" fmla="*/ 1 w 643"/>
                <a:gd name="T25" fmla="*/ 1 h 106"/>
                <a:gd name="T26" fmla="*/ 1 w 643"/>
                <a:gd name="T27" fmla="*/ 1 h 106"/>
                <a:gd name="T28" fmla="*/ 1 w 643"/>
                <a:gd name="T29" fmla="*/ 1 h 106"/>
                <a:gd name="T30" fmla="*/ 0 w 643"/>
                <a:gd name="T31" fmla="*/ 0 h 10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43"/>
                <a:gd name="T49" fmla="*/ 0 h 106"/>
                <a:gd name="T50" fmla="*/ 643 w 643"/>
                <a:gd name="T51" fmla="*/ 106 h 10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63" name="Freeform 159"/>
            <p:cNvSpPr>
              <a:spLocks/>
            </p:cNvSpPr>
            <p:nvPr/>
          </p:nvSpPr>
          <p:spPr bwMode="auto">
            <a:xfrm>
              <a:off x="2449454" y="3139604"/>
              <a:ext cx="362244" cy="196657"/>
            </a:xfrm>
            <a:custGeom>
              <a:avLst/>
              <a:gdLst>
                <a:gd name="T0" fmla="*/ 0 w 263"/>
                <a:gd name="T1" fmla="*/ 1 h 169"/>
                <a:gd name="T2" fmla="*/ 1 w 263"/>
                <a:gd name="T3" fmla="*/ 1 h 169"/>
                <a:gd name="T4" fmla="*/ 1 w 263"/>
                <a:gd name="T5" fmla="*/ 1 h 169"/>
                <a:gd name="T6" fmla="*/ 1 w 263"/>
                <a:gd name="T7" fmla="*/ 0 h 1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3"/>
                <a:gd name="T13" fmla="*/ 0 h 169"/>
                <a:gd name="T14" fmla="*/ 263 w 263"/>
                <a:gd name="T15" fmla="*/ 169 h 1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64" name="Line 160"/>
            <p:cNvSpPr>
              <a:spLocks noChangeShapeType="1"/>
            </p:cNvSpPr>
            <p:nvPr/>
          </p:nvSpPr>
          <p:spPr bwMode="auto">
            <a:xfrm flipV="1">
              <a:off x="2091471" y="3645570"/>
              <a:ext cx="0" cy="1336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65" name="Line 161"/>
            <p:cNvSpPr>
              <a:spLocks noChangeShapeType="1"/>
            </p:cNvSpPr>
            <p:nvPr/>
          </p:nvSpPr>
          <p:spPr bwMode="auto">
            <a:xfrm>
              <a:off x="2091471" y="3645570"/>
              <a:ext cx="10654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66" name="Line 162"/>
            <p:cNvSpPr>
              <a:spLocks noChangeShapeType="1"/>
            </p:cNvSpPr>
            <p:nvPr/>
          </p:nvSpPr>
          <p:spPr bwMode="auto">
            <a:xfrm>
              <a:off x="2102127" y="3645570"/>
              <a:ext cx="2131" cy="1336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67" name="Line 163"/>
            <p:cNvSpPr>
              <a:spLocks noChangeShapeType="1"/>
            </p:cNvSpPr>
            <p:nvPr/>
          </p:nvSpPr>
          <p:spPr bwMode="auto">
            <a:xfrm flipH="1">
              <a:off x="2091471" y="3658935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68" name="Line 164"/>
            <p:cNvSpPr>
              <a:spLocks noChangeShapeType="1"/>
            </p:cNvSpPr>
            <p:nvPr/>
          </p:nvSpPr>
          <p:spPr bwMode="auto">
            <a:xfrm flipV="1">
              <a:off x="2355696" y="2939128"/>
              <a:ext cx="426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69" name="Line 165"/>
            <p:cNvSpPr>
              <a:spLocks noChangeShapeType="1"/>
            </p:cNvSpPr>
            <p:nvPr/>
          </p:nvSpPr>
          <p:spPr bwMode="auto">
            <a:xfrm>
              <a:off x="2355696" y="2939128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70" name="Line 166"/>
            <p:cNvSpPr>
              <a:spLocks noChangeShapeType="1"/>
            </p:cNvSpPr>
            <p:nvPr/>
          </p:nvSpPr>
          <p:spPr bwMode="auto">
            <a:xfrm>
              <a:off x="2368482" y="2939128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71" name="Line 167"/>
            <p:cNvSpPr>
              <a:spLocks noChangeShapeType="1"/>
            </p:cNvSpPr>
            <p:nvPr/>
          </p:nvSpPr>
          <p:spPr bwMode="auto">
            <a:xfrm flipH="1">
              <a:off x="2355696" y="2948675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72" name="Freeform 168"/>
            <p:cNvSpPr>
              <a:spLocks/>
            </p:cNvSpPr>
            <p:nvPr/>
          </p:nvSpPr>
          <p:spPr bwMode="auto">
            <a:xfrm>
              <a:off x="3026915" y="2016936"/>
              <a:ext cx="694657" cy="311215"/>
            </a:xfrm>
            <a:custGeom>
              <a:avLst/>
              <a:gdLst>
                <a:gd name="T0" fmla="*/ 1 w 505"/>
                <a:gd name="T1" fmla="*/ 1 h 266"/>
                <a:gd name="T2" fmla="*/ 1 w 505"/>
                <a:gd name="T3" fmla="*/ 1 h 266"/>
                <a:gd name="T4" fmla="*/ 0 w 505"/>
                <a:gd name="T5" fmla="*/ 0 h 266"/>
                <a:gd name="T6" fmla="*/ 0 60000 65536"/>
                <a:gd name="T7" fmla="*/ 0 60000 65536"/>
                <a:gd name="T8" fmla="*/ 0 60000 65536"/>
                <a:gd name="T9" fmla="*/ 0 w 505"/>
                <a:gd name="T10" fmla="*/ 0 h 266"/>
                <a:gd name="T11" fmla="*/ 505 w 505"/>
                <a:gd name="T12" fmla="*/ 266 h 26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73" name="Line 169"/>
            <p:cNvSpPr>
              <a:spLocks noChangeShapeType="1"/>
            </p:cNvSpPr>
            <p:nvPr/>
          </p:nvSpPr>
          <p:spPr bwMode="auto">
            <a:xfrm flipH="1" flipV="1">
              <a:off x="3813198" y="2352973"/>
              <a:ext cx="221609" cy="24821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74" name="Line 170"/>
            <p:cNvSpPr>
              <a:spLocks noChangeShapeType="1"/>
            </p:cNvSpPr>
            <p:nvPr/>
          </p:nvSpPr>
          <p:spPr bwMode="auto">
            <a:xfrm flipH="1" flipV="1">
              <a:off x="3721571" y="2280420"/>
              <a:ext cx="91626" cy="72553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75" name="Freeform 171"/>
            <p:cNvSpPr>
              <a:spLocks/>
            </p:cNvSpPr>
            <p:nvPr/>
          </p:nvSpPr>
          <p:spPr bwMode="auto">
            <a:xfrm>
              <a:off x="3721571" y="1682807"/>
              <a:ext cx="360112" cy="597612"/>
            </a:xfrm>
            <a:custGeom>
              <a:avLst/>
              <a:gdLst>
                <a:gd name="T0" fmla="*/ 1 w 261"/>
                <a:gd name="T1" fmla="*/ 0 h 508"/>
                <a:gd name="T2" fmla="*/ 1 w 261"/>
                <a:gd name="T3" fmla="*/ 1 h 508"/>
                <a:gd name="T4" fmla="*/ 1 w 261"/>
                <a:gd name="T5" fmla="*/ 1 h 508"/>
                <a:gd name="T6" fmla="*/ 1 w 261"/>
                <a:gd name="T7" fmla="*/ 1 h 508"/>
                <a:gd name="T8" fmla="*/ 0 w 261"/>
                <a:gd name="T9" fmla="*/ 1 h 5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1"/>
                <a:gd name="T16" fmla="*/ 0 h 508"/>
                <a:gd name="T17" fmla="*/ 261 w 261"/>
                <a:gd name="T18" fmla="*/ 508 h 5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76" name="Freeform 172"/>
            <p:cNvSpPr>
              <a:spLocks/>
            </p:cNvSpPr>
            <p:nvPr/>
          </p:nvSpPr>
          <p:spPr bwMode="auto">
            <a:xfrm>
              <a:off x="3953833" y="2377793"/>
              <a:ext cx="95889" cy="118377"/>
            </a:xfrm>
            <a:custGeom>
              <a:avLst/>
              <a:gdLst>
                <a:gd name="T0" fmla="*/ 0 w 71"/>
                <a:gd name="T1" fmla="*/ 1 h 102"/>
                <a:gd name="T2" fmla="*/ 1 w 71"/>
                <a:gd name="T3" fmla="*/ 1 h 102"/>
                <a:gd name="T4" fmla="*/ 1 w 71"/>
                <a:gd name="T5" fmla="*/ 1 h 102"/>
                <a:gd name="T6" fmla="*/ 1 w 71"/>
                <a:gd name="T7" fmla="*/ 1 h 102"/>
                <a:gd name="T8" fmla="*/ 1 w 71"/>
                <a:gd name="T9" fmla="*/ 0 h 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102"/>
                <a:gd name="T17" fmla="*/ 71 w 71"/>
                <a:gd name="T18" fmla="*/ 102 h 1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77" name="Freeform 173"/>
            <p:cNvSpPr>
              <a:spLocks/>
            </p:cNvSpPr>
            <p:nvPr/>
          </p:nvSpPr>
          <p:spPr bwMode="auto">
            <a:xfrm>
              <a:off x="4034805" y="2213593"/>
              <a:ext cx="249310" cy="164201"/>
            </a:xfrm>
            <a:custGeom>
              <a:avLst/>
              <a:gdLst>
                <a:gd name="T0" fmla="*/ 0 w 181"/>
                <a:gd name="T1" fmla="*/ 1 h 136"/>
                <a:gd name="T2" fmla="*/ 1 w 181"/>
                <a:gd name="T3" fmla="*/ 1 h 136"/>
                <a:gd name="T4" fmla="*/ 1 w 181"/>
                <a:gd name="T5" fmla="*/ 1 h 136"/>
                <a:gd name="T6" fmla="*/ 1 w 181"/>
                <a:gd name="T7" fmla="*/ 1 h 136"/>
                <a:gd name="T8" fmla="*/ 1 w 181"/>
                <a:gd name="T9" fmla="*/ 0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136"/>
                <a:gd name="T17" fmla="*/ 181 w 181"/>
                <a:gd name="T18" fmla="*/ 136 h 1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78" name="Freeform 174"/>
            <p:cNvSpPr>
              <a:spLocks/>
            </p:cNvSpPr>
            <p:nvPr/>
          </p:nvSpPr>
          <p:spPr bwMode="auto">
            <a:xfrm>
              <a:off x="2901193" y="2129583"/>
              <a:ext cx="76711" cy="423865"/>
            </a:xfrm>
            <a:custGeom>
              <a:avLst/>
              <a:gdLst>
                <a:gd name="T0" fmla="*/ 0 w 55"/>
                <a:gd name="T1" fmla="*/ 0 h 360"/>
                <a:gd name="T2" fmla="*/ 1 w 55"/>
                <a:gd name="T3" fmla="*/ 1 h 360"/>
                <a:gd name="T4" fmla="*/ 1 w 55"/>
                <a:gd name="T5" fmla="*/ 1 h 360"/>
                <a:gd name="T6" fmla="*/ 1 w 55"/>
                <a:gd name="T7" fmla="*/ 1 h 360"/>
                <a:gd name="T8" fmla="*/ 1 w 55"/>
                <a:gd name="T9" fmla="*/ 1 h 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360"/>
                <a:gd name="T17" fmla="*/ 55 w 55"/>
                <a:gd name="T18" fmla="*/ 360 h 3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79" name="Freeform 175"/>
            <p:cNvSpPr>
              <a:spLocks/>
            </p:cNvSpPr>
            <p:nvPr/>
          </p:nvSpPr>
          <p:spPr bwMode="auto">
            <a:xfrm>
              <a:off x="2811699" y="2553449"/>
              <a:ext cx="134242" cy="586157"/>
            </a:xfrm>
            <a:custGeom>
              <a:avLst/>
              <a:gdLst>
                <a:gd name="T0" fmla="*/ 1 w 97"/>
                <a:gd name="T1" fmla="*/ 0 h 495"/>
                <a:gd name="T2" fmla="*/ 1 w 97"/>
                <a:gd name="T3" fmla="*/ 1 h 495"/>
                <a:gd name="T4" fmla="*/ 1 w 97"/>
                <a:gd name="T5" fmla="*/ 1 h 495"/>
                <a:gd name="T6" fmla="*/ 1 w 97"/>
                <a:gd name="T7" fmla="*/ 1 h 495"/>
                <a:gd name="T8" fmla="*/ 0 w 97"/>
                <a:gd name="T9" fmla="*/ 1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"/>
                <a:gd name="T16" fmla="*/ 0 h 495"/>
                <a:gd name="T17" fmla="*/ 97 w 97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80" name="Freeform 176"/>
            <p:cNvSpPr>
              <a:spLocks/>
            </p:cNvSpPr>
            <p:nvPr/>
          </p:nvSpPr>
          <p:spPr bwMode="auto">
            <a:xfrm>
              <a:off x="3512747" y="2771110"/>
              <a:ext cx="236524" cy="641527"/>
            </a:xfrm>
            <a:custGeom>
              <a:avLst/>
              <a:gdLst>
                <a:gd name="T0" fmla="*/ 1 w 173"/>
                <a:gd name="T1" fmla="*/ 1 h 545"/>
                <a:gd name="T2" fmla="*/ 1 w 173"/>
                <a:gd name="T3" fmla="*/ 1 h 545"/>
                <a:gd name="T4" fmla="*/ 1 w 173"/>
                <a:gd name="T5" fmla="*/ 1 h 545"/>
                <a:gd name="T6" fmla="*/ 1 w 173"/>
                <a:gd name="T7" fmla="*/ 1 h 545"/>
                <a:gd name="T8" fmla="*/ 0 w 173"/>
                <a:gd name="T9" fmla="*/ 1 h 545"/>
                <a:gd name="T10" fmla="*/ 1 w 173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545"/>
                <a:gd name="T20" fmla="*/ 173 w 173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81" name="Line 177"/>
            <p:cNvSpPr>
              <a:spLocks noChangeShapeType="1"/>
            </p:cNvSpPr>
            <p:nvPr/>
          </p:nvSpPr>
          <p:spPr bwMode="auto">
            <a:xfrm flipV="1">
              <a:off x="3361457" y="3502371"/>
              <a:ext cx="0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82" name="Line 178"/>
            <p:cNvSpPr>
              <a:spLocks noChangeShapeType="1"/>
            </p:cNvSpPr>
            <p:nvPr/>
          </p:nvSpPr>
          <p:spPr bwMode="auto">
            <a:xfrm>
              <a:off x="3361457" y="3502371"/>
              <a:ext cx="852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83" name="Line 179"/>
            <p:cNvSpPr>
              <a:spLocks noChangeShapeType="1"/>
            </p:cNvSpPr>
            <p:nvPr/>
          </p:nvSpPr>
          <p:spPr bwMode="auto">
            <a:xfrm>
              <a:off x="3369983" y="3502371"/>
              <a:ext cx="2131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84" name="Line 180"/>
            <p:cNvSpPr>
              <a:spLocks noChangeShapeType="1"/>
            </p:cNvSpPr>
            <p:nvPr/>
          </p:nvSpPr>
          <p:spPr bwMode="auto">
            <a:xfrm flipH="1">
              <a:off x="3361457" y="3508100"/>
              <a:ext cx="8524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85" name="Freeform 181"/>
            <p:cNvSpPr>
              <a:spLocks/>
            </p:cNvSpPr>
            <p:nvPr/>
          </p:nvSpPr>
          <p:spPr bwMode="auto">
            <a:xfrm>
              <a:off x="3787628" y="2352973"/>
              <a:ext cx="25570" cy="158473"/>
            </a:xfrm>
            <a:custGeom>
              <a:avLst/>
              <a:gdLst>
                <a:gd name="T0" fmla="*/ 1 w 19"/>
                <a:gd name="T1" fmla="*/ 0 h 134"/>
                <a:gd name="T2" fmla="*/ 1 w 19"/>
                <a:gd name="T3" fmla="*/ 1 h 134"/>
                <a:gd name="T4" fmla="*/ 1 w 19"/>
                <a:gd name="T5" fmla="*/ 1 h 134"/>
                <a:gd name="T6" fmla="*/ 0 w 19"/>
                <a:gd name="T7" fmla="*/ 1 h 1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134"/>
                <a:gd name="T14" fmla="*/ 19 w 19"/>
                <a:gd name="T15" fmla="*/ 134 h 1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86" name="Freeform 182"/>
            <p:cNvSpPr>
              <a:spLocks/>
            </p:cNvSpPr>
            <p:nvPr/>
          </p:nvSpPr>
          <p:spPr bwMode="auto">
            <a:xfrm>
              <a:off x="3514879" y="2511445"/>
              <a:ext cx="321758" cy="259664"/>
            </a:xfrm>
            <a:custGeom>
              <a:avLst/>
              <a:gdLst>
                <a:gd name="T0" fmla="*/ 0 w 234"/>
                <a:gd name="T1" fmla="*/ 1 h 219"/>
                <a:gd name="T2" fmla="*/ 1 w 234"/>
                <a:gd name="T3" fmla="*/ 1 h 219"/>
                <a:gd name="T4" fmla="*/ 1 w 234"/>
                <a:gd name="T5" fmla="*/ 1 h 219"/>
                <a:gd name="T6" fmla="*/ 1 w 234"/>
                <a:gd name="T7" fmla="*/ 1 h 219"/>
                <a:gd name="T8" fmla="*/ 1 w 234"/>
                <a:gd name="T9" fmla="*/ 1 h 219"/>
                <a:gd name="T10" fmla="*/ 1 w 234"/>
                <a:gd name="T11" fmla="*/ 1 h 219"/>
                <a:gd name="T12" fmla="*/ 1 w 234"/>
                <a:gd name="T13" fmla="*/ 1 h 219"/>
                <a:gd name="T14" fmla="*/ 1 w 234"/>
                <a:gd name="T15" fmla="*/ 1 h 219"/>
                <a:gd name="T16" fmla="*/ 1 w 234"/>
                <a:gd name="T17" fmla="*/ 0 h 2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4"/>
                <a:gd name="T28" fmla="*/ 0 h 219"/>
                <a:gd name="T29" fmla="*/ 234 w 234"/>
                <a:gd name="T30" fmla="*/ 219 h 2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87" name="Freeform 183"/>
            <p:cNvSpPr>
              <a:spLocks/>
            </p:cNvSpPr>
            <p:nvPr/>
          </p:nvSpPr>
          <p:spPr bwMode="auto">
            <a:xfrm>
              <a:off x="2913980" y="2553449"/>
              <a:ext cx="600900" cy="217661"/>
            </a:xfrm>
            <a:custGeom>
              <a:avLst/>
              <a:gdLst>
                <a:gd name="T0" fmla="*/ 1 w 438"/>
                <a:gd name="T1" fmla="*/ 1 h 183"/>
                <a:gd name="T2" fmla="*/ 1 w 438"/>
                <a:gd name="T3" fmla="*/ 1 h 183"/>
                <a:gd name="T4" fmla="*/ 1 w 438"/>
                <a:gd name="T5" fmla="*/ 1 h 183"/>
                <a:gd name="T6" fmla="*/ 1 w 438"/>
                <a:gd name="T7" fmla="*/ 1 h 183"/>
                <a:gd name="T8" fmla="*/ 1 w 438"/>
                <a:gd name="T9" fmla="*/ 1 h 183"/>
                <a:gd name="T10" fmla="*/ 1 w 438"/>
                <a:gd name="T11" fmla="*/ 1 h 183"/>
                <a:gd name="T12" fmla="*/ 1 w 438"/>
                <a:gd name="T13" fmla="*/ 1 h 183"/>
                <a:gd name="T14" fmla="*/ 0 w 438"/>
                <a:gd name="T15" fmla="*/ 0 h 1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38"/>
                <a:gd name="T25" fmla="*/ 0 h 183"/>
                <a:gd name="T26" fmla="*/ 438 w 438"/>
                <a:gd name="T27" fmla="*/ 183 h 1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88" name="Line 184"/>
            <p:cNvSpPr>
              <a:spLocks noChangeShapeType="1"/>
            </p:cNvSpPr>
            <p:nvPr/>
          </p:nvSpPr>
          <p:spPr bwMode="auto">
            <a:xfrm flipV="1">
              <a:off x="3889908" y="2858937"/>
              <a:ext cx="2131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89" name="Line 185"/>
            <p:cNvSpPr>
              <a:spLocks noChangeShapeType="1"/>
            </p:cNvSpPr>
            <p:nvPr/>
          </p:nvSpPr>
          <p:spPr bwMode="auto">
            <a:xfrm>
              <a:off x="3889908" y="2858937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90" name="Line 186"/>
            <p:cNvSpPr>
              <a:spLocks noChangeShapeType="1"/>
            </p:cNvSpPr>
            <p:nvPr/>
          </p:nvSpPr>
          <p:spPr bwMode="auto">
            <a:xfrm>
              <a:off x="3902693" y="2858937"/>
              <a:ext cx="0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91" name="Line 187"/>
            <p:cNvSpPr>
              <a:spLocks noChangeShapeType="1"/>
            </p:cNvSpPr>
            <p:nvPr/>
          </p:nvSpPr>
          <p:spPr bwMode="auto">
            <a:xfrm flipH="1">
              <a:off x="3889908" y="2864665"/>
              <a:ext cx="12785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92" name="Freeform 188"/>
            <p:cNvSpPr>
              <a:spLocks/>
            </p:cNvSpPr>
            <p:nvPr/>
          </p:nvSpPr>
          <p:spPr bwMode="auto">
            <a:xfrm>
              <a:off x="3787628" y="2496171"/>
              <a:ext cx="166205" cy="15274"/>
            </a:xfrm>
            <a:custGeom>
              <a:avLst/>
              <a:gdLst>
                <a:gd name="T0" fmla="*/ 0 w 117"/>
                <a:gd name="T1" fmla="*/ 1 h 15"/>
                <a:gd name="T2" fmla="*/ 1 w 117"/>
                <a:gd name="T3" fmla="*/ 1 h 15"/>
                <a:gd name="T4" fmla="*/ 1 w 117"/>
                <a:gd name="T5" fmla="*/ 0 h 15"/>
                <a:gd name="T6" fmla="*/ 0 60000 65536"/>
                <a:gd name="T7" fmla="*/ 0 60000 65536"/>
                <a:gd name="T8" fmla="*/ 0 60000 65536"/>
                <a:gd name="T9" fmla="*/ 0 w 117"/>
                <a:gd name="T10" fmla="*/ 0 h 15"/>
                <a:gd name="T11" fmla="*/ 117 w 11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93" name="Line 189"/>
            <p:cNvSpPr>
              <a:spLocks noChangeShapeType="1"/>
            </p:cNvSpPr>
            <p:nvPr/>
          </p:nvSpPr>
          <p:spPr bwMode="auto">
            <a:xfrm flipV="1">
              <a:off x="3693871" y="2406433"/>
              <a:ext cx="213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94" name="Line 190"/>
            <p:cNvSpPr>
              <a:spLocks noChangeShapeType="1"/>
            </p:cNvSpPr>
            <p:nvPr/>
          </p:nvSpPr>
          <p:spPr bwMode="auto">
            <a:xfrm>
              <a:off x="3693871" y="2406433"/>
              <a:ext cx="10654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95" name="Line 191"/>
            <p:cNvSpPr>
              <a:spLocks noChangeShapeType="1"/>
            </p:cNvSpPr>
            <p:nvPr/>
          </p:nvSpPr>
          <p:spPr bwMode="auto">
            <a:xfrm>
              <a:off x="3704525" y="2406433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96" name="Line 192"/>
            <p:cNvSpPr>
              <a:spLocks noChangeShapeType="1"/>
            </p:cNvSpPr>
            <p:nvPr/>
          </p:nvSpPr>
          <p:spPr bwMode="auto">
            <a:xfrm flipH="1">
              <a:off x="3693871" y="2415980"/>
              <a:ext cx="10654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97" name="Line 193"/>
            <p:cNvSpPr>
              <a:spLocks noChangeShapeType="1"/>
            </p:cNvSpPr>
            <p:nvPr/>
          </p:nvSpPr>
          <p:spPr bwMode="auto">
            <a:xfrm flipV="1">
              <a:off x="3568149" y="2121947"/>
              <a:ext cx="0" cy="763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98" name="Line 194"/>
            <p:cNvSpPr>
              <a:spLocks noChangeShapeType="1"/>
            </p:cNvSpPr>
            <p:nvPr/>
          </p:nvSpPr>
          <p:spPr bwMode="auto">
            <a:xfrm>
              <a:off x="3568149" y="2121947"/>
              <a:ext cx="852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99" name="Line 195"/>
            <p:cNvSpPr>
              <a:spLocks noChangeShapeType="1"/>
            </p:cNvSpPr>
            <p:nvPr/>
          </p:nvSpPr>
          <p:spPr bwMode="auto">
            <a:xfrm>
              <a:off x="3576673" y="2121947"/>
              <a:ext cx="4261" cy="763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00" name="Line 196"/>
            <p:cNvSpPr>
              <a:spLocks noChangeShapeType="1"/>
            </p:cNvSpPr>
            <p:nvPr/>
          </p:nvSpPr>
          <p:spPr bwMode="auto">
            <a:xfrm flipH="1">
              <a:off x="3568149" y="2129583"/>
              <a:ext cx="8524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01" name="Line 197"/>
            <p:cNvSpPr>
              <a:spLocks noChangeShapeType="1"/>
            </p:cNvSpPr>
            <p:nvPr/>
          </p:nvSpPr>
          <p:spPr bwMode="auto">
            <a:xfrm flipV="1">
              <a:off x="3955965" y="2410252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02" name="Line 198"/>
            <p:cNvSpPr>
              <a:spLocks noChangeShapeType="1"/>
            </p:cNvSpPr>
            <p:nvPr/>
          </p:nvSpPr>
          <p:spPr bwMode="auto">
            <a:xfrm>
              <a:off x="3955965" y="2410252"/>
              <a:ext cx="10654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03" name="Line 199"/>
            <p:cNvSpPr>
              <a:spLocks noChangeShapeType="1"/>
            </p:cNvSpPr>
            <p:nvPr/>
          </p:nvSpPr>
          <p:spPr bwMode="auto">
            <a:xfrm>
              <a:off x="3966619" y="2410252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04" name="Line 200"/>
            <p:cNvSpPr>
              <a:spLocks noChangeShapeType="1"/>
            </p:cNvSpPr>
            <p:nvPr/>
          </p:nvSpPr>
          <p:spPr bwMode="auto">
            <a:xfrm flipH="1">
              <a:off x="3955965" y="2419798"/>
              <a:ext cx="10654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05" name="Line 201"/>
            <p:cNvSpPr>
              <a:spLocks noChangeShapeType="1"/>
            </p:cNvSpPr>
            <p:nvPr/>
          </p:nvSpPr>
          <p:spPr bwMode="auto">
            <a:xfrm flipV="1">
              <a:off x="3934654" y="2196410"/>
              <a:ext cx="4261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06" name="Line 202"/>
            <p:cNvSpPr>
              <a:spLocks noChangeShapeType="1"/>
            </p:cNvSpPr>
            <p:nvPr/>
          </p:nvSpPr>
          <p:spPr bwMode="auto">
            <a:xfrm>
              <a:off x="3934654" y="2196410"/>
              <a:ext cx="19178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07" name="Line 203"/>
            <p:cNvSpPr>
              <a:spLocks noChangeShapeType="1"/>
            </p:cNvSpPr>
            <p:nvPr/>
          </p:nvSpPr>
          <p:spPr bwMode="auto">
            <a:xfrm>
              <a:off x="3953833" y="2196410"/>
              <a:ext cx="0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08" name="Line 204"/>
            <p:cNvSpPr>
              <a:spLocks noChangeShapeType="1"/>
            </p:cNvSpPr>
            <p:nvPr/>
          </p:nvSpPr>
          <p:spPr bwMode="auto">
            <a:xfrm flipH="1">
              <a:off x="3934654" y="2207865"/>
              <a:ext cx="19178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09" name="Line 205"/>
            <p:cNvSpPr>
              <a:spLocks noChangeShapeType="1"/>
            </p:cNvSpPr>
            <p:nvPr/>
          </p:nvSpPr>
          <p:spPr bwMode="auto">
            <a:xfrm>
              <a:off x="4250022" y="3074690"/>
              <a:ext cx="104411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10" name="Freeform 206"/>
            <p:cNvSpPr>
              <a:spLocks/>
            </p:cNvSpPr>
            <p:nvPr/>
          </p:nvSpPr>
          <p:spPr bwMode="auto">
            <a:xfrm>
              <a:off x="4228712" y="3074690"/>
              <a:ext cx="155552" cy="479235"/>
            </a:xfrm>
            <a:custGeom>
              <a:avLst/>
              <a:gdLst>
                <a:gd name="T0" fmla="*/ 0 w 112"/>
                <a:gd name="T1" fmla="*/ 1 h 407"/>
                <a:gd name="T2" fmla="*/ 1 w 112"/>
                <a:gd name="T3" fmla="*/ 1 h 407"/>
                <a:gd name="T4" fmla="*/ 1 w 112"/>
                <a:gd name="T5" fmla="*/ 0 h 407"/>
                <a:gd name="T6" fmla="*/ 0 60000 65536"/>
                <a:gd name="T7" fmla="*/ 0 60000 65536"/>
                <a:gd name="T8" fmla="*/ 0 60000 65536"/>
                <a:gd name="T9" fmla="*/ 0 w 112"/>
                <a:gd name="T10" fmla="*/ 0 h 407"/>
                <a:gd name="T11" fmla="*/ 112 w 112"/>
                <a:gd name="T12" fmla="*/ 407 h 4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11" name="Freeform 207"/>
            <p:cNvSpPr>
              <a:spLocks/>
            </p:cNvSpPr>
            <p:nvPr/>
          </p:nvSpPr>
          <p:spPr bwMode="auto">
            <a:xfrm>
              <a:off x="5863073" y="3924329"/>
              <a:ext cx="215216" cy="555607"/>
            </a:xfrm>
            <a:custGeom>
              <a:avLst/>
              <a:gdLst>
                <a:gd name="T0" fmla="*/ 0 w 154"/>
                <a:gd name="T1" fmla="*/ 0 h 472"/>
                <a:gd name="T2" fmla="*/ 1 w 154"/>
                <a:gd name="T3" fmla="*/ 1 h 472"/>
                <a:gd name="T4" fmla="*/ 1 w 154"/>
                <a:gd name="T5" fmla="*/ 1 h 472"/>
                <a:gd name="T6" fmla="*/ 1 w 154"/>
                <a:gd name="T7" fmla="*/ 1 h 472"/>
                <a:gd name="T8" fmla="*/ 1 w 154"/>
                <a:gd name="T9" fmla="*/ 1 h 472"/>
                <a:gd name="T10" fmla="*/ 1 w 154"/>
                <a:gd name="T11" fmla="*/ 1 h 472"/>
                <a:gd name="T12" fmla="*/ 1 w 154"/>
                <a:gd name="T13" fmla="*/ 1 h 472"/>
                <a:gd name="T14" fmla="*/ 1 w 154"/>
                <a:gd name="T15" fmla="*/ 1 h 472"/>
                <a:gd name="T16" fmla="*/ 1 w 154"/>
                <a:gd name="T17" fmla="*/ 1 h 472"/>
                <a:gd name="T18" fmla="*/ 1 w 154"/>
                <a:gd name="T19" fmla="*/ 1 h 472"/>
                <a:gd name="T20" fmla="*/ 1 w 154"/>
                <a:gd name="T21" fmla="*/ 1 h 472"/>
                <a:gd name="T22" fmla="*/ 1 w 154"/>
                <a:gd name="T23" fmla="*/ 1 h 472"/>
                <a:gd name="T24" fmla="*/ 1 w 154"/>
                <a:gd name="T25" fmla="*/ 1 h 472"/>
                <a:gd name="T26" fmla="*/ 1 w 154"/>
                <a:gd name="T27" fmla="*/ 1 h 472"/>
                <a:gd name="T28" fmla="*/ 1 w 154"/>
                <a:gd name="T29" fmla="*/ 1 h 472"/>
                <a:gd name="T30" fmla="*/ 1 w 154"/>
                <a:gd name="T31" fmla="*/ 1 h 472"/>
                <a:gd name="T32" fmla="*/ 1 w 154"/>
                <a:gd name="T33" fmla="*/ 1 h 472"/>
                <a:gd name="T34" fmla="*/ 1 w 154"/>
                <a:gd name="T35" fmla="*/ 1 h 472"/>
                <a:gd name="T36" fmla="*/ 1 w 154"/>
                <a:gd name="T37" fmla="*/ 1 h 472"/>
                <a:gd name="T38" fmla="*/ 1 w 154"/>
                <a:gd name="T39" fmla="*/ 1 h 47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4"/>
                <a:gd name="T61" fmla="*/ 0 h 472"/>
                <a:gd name="T62" fmla="*/ 154 w 154"/>
                <a:gd name="T63" fmla="*/ 472 h 47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12" name="Freeform 208"/>
            <p:cNvSpPr>
              <a:spLocks/>
            </p:cNvSpPr>
            <p:nvPr/>
          </p:nvSpPr>
          <p:spPr bwMode="auto">
            <a:xfrm>
              <a:off x="6881619" y="5764896"/>
              <a:ext cx="225870" cy="105012"/>
            </a:xfrm>
            <a:custGeom>
              <a:avLst/>
              <a:gdLst>
                <a:gd name="T0" fmla="*/ 0 w 163"/>
                <a:gd name="T1" fmla="*/ 1 h 88"/>
                <a:gd name="T2" fmla="*/ 1 w 163"/>
                <a:gd name="T3" fmla="*/ 1 h 88"/>
                <a:gd name="T4" fmla="*/ 1 w 163"/>
                <a:gd name="T5" fmla="*/ 1 h 88"/>
                <a:gd name="T6" fmla="*/ 1 w 163"/>
                <a:gd name="T7" fmla="*/ 1 h 88"/>
                <a:gd name="T8" fmla="*/ 1 w 163"/>
                <a:gd name="T9" fmla="*/ 1 h 88"/>
                <a:gd name="T10" fmla="*/ 1 w 163"/>
                <a:gd name="T11" fmla="*/ 1 h 88"/>
                <a:gd name="T12" fmla="*/ 1 w 163"/>
                <a:gd name="T13" fmla="*/ 1 h 88"/>
                <a:gd name="T14" fmla="*/ 1 w 163"/>
                <a:gd name="T15" fmla="*/ 1 h 88"/>
                <a:gd name="T16" fmla="*/ 1 w 163"/>
                <a:gd name="T17" fmla="*/ 1 h 88"/>
                <a:gd name="T18" fmla="*/ 1 w 163"/>
                <a:gd name="T19" fmla="*/ 1 h 88"/>
                <a:gd name="T20" fmla="*/ 1 w 163"/>
                <a:gd name="T21" fmla="*/ 1 h 88"/>
                <a:gd name="T22" fmla="*/ 1 w 163"/>
                <a:gd name="T23" fmla="*/ 1 h 88"/>
                <a:gd name="T24" fmla="*/ 1 w 163"/>
                <a:gd name="T25" fmla="*/ 1 h 88"/>
                <a:gd name="T26" fmla="*/ 1 w 163"/>
                <a:gd name="T27" fmla="*/ 1 h 88"/>
                <a:gd name="T28" fmla="*/ 1 w 163"/>
                <a:gd name="T29" fmla="*/ 1 h 88"/>
                <a:gd name="T30" fmla="*/ 1 w 163"/>
                <a:gd name="T31" fmla="*/ 0 h 8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3"/>
                <a:gd name="T49" fmla="*/ 0 h 88"/>
                <a:gd name="T50" fmla="*/ 163 w 163"/>
                <a:gd name="T51" fmla="*/ 88 h 8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13" name="Freeform 209"/>
            <p:cNvSpPr>
              <a:spLocks/>
            </p:cNvSpPr>
            <p:nvPr/>
          </p:nvSpPr>
          <p:spPr bwMode="auto">
            <a:xfrm>
              <a:off x="6681319" y="5239838"/>
              <a:ext cx="53270" cy="177566"/>
            </a:xfrm>
            <a:custGeom>
              <a:avLst/>
              <a:gdLst>
                <a:gd name="T0" fmla="*/ 1 w 39"/>
                <a:gd name="T1" fmla="*/ 1 h 150"/>
                <a:gd name="T2" fmla="*/ 1 w 39"/>
                <a:gd name="T3" fmla="*/ 1 h 150"/>
                <a:gd name="T4" fmla="*/ 1 w 39"/>
                <a:gd name="T5" fmla="*/ 1 h 150"/>
                <a:gd name="T6" fmla="*/ 1 w 39"/>
                <a:gd name="T7" fmla="*/ 1 h 150"/>
                <a:gd name="T8" fmla="*/ 1 w 39"/>
                <a:gd name="T9" fmla="*/ 1 h 150"/>
                <a:gd name="T10" fmla="*/ 1 w 39"/>
                <a:gd name="T11" fmla="*/ 1 h 150"/>
                <a:gd name="T12" fmla="*/ 1 w 39"/>
                <a:gd name="T13" fmla="*/ 1 h 150"/>
                <a:gd name="T14" fmla="*/ 1 w 39"/>
                <a:gd name="T15" fmla="*/ 1 h 150"/>
                <a:gd name="T16" fmla="*/ 1 w 39"/>
                <a:gd name="T17" fmla="*/ 1 h 150"/>
                <a:gd name="T18" fmla="*/ 1 w 39"/>
                <a:gd name="T19" fmla="*/ 1 h 150"/>
                <a:gd name="T20" fmla="*/ 1 w 39"/>
                <a:gd name="T21" fmla="*/ 1 h 150"/>
                <a:gd name="T22" fmla="*/ 1 w 39"/>
                <a:gd name="T23" fmla="*/ 1 h 150"/>
                <a:gd name="T24" fmla="*/ 1 w 39"/>
                <a:gd name="T25" fmla="*/ 1 h 150"/>
                <a:gd name="T26" fmla="*/ 0 w 39"/>
                <a:gd name="T27" fmla="*/ 1 h 150"/>
                <a:gd name="T28" fmla="*/ 0 w 39"/>
                <a:gd name="T29" fmla="*/ 1 h 150"/>
                <a:gd name="T30" fmla="*/ 1 w 39"/>
                <a:gd name="T31" fmla="*/ 1 h 150"/>
                <a:gd name="T32" fmla="*/ 1 w 39"/>
                <a:gd name="T33" fmla="*/ 0 h 15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9"/>
                <a:gd name="T52" fmla="*/ 0 h 150"/>
                <a:gd name="T53" fmla="*/ 39 w 39"/>
                <a:gd name="T54" fmla="*/ 150 h 15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14" name="Freeform 210"/>
            <p:cNvSpPr>
              <a:spLocks/>
            </p:cNvSpPr>
            <p:nvPr/>
          </p:nvSpPr>
          <p:spPr bwMode="auto">
            <a:xfrm>
              <a:off x="6700497" y="5205471"/>
              <a:ext cx="34094" cy="34367"/>
            </a:xfrm>
            <a:custGeom>
              <a:avLst/>
              <a:gdLst>
                <a:gd name="T0" fmla="*/ 1 w 25"/>
                <a:gd name="T1" fmla="*/ 0 h 29"/>
                <a:gd name="T2" fmla="*/ 1 w 25"/>
                <a:gd name="T3" fmla="*/ 1 h 29"/>
                <a:gd name="T4" fmla="*/ 1 w 25"/>
                <a:gd name="T5" fmla="*/ 1 h 29"/>
                <a:gd name="T6" fmla="*/ 1 w 25"/>
                <a:gd name="T7" fmla="*/ 1 h 29"/>
                <a:gd name="T8" fmla="*/ 0 w 25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9"/>
                <a:gd name="T17" fmla="*/ 25 w 25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15" name="Freeform 211"/>
            <p:cNvSpPr>
              <a:spLocks/>
            </p:cNvSpPr>
            <p:nvPr/>
          </p:nvSpPr>
          <p:spPr bwMode="auto">
            <a:xfrm>
              <a:off x="7098965" y="5306663"/>
              <a:ext cx="132113" cy="204297"/>
            </a:xfrm>
            <a:custGeom>
              <a:avLst/>
              <a:gdLst>
                <a:gd name="T0" fmla="*/ 1 w 96"/>
                <a:gd name="T1" fmla="*/ 1 h 174"/>
                <a:gd name="T2" fmla="*/ 1 w 96"/>
                <a:gd name="T3" fmla="*/ 1 h 174"/>
                <a:gd name="T4" fmla="*/ 1 w 96"/>
                <a:gd name="T5" fmla="*/ 1 h 174"/>
                <a:gd name="T6" fmla="*/ 1 w 96"/>
                <a:gd name="T7" fmla="*/ 1 h 174"/>
                <a:gd name="T8" fmla="*/ 1 w 96"/>
                <a:gd name="T9" fmla="*/ 1 h 174"/>
                <a:gd name="T10" fmla="*/ 1 w 96"/>
                <a:gd name="T11" fmla="*/ 1 h 174"/>
                <a:gd name="T12" fmla="*/ 1 w 96"/>
                <a:gd name="T13" fmla="*/ 1 h 174"/>
                <a:gd name="T14" fmla="*/ 0 w 96"/>
                <a:gd name="T15" fmla="*/ 0 h 1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6"/>
                <a:gd name="T25" fmla="*/ 0 h 174"/>
                <a:gd name="T26" fmla="*/ 96 w 96"/>
                <a:gd name="T27" fmla="*/ 174 h 1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16" name="Freeform 212"/>
            <p:cNvSpPr>
              <a:spLocks/>
            </p:cNvSpPr>
            <p:nvPr/>
          </p:nvSpPr>
          <p:spPr bwMode="auto">
            <a:xfrm>
              <a:off x="6836871" y="5348666"/>
              <a:ext cx="123589" cy="64917"/>
            </a:xfrm>
            <a:custGeom>
              <a:avLst/>
              <a:gdLst>
                <a:gd name="T0" fmla="*/ 1 w 90"/>
                <a:gd name="T1" fmla="*/ 0 h 54"/>
                <a:gd name="T2" fmla="*/ 1 w 90"/>
                <a:gd name="T3" fmla="*/ 1 h 54"/>
                <a:gd name="T4" fmla="*/ 1 w 90"/>
                <a:gd name="T5" fmla="*/ 1 h 54"/>
                <a:gd name="T6" fmla="*/ 0 w 90"/>
                <a:gd name="T7" fmla="*/ 1 h 54"/>
                <a:gd name="T8" fmla="*/ 1 w 90"/>
                <a:gd name="T9" fmla="*/ 1 h 54"/>
                <a:gd name="T10" fmla="*/ 1 w 90"/>
                <a:gd name="T11" fmla="*/ 1 h 54"/>
                <a:gd name="T12" fmla="*/ 1 w 90"/>
                <a:gd name="T13" fmla="*/ 1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"/>
                <a:gd name="T22" fmla="*/ 0 h 54"/>
                <a:gd name="T23" fmla="*/ 90 w 90"/>
                <a:gd name="T24" fmla="*/ 54 h 5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17" name="Freeform 213"/>
            <p:cNvSpPr>
              <a:spLocks/>
            </p:cNvSpPr>
            <p:nvPr/>
          </p:nvSpPr>
          <p:spPr bwMode="auto">
            <a:xfrm>
              <a:off x="6960460" y="5335303"/>
              <a:ext cx="61794" cy="53460"/>
            </a:xfrm>
            <a:custGeom>
              <a:avLst/>
              <a:gdLst>
                <a:gd name="T0" fmla="*/ 1 w 44"/>
                <a:gd name="T1" fmla="*/ 0 h 46"/>
                <a:gd name="T2" fmla="*/ 1 w 44"/>
                <a:gd name="T3" fmla="*/ 1 h 46"/>
                <a:gd name="T4" fmla="*/ 1 w 44"/>
                <a:gd name="T5" fmla="*/ 1 h 46"/>
                <a:gd name="T6" fmla="*/ 1 w 44"/>
                <a:gd name="T7" fmla="*/ 1 h 46"/>
                <a:gd name="T8" fmla="*/ 0 w 44"/>
                <a:gd name="T9" fmla="*/ 1 h 46"/>
                <a:gd name="T10" fmla="*/ 1 w 44"/>
                <a:gd name="T11" fmla="*/ 1 h 46"/>
                <a:gd name="T12" fmla="*/ 0 w 44"/>
                <a:gd name="T13" fmla="*/ 1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46"/>
                <a:gd name="T23" fmla="*/ 44 w 44"/>
                <a:gd name="T24" fmla="*/ 46 h 4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18" name="Freeform 214"/>
            <p:cNvSpPr>
              <a:spLocks/>
            </p:cNvSpPr>
            <p:nvPr/>
          </p:nvSpPr>
          <p:spPr bwMode="auto">
            <a:xfrm>
              <a:off x="5903560" y="5239838"/>
              <a:ext cx="402729" cy="154654"/>
            </a:xfrm>
            <a:custGeom>
              <a:avLst/>
              <a:gdLst>
                <a:gd name="T0" fmla="*/ 1 w 290"/>
                <a:gd name="T1" fmla="*/ 1 h 129"/>
                <a:gd name="T2" fmla="*/ 1 w 290"/>
                <a:gd name="T3" fmla="*/ 1 h 129"/>
                <a:gd name="T4" fmla="*/ 1 w 290"/>
                <a:gd name="T5" fmla="*/ 1 h 129"/>
                <a:gd name="T6" fmla="*/ 1 w 290"/>
                <a:gd name="T7" fmla="*/ 1 h 129"/>
                <a:gd name="T8" fmla="*/ 1 w 290"/>
                <a:gd name="T9" fmla="*/ 1 h 129"/>
                <a:gd name="T10" fmla="*/ 1 w 290"/>
                <a:gd name="T11" fmla="*/ 1 h 129"/>
                <a:gd name="T12" fmla="*/ 1 w 290"/>
                <a:gd name="T13" fmla="*/ 1 h 129"/>
                <a:gd name="T14" fmla="*/ 1 w 290"/>
                <a:gd name="T15" fmla="*/ 1 h 129"/>
                <a:gd name="T16" fmla="*/ 1 w 290"/>
                <a:gd name="T17" fmla="*/ 1 h 129"/>
                <a:gd name="T18" fmla="*/ 1 w 290"/>
                <a:gd name="T19" fmla="*/ 1 h 129"/>
                <a:gd name="T20" fmla="*/ 1 w 290"/>
                <a:gd name="T21" fmla="*/ 1 h 129"/>
                <a:gd name="T22" fmla="*/ 1 w 290"/>
                <a:gd name="T23" fmla="*/ 1 h 129"/>
                <a:gd name="T24" fmla="*/ 1 w 290"/>
                <a:gd name="T25" fmla="*/ 1 h 129"/>
                <a:gd name="T26" fmla="*/ 1 w 290"/>
                <a:gd name="T27" fmla="*/ 1 h 129"/>
                <a:gd name="T28" fmla="*/ 1 w 290"/>
                <a:gd name="T29" fmla="*/ 1 h 129"/>
                <a:gd name="T30" fmla="*/ 1 w 290"/>
                <a:gd name="T31" fmla="*/ 1 h 129"/>
                <a:gd name="T32" fmla="*/ 1 w 290"/>
                <a:gd name="T33" fmla="*/ 1 h 129"/>
                <a:gd name="T34" fmla="*/ 1 w 290"/>
                <a:gd name="T35" fmla="*/ 1 h 129"/>
                <a:gd name="T36" fmla="*/ 1 w 290"/>
                <a:gd name="T37" fmla="*/ 1 h 129"/>
                <a:gd name="T38" fmla="*/ 1 w 290"/>
                <a:gd name="T39" fmla="*/ 1 h 129"/>
                <a:gd name="T40" fmla="*/ 1 w 290"/>
                <a:gd name="T41" fmla="*/ 1 h 129"/>
                <a:gd name="T42" fmla="*/ 0 w 290"/>
                <a:gd name="T43" fmla="*/ 1 h 129"/>
                <a:gd name="T44" fmla="*/ 0 w 290"/>
                <a:gd name="T45" fmla="*/ 0 h 12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90"/>
                <a:gd name="T70" fmla="*/ 0 h 129"/>
                <a:gd name="T71" fmla="*/ 290 w 290"/>
                <a:gd name="T72" fmla="*/ 129 h 12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19" name="Freeform 215"/>
            <p:cNvSpPr>
              <a:spLocks/>
            </p:cNvSpPr>
            <p:nvPr/>
          </p:nvSpPr>
          <p:spPr bwMode="auto">
            <a:xfrm>
              <a:off x="5897168" y="5174921"/>
              <a:ext cx="6393" cy="64917"/>
            </a:xfrm>
            <a:custGeom>
              <a:avLst/>
              <a:gdLst>
                <a:gd name="T0" fmla="*/ 1 w 6"/>
                <a:gd name="T1" fmla="*/ 1 h 57"/>
                <a:gd name="T2" fmla="*/ 1 w 6"/>
                <a:gd name="T3" fmla="*/ 1 h 57"/>
                <a:gd name="T4" fmla="*/ 0 w 6"/>
                <a:gd name="T5" fmla="*/ 1 h 57"/>
                <a:gd name="T6" fmla="*/ 1 w 6"/>
                <a:gd name="T7" fmla="*/ 1 h 57"/>
                <a:gd name="T8" fmla="*/ 1 w 6"/>
                <a:gd name="T9" fmla="*/ 1 h 57"/>
                <a:gd name="T10" fmla="*/ 1 w 6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"/>
                <a:gd name="T19" fmla="*/ 0 h 57"/>
                <a:gd name="T20" fmla="*/ 6 w 6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20" name="Freeform 216"/>
            <p:cNvSpPr>
              <a:spLocks/>
            </p:cNvSpPr>
            <p:nvPr/>
          </p:nvSpPr>
          <p:spPr bwMode="auto">
            <a:xfrm>
              <a:off x="5805540" y="5239838"/>
              <a:ext cx="144898" cy="433411"/>
            </a:xfrm>
            <a:custGeom>
              <a:avLst/>
              <a:gdLst>
                <a:gd name="T0" fmla="*/ 0 w 104"/>
                <a:gd name="T1" fmla="*/ 1 h 367"/>
                <a:gd name="T2" fmla="*/ 1 w 104"/>
                <a:gd name="T3" fmla="*/ 1 h 367"/>
                <a:gd name="T4" fmla="*/ 1 w 104"/>
                <a:gd name="T5" fmla="*/ 1 h 367"/>
                <a:gd name="T6" fmla="*/ 1 w 104"/>
                <a:gd name="T7" fmla="*/ 0 h 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367"/>
                <a:gd name="T14" fmla="*/ 104 w 104"/>
                <a:gd name="T15" fmla="*/ 367 h 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21" name="Freeform 217"/>
            <p:cNvSpPr>
              <a:spLocks/>
            </p:cNvSpPr>
            <p:nvPr/>
          </p:nvSpPr>
          <p:spPr bwMode="auto">
            <a:xfrm>
              <a:off x="5468867" y="5300936"/>
              <a:ext cx="76711" cy="150835"/>
            </a:xfrm>
            <a:custGeom>
              <a:avLst/>
              <a:gdLst>
                <a:gd name="T0" fmla="*/ 1 w 56"/>
                <a:gd name="T1" fmla="*/ 1 h 127"/>
                <a:gd name="T2" fmla="*/ 1 w 56"/>
                <a:gd name="T3" fmla="*/ 1 h 127"/>
                <a:gd name="T4" fmla="*/ 1 w 56"/>
                <a:gd name="T5" fmla="*/ 1 h 127"/>
                <a:gd name="T6" fmla="*/ 0 w 56"/>
                <a:gd name="T7" fmla="*/ 0 h 1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27"/>
                <a:gd name="T14" fmla="*/ 56 w 56"/>
                <a:gd name="T15" fmla="*/ 127 h 1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22" name="Line 218"/>
            <p:cNvSpPr>
              <a:spLocks noChangeShapeType="1"/>
            </p:cNvSpPr>
            <p:nvPr/>
          </p:nvSpPr>
          <p:spPr bwMode="auto">
            <a:xfrm flipH="1">
              <a:off x="6487412" y="5528143"/>
              <a:ext cx="240785" cy="6491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23" name="Line 219"/>
            <p:cNvSpPr>
              <a:spLocks noChangeShapeType="1"/>
            </p:cNvSpPr>
            <p:nvPr/>
          </p:nvSpPr>
          <p:spPr bwMode="auto">
            <a:xfrm flipV="1">
              <a:off x="5824718" y="5425042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24" name="Line 220"/>
            <p:cNvSpPr>
              <a:spLocks noChangeShapeType="1"/>
            </p:cNvSpPr>
            <p:nvPr/>
          </p:nvSpPr>
          <p:spPr bwMode="auto">
            <a:xfrm>
              <a:off x="5824718" y="5425042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25" name="Line 221"/>
            <p:cNvSpPr>
              <a:spLocks noChangeShapeType="1"/>
            </p:cNvSpPr>
            <p:nvPr/>
          </p:nvSpPr>
          <p:spPr bwMode="auto">
            <a:xfrm>
              <a:off x="5835373" y="5425042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26" name="Line 222"/>
            <p:cNvSpPr>
              <a:spLocks noChangeShapeType="1"/>
            </p:cNvSpPr>
            <p:nvPr/>
          </p:nvSpPr>
          <p:spPr bwMode="auto">
            <a:xfrm flipH="1">
              <a:off x="5824718" y="5434586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27" name="Freeform 223"/>
            <p:cNvSpPr>
              <a:spLocks/>
            </p:cNvSpPr>
            <p:nvPr/>
          </p:nvSpPr>
          <p:spPr bwMode="auto">
            <a:xfrm>
              <a:off x="7141581" y="5797355"/>
              <a:ext cx="259964" cy="257757"/>
            </a:xfrm>
            <a:custGeom>
              <a:avLst/>
              <a:gdLst>
                <a:gd name="T0" fmla="*/ 0 w 188"/>
                <a:gd name="T1" fmla="*/ 0 h 221"/>
                <a:gd name="T2" fmla="*/ 1 w 188"/>
                <a:gd name="T3" fmla="*/ 1 h 221"/>
                <a:gd name="T4" fmla="*/ 1 w 188"/>
                <a:gd name="T5" fmla="*/ 1 h 221"/>
                <a:gd name="T6" fmla="*/ 1 w 188"/>
                <a:gd name="T7" fmla="*/ 1 h 221"/>
                <a:gd name="T8" fmla="*/ 1 w 188"/>
                <a:gd name="T9" fmla="*/ 1 h 221"/>
                <a:gd name="T10" fmla="*/ 1 w 188"/>
                <a:gd name="T11" fmla="*/ 1 h 221"/>
                <a:gd name="T12" fmla="*/ 1 w 188"/>
                <a:gd name="T13" fmla="*/ 1 h 221"/>
                <a:gd name="T14" fmla="*/ 1 w 188"/>
                <a:gd name="T15" fmla="*/ 1 h 221"/>
                <a:gd name="T16" fmla="*/ 1 w 188"/>
                <a:gd name="T17" fmla="*/ 1 h 2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8"/>
                <a:gd name="T28" fmla="*/ 0 h 221"/>
                <a:gd name="T29" fmla="*/ 188 w 188"/>
                <a:gd name="T30" fmla="*/ 221 h 2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28" name="Freeform 224"/>
            <p:cNvSpPr>
              <a:spLocks/>
            </p:cNvSpPr>
            <p:nvPr/>
          </p:nvSpPr>
          <p:spPr bwMode="auto">
            <a:xfrm>
              <a:off x="7141581" y="5598787"/>
              <a:ext cx="117196" cy="198568"/>
            </a:xfrm>
            <a:custGeom>
              <a:avLst/>
              <a:gdLst>
                <a:gd name="T0" fmla="*/ 0 w 85"/>
                <a:gd name="T1" fmla="*/ 1 h 165"/>
                <a:gd name="T2" fmla="*/ 1 w 85"/>
                <a:gd name="T3" fmla="*/ 1 h 165"/>
                <a:gd name="T4" fmla="*/ 1 w 85"/>
                <a:gd name="T5" fmla="*/ 1 h 165"/>
                <a:gd name="T6" fmla="*/ 1 w 85"/>
                <a:gd name="T7" fmla="*/ 0 h 1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5"/>
                <a:gd name="T13" fmla="*/ 0 h 165"/>
                <a:gd name="T14" fmla="*/ 85 w 85"/>
                <a:gd name="T15" fmla="*/ 165 h 1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29" name="Freeform 225"/>
            <p:cNvSpPr>
              <a:spLocks/>
            </p:cNvSpPr>
            <p:nvPr/>
          </p:nvSpPr>
          <p:spPr bwMode="auto">
            <a:xfrm>
              <a:off x="7231079" y="5510960"/>
              <a:ext cx="27702" cy="87829"/>
            </a:xfrm>
            <a:custGeom>
              <a:avLst/>
              <a:gdLst>
                <a:gd name="T0" fmla="*/ 1 w 21"/>
                <a:gd name="T1" fmla="*/ 1 h 73"/>
                <a:gd name="T2" fmla="*/ 0 w 21"/>
                <a:gd name="T3" fmla="*/ 1 h 73"/>
                <a:gd name="T4" fmla="*/ 0 w 21"/>
                <a:gd name="T5" fmla="*/ 0 h 73"/>
                <a:gd name="T6" fmla="*/ 0 60000 65536"/>
                <a:gd name="T7" fmla="*/ 0 60000 65536"/>
                <a:gd name="T8" fmla="*/ 0 60000 65536"/>
                <a:gd name="T9" fmla="*/ 0 w 21"/>
                <a:gd name="T10" fmla="*/ 0 h 73"/>
                <a:gd name="T11" fmla="*/ 21 w 21"/>
                <a:gd name="T12" fmla="*/ 73 h 7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30" name="Freeform 226"/>
            <p:cNvSpPr>
              <a:spLocks/>
            </p:cNvSpPr>
            <p:nvPr/>
          </p:nvSpPr>
          <p:spPr bwMode="auto">
            <a:xfrm>
              <a:off x="6998817" y="5535779"/>
              <a:ext cx="44748" cy="24821"/>
            </a:xfrm>
            <a:custGeom>
              <a:avLst/>
              <a:gdLst>
                <a:gd name="T0" fmla="*/ 0 w 30"/>
                <a:gd name="T1" fmla="*/ 0 h 23"/>
                <a:gd name="T2" fmla="*/ 1 w 30"/>
                <a:gd name="T3" fmla="*/ 1 h 23"/>
                <a:gd name="T4" fmla="*/ 1 w 30"/>
                <a:gd name="T5" fmla="*/ 1 h 23"/>
                <a:gd name="T6" fmla="*/ 1 w 30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23"/>
                <a:gd name="T14" fmla="*/ 30 w 30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31" name="Freeform 227"/>
            <p:cNvSpPr>
              <a:spLocks/>
            </p:cNvSpPr>
            <p:nvPr/>
          </p:nvSpPr>
          <p:spPr bwMode="auto">
            <a:xfrm>
              <a:off x="7043563" y="5547235"/>
              <a:ext cx="215216" cy="59189"/>
            </a:xfrm>
            <a:custGeom>
              <a:avLst/>
              <a:gdLst>
                <a:gd name="T0" fmla="*/ 0 w 158"/>
                <a:gd name="T1" fmla="*/ 1 h 52"/>
                <a:gd name="T2" fmla="*/ 1 w 158"/>
                <a:gd name="T3" fmla="*/ 1 h 52"/>
                <a:gd name="T4" fmla="*/ 1 w 158"/>
                <a:gd name="T5" fmla="*/ 1 h 52"/>
                <a:gd name="T6" fmla="*/ 1 w 158"/>
                <a:gd name="T7" fmla="*/ 0 h 52"/>
                <a:gd name="T8" fmla="*/ 1 w 158"/>
                <a:gd name="T9" fmla="*/ 0 h 52"/>
                <a:gd name="T10" fmla="*/ 1 w 158"/>
                <a:gd name="T11" fmla="*/ 1 h 52"/>
                <a:gd name="T12" fmla="*/ 1 w 158"/>
                <a:gd name="T13" fmla="*/ 1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8"/>
                <a:gd name="T22" fmla="*/ 0 h 52"/>
                <a:gd name="T23" fmla="*/ 158 w 158"/>
                <a:gd name="T24" fmla="*/ 52 h 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32" name="Freeform 228"/>
            <p:cNvSpPr>
              <a:spLocks/>
            </p:cNvSpPr>
            <p:nvPr/>
          </p:nvSpPr>
          <p:spPr bwMode="auto">
            <a:xfrm>
              <a:off x="6907189" y="5698071"/>
              <a:ext cx="172599" cy="76372"/>
            </a:xfrm>
            <a:custGeom>
              <a:avLst/>
              <a:gdLst>
                <a:gd name="T0" fmla="*/ 1 w 127"/>
                <a:gd name="T1" fmla="*/ 0 h 63"/>
                <a:gd name="T2" fmla="*/ 1 w 127"/>
                <a:gd name="T3" fmla="*/ 1 h 63"/>
                <a:gd name="T4" fmla="*/ 1 w 127"/>
                <a:gd name="T5" fmla="*/ 1 h 63"/>
                <a:gd name="T6" fmla="*/ 1 w 127"/>
                <a:gd name="T7" fmla="*/ 1 h 63"/>
                <a:gd name="T8" fmla="*/ 1 w 127"/>
                <a:gd name="T9" fmla="*/ 1 h 63"/>
                <a:gd name="T10" fmla="*/ 1 w 127"/>
                <a:gd name="T11" fmla="*/ 1 h 63"/>
                <a:gd name="T12" fmla="*/ 1 w 127"/>
                <a:gd name="T13" fmla="*/ 1 h 63"/>
                <a:gd name="T14" fmla="*/ 0 w 127"/>
                <a:gd name="T15" fmla="*/ 1 h 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63"/>
                <a:gd name="T26" fmla="*/ 127 w 127"/>
                <a:gd name="T27" fmla="*/ 63 h 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33" name="Freeform 229"/>
            <p:cNvSpPr>
              <a:spLocks/>
            </p:cNvSpPr>
            <p:nvPr/>
          </p:nvSpPr>
          <p:spPr bwMode="auto">
            <a:xfrm>
              <a:off x="6881619" y="5774443"/>
              <a:ext cx="25570" cy="1909"/>
            </a:xfrm>
            <a:custGeom>
              <a:avLst/>
              <a:gdLst>
                <a:gd name="T0" fmla="*/ 0 w 17"/>
                <a:gd name="T1" fmla="*/ 1 h 2"/>
                <a:gd name="T2" fmla="*/ 1 w 17"/>
                <a:gd name="T3" fmla="*/ 1 h 2"/>
                <a:gd name="T4" fmla="*/ 1 w 17"/>
                <a:gd name="T5" fmla="*/ 1 h 2"/>
                <a:gd name="T6" fmla="*/ 1 w 17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2"/>
                <a:gd name="T14" fmla="*/ 17 w 17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2">
                  <a:moveTo>
                    <a:pt x="0" y="2"/>
                  </a:moveTo>
                  <a:lnTo>
                    <a:pt x="4" y="2"/>
                  </a:lnTo>
                  <a:lnTo>
                    <a:pt x="17" y="2"/>
                  </a:lnTo>
                  <a:lnTo>
                    <a:pt x="17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34" name="Freeform 230"/>
            <p:cNvSpPr>
              <a:spLocks/>
            </p:cNvSpPr>
            <p:nvPr/>
          </p:nvSpPr>
          <p:spPr bwMode="auto">
            <a:xfrm>
              <a:off x="6794254" y="5774443"/>
              <a:ext cx="87365" cy="63007"/>
            </a:xfrm>
            <a:custGeom>
              <a:avLst/>
              <a:gdLst>
                <a:gd name="T0" fmla="*/ 1 w 63"/>
                <a:gd name="T1" fmla="*/ 1 h 54"/>
                <a:gd name="T2" fmla="*/ 1 w 63"/>
                <a:gd name="T3" fmla="*/ 0 h 54"/>
                <a:gd name="T4" fmla="*/ 1 w 63"/>
                <a:gd name="T5" fmla="*/ 1 h 54"/>
                <a:gd name="T6" fmla="*/ 1 w 63"/>
                <a:gd name="T7" fmla="*/ 1 h 54"/>
                <a:gd name="T8" fmla="*/ 1 w 63"/>
                <a:gd name="T9" fmla="*/ 1 h 54"/>
                <a:gd name="T10" fmla="*/ 1 w 63"/>
                <a:gd name="T11" fmla="*/ 1 h 54"/>
                <a:gd name="T12" fmla="*/ 1 w 63"/>
                <a:gd name="T13" fmla="*/ 1 h 54"/>
                <a:gd name="T14" fmla="*/ 1 w 63"/>
                <a:gd name="T15" fmla="*/ 1 h 54"/>
                <a:gd name="T16" fmla="*/ 1 w 63"/>
                <a:gd name="T17" fmla="*/ 1 h 54"/>
                <a:gd name="T18" fmla="*/ 1 w 63"/>
                <a:gd name="T19" fmla="*/ 1 h 54"/>
                <a:gd name="T20" fmla="*/ 0 w 63"/>
                <a:gd name="T21" fmla="*/ 1 h 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3"/>
                <a:gd name="T34" fmla="*/ 0 h 54"/>
                <a:gd name="T35" fmla="*/ 63 w 63"/>
                <a:gd name="T36" fmla="*/ 54 h 5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3" h="54">
                  <a:moveTo>
                    <a:pt x="63" y="2"/>
                  </a:moveTo>
                  <a:lnTo>
                    <a:pt x="59" y="0"/>
                  </a:lnTo>
                  <a:lnTo>
                    <a:pt x="50" y="2"/>
                  </a:lnTo>
                  <a:lnTo>
                    <a:pt x="38" y="10"/>
                  </a:lnTo>
                  <a:lnTo>
                    <a:pt x="25" y="10"/>
                  </a:lnTo>
                  <a:lnTo>
                    <a:pt x="19" y="10"/>
                  </a:lnTo>
                  <a:lnTo>
                    <a:pt x="13" y="14"/>
                  </a:lnTo>
                  <a:lnTo>
                    <a:pt x="13" y="19"/>
                  </a:lnTo>
                  <a:lnTo>
                    <a:pt x="15" y="33"/>
                  </a:lnTo>
                  <a:lnTo>
                    <a:pt x="11" y="40"/>
                  </a:lnTo>
                  <a:lnTo>
                    <a:pt x="0" y="54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35" name="Freeform 231"/>
            <p:cNvSpPr>
              <a:spLocks/>
            </p:cNvSpPr>
            <p:nvPr/>
          </p:nvSpPr>
          <p:spPr bwMode="auto">
            <a:xfrm>
              <a:off x="7107490" y="5764896"/>
              <a:ext cx="34094" cy="32458"/>
            </a:xfrm>
            <a:custGeom>
              <a:avLst/>
              <a:gdLst>
                <a:gd name="T0" fmla="*/ 0 w 25"/>
                <a:gd name="T1" fmla="*/ 0 h 26"/>
                <a:gd name="T2" fmla="*/ 1 w 25"/>
                <a:gd name="T3" fmla="*/ 1 h 26"/>
                <a:gd name="T4" fmla="*/ 1 w 25"/>
                <a:gd name="T5" fmla="*/ 1 h 26"/>
                <a:gd name="T6" fmla="*/ 1 w 25"/>
                <a:gd name="T7" fmla="*/ 1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"/>
                <a:gd name="T13" fmla="*/ 0 h 26"/>
                <a:gd name="T14" fmla="*/ 25 w 25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36" name="Freeform 232"/>
            <p:cNvSpPr>
              <a:spLocks/>
            </p:cNvSpPr>
            <p:nvPr/>
          </p:nvSpPr>
          <p:spPr bwMode="auto">
            <a:xfrm>
              <a:off x="7079787" y="5698071"/>
              <a:ext cx="27702" cy="66826"/>
            </a:xfrm>
            <a:custGeom>
              <a:avLst/>
              <a:gdLst>
                <a:gd name="T0" fmla="*/ 0 w 19"/>
                <a:gd name="T1" fmla="*/ 0 h 54"/>
                <a:gd name="T2" fmla="*/ 1 w 19"/>
                <a:gd name="T3" fmla="*/ 1 h 54"/>
                <a:gd name="T4" fmla="*/ 1 w 19"/>
                <a:gd name="T5" fmla="*/ 1 h 54"/>
                <a:gd name="T6" fmla="*/ 1 w 19"/>
                <a:gd name="T7" fmla="*/ 1 h 54"/>
                <a:gd name="T8" fmla="*/ 1 w 19"/>
                <a:gd name="T9" fmla="*/ 1 h 54"/>
                <a:gd name="T10" fmla="*/ 1 w 19"/>
                <a:gd name="T11" fmla="*/ 1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4"/>
                <a:gd name="T20" fmla="*/ 19 w 19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37" name="Freeform 233"/>
            <p:cNvSpPr>
              <a:spLocks/>
            </p:cNvSpPr>
            <p:nvPr/>
          </p:nvSpPr>
          <p:spPr bwMode="auto">
            <a:xfrm>
              <a:off x="7007339" y="5560601"/>
              <a:ext cx="72448" cy="137470"/>
            </a:xfrm>
            <a:custGeom>
              <a:avLst/>
              <a:gdLst>
                <a:gd name="T0" fmla="*/ 1 w 54"/>
                <a:gd name="T1" fmla="*/ 0 h 117"/>
                <a:gd name="T2" fmla="*/ 1 w 54"/>
                <a:gd name="T3" fmla="*/ 1 h 117"/>
                <a:gd name="T4" fmla="*/ 1 w 54"/>
                <a:gd name="T5" fmla="*/ 1 h 117"/>
                <a:gd name="T6" fmla="*/ 0 w 54"/>
                <a:gd name="T7" fmla="*/ 1 h 117"/>
                <a:gd name="T8" fmla="*/ 1 w 54"/>
                <a:gd name="T9" fmla="*/ 1 h 117"/>
                <a:gd name="T10" fmla="*/ 1 w 54"/>
                <a:gd name="T11" fmla="*/ 1 h 117"/>
                <a:gd name="T12" fmla="*/ 1 w 54"/>
                <a:gd name="T13" fmla="*/ 1 h 117"/>
                <a:gd name="T14" fmla="*/ 1 w 54"/>
                <a:gd name="T15" fmla="*/ 1 h 117"/>
                <a:gd name="T16" fmla="*/ 1 w 54"/>
                <a:gd name="T17" fmla="*/ 1 h 117"/>
                <a:gd name="T18" fmla="*/ 1 w 54"/>
                <a:gd name="T19" fmla="*/ 1 h 117"/>
                <a:gd name="T20" fmla="*/ 1 w 54"/>
                <a:gd name="T21" fmla="*/ 1 h 117"/>
                <a:gd name="T22" fmla="*/ 1 w 54"/>
                <a:gd name="T23" fmla="*/ 1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4"/>
                <a:gd name="T37" fmla="*/ 0 h 117"/>
                <a:gd name="T38" fmla="*/ 54 w 54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38" name="Line 234"/>
            <p:cNvSpPr>
              <a:spLocks noChangeShapeType="1"/>
            </p:cNvSpPr>
            <p:nvPr/>
          </p:nvSpPr>
          <p:spPr bwMode="auto">
            <a:xfrm flipV="1">
              <a:off x="7026517" y="5900456"/>
              <a:ext cx="426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39" name="Line 235"/>
            <p:cNvSpPr>
              <a:spLocks noChangeShapeType="1"/>
            </p:cNvSpPr>
            <p:nvPr/>
          </p:nvSpPr>
          <p:spPr bwMode="auto">
            <a:xfrm>
              <a:off x="7026517" y="5900456"/>
              <a:ext cx="12785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40" name="Line 236"/>
            <p:cNvSpPr>
              <a:spLocks noChangeShapeType="1"/>
            </p:cNvSpPr>
            <p:nvPr/>
          </p:nvSpPr>
          <p:spPr bwMode="auto">
            <a:xfrm>
              <a:off x="7039304" y="5900456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41" name="Line 237"/>
            <p:cNvSpPr>
              <a:spLocks noChangeShapeType="1"/>
            </p:cNvSpPr>
            <p:nvPr/>
          </p:nvSpPr>
          <p:spPr bwMode="auto">
            <a:xfrm flipH="1">
              <a:off x="7026517" y="5910002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42" name="Freeform 238"/>
            <p:cNvSpPr>
              <a:spLocks/>
            </p:cNvSpPr>
            <p:nvPr/>
          </p:nvSpPr>
          <p:spPr bwMode="auto">
            <a:xfrm>
              <a:off x="6881619" y="5388762"/>
              <a:ext cx="78841" cy="55370"/>
            </a:xfrm>
            <a:custGeom>
              <a:avLst/>
              <a:gdLst>
                <a:gd name="T0" fmla="*/ 0 w 56"/>
                <a:gd name="T1" fmla="*/ 1 h 48"/>
                <a:gd name="T2" fmla="*/ 1 w 56"/>
                <a:gd name="T3" fmla="*/ 1 h 48"/>
                <a:gd name="T4" fmla="*/ 1 w 56"/>
                <a:gd name="T5" fmla="*/ 1 h 48"/>
                <a:gd name="T6" fmla="*/ 1 w 56"/>
                <a:gd name="T7" fmla="*/ 1 h 48"/>
                <a:gd name="T8" fmla="*/ 1 w 56"/>
                <a:gd name="T9" fmla="*/ 1 h 48"/>
                <a:gd name="T10" fmla="*/ 1 w 56"/>
                <a:gd name="T11" fmla="*/ 0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"/>
                <a:gd name="T19" fmla="*/ 0 h 48"/>
                <a:gd name="T20" fmla="*/ 56 w 56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43" name="Freeform 239"/>
            <p:cNvSpPr>
              <a:spLocks/>
            </p:cNvSpPr>
            <p:nvPr/>
          </p:nvSpPr>
          <p:spPr bwMode="auto">
            <a:xfrm>
              <a:off x="6775077" y="5442225"/>
              <a:ext cx="106542" cy="13365"/>
            </a:xfrm>
            <a:custGeom>
              <a:avLst/>
              <a:gdLst>
                <a:gd name="T0" fmla="*/ 0 w 78"/>
                <a:gd name="T1" fmla="*/ 0 h 12"/>
                <a:gd name="T2" fmla="*/ 1 w 78"/>
                <a:gd name="T3" fmla="*/ 1 h 12"/>
                <a:gd name="T4" fmla="*/ 1 w 78"/>
                <a:gd name="T5" fmla="*/ 1 h 12"/>
                <a:gd name="T6" fmla="*/ 0 60000 65536"/>
                <a:gd name="T7" fmla="*/ 0 60000 65536"/>
                <a:gd name="T8" fmla="*/ 0 60000 65536"/>
                <a:gd name="T9" fmla="*/ 0 w 78"/>
                <a:gd name="T10" fmla="*/ 0 h 12"/>
                <a:gd name="T11" fmla="*/ 78 w 78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44" name="Freeform 240"/>
            <p:cNvSpPr>
              <a:spLocks/>
            </p:cNvSpPr>
            <p:nvPr/>
          </p:nvSpPr>
          <p:spPr bwMode="auto">
            <a:xfrm>
              <a:off x="6728199" y="5417402"/>
              <a:ext cx="46878" cy="24821"/>
            </a:xfrm>
            <a:custGeom>
              <a:avLst/>
              <a:gdLst>
                <a:gd name="T0" fmla="*/ 1 w 35"/>
                <a:gd name="T1" fmla="*/ 1 h 21"/>
                <a:gd name="T2" fmla="*/ 1 w 35"/>
                <a:gd name="T3" fmla="*/ 1 h 21"/>
                <a:gd name="T4" fmla="*/ 0 w 35"/>
                <a:gd name="T5" fmla="*/ 0 h 21"/>
                <a:gd name="T6" fmla="*/ 0 60000 65536"/>
                <a:gd name="T7" fmla="*/ 0 60000 65536"/>
                <a:gd name="T8" fmla="*/ 0 60000 65536"/>
                <a:gd name="T9" fmla="*/ 0 w 35"/>
                <a:gd name="T10" fmla="*/ 0 h 21"/>
                <a:gd name="T11" fmla="*/ 35 w 35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45" name="Freeform 241"/>
            <p:cNvSpPr>
              <a:spLocks/>
            </p:cNvSpPr>
            <p:nvPr/>
          </p:nvSpPr>
          <p:spPr bwMode="auto">
            <a:xfrm>
              <a:off x="6728199" y="5528143"/>
              <a:ext cx="78841" cy="74463"/>
            </a:xfrm>
            <a:custGeom>
              <a:avLst/>
              <a:gdLst>
                <a:gd name="T0" fmla="*/ 0 w 56"/>
                <a:gd name="T1" fmla="*/ 0 h 65"/>
                <a:gd name="T2" fmla="*/ 1 w 56"/>
                <a:gd name="T3" fmla="*/ 1 h 65"/>
                <a:gd name="T4" fmla="*/ 1 w 56"/>
                <a:gd name="T5" fmla="*/ 1 h 65"/>
                <a:gd name="T6" fmla="*/ 1 w 56"/>
                <a:gd name="T7" fmla="*/ 1 h 65"/>
                <a:gd name="T8" fmla="*/ 1 w 56"/>
                <a:gd name="T9" fmla="*/ 1 h 65"/>
                <a:gd name="T10" fmla="*/ 1 w 56"/>
                <a:gd name="T11" fmla="*/ 1 h 65"/>
                <a:gd name="T12" fmla="*/ 1 w 56"/>
                <a:gd name="T13" fmla="*/ 1 h 65"/>
                <a:gd name="T14" fmla="*/ 1 w 56"/>
                <a:gd name="T15" fmla="*/ 1 h 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65"/>
                <a:gd name="T26" fmla="*/ 56 w 56"/>
                <a:gd name="T27" fmla="*/ 65 h 6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65">
                  <a:moveTo>
                    <a:pt x="0" y="0"/>
                  </a:moveTo>
                  <a:lnTo>
                    <a:pt x="4" y="4"/>
                  </a:lnTo>
                  <a:lnTo>
                    <a:pt x="6" y="17"/>
                  </a:lnTo>
                  <a:lnTo>
                    <a:pt x="11" y="35"/>
                  </a:lnTo>
                  <a:lnTo>
                    <a:pt x="21" y="48"/>
                  </a:lnTo>
                  <a:lnTo>
                    <a:pt x="36" y="54"/>
                  </a:lnTo>
                  <a:lnTo>
                    <a:pt x="52" y="65"/>
                  </a:lnTo>
                  <a:lnTo>
                    <a:pt x="56" y="63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46" name="Freeform 242"/>
            <p:cNvSpPr>
              <a:spLocks/>
            </p:cNvSpPr>
            <p:nvPr/>
          </p:nvSpPr>
          <p:spPr bwMode="auto">
            <a:xfrm>
              <a:off x="6807040" y="5535779"/>
              <a:ext cx="191776" cy="63007"/>
            </a:xfrm>
            <a:custGeom>
              <a:avLst/>
              <a:gdLst>
                <a:gd name="T0" fmla="*/ 1 w 142"/>
                <a:gd name="T1" fmla="*/ 0 h 55"/>
                <a:gd name="T2" fmla="*/ 1 w 142"/>
                <a:gd name="T3" fmla="*/ 1 h 55"/>
                <a:gd name="T4" fmla="*/ 0 w 142"/>
                <a:gd name="T5" fmla="*/ 1 h 55"/>
                <a:gd name="T6" fmla="*/ 0 60000 65536"/>
                <a:gd name="T7" fmla="*/ 0 60000 65536"/>
                <a:gd name="T8" fmla="*/ 0 60000 65536"/>
                <a:gd name="T9" fmla="*/ 0 w 142"/>
                <a:gd name="T10" fmla="*/ 0 h 55"/>
                <a:gd name="T11" fmla="*/ 142 w 142"/>
                <a:gd name="T12" fmla="*/ 55 h 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47" name="Freeform 243"/>
            <p:cNvSpPr>
              <a:spLocks/>
            </p:cNvSpPr>
            <p:nvPr/>
          </p:nvSpPr>
          <p:spPr bwMode="auto">
            <a:xfrm>
              <a:off x="6881619" y="5444133"/>
              <a:ext cx="117196" cy="91646"/>
            </a:xfrm>
            <a:custGeom>
              <a:avLst/>
              <a:gdLst>
                <a:gd name="T0" fmla="*/ 0 w 85"/>
                <a:gd name="T1" fmla="*/ 1 h 77"/>
                <a:gd name="T2" fmla="*/ 1 w 85"/>
                <a:gd name="T3" fmla="*/ 0 h 77"/>
                <a:gd name="T4" fmla="*/ 1 w 85"/>
                <a:gd name="T5" fmla="*/ 1 h 77"/>
                <a:gd name="T6" fmla="*/ 0 60000 65536"/>
                <a:gd name="T7" fmla="*/ 0 60000 65536"/>
                <a:gd name="T8" fmla="*/ 0 60000 65536"/>
                <a:gd name="T9" fmla="*/ 0 w 85"/>
                <a:gd name="T10" fmla="*/ 0 h 77"/>
                <a:gd name="T11" fmla="*/ 85 w 85"/>
                <a:gd name="T12" fmla="*/ 77 h 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48" name="Freeform 244"/>
            <p:cNvSpPr>
              <a:spLocks/>
            </p:cNvSpPr>
            <p:nvPr/>
          </p:nvSpPr>
          <p:spPr bwMode="auto">
            <a:xfrm>
              <a:off x="6772945" y="5442225"/>
              <a:ext cx="34094" cy="156561"/>
            </a:xfrm>
            <a:custGeom>
              <a:avLst/>
              <a:gdLst>
                <a:gd name="T0" fmla="*/ 1 w 25"/>
                <a:gd name="T1" fmla="*/ 1 h 134"/>
                <a:gd name="T2" fmla="*/ 1 w 25"/>
                <a:gd name="T3" fmla="*/ 1 h 134"/>
                <a:gd name="T4" fmla="*/ 1 w 25"/>
                <a:gd name="T5" fmla="*/ 1 h 134"/>
                <a:gd name="T6" fmla="*/ 1 w 25"/>
                <a:gd name="T7" fmla="*/ 1 h 134"/>
                <a:gd name="T8" fmla="*/ 1 w 25"/>
                <a:gd name="T9" fmla="*/ 1 h 134"/>
                <a:gd name="T10" fmla="*/ 0 w 25"/>
                <a:gd name="T11" fmla="*/ 1 h 134"/>
                <a:gd name="T12" fmla="*/ 1 w 25"/>
                <a:gd name="T13" fmla="*/ 1 h 134"/>
                <a:gd name="T14" fmla="*/ 1 w 25"/>
                <a:gd name="T15" fmla="*/ 1 h 134"/>
                <a:gd name="T16" fmla="*/ 1 w 25"/>
                <a:gd name="T17" fmla="*/ 1 h 134"/>
                <a:gd name="T18" fmla="*/ 1 w 25"/>
                <a:gd name="T19" fmla="*/ 1 h 134"/>
                <a:gd name="T20" fmla="*/ 1 w 25"/>
                <a:gd name="T21" fmla="*/ 1 h 134"/>
                <a:gd name="T22" fmla="*/ 1 w 25"/>
                <a:gd name="T23" fmla="*/ 1 h 134"/>
                <a:gd name="T24" fmla="*/ 1 w 25"/>
                <a:gd name="T25" fmla="*/ 1 h 134"/>
                <a:gd name="T26" fmla="*/ 1 w 25"/>
                <a:gd name="T27" fmla="*/ 1 h 134"/>
                <a:gd name="T28" fmla="*/ 1 w 25"/>
                <a:gd name="T29" fmla="*/ 0 h 13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5"/>
                <a:gd name="T46" fmla="*/ 0 h 134"/>
                <a:gd name="T47" fmla="*/ 25 w 25"/>
                <a:gd name="T48" fmla="*/ 134 h 13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49" name="Freeform 245"/>
            <p:cNvSpPr>
              <a:spLocks/>
            </p:cNvSpPr>
            <p:nvPr/>
          </p:nvSpPr>
          <p:spPr bwMode="auto">
            <a:xfrm>
              <a:off x="6794254" y="5598787"/>
              <a:ext cx="112935" cy="175656"/>
            </a:xfrm>
            <a:custGeom>
              <a:avLst/>
              <a:gdLst>
                <a:gd name="T0" fmla="*/ 1 w 80"/>
                <a:gd name="T1" fmla="*/ 0 h 148"/>
                <a:gd name="T2" fmla="*/ 0 w 80"/>
                <a:gd name="T3" fmla="*/ 1 h 148"/>
                <a:gd name="T4" fmla="*/ 1 w 80"/>
                <a:gd name="T5" fmla="*/ 1 h 148"/>
                <a:gd name="T6" fmla="*/ 1 w 80"/>
                <a:gd name="T7" fmla="*/ 1 h 1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"/>
                <a:gd name="T13" fmla="*/ 0 h 148"/>
                <a:gd name="T14" fmla="*/ 80 w 80"/>
                <a:gd name="T15" fmla="*/ 148 h 1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" h="148">
                  <a:moveTo>
                    <a:pt x="6" y="0"/>
                  </a:moveTo>
                  <a:lnTo>
                    <a:pt x="0" y="31"/>
                  </a:lnTo>
                  <a:lnTo>
                    <a:pt x="38" y="73"/>
                  </a:lnTo>
                  <a:lnTo>
                    <a:pt x="80" y="148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50" name="Line 246"/>
            <p:cNvSpPr>
              <a:spLocks noChangeShapeType="1"/>
            </p:cNvSpPr>
            <p:nvPr/>
          </p:nvSpPr>
          <p:spPr bwMode="auto">
            <a:xfrm flipV="1">
              <a:off x="6753769" y="5701890"/>
              <a:ext cx="0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51" name="Line 247"/>
            <p:cNvSpPr>
              <a:spLocks noChangeShapeType="1"/>
            </p:cNvSpPr>
            <p:nvPr/>
          </p:nvSpPr>
          <p:spPr bwMode="auto">
            <a:xfrm>
              <a:off x="6753769" y="5701890"/>
              <a:ext cx="10654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52" name="Line 248"/>
            <p:cNvSpPr>
              <a:spLocks noChangeShapeType="1"/>
            </p:cNvSpPr>
            <p:nvPr/>
          </p:nvSpPr>
          <p:spPr bwMode="auto">
            <a:xfrm>
              <a:off x="6764423" y="5701890"/>
              <a:ext cx="2131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53" name="Line 249"/>
            <p:cNvSpPr>
              <a:spLocks noChangeShapeType="1"/>
            </p:cNvSpPr>
            <p:nvPr/>
          </p:nvSpPr>
          <p:spPr bwMode="auto">
            <a:xfrm flipH="1">
              <a:off x="6753769" y="5713345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54" name="Freeform 250"/>
            <p:cNvSpPr>
              <a:spLocks/>
            </p:cNvSpPr>
            <p:nvPr/>
          </p:nvSpPr>
          <p:spPr bwMode="auto">
            <a:xfrm>
              <a:off x="6702629" y="5417402"/>
              <a:ext cx="25570" cy="110739"/>
            </a:xfrm>
            <a:custGeom>
              <a:avLst/>
              <a:gdLst>
                <a:gd name="T0" fmla="*/ 1 w 19"/>
                <a:gd name="T1" fmla="*/ 0 h 92"/>
                <a:gd name="T2" fmla="*/ 1 w 19"/>
                <a:gd name="T3" fmla="*/ 1 h 92"/>
                <a:gd name="T4" fmla="*/ 1 w 19"/>
                <a:gd name="T5" fmla="*/ 1 h 92"/>
                <a:gd name="T6" fmla="*/ 1 w 19"/>
                <a:gd name="T7" fmla="*/ 1 h 92"/>
                <a:gd name="T8" fmla="*/ 1 w 19"/>
                <a:gd name="T9" fmla="*/ 1 h 92"/>
                <a:gd name="T10" fmla="*/ 0 w 19"/>
                <a:gd name="T11" fmla="*/ 1 h 92"/>
                <a:gd name="T12" fmla="*/ 1 w 19"/>
                <a:gd name="T13" fmla="*/ 1 h 92"/>
                <a:gd name="T14" fmla="*/ 1 w 19"/>
                <a:gd name="T15" fmla="*/ 1 h 92"/>
                <a:gd name="T16" fmla="*/ 1 w 19"/>
                <a:gd name="T17" fmla="*/ 1 h 92"/>
                <a:gd name="T18" fmla="*/ 1 w 19"/>
                <a:gd name="T19" fmla="*/ 1 h 9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92"/>
                <a:gd name="T32" fmla="*/ 19 w 19"/>
                <a:gd name="T33" fmla="*/ 92 h 9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55" name="Line 251"/>
            <p:cNvSpPr>
              <a:spLocks noChangeShapeType="1"/>
            </p:cNvSpPr>
            <p:nvPr/>
          </p:nvSpPr>
          <p:spPr bwMode="auto">
            <a:xfrm flipV="1">
              <a:off x="6764423" y="5463226"/>
              <a:ext cx="2131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56" name="Line 252"/>
            <p:cNvSpPr>
              <a:spLocks noChangeShapeType="1"/>
            </p:cNvSpPr>
            <p:nvPr/>
          </p:nvSpPr>
          <p:spPr bwMode="auto">
            <a:xfrm>
              <a:off x="6764423" y="5463226"/>
              <a:ext cx="10654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57" name="Line 253"/>
            <p:cNvSpPr>
              <a:spLocks noChangeShapeType="1"/>
            </p:cNvSpPr>
            <p:nvPr/>
          </p:nvSpPr>
          <p:spPr bwMode="auto">
            <a:xfrm>
              <a:off x="6775077" y="5463226"/>
              <a:ext cx="4261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58" name="Line 254"/>
            <p:cNvSpPr>
              <a:spLocks noChangeShapeType="1"/>
            </p:cNvSpPr>
            <p:nvPr/>
          </p:nvSpPr>
          <p:spPr bwMode="auto">
            <a:xfrm flipH="1">
              <a:off x="6764423" y="5474681"/>
              <a:ext cx="10654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59" name="Line 255"/>
            <p:cNvSpPr>
              <a:spLocks noChangeShapeType="1"/>
            </p:cNvSpPr>
            <p:nvPr/>
          </p:nvSpPr>
          <p:spPr bwMode="auto">
            <a:xfrm flipV="1">
              <a:off x="6762291" y="5377307"/>
              <a:ext cx="2131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60" name="Line 256"/>
            <p:cNvSpPr>
              <a:spLocks noChangeShapeType="1"/>
            </p:cNvSpPr>
            <p:nvPr/>
          </p:nvSpPr>
          <p:spPr bwMode="auto">
            <a:xfrm>
              <a:off x="6762291" y="5377307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61" name="Line 257"/>
            <p:cNvSpPr>
              <a:spLocks noChangeShapeType="1"/>
            </p:cNvSpPr>
            <p:nvPr/>
          </p:nvSpPr>
          <p:spPr bwMode="auto">
            <a:xfrm>
              <a:off x="6775077" y="5377307"/>
              <a:ext cx="0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62" name="Line 258"/>
            <p:cNvSpPr>
              <a:spLocks noChangeShapeType="1"/>
            </p:cNvSpPr>
            <p:nvPr/>
          </p:nvSpPr>
          <p:spPr bwMode="auto">
            <a:xfrm flipH="1">
              <a:off x="6762291" y="5388762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63" name="Line 259"/>
            <p:cNvSpPr>
              <a:spLocks noChangeShapeType="1"/>
            </p:cNvSpPr>
            <p:nvPr/>
          </p:nvSpPr>
          <p:spPr bwMode="auto">
            <a:xfrm flipV="1">
              <a:off x="6917843" y="5640792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64" name="Line 260"/>
            <p:cNvSpPr>
              <a:spLocks noChangeShapeType="1"/>
            </p:cNvSpPr>
            <p:nvPr/>
          </p:nvSpPr>
          <p:spPr bwMode="auto">
            <a:xfrm>
              <a:off x="6917843" y="5640792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65" name="Line 261"/>
            <p:cNvSpPr>
              <a:spLocks noChangeShapeType="1"/>
            </p:cNvSpPr>
            <p:nvPr/>
          </p:nvSpPr>
          <p:spPr bwMode="auto">
            <a:xfrm>
              <a:off x="6928498" y="5640792"/>
              <a:ext cx="6393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66" name="Line 262"/>
            <p:cNvSpPr>
              <a:spLocks noChangeShapeType="1"/>
            </p:cNvSpPr>
            <p:nvPr/>
          </p:nvSpPr>
          <p:spPr bwMode="auto">
            <a:xfrm flipH="1">
              <a:off x="6917843" y="5650338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67" name="Line 263"/>
            <p:cNvSpPr>
              <a:spLocks noChangeShapeType="1"/>
            </p:cNvSpPr>
            <p:nvPr/>
          </p:nvSpPr>
          <p:spPr bwMode="auto">
            <a:xfrm flipV="1">
              <a:off x="7150105" y="5663704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68" name="Line 264"/>
            <p:cNvSpPr>
              <a:spLocks noChangeShapeType="1"/>
            </p:cNvSpPr>
            <p:nvPr/>
          </p:nvSpPr>
          <p:spPr bwMode="auto">
            <a:xfrm>
              <a:off x="7150105" y="5663704"/>
              <a:ext cx="17046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69" name="Line 265"/>
            <p:cNvSpPr>
              <a:spLocks noChangeShapeType="1"/>
            </p:cNvSpPr>
            <p:nvPr/>
          </p:nvSpPr>
          <p:spPr bwMode="auto">
            <a:xfrm>
              <a:off x="7167152" y="5663704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70" name="Line 266"/>
            <p:cNvSpPr>
              <a:spLocks noChangeShapeType="1"/>
            </p:cNvSpPr>
            <p:nvPr/>
          </p:nvSpPr>
          <p:spPr bwMode="auto">
            <a:xfrm flipH="1">
              <a:off x="7150105" y="5673249"/>
              <a:ext cx="17046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71" name="Line 267"/>
            <p:cNvSpPr>
              <a:spLocks noChangeShapeType="1"/>
            </p:cNvSpPr>
            <p:nvPr/>
          </p:nvSpPr>
          <p:spPr bwMode="auto">
            <a:xfrm flipV="1">
              <a:off x="6875228" y="5459409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72" name="Line 268"/>
            <p:cNvSpPr>
              <a:spLocks noChangeShapeType="1"/>
            </p:cNvSpPr>
            <p:nvPr/>
          </p:nvSpPr>
          <p:spPr bwMode="auto">
            <a:xfrm>
              <a:off x="6875228" y="5459409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73" name="Line 269"/>
            <p:cNvSpPr>
              <a:spLocks noChangeShapeType="1"/>
            </p:cNvSpPr>
            <p:nvPr/>
          </p:nvSpPr>
          <p:spPr bwMode="auto">
            <a:xfrm>
              <a:off x="6888012" y="5459409"/>
              <a:ext cx="213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74" name="Line 270"/>
            <p:cNvSpPr>
              <a:spLocks noChangeShapeType="1"/>
            </p:cNvSpPr>
            <p:nvPr/>
          </p:nvSpPr>
          <p:spPr bwMode="auto">
            <a:xfrm flipH="1">
              <a:off x="6875228" y="5468953"/>
              <a:ext cx="12785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75" name="Line 271"/>
            <p:cNvSpPr>
              <a:spLocks noChangeShapeType="1"/>
            </p:cNvSpPr>
            <p:nvPr/>
          </p:nvSpPr>
          <p:spPr bwMode="auto">
            <a:xfrm flipV="1">
              <a:off x="7005208" y="5446041"/>
              <a:ext cx="2131" cy="1336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76" name="Line 272"/>
            <p:cNvSpPr>
              <a:spLocks noChangeShapeType="1"/>
            </p:cNvSpPr>
            <p:nvPr/>
          </p:nvSpPr>
          <p:spPr bwMode="auto">
            <a:xfrm>
              <a:off x="7005208" y="5446041"/>
              <a:ext cx="12785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77" name="Line 273"/>
            <p:cNvSpPr>
              <a:spLocks noChangeShapeType="1"/>
            </p:cNvSpPr>
            <p:nvPr/>
          </p:nvSpPr>
          <p:spPr bwMode="auto">
            <a:xfrm>
              <a:off x="7017993" y="5446041"/>
              <a:ext cx="0" cy="1336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78" name="Line 274"/>
            <p:cNvSpPr>
              <a:spLocks noChangeShapeType="1"/>
            </p:cNvSpPr>
            <p:nvPr/>
          </p:nvSpPr>
          <p:spPr bwMode="auto">
            <a:xfrm flipH="1">
              <a:off x="7005208" y="5459409"/>
              <a:ext cx="12785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79" name="Line 275"/>
            <p:cNvSpPr>
              <a:spLocks noChangeShapeType="1"/>
            </p:cNvSpPr>
            <p:nvPr/>
          </p:nvSpPr>
          <p:spPr bwMode="auto">
            <a:xfrm flipV="1">
              <a:off x="7267303" y="5719073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80" name="Line 276"/>
            <p:cNvSpPr>
              <a:spLocks noChangeShapeType="1"/>
            </p:cNvSpPr>
            <p:nvPr/>
          </p:nvSpPr>
          <p:spPr bwMode="auto">
            <a:xfrm>
              <a:off x="7267303" y="5719073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81" name="Line 277"/>
            <p:cNvSpPr>
              <a:spLocks noChangeShapeType="1"/>
            </p:cNvSpPr>
            <p:nvPr/>
          </p:nvSpPr>
          <p:spPr bwMode="auto">
            <a:xfrm>
              <a:off x="7277959" y="5719073"/>
              <a:ext cx="426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82" name="Line 278"/>
            <p:cNvSpPr>
              <a:spLocks noChangeShapeType="1"/>
            </p:cNvSpPr>
            <p:nvPr/>
          </p:nvSpPr>
          <p:spPr bwMode="auto">
            <a:xfrm flipH="1">
              <a:off x="7267303" y="5728619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83" name="Line 279"/>
            <p:cNvSpPr>
              <a:spLocks noChangeShapeType="1"/>
            </p:cNvSpPr>
            <p:nvPr/>
          </p:nvSpPr>
          <p:spPr bwMode="auto">
            <a:xfrm flipV="1">
              <a:off x="7231079" y="5482321"/>
              <a:ext cx="89496" cy="2864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84" name="Line 280"/>
            <p:cNvSpPr>
              <a:spLocks noChangeShapeType="1"/>
            </p:cNvSpPr>
            <p:nvPr/>
          </p:nvSpPr>
          <p:spPr bwMode="auto">
            <a:xfrm>
              <a:off x="7320574" y="5482321"/>
              <a:ext cx="44748" cy="15274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85" name="Line 281"/>
            <p:cNvSpPr>
              <a:spLocks noChangeShapeType="1"/>
            </p:cNvSpPr>
            <p:nvPr/>
          </p:nvSpPr>
          <p:spPr bwMode="auto">
            <a:xfrm flipV="1">
              <a:off x="7365323" y="5488048"/>
              <a:ext cx="55402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86" name="Freeform 282"/>
            <p:cNvSpPr>
              <a:spLocks/>
            </p:cNvSpPr>
            <p:nvPr/>
          </p:nvSpPr>
          <p:spPr bwMode="auto">
            <a:xfrm>
              <a:off x="7231079" y="5482321"/>
              <a:ext cx="204561" cy="28640"/>
            </a:xfrm>
            <a:custGeom>
              <a:avLst/>
              <a:gdLst>
                <a:gd name="T0" fmla="*/ 1 w 147"/>
                <a:gd name="T1" fmla="*/ 0 h 26"/>
                <a:gd name="T2" fmla="*/ 1 w 147"/>
                <a:gd name="T3" fmla="*/ 1 h 26"/>
                <a:gd name="T4" fmla="*/ 1 w 147"/>
                <a:gd name="T5" fmla="*/ 0 h 26"/>
                <a:gd name="T6" fmla="*/ 0 w 147"/>
                <a:gd name="T7" fmla="*/ 1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7"/>
                <a:gd name="T13" fmla="*/ 0 h 26"/>
                <a:gd name="T14" fmla="*/ 147 w 147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87" name="Line 283"/>
            <p:cNvSpPr>
              <a:spLocks noChangeShapeType="1"/>
            </p:cNvSpPr>
            <p:nvPr/>
          </p:nvSpPr>
          <p:spPr bwMode="auto">
            <a:xfrm flipV="1">
              <a:off x="7245996" y="5379218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88" name="Line 284"/>
            <p:cNvSpPr>
              <a:spLocks noChangeShapeType="1"/>
            </p:cNvSpPr>
            <p:nvPr/>
          </p:nvSpPr>
          <p:spPr bwMode="auto">
            <a:xfrm>
              <a:off x="7245996" y="5379218"/>
              <a:ext cx="8524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89" name="Line 285"/>
            <p:cNvSpPr>
              <a:spLocks noChangeShapeType="1"/>
            </p:cNvSpPr>
            <p:nvPr/>
          </p:nvSpPr>
          <p:spPr bwMode="auto">
            <a:xfrm>
              <a:off x="7254516" y="5379218"/>
              <a:ext cx="213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90" name="Line 286"/>
            <p:cNvSpPr>
              <a:spLocks noChangeShapeType="1"/>
            </p:cNvSpPr>
            <p:nvPr/>
          </p:nvSpPr>
          <p:spPr bwMode="auto">
            <a:xfrm flipH="1">
              <a:off x="7245996" y="5388762"/>
              <a:ext cx="8524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91" name="Freeform 287"/>
            <p:cNvSpPr>
              <a:spLocks/>
            </p:cNvSpPr>
            <p:nvPr/>
          </p:nvSpPr>
          <p:spPr bwMode="auto">
            <a:xfrm>
              <a:off x="6306291" y="4968715"/>
              <a:ext cx="389947" cy="206206"/>
            </a:xfrm>
            <a:custGeom>
              <a:avLst/>
              <a:gdLst>
                <a:gd name="T0" fmla="*/ 0 w 284"/>
                <a:gd name="T1" fmla="*/ 1 h 173"/>
                <a:gd name="T2" fmla="*/ 1 w 284"/>
                <a:gd name="T3" fmla="*/ 0 h 173"/>
                <a:gd name="T4" fmla="*/ 1 w 284"/>
                <a:gd name="T5" fmla="*/ 1 h 173"/>
                <a:gd name="T6" fmla="*/ 1 w 284"/>
                <a:gd name="T7" fmla="*/ 1 h 173"/>
                <a:gd name="T8" fmla="*/ 1 w 284"/>
                <a:gd name="T9" fmla="*/ 1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4"/>
                <a:gd name="T16" fmla="*/ 0 h 173"/>
                <a:gd name="T17" fmla="*/ 284 w 284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92" name="Freeform 288"/>
            <p:cNvSpPr>
              <a:spLocks/>
            </p:cNvSpPr>
            <p:nvPr/>
          </p:nvSpPr>
          <p:spPr bwMode="auto">
            <a:xfrm>
              <a:off x="6216796" y="4229818"/>
              <a:ext cx="161946" cy="341765"/>
            </a:xfrm>
            <a:custGeom>
              <a:avLst/>
              <a:gdLst>
                <a:gd name="T0" fmla="*/ 0 w 115"/>
                <a:gd name="T1" fmla="*/ 1 h 288"/>
                <a:gd name="T2" fmla="*/ 1 w 115"/>
                <a:gd name="T3" fmla="*/ 1 h 288"/>
                <a:gd name="T4" fmla="*/ 1 w 115"/>
                <a:gd name="T5" fmla="*/ 1 h 288"/>
                <a:gd name="T6" fmla="*/ 1 w 115"/>
                <a:gd name="T7" fmla="*/ 1 h 288"/>
                <a:gd name="T8" fmla="*/ 1 w 115"/>
                <a:gd name="T9" fmla="*/ 1 h 288"/>
                <a:gd name="T10" fmla="*/ 1 w 115"/>
                <a:gd name="T11" fmla="*/ 1 h 288"/>
                <a:gd name="T12" fmla="*/ 1 w 115"/>
                <a:gd name="T13" fmla="*/ 0 h 2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288"/>
                <a:gd name="T23" fmla="*/ 115 w 115"/>
                <a:gd name="T24" fmla="*/ 288 h 2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93" name="Freeform 289"/>
            <p:cNvSpPr>
              <a:spLocks/>
            </p:cNvSpPr>
            <p:nvPr/>
          </p:nvSpPr>
          <p:spPr bwMode="auto">
            <a:xfrm>
              <a:off x="5890775" y="4920984"/>
              <a:ext cx="132113" cy="253936"/>
            </a:xfrm>
            <a:custGeom>
              <a:avLst/>
              <a:gdLst>
                <a:gd name="T0" fmla="*/ 1 w 96"/>
                <a:gd name="T1" fmla="*/ 0 h 215"/>
                <a:gd name="T2" fmla="*/ 1 w 96"/>
                <a:gd name="T3" fmla="*/ 1 h 215"/>
                <a:gd name="T4" fmla="*/ 1 w 96"/>
                <a:gd name="T5" fmla="*/ 1 h 215"/>
                <a:gd name="T6" fmla="*/ 1 w 96"/>
                <a:gd name="T7" fmla="*/ 1 h 215"/>
                <a:gd name="T8" fmla="*/ 0 w 96"/>
                <a:gd name="T9" fmla="*/ 1 h 215"/>
                <a:gd name="T10" fmla="*/ 1 w 96"/>
                <a:gd name="T11" fmla="*/ 1 h 215"/>
                <a:gd name="T12" fmla="*/ 1 w 96"/>
                <a:gd name="T13" fmla="*/ 1 h 2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215"/>
                <a:gd name="T23" fmla="*/ 96 w 96"/>
                <a:gd name="T24" fmla="*/ 215 h 2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94" name="Freeform 290"/>
            <p:cNvSpPr>
              <a:spLocks/>
            </p:cNvSpPr>
            <p:nvPr/>
          </p:nvSpPr>
          <p:spPr bwMode="auto">
            <a:xfrm>
              <a:off x="5935523" y="4508575"/>
              <a:ext cx="87365" cy="412409"/>
            </a:xfrm>
            <a:custGeom>
              <a:avLst/>
              <a:gdLst>
                <a:gd name="T0" fmla="*/ 1 w 63"/>
                <a:gd name="T1" fmla="*/ 1 h 346"/>
                <a:gd name="T2" fmla="*/ 1 w 63"/>
                <a:gd name="T3" fmla="*/ 1 h 346"/>
                <a:gd name="T4" fmla="*/ 1 w 63"/>
                <a:gd name="T5" fmla="*/ 1 h 346"/>
                <a:gd name="T6" fmla="*/ 1 w 63"/>
                <a:gd name="T7" fmla="*/ 1 h 346"/>
                <a:gd name="T8" fmla="*/ 0 w 63"/>
                <a:gd name="T9" fmla="*/ 1 h 346"/>
                <a:gd name="T10" fmla="*/ 1 w 63"/>
                <a:gd name="T11" fmla="*/ 0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6"/>
                <a:gd name="T20" fmla="*/ 63 w 6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95" name="Line 291"/>
            <p:cNvSpPr>
              <a:spLocks noChangeShapeType="1"/>
            </p:cNvSpPr>
            <p:nvPr/>
          </p:nvSpPr>
          <p:spPr bwMode="auto">
            <a:xfrm flipV="1">
              <a:off x="5939784" y="4479935"/>
              <a:ext cx="129981" cy="2864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96" name="Line 292"/>
            <p:cNvSpPr>
              <a:spLocks noChangeShapeType="1"/>
            </p:cNvSpPr>
            <p:nvPr/>
          </p:nvSpPr>
          <p:spPr bwMode="auto">
            <a:xfrm>
              <a:off x="6069765" y="4479935"/>
              <a:ext cx="147029" cy="91646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97" name="Freeform 293"/>
            <p:cNvSpPr>
              <a:spLocks/>
            </p:cNvSpPr>
            <p:nvPr/>
          </p:nvSpPr>
          <p:spPr bwMode="auto">
            <a:xfrm>
              <a:off x="5611633" y="4497118"/>
              <a:ext cx="328151" cy="179473"/>
            </a:xfrm>
            <a:custGeom>
              <a:avLst/>
              <a:gdLst>
                <a:gd name="T0" fmla="*/ 1 w 238"/>
                <a:gd name="T1" fmla="*/ 1 h 155"/>
                <a:gd name="T2" fmla="*/ 1 w 238"/>
                <a:gd name="T3" fmla="*/ 0 h 155"/>
                <a:gd name="T4" fmla="*/ 1 w 238"/>
                <a:gd name="T5" fmla="*/ 1 h 155"/>
                <a:gd name="T6" fmla="*/ 0 w 238"/>
                <a:gd name="T7" fmla="*/ 1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8"/>
                <a:gd name="T13" fmla="*/ 0 h 155"/>
                <a:gd name="T14" fmla="*/ 238 w 238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98" name="Line 294"/>
            <p:cNvSpPr>
              <a:spLocks noChangeShapeType="1"/>
            </p:cNvSpPr>
            <p:nvPr/>
          </p:nvSpPr>
          <p:spPr bwMode="auto">
            <a:xfrm flipH="1">
              <a:off x="5473130" y="4676593"/>
              <a:ext cx="138505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99" name="Freeform 295"/>
            <p:cNvSpPr>
              <a:spLocks/>
            </p:cNvSpPr>
            <p:nvPr/>
          </p:nvSpPr>
          <p:spPr bwMode="auto">
            <a:xfrm>
              <a:off x="5447559" y="4676593"/>
              <a:ext cx="181122" cy="273029"/>
            </a:xfrm>
            <a:custGeom>
              <a:avLst/>
              <a:gdLst>
                <a:gd name="T0" fmla="*/ 1 w 132"/>
                <a:gd name="T1" fmla="*/ 0 h 231"/>
                <a:gd name="T2" fmla="*/ 1 w 132"/>
                <a:gd name="T3" fmla="*/ 1 h 231"/>
                <a:gd name="T4" fmla="*/ 0 w 132"/>
                <a:gd name="T5" fmla="*/ 1 h 231"/>
                <a:gd name="T6" fmla="*/ 1 w 132"/>
                <a:gd name="T7" fmla="*/ 1 h 231"/>
                <a:gd name="T8" fmla="*/ 1 w 132"/>
                <a:gd name="T9" fmla="*/ 1 h 231"/>
                <a:gd name="T10" fmla="*/ 1 w 132"/>
                <a:gd name="T11" fmla="*/ 1 h 231"/>
                <a:gd name="T12" fmla="*/ 1 w 132"/>
                <a:gd name="T13" fmla="*/ 1 h 2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"/>
                <a:gd name="T22" fmla="*/ 0 h 231"/>
                <a:gd name="T23" fmla="*/ 132 w 132"/>
                <a:gd name="T24" fmla="*/ 231 h 2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00" name="Freeform 296"/>
            <p:cNvSpPr>
              <a:spLocks/>
            </p:cNvSpPr>
            <p:nvPr/>
          </p:nvSpPr>
          <p:spPr bwMode="auto">
            <a:xfrm>
              <a:off x="5628681" y="4898073"/>
              <a:ext cx="313234" cy="28640"/>
            </a:xfrm>
            <a:custGeom>
              <a:avLst/>
              <a:gdLst>
                <a:gd name="T0" fmla="*/ 0 w 227"/>
                <a:gd name="T1" fmla="*/ 1 h 26"/>
                <a:gd name="T2" fmla="*/ 1 w 227"/>
                <a:gd name="T3" fmla="*/ 0 h 26"/>
                <a:gd name="T4" fmla="*/ 1 w 227"/>
                <a:gd name="T5" fmla="*/ 1 h 26"/>
                <a:gd name="T6" fmla="*/ 1 w 227"/>
                <a:gd name="T7" fmla="*/ 1 h 26"/>
                <a:gd name="T8" fmla="*/ 1 w 227"/>
                <a:gd name="T9" fmla="*/ 1 h 26"/>
                <a:gd name="T10" fmla="*/ 1 w 227"/>
                <a:gd name="T11" fmla="*/ 1 h 26"/>
                <a:gd name="T12" fmla="*/ 1 w 227"/>
                <a:gd name="T13" fmla="*/ 1 h 26"/>
                <a:gd name="T14" fmla="*/ 1 w 227"/>
                <a:gd name="T15" fmla="*/ 1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7"/>
                <a:gd name="T25" fmla="*/ 0 h 26"/>
                <a:gd name="T26" fmla="*/ 227 w 227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01" name="Line 297"/>
            <p:cNvSpPr>
              <a:spLocks noChangeShapeType="1"/>
            </p:cNvSpPr>
            <p:nvPr/>
          </p:nvSpPr>
          <p:spPr bwMode="auto">
            <a:xfrm flipV="1">
              <a:off x="5941916" y="4920984"/>
              <a:ext cx="63926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02" name="Freeform 298"/>
            <p:cNvSpPr>
              <a:spLocks/>
            </p:cNvSpPr>
            <p:nvPr/>
          </p:nvSpPr>
          <p:spPr bwMode="auto">
            <a:xfrm>
              <a:off x="5611633" y="4676593"/>
              <a:ext cx="330281" cy="248209"/>
            </a:xfrm>
            <a:custGeom>
              <a:avLst/>
              <a:gdLst>
                <a:gd name="T0" fmla="*/ 1 w 240"/>
                <a:gd name="T1" fmla="*/ 1 h 206"/>
                <a:gd name="T2" fmla="*/ 1 w 240"/>
                <a:gd name="T3" fmla="*/ 1 h 206"/>
                <a:gd name="T4" fmla="*/ 1 w 240"/>
                <a:gd name="T5" fmla="*/ 1 h 206"/>
                <a:gd name="T6" fmla="*/ 0 w 240"/>
                <a:gd name="T7" fmla="*/ 0 h 2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206"/>
                <a:gd name="T14" fmla="*/ 240 w 240"/>
                <a:gd name="T15" fmla="*/ 206 h 2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03" name="Freeform 299"/>
            <p:cNvSpPr>
              <a:spLocks/>
            </p:cNvSpPr>
            <p:nvPr/>
          </p:nvSpPr>
          <p:spPr bwMode="auto">
            <a:xfrm>
              <a:off x="5496567" y="5167283"/>
              <a:ext cx="402729" cy="171837"/>
            </a:xfrm>
            <a:custGeom>
              <a:avLst/>
              <a:gdLst>
                <a:gd name="T0" fmla="*/ 0 w 295"/>
                <a:gd name="T1" fmla="*/ 1 h 146"/>
                <a:gd name="T2" fmla="*/ 1 w 295"/>
                <a:gd name="T3" fmla="*/ 1 h 146"/>
                <a:gd name="T4" fmla="*/ 1 w 295"/>
                <a:gd name="T5" fmla="*/ 1 h 146"/>
                <a:gd name="T6" fmla="*/ 1 w 295"/>
                <a:gd name="T7" fmla="*/ 1 h 146"/>
                <a:gd name="T8" fmla="*/ 1 w 295"/>
                <a:gd name="T9" fmla="*/ 1 h 146"/>
                <a:gd name="T10" fmla="*/ 1 w 295"/>
                <a:gd name="T11" fmla="*/ 1 h 146"/>
                <a:gd name="T12" fmla="*/ 1 w 295"/>
                <a:gd name="T13" fmla="*/ 1 h 146"/>
                <a:gd name="T14" fmla="*/ 1 w 295"/>
                <a:gd name="T15" fmla="*/ 1 h 146"/>
                <a:gd name="T16" fmla="*/ 1 w 295"/>
                <a:gd name="T17" fmla="*/ 1 h 146"/>
                <a:gd name="T18" fmla="*/ 1 w 295"/>
                <a:gd name="T19" fmla="*/ 1 h 146"/>
                <a:gd name="T20" fmla="*/ 1 w 295"/>
                <a:gd name="T21" fmla="*/ 1 h 146"/>
                <a:gd name="T22" fmla="*/ 1 w 295"/>
                <a:gd name="T23" fmla="*/ 1 h 146"/>
                <a:gd name="T24" fmla="*/ 1 w 295"/>
                <a:gd name="T25" fmla="*/ 1 h 146"/>
                <a:gd name="T26" fmla="*/ 1 w 295"/>
                <a:gd name="T27" fmla="*/ 1 h 146"/>
                <a:gd name="T28" fmla="*/ 1 w 295"/>
                <a:gd name="T29" fmla="*/ 1 h 146"/>
                <a:gd name="T30" fmla="*/ 1 w 295"/>
                <a:gd name="T31" fmla="*/ 0 h 146"/>
                <a:gd name="T32" fmla="*/ 1 w 295"/>
                <a:gd name="T33" fmla="*/ 1 h 1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5"/>
                <a:gd name="T52" fmla="*/ 0 h 146"/>
                <a:gd name="T53" fmla="*/ 295 w 295"/>
                <a:gd name="T54" fmla="*/ 146 h 1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04" name="Line 300"/>
            <p:cNvSpPr>
              <a:spLocks noChangeShapeType="1"/>
            </p:cNvSpPr>
            <p:nvPr/>
          </p:nvSpPr>
          <p:spPr bwMode="auto">
            <a:xfrm flipV="1">
              <a:off x="5428380" y="5339122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05" name="Line 301"/>
            <p:cNvSpPr>
              <a:spLocks noChangeShapeType="1"/>
            </p:cNvSpPr>
            <p:nvPr/>
          </p:nvSpPr>
          <p:spPr bwMode="auto">
            <a:xfrm>
              <a:off x="5428380" y="5339122"/>
              <a:ext cx="4261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06" name="Line 302"/>
            <p:cNvSpPr>
              <a:spLocks noChangeShapeType="1"/>
            </p:cNvSpPr>
            <p:nvPr/>
          </p:nvSpPr>
          <p:spPr bwMode="auto">
            <a:xfrm>
              <a:off x="5432643" y="5339122"/>
              <a:ext cx="6393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07" name="Line 303"/>
            <p:cNvSpPr>
              <a:spLocks noChangeShapeType="1"/>
            </p:cNvSpPr>
            <p:nvPr/>
          </p:nvSpPr>
          <p:spPr bwMode="auto">
            <a:xfrm flipH="1">
              <a:off x="5428380" y="5348666"/>
              <a:ext cx="4261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08" name="Line 304"/>
            <p:cNvSpPr>
              <a:spLocks noChangeShapeType="1"/>
            </p:cNvSpPr>
            <p:nvPr/>
          </p:nvSpPr>
          <p:spPr bwMode="auto">
            <a:xfrm flipV="1">
              <a:off x="5692607" y="5069909"/>
              <a:ext cx="0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09" name="Line 305"/>
            <p:cNvSpPr>
              <a:spLocks noChangeShapeType="1"/>
            </p:cNvSpPr>
            <p:nvPr/>
          </p:nvSpPr>
          <p:spPr bwMode="auto">
            <a:xfrm>
              <a:off x="5692607" y="5069909"/>
              <a:ext cx="852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10" name="Line 306"/>
            <p:cNvSpPr>
              <a:spLocks noChangeShapeType="1"/>
            </p:cNvSpPr>
            <p:nvPr/>
          </p:nvSpPr>
          <p:spPr bwMode="auto">
            <a:xfrm>
              <a:off x="5701129" y="5069909"/>
              <a:ext cx="4261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11" name="Line 307"/>
            <p:cNvSpPr>
              <a:spLocks noChangeShapeType="1"/>
            </p:cNvSpPr>
            <p:nvPr/>
          </p:nvSpPr>
          <p:spPr bwMode="auto">
            <a:xfrm flipH="1">
              <a:off x="5692607" y="5073730"/>
              <a:ext cx="8524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12" name="Line 308"/>
            <p:cNvSpPr>
              <a:spLocks noChangeShapeType="1"/>
            </p:cNvSpPr>
            <p:nvPr/>
          </p:nvSpPr>
          <p:spPr bwMode="auto">
            <a:xfrm flipV="1">
              <a:off x="5664905" y="4844613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13" name="Line 309"/>
            <p:cNvSpPr>
              <a:spLocks noChangeShapeType="1"/>
            </p:cNvSpPr>
            <p:nvPr/>
          </p:nvSpPr>
          <p:spPr bwMode="auto">
            <a:xfrm>
              <a:off x="5664905" y="4844613"/>
              <a:ext cx="14917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14" name="Line 310"/>
            <p:cNvSpPr>
              <a:spLocks noChangeShapeType="1"/>
            </p:cNvSpPr>
            <p:nvPr/>
          </p:nvSpPr>
          <p:spPr bwMode="auto">
            <a:xfrm>
              <a:off x="5679822" y="4844613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15" name="Line 311"/>
            <p:cNvSpPr>
              <a:spLocks noChangeShapeType="1"/>
            </p:cNvSpPr>
            <p:nvPr/>
          </p:nvSpPr>
          <p:spPr bwMode="auto">
            <a:xfrm flipH="1">
              <a:off x="5664905" y="4854157"/>
              <a:ext cx="14917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16" name="Line 312"/>
            <p:cNvSpPr>
              <a:spLocks noChangeShapeType="1"/>
            </p:cNvSpPr>
            <p:nvPr/>
          </p:nvSpPr>
          <p:spPr bwMode="auto">
            <a:xfrm flipV="1">
              <a:off x="5741616" y="4638407"/>
              <a:ext cx="0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17" name="Line 313"/>
            <p:cNvSpPr>
              <a:spLocks noChangeShapeType="1"/>
            </p:cNvSpPr>
            <p:nvPr/>
          </p:nvSpPr>
          <p:spPr bwMode="auto">
            <a:xfrm>
              <a:off x="5741616" y="4638407"/>
              <a:ext cx="10654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18" name="Line 314"/>
            <p:cNvSpPr>
              <a:spLocks noChangeShapeType="1"/>
            </p:cNvSpPr>
            <p:nvPr/>
          </p:nvSpPr>
          <p:spPr bwMode="auto">
            <a:xfrm>
              <a:off x="5752270" y="4638407"/>
              <a:ext cx="2131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19" name="Line 315"/>
            <p:cNvSpPr>
              <a:spLocks noChangeShapeType="1"/>
            </p:cNvSpPr>
            <p:nvPr/>
          </p:nvSpPr>
          <p:spPr bwMode="auto">
            <a:xfrm flipH="1">
              <a:off x="5741616" y="4649862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20" name="Freeform 316"/>
            <p:cNvSpPr>
              <a:spLocks/>
            </p:cNvSpPr>
            <p:nvPr/>
          </p:nvSpPr>
          <p:spPr bwMode="auto">
            <a:xfrm>
              <a:off x="6157130" y="4571581"/>
              <a:ext cx="159813" cy="444868"/>
            </a:xfrm>
            <a:custGeom>
              <a:avLst/>
              <a:gdLst>
                <a:gd name="T0" fmla="*/ 1 w 116"/>
                <a:gd name="T1" fmla="*/ 0 h 376"/>
                <a:gd name="T2" fmla="*/ 0 w 116"/>
                <a:gd name="T3" fmla="*/ 1 h 376"/>
                <a:gd name="T4" fmla="*/ 1 w 116"/>
                <a:gd name="T5" fmla="*/ 1 h 376"/>
                <a:gd name="T6" fmla="*/ 1 w 116"/>
                <a:gd name="T7" fmla="*/ 1 h 376"/>
                <a:gd name="T8" fmla="*/ 1 w 116"/>
                <a:gd name="T9" fmla="*/ 1 h 376"/>
                <a:gd name="T10" fmla="*/ 1 w 116"/>
                <a:gd name="T11" fmla="*/ 1 h 376"/>
                <a:gd name="T12" fmla="*/ 1 w 116"/>
                <a:gd name="T13" fmla="*/ 1 h 376"/>
                <a:gd name="T14" fmla="*/ 1 w 116"/>
                <a:gd name="T15" fmla="*/ 1 h 376"/>
                <a:gd name="T16" fmla="*/ 1 w 116"/>
                <a:gd name="T17" fmla="*/ 1 h 376"/>
                <a:gd name="T18" fmla="*/ 1 w 116"/>
                <a:gd name="T19" fmla="*/ 1 h 376"/>
                <a:gd name="T20" fmla="*/ 1 w 116"/>
                <a:gd name="T21" fmla="*/ 1 h 376"/>
                <a:gd name="T22" fmla="*/ 1 w 116"/>
                <a:gd name="T23" fmla="*/ 1 h 376"/>
                <a:gd name="T24" fmla="*/ 1 w 116"/>
                <a:gd name="T25" fmla="*/ 1 h 376"/>
                <a:gd name="T26" fmla="*/ 1 w 116"/>
                <a:gd name="T27" fmla="*/ 1 h 376"/>
                <a:gd name="T28" fmla="*/ 1 w 116"/>
                <a:gd name="T29" fmla="*/ 1 h 376"/>
                <a:gd name="T30" fmla="*/ 1 w 116"/>
                <a:gd name="T31" fmla="*/ 1 h 376"/>
                <a:gd name="T32" fmla="*/ 1 w 116"/>
                <a:gd name="T33" fmla="*/ 1 h 376"/>
                <a:gd name="T34" fmla="*/ 1 w 116"/>
                <a:gd name="T35" fmla="*/ 1 h 376"/>
                <a:gd name="T36" fmla="*/ 1 w 116"/>
                <a:gd name="T37" fmla="*/ 1 h 376"/>
                <a:gd name="T38" fmla="*/ 1 w 116"/>
                <a:gd name="T39" fmla="*/ 1 h 376"/>
                <a:gd name="T40" fmla="*/ 1 w 116"/>
                <a:gd name="T41" fmla="*/ 1 h 376"/>
                <a:gd name="T42" fmla="*/ 1 w 116"/>
                <a:gd name="T43" fmla="*/ 1 h 37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16"/>
                <a:gd name="T67" fmla="*/ 0 h 376"/>
                <a:gd name="T68" fmla="*/ 116 w 116"/>
                <a:gd name="T69" fmla="*/ 376 h 37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21" name="Freeform 317"/>
            <p:cNvSpPr>
              <a:spLocks/>
            </p:cNvSpPr>
            <p:nvPr/>
          </p:nvSpPr>
          <p:spPr bwMode="auto">
            <a:xfrm>
              <a:off x="6306291" y="5016450"/>
              <a:ext cx="117196" cy="360858"/>
            </a:xfrm>
            <a:custGeom>
              <a:avLst/>
              <a:gdLst>
                <a:gd name="T0" fmla="*/ 0 w 82"/>
                <a:gd name="T1" fmla="*/ 0 h 307"/>
                <a:gd name="T2" fmla="*/ 1 w 82"/>
                <a:gd name="T3" fmla="*/ 1 h 307"/>
                <a:gd name="T4" fmla="*/ 1 w 82"/>
                <a:gd name="T5" fmla="*/ 1 h 307"/>
                <a:gd name="T6" fmla="*/ 1 w 82"/>
                <a:gd name="T7" fmla="*/ 1 h 307"/>
                <a:gd name="T8" fmla="*/ 1 w 82"/>
                <a:gd name="T9" fmla="*/ 1 h 307"/>
                <a:gd name="T10" fmla="*/ 1 w 82"/>
                <a:gd name="T11" fmla="*/ 1 h 307"/>
                <a:gd name="T12" fmla="*/ 1 w 82"/>
                <a:gd name="T13" fmla="*/ 1 h 307"/>
                <a:gd name="T14" fmla="*/ 1 w 82"/>
                <a:gd name="T15" fmla="*/ 1 h 307"/>
                <a:gd name="T16" fmla="*/ 1 w 82"/>
                <a:gd name="T17" fmla="*/ 1 h 307"/>
                <a:gd name="T18" fmla="*/ 1 w 82"/>
                <a:gd name="T19" fmla="*/ 1 h 307"/>
                <a:gd name="T20" fmla="*/ 1 w 82"/>
                <a:gd name="T21" fmla="*/ 1 h 307"/>
                <a:gd name="T22" fmla="*/ 1 w 82"/>
                <a:gd name="T23" fmla="*/ 1 h 307"/>
                <a:gd name="T24" fmla="*/ 1 w 82"/>
                <a:gd name="T25" fmla="*/ 1 h 307"/>
                <a:gd name="T26" fmla="*/ 1 w 82"/>
                <a:gd name="T27" fmla="*/ 1 h 307"/>
                <a:gd name="T28" fmla="*/ 1 w 82"/>
                <a:gd name="T29" fmla="*/ 1 h 307"/>
                <a:gd name="T30" fmla="*/ 1 w 82"/>
                <a:gd name="T31" fmla="*/ 1 h 307"/>
                <a:gd name="T32" fmla="*/ 1 w 82"/>
                <a:gd name="T33" fmla="*/ 1 h 307"/>
                <a:gd name="T34" fmla="*/ 1 w 82"/>
                <a:gd name="T35" fmla="*/ 1 h 307"/>
                <a:gd name="T36" fmla="*/ 1 w 82"/>
                <a:gd name="T37" fmla="*/ 1 h 307"/>
                <a:gd name="T38" fmla="*/ 1 w 82"/>
                <a:gd name="T39" fmla="*/ 1 h 307"/>
                <a:gd name="T40" fmla="*/ 1 w 82"/>
                <a:gd name="T41" fmla="*/ 1 h 307"/>
                <a:gd name="T42" fmla="*/ 1 w 82"/>
                <a:gd name="T43" fmla="*/ 1 h 307"/>
                <a:gd name="T44" fmla="*/ 1 w 82"/>
                <a:gd name="T45" fmla="*/ 1 h 307"/>
                <a:gd name="T46" fmla="*/ 1 w 82"/>
                <a:gd name="T47" fmla="*/ 1 h 30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2"/>
                <a:gd name="T73" fmla="*/ 0 h 307"/>
                <a:gd name="T74" fmla="*/ 82 w 82"/>
                <a:gd name="T75" fmla="*/ 307 h 30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22" name="Line 318"/>
            <p:cNvSpPr>
              <a:spLocks noChangeShapeType="1"/>
            </p:cNvSpPr>
            <p:nvPr/>
          </p:nvSpPr>
          <p:spPr bwMode="auto">
            <a:xfrm flipV="1">
              <a:off x="5931260" y="5321939"/>
              <a:ext cx="0" cy="1336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23" name="Line 319"/>
            <p:cNvSpPr>
              <a:spLocks noChangeShapeType="1"/>
            </p:cNvSpPr>
            <p:nvPr/>
          </p:nvSpPr>
          <p:spPr bwMode="auto">
            <a:xfrm>
              <a:off x="5931260" y="5321939"/>
              <a:ext cx="12785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24" name="Line 320"/>
            <p:cNvSpPr>
              <a:spLocks noChangeShapeType="1"/>
            </p:cNvSpPr>
            <p:nvPr/>
          </p:nvSpPr>
          <p:spPr bwMode="auto">
            <a:xfrm>
              <a:off x="5944045" y="5321939"/>
              <a:ext cx="0" cy="1336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25" name="Line 321"/>
            <p:cNvSpPr>
              <a:spLocks noChangeShapeType="1"/>
            </p:cNvSpPr>
            <p:nvPr/>
          </p:nvSpPr>
          <p:spPr bwMode="auto">
            <a:xfrm flipH="1">
              <a:off x="5931260" y="5335303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26" name="Line 322"/>
            <p:cNvSpPr>
              <a:spLocks noChangeShapeType="1"/>
            </p:cNvSpPr>
            <p:nvPr/>
          </p:nvSpPr>
          <p:spPr bwMode="auto">
            <a:xfrm flipV="1">
              <a:off x="6093204" y="4945805"/>
              <a:ext cx="0" cy="763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27" name="Line 323"/>
            <p:cNvSpPr>
              <a:spLocks noChangeShapeType="1"/>
            </p:cNvSpPr>
            <p:nvPr/>
          </p:nvSpPr>
          <p:spPr bwMode="auto">
            <a:xfrm>
              <a:off x="6093204" y="4945805"/>
              <a:ext cx="10654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28" name="Line 324"/>
            <p:cNvSpPr>
              <a:spLocks noChangeShapeType="1"/>
            </p:cNvSpPr>
            <p:nvPr/>
          </p:nvSpPr>
          <p:spPr bwMode="auto">
            <a:xfrm>
              <a:off x="6103861" y="4945805"/>
              <a:ext cx="4261" cy="763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29" name="Line 325"/>
            <p:cNvSpPr>
              <a:spLocks noChangeShapeType="1"/>
            </p:cNvSpPr>
            <p:nvPr/>
          </p:nvSpPr>
          <p:spPr bwMode="auto">
            <a:xfrm flipH="1">
              <a:off x="6093204" y="4953443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30" name="Line 326"/>
            <p:cNvSpPr>
              <a:spLocks noChangeShapeType="1"/>
            </p:cNvSpPr>
            <p:nvPr/>
          </p:nvSpPr>
          <p:spPr bwMode="auto">
            <a:xfrm flipV="1">
              <a:off x="5726699" y="4256547"/>
              <a:ext cx="213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31" name="Line 327"/>
            <p:cNvSpPr>
              <a:spLocks noChangeShapeType="1"/>
            </p:cNvSpPr>
            <p:nvPr/>
          </p:nvSpPr>
          <p:spPr bwMode="auto">
            <a:xfrm>
              <a:off x="5726699" y="4256547"/>
              <a:ext cx="14917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32" name="Line 328"/>
            <p:cNvSpPr>
              <a:spLocks noChangeShapeType="1"/>
            </p:cNvSpPr>
            <p:nvPr/>
          </p:nvSpPr>
          <p:spPr bwMode="auto">
            <a:xfrm>
              <a:off x="5741616" y="4256547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33" name="Line 329"/>
            <p:cNvSpPr>
              <a:spLocks noChangeShapeType="1"/>
            </p:cNvSpPr>
            <p:nvPr/>
          </p:nvSpPr>
          <p:spPr bwMode="auto">
            <a:xfrm flipH="1">
              <a:off x="5726699" y="4266094"/>
              <a:ext cx="14917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34" name="Freeform 330"/>
            <p:cNvSpPr>
              <a:spLocks/>
            </p:cNvSpPr>
            <p:nvPr/>
          </p:nvSpPr>
          <p:spPr bwMode="auto">
            <a:xfrm>
              <a:off x="6709021" y="4285187"/>
              <a:ext cx="289796" cy="748445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1 h 634"/>
                <a:gd name="T4" fmla="*/ 1 w 211"/>
                <a:gd name="T5" fmla="*/ 1 h 634"/>
                <a:gd name="T6" fmla="*/ 1 w 211"/>
                <a:gd name="T7" fmla="*/ 1 h 634"/>
                <a:gd name="T8" fmla="*/ 1 w 211"/>
                <a:gd name="T9" fmla="*/ 1 h 634"/>
                <a:gd name="T10" fmla="*/ 1 w 211"/>
                <a:gd name="T11" fmla="*/ 1 h 634"/>
                <a:gd name="T12" fmla="*/ 1 w 211"/>
                <a:gd name="T13" fmla="*/ 1 h 634"/>
                <a:gd name="T14" fmla="*/ 1 w 211"/>
                <a:gd name="T15" fmla="*/ 1 h 634"/>
                <a:gd name="T16" fmla="*/ 1 w 211"/>
                <a:gd name="T17" fmla="*/ 1 h 634"/>
                <a:gd name="T18" fmla="*/ 1 w 211"/>
                <a:gd name="T19" fmla="*/ 1 h 634"/>
                <a:gd name="T20" fmla="*/ 1 w 211"/>
                <a:gd name="T21" fmla="*/ 1 h 634"/>
                <a:gd name="T22" fmla="*/ 1 w 211"/>
                <a:gd name="T23" fmla="*/ 1 h 634"/>
                <a:gd name="T24" fmla="*/ 1 w 211"/>
                <a:gd name="T25" fmla="*/ 1 h 634"/>
                <a:gd name="T26" fmla="*/ 1 w 211"/>
                <a:gd name="T27" fmla="*/ 1 h 634"/>
                <a:gd name="T28" fmla="*/ 1 w 211"/>
                <a:gd name="T29" fmla="*/ 1 h 634"/>
                <a:gd name="T30" fmla="*/ 1 w 211"/>
                <a:gd name="T31" fmla="*/ 1 h 634"/>
                <a:gd name="T32" fmla="*/ 1 w 211"/>
                <a:gd name="T33" fmla="*/ 1 h 634"/>
                <a:gd name="T34" fmla="*/ 1 w 211"/>
                <a:gd name="T35" fmla="*/ 1 h 634"/>
                <a:gd name="T36" fmla="*/ 1 w 211"/>
                <a:gd name="T37" fmla="*/ 1 h 634"/>
                <a:gd name="T38" fmla="*/ 1 w 211"/>
                <a:gd name="T39" fmla="*/ 1 h 6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11"/>
                <a:gd name="T61" fmla="*/ 0 h 634"/>
                <a:gd name="T62" fmla="*/ 211 w 211"/>
                <a:gd name="T63" fmla="*/ 634 h 6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35" name="Line 331"/>
            <p:cNvSpPr>
              <a:spLocks noChangeShapeType="1"/>
            </p:cNvSpPr>
            <p:nvPr/>
          </p:nvSpPr>
          <p:spPr bwMode="auto">
            <a:xfrm>
              <a:off x="6996685" y="5033634"/>
              <a:ext cx="185383" cy="93556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36" name="Freeform 332"/>
            <p:cNvSpPr>
              <a:spLocks/>
            </p:cNvSpPr>
            <p:nvPr/>
          </p:nvSpPr>
          <p:spPr bwMode="auto">
            <a:xfrm>
              <a:off x="7267303" y="4256547"/>
              <a:ext cx="196038" cy="610975"/>
            </a:xfrm>
            <a:custGeom>
              <a:avLst/>
              <a:gdLst>
                <a:gd name="T0" fmla="*/ 1 w 142"/>
                <a:gd name="T1" fmla="*/ 1 h 519"/>
                <a:gd name="T2" fmla="*/ 1 w 142"/>
                <a:gd name="T3" fmla="*/ 1 h 519"/>
                <a:gd name="T4" fmla="*/ 1 w 142"/>
                <a:gd name="T5" fmla="*/ 1 h 519"/>
                <a:gd name="T6" fmla="*/ 1 w 142"/>
                <a:gd name="T7" fmla="*/ 1 h 519"/>
                <a:gd name="T8" fmla="*/ 1 w 142"/>
                <a:gd name="T9" fmla="*/ 1 h 519"/>
                <a:gd name="T10" fmla="*/ 1 w 142"/>
                <a:gd name="T11" fmla="*/ 1 h 519"/>
                <a:gd name="T12" fmla="*/ 1 w 142"/>
                <a:gd name="T13" fmla="*/ 1 h 519"/>
                <a:gd name="T14" fmla="*/ 1 w 142"/>
                <a:gd name="T15" fmla="*/ 1 h 519"/>
                <a:gd name="T16" fmla="*/ 1 w 142"/>
                <a:gd name="T17" fmla="*/ 1 h 519"/>
                <a:gd name="T18" fmla="*/ 1 w 142"/>
                <a:gd name="T19" fmla="*/ 1 h 519"/>
                <a:gd name="T20" fmla="*/ 1 w 142"/>
                <a:gd name="T21" fmla="*/ 1 h 519"/>
                <a:gd name="T22" fmla="*/ 1 w 142"/>
                <a:gd name="T23" fmla="*/ 1 h 519"/>
                <a:gd name="T24" fmla="*/ 1 w 142"/>
                <a:gd name="T25" fmla="*/ 1 h 519"/>
                <a:gd name="T26" fmla="*/ 1 w 142"/>
                <a:gd name="T27" fmla="*/ 1 h 519"/>
                <a:gd name="T28" fmla="*/ 1 w 142"/>
                <a:gd name="T29" fmla="*/ 1 h 519"/>
                <a:gd name="T30" fmla="*/ 1 w 142"/>
                <a:gd name="T31" fmla="*/ 1 h 519"/>
                <a:gd name="T32" fmla="*/ 1 w 142"/>
                <a:gd name="T33" fmla="*/ 1 h 519"/>
                <a:gd name="T34" fmla="*/ 1 w 142"/>
                <a:gd name="T35" fmla="*/ 1 h 519"/>
                <a:gd name="T36" fmla="*/ 1 w 142"/>
                <a:gd name="T37" fmla="*/ 1 h 519"/>
                <a:gd name="T38" fmla="*/ 1 w 142"/>
                <a:gd name="T39" fmla="*/ 1 h 519"/>
                <a:gd name="T40" fmla="*/ 1 w 142"/>
                <a:gd name="T41" fmla="*/ 1 h 519"/>
                <a:gd name="T42" fmla="*/ 1 w 142"/>
                <a:gd name="T43" fmla="*/ 1 h 519"/>
                <a:gd name="T44" fmla="*/ 1 w 142"/>
                <a:gd name="T45" fmla="*/ 1 h 519"/>
                <a:gd name="T46" fmla="*/ 1 w 142"/>
                <a:gd name="T47" fmla="*/ 1 h 519"/>
                <a:gd name="T48" fmla="*/ 1 w 142"/>
                <a:gd name="T49" fmla="*/ 1 h 519"/>
                <a:gd name="T50" fmla="*/ 1 w 142"/>
                <a:gd name="T51" fmla="*/ 1 h 519"/>
                <a:gd name="T52" fmla="*/ 1 w 142"/>
                <a:gd name="T53" fmla="*/ 1 h 519"/>
                <a:gd name="T54" fmla="*/ 1 w 142"/>
                <a:gd name="T55" fmla="*/ 1 h 519"/>
                <a:gd name="T56" fmla="*/ 1 w 142"/>
                <a:gd name="T57" fmla="*/ 1 h 519"/>
                <a:gd name="T58" fmla="*/ 0 w 142"/>
                <a:gd name="T59" fmla="*/ 0 h 51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42"/>
                <a:gd name="T91" fmla="*/ 0 h 519"/>
                <a:gd name="T92" fmla="*/ 142 w 142"/>
                <a:gd name="T93" fmla="*/ 519 h 51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42" h="519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37" name="Freeform 333"/>
            <p:cNvSpPr>
              <a:spLocks/>
            </p:cNvSpPr>
            <p:nvPr/>
          </p:nvSpPr>
          <p:spPr bwMode="auto">
            <a:xfrm>
              <a:off x="7098965" y="5258931"/>
              <a:ext cx="168337" cy="47733"/>
            </a:xfrm>
            <a:custGeom>
              <a:avLst/>
              <a:gdLst>
                <a:gd name="T0" fmla="*/ 0 w 122"/>
                <a:gd name="T1" fmla="*/ 1 h 42"/>
                <a:gd name="T2" fmla="*/ 1 w 122"/>
                <a:gd name="T3" fmla="*/ 1 h 42"/>
                <a:gd name="T4" fmla="*/ 1 w 122"/>
                <a:gd name="T5" fmla="*/ 0 h 42"/>
                <a:gd name="T6" fmla="*/ 0 60000 65536"/>
                <a:gd name="T7" fmla="*/ 0 60000 65536"/>
                <a:gd name="T8" fmla="*/ 0 60000 65536"/>
                <a:gd name="T9" fmla="*/ 0 w 122"/>
                <a:gd name="T10" fmla="*/ 0 h 42"/>
                <a:gd name="T11" fmla="*/ 122 w 122"/>
                <a:gd name="T12" fmla="*/ 42 h 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38" name="Line 334"/>
            <p:cNvSpPr>
              <a:spLocks noChangeShapeType="1"/>
            </p:cNvSpPr>
            <p:nvPr/>
          </p:nvSpPr>
          <p:spPr bwMode="auto">
            <a:xfrm flipH="1" flipV="1">
              <a:off x="7267303" y="5258931"/>
              <a:ext cx="89496" cy="40096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39" name="Freeform 335"/>
            <p:cNvSpPr>
              <a:spLocks/>
            </p:cNvSpPr>
            <p:nvPr/>
          </p:nvSpPr>
          <p:spPr bwMode="auto">
            <a:xfrm>
              <a:off x="7150105" y="5127188"/>
              <a:ext cx="117196" cy="131742"/>
            </a:xfrm>
            <a:custGeom>
              <a:avLst/>
              <a:gdLst>
                <a:gd name="T0" fmla="*/ 1 w 84"/>
                <a:gd name="T1" fmla="*/ 0 h 114"/>
                <a:gd name="T2" fmla="*/ 0 w 84"/>
                <a:gd name="T3" fmla="*/ 1 h 114"/>
                <a:gd name="T4" fmla="*/ 1 w 84"/>
                <a:gd name="T5" fmla="*/ 1 h 114"/>
                <a:gd name="T6" fmla="*/ 0 60000 65536"/>
                <a:gd name="T7" fmla="*/ 0 60000 65536"/>
                <a:gd name="T8" fmla="*/ 0 60000 65536"/>
                <a:gd name="T9" fmla="*/ 0 w 84"/>
                <a:gd name="T10" fmla="*/ 0 h 114"/>
                <a:gd name="T11" fmla="*/ 84 w 84"/>
                <a:gd name="T12" fmla="*/ 114 h 1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40" name="Line 336"/>
            <p:cNvSpPr>
              <a:spLocks noChangeShapeType="1"/>
            </p:cNvSpPr>
            <p:nvPr/>
          </p:nvSpPr>
          <p:spPr bwMode="auto">
            <a:xfrm flipV="1">
              <a:off x="7326968" y="4878980"/>
              <a:ext cx="85235" cy="45824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41" name="Line 337"/>
            <p:cNvSpPr>
              <a:spLocks noChangeShapeType="1"/>
            </p:cNvSpPr>
            <p:nvPr/>
          </p:nvSpPr>
          <p:spPr bwMode="auto">
            <a:xfrm flipV="1">
              <a:off x="7177809" y="4924804"/>
              <a:ext cx="149159" cy="70644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42" name="Line 338"/>
            <p:cNvSpPr>
              <a:spLocks noChangeShapeType="1"/>
            </p:cNvSpPr>
            <p:nvPr/>
          </p:nvSpPr>
          <p:spPr bwMode="auto">
            <a:xfrm flipH="1" flipV="1">
              <a:off x="7177809" y="4995446"/>
              <a:ext cx="61794" cy="93556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43" name="Line 339"/>
            <p:cNvSpPr>
              <a:spLocks noChangeShapeType="1"/>
            </p:cNvSpPr>
            <p:nvPr/>
          </p:nvSpPr>
          <p:spPr bwMode="auto">
            <a:xfrm flipV="1">
              <a:off x="7182068" y="5089002"/>
              <a:ext cx="57533" cy="38186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44" name="Freeform 340"/>
            <p:cNvSpPr>
              <a:spLocks/>
            </p:cNvSpPr>
            <p:nvPr/>
          </p:nvSpPr>
          <p:spPr bwMode="auto">
            <a:xfrm>
              <a:off x="6853921" y="5306663"/>
              <a:ext cx="159813" cy="42005"/>
            </a:xfrm>
            <a:custGeom>
              <a:avLst/>
              <a:gdLst>
                <a:gd name="T0" fmla="*/ 1 w 117"/>
                <a:gd name="T1" fmla="*/ 1 h 36"/>
                <a:gd name="T2" fmla="*/ 1 w 117"/>
                <a:gd name="T3" fmla="*/ 1 h 36"/>
                <a:gd name="T4" fmla="*/ 1 w 117"/>
                <a:gd name="T5" fmla="*/ 1 h 36"/>
                <a:gd name="T6" fmla="*/ 1 w 117"/>
                <a:gd name="T7" fmla="*/ 0 h 36"/>
                <a:gd name="T8" fmla="*/ 1 w 117"/>
                <a:gd name="T9" fmla="*/ 1 h 36"/>
                <a:gd name="T10" fmla="*/ 1 w 117"/>
                <a:gd name="T11" fmla="*/ 1 h 36"/>
                <a:gd name="T12" fmla="*/ 0 w 117"/>
                <a:gd name="T13" fmla="*/ 1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7"/>
                <a:gd name="T22" fmla="*/ 0 h 36"/>
                <a:gd name="T23" fmla="*/ 117 w 117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45" name="Freeform 341"/>
            <p:cNvSpPr>
              <a:spLocks/>
            </p:cNvSpPr>
            <p:nvPr/>
          </p:nvSpPr>
          <p:spPr bwMode="auto">
            <a:xfrm>
              <a:off x="6696236" y="5033634"/>
              <a:ext cx="300449" cy="143199"/>
            </a:xfrm>
            <a:custGeom>
              <a:avLst/>
              <a:gdLst>
                <a:gd name="T0" fmla="*/ 0 w 215"/>
                <a:gd name="T1" fmla="*/ 1 h 123"/>
                <a:gd name="T2" fmla="*/ 1 w 215"/>
                <a:gd name="T3" fmla="*/ 1 h 123"/>
                <a:gd name="T4" fmla="*/ 1 w 215"/>
                <a:gd name="T5" fmla="*/ 1 h 123"/>
                <a:gd name="T6" fmla="*/ 1 w 215"/>
                <a:gd name="T7" fmla="*/ 1 h 123"/>
                <a:gd name="T8" fmla="*/ 1 w 215"/>
                <a:gd name="T9" fmla="*/ 1 h 123"/>
                <a:gd name="T10" fmla="*/ 1 w 215"/>
                <a:gd name="T11" fmla="*/ 1 h 123"/>
                <a:gd name="T12" fmla="*/ 1 w 215"/>
                <a:gd name="T13" fmla="*/ 1 h 123"/>
                <a:gd name="T14" fmla="*/ 1 w 215"/>
                <a:gd name="T15" fmla="*/ 1 h 123"/>
                <a:gd name="T16" fmla="*/ 1 w 215"/>
                <a:gd name="T17" fmla="*/ 1 h 123"/>
                <a:gd name="T18" fmla="*/ 1 w 215"/>
                <a:gd name="T19" fmla="*/ 1 h 123"/>
                <a:gd name="T20" fmla="*/ 1 w 215"/>
                <a:gd name="T21" fmla="*/ 1 h 123"/>
                <a:gd name="T22" fmla="*/ 1 w 215"/>
                <a:gd name="T23" fmla="*/ 1 h 123"/>
                <a:gd name="T24" fmla="*/ 1 w 215"/>
                <a:gd name="T25" fmla="*/ 1 h 123"/>
                <a:gd name="T26" fmla="*/ 1 w 215"/>
                <a:gd name="T27" fmla="*/ 1 h 123"/>
                <a:gd name="T28" fmla="*/ 1 w 215"/>
                <a:gd name="T29" fmla="*/ 1 h 123"/>
                <a:gd name="T30" fmla="*/ 1 w 215"/>
                <a:gd name="T31" fmla="*/ 1 h 123"/>
                <a:gd name="T32" fmla="*/ 1 w 215"/>
                <a:gd name="T33" fmla="*/ 1 h 123"/>
                <a:gd name="T34" fmla="*/ 1 w 215"/>
                <a:gd name="T35" fmla="*/ 1 h 123"/>
                <a:gd name="T36" fmla="*/ 1 w 215"/>
                <a:gd name="T37" fmla="*/ 1 h 123"/>
                <a:gd name="T38" fmla="*/ 1 w 215"/>
                <a:gd name="T39" fmla="*/ 1 h 123"/>
                <a:gd name="T40" fmla="*/ 1 w 215"/>
                <a:gd name="T41" fmla="*/ 1 h 123"/>
                <a:gd name="T42" fmla="*/ 1 w 215"/>
                <a:gd name="T43" fmla="*/ 1 h 123"/>
                <a:gd name="T44" fmla="*/ 1 w 215"/>
                <a:gd name="T45" fmla="*/ 1 h 123"/>
                <a:gd name="T46" fmla="*/ 1 w 215"/>
                <a:gd name="T47" fmla="*/ 1 h 123"/>
                <a:gd name="T48" fmla="*/ 1 w 215"/>
                <a:gd name="T49" fmla="*/ 1 h 123"/>
                <a:gd name="T50" fmla="*/ 1 w 215"/>
                <a:gd name="T51" fmla="*/ 1 h 123"/>
                <a:gd name="T52" fmla="*/ 1 w 215"/>
                <a:gd name="T53" fmla="*/ 0 h 12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15"/>
                <a:gd name="T82" fmla="*/ 0 h 123"/>
                <a:gd name="T83" fmla="*/ 215 w 215"/>
                <a:gd name="T84" fmla="*/ 123 h 12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46" name="Freeform 342"/>
            <p:cNvSpPr>
              <a:spLocks/>
            </p:cNvSpPr>
            <p:nvPr/>
          </p:nvSpPr>
          <p:spPr bwMode="auto">
            <a:xfrm>
              <a:off x="6681319" y="5174921"/>
              <a:ext cx="53270" cy="30548"/>
            </a:xfrm>
            <a:custGeom>
              <a:avLst/>
              <a:gdLst>
                <a:gd name="T0" fmla="*/ 1 w 39"/>
                <a:gd name="T1" fmla="*/ 1 h 28"/>
                <a:gd name="T2" fmla="*/ 1 w 39"/>
                <a:gd name="T3" fmla="*/ 1 h 28"/>
                <a:gd name="T4" fmla="*/ 0 w 39"/>
                <a:gd name="T5" fmla="*/ 0 h 28"/>
                <a:gd name="T6" fmla="*/ 1 w 39"/>
                <a:gd name="T7" fmla="*/ 0 h 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28"/>
                <a:gd name="T14" fmla="*/ 39 w 39"/>
                <a:gd name="T15" fmla="*/ 28 h 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47" name="Line 343"/>
            <p:cNvSpPr>
              <a:spLocks noChangeShapeType="1"/>
            </p:cNvSpPr>
            <p:nvPr/>
          </p:nvSpPr>
          <p:spPr bwMode="auto">
            <a:xfrm flipV="1">
              <a:off x="6681319" y="5363942"/>
              <a:ext cx="213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48" name="Line 344"/>
            <p:cNvSpPr>
              <a:spLocks noChangeShapeType="1"/>
            </p:cNvSpPr>
            <p:nvPr/>
          </p:nvSpPr>
          <p:spPr bwMode="auto">
            <a:xfrm>
              <a:off x="6681319" y="5363942"/>
              <a:ext cx="852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49" name="Line 345"/>
            <p:cNvSpPr>
              <a:spLocks noChangeShapeType="1"/>
            </p:cNvSpPr>
            <p:nvPr/>
          </p:nvSpPr>
          <p:spPr bwMode="auto">
            <a:xfrm>
              <a:off x="6689843" y="5363942"/>
              <a:ext cx="426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50" name="Line 346"/>
            <p:cNvSpPr>
              <a:spLocks noChangeShapeType="1"/>
            </p:cNvSpPr>
            <p:nvPr/>
          </p:nvSpPr>
          <p:spPr bwMode="auto">
            <a:xfrm flipH="1">
              <a:off x="6681319" y="5373490"/>
              <a:ext cx="852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51" name="Line 347"/>
            <p:cNvSpPr>
              <a:spLocks noChangeShapeType="1"/>
            </p:cNvSpPr>
            <p:nvPr/>
          </p:nvSpPr>
          <p:spPr bwMode="auto">
            <a:xfrm>
              <a:off x="6734591" y="5205471"/>
              <a:ext cx="74581" cy="3436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52" name="Freeform 348"/>
            <p:cNvSpPr>
              <a:spLocks/>
            </p:cNvSpPr>
            <p:nvPr/>
          </p:nvSpPr>
          <p:spPr bwMode="auto">
            <a:xfrm>
              <a:off x="6734591" y="5205471"/>
              <a:ext cx="127851" cy="143199"/>
            </a:xfrm>
            <a:custGeom>
              <a:avLst/>
              <a:gdLst>
                <a:gd name="T0" fmla="*/ 0 w 94"/>
                <a:gd name="T1" fmla="*/ 0 h 121"/>
                <a:gd name="T2" fmla="*/ 1 w 94"/>
                <a:gd name="T3" fmla="*/ 1 h 121"/>
                <a:gd name="T4" fmla="*/ 1 w 94"/>
                <a:gd name="T5" fmla="*/ 1 h 121"/>
                <a:gd name="T6" fmla="*/ 1 w 94"/>
                <a:gd name="T7" fmla="*/ 1 h 121"/>
                <a:gd name="T8" fmla="*/ 1 w 94"/>
                <a:gd name="T9" fmla="*/ 1 h 121"/>
                <a:gd name="T10" fmla="*/ 1 w 94"/>
                <a:gd name="T11" fmla="*/ 1 h 121"/>
                <a:gd name="T12" fmla="*/ 1 w 94"/>
                <a:gd name="T13" fmla="*/ 1 h 121"/>
                <a:gd name="T14" fmla="*/ 1 w 94"/>
                <a:gd name="T15" fmla="*/ 1 h 121"/>
                <a:gd name="T16" fmla="*/ 1 w 94"/>
                <a:gd name="T17" fmla="*/ 1 h 121"/>
                <a:gd name="T18" fmla="*/ 1 w 94"/>
                <a:gd name="T19" fmla="*/ 1 h 121"/>
                <a:gd name="T20" fmla="*/ 1 w 94"/>
                <a:gd name="T21" fmla="*/ 1 h 121"/>
                <a:gd name="T22" fmla="*/ 1 w 94"/>
                <a:gd name="T23" fmla="*/ 1 h 1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4"/>
                <a:gd name="T37" fmla="*/ 0 h 121"/>
                <a:gd name="T38" fmla="*/ 94 w 94"/>
                <a:gd name="T39" fmla="*/ 121 h 12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53" name="Line 349"/>
            <p:cNvSpPr>
              <a:spLocks noChangeShapeType="1"/>
            </p:cNvSpPr>
            <p:nvPr/>
          </p:nvSpPr>
          <p:spPr bwMode="auto">
            <a:xfrm flipV="1">
              <a:off x="7013733" y="5306663"/>
              <a:ext cx="85235" cy="2864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54" name="Line 350"/>
            <p:cNvSpPr>
              <a:spLocks noChangeShapeType="1"/>
            </p:cNvSpPr>
            <p:nvPr/>
          </p:nvSpPr>
          <p:spPr bwMode="auto">
            <a:xfrm flipV="1">
              <a:off x="6888012" y="5356306"/>
              <a:ext cx="2131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55" name="Line 351"/>
            <p:cNvSpPr>
              <a:spLocks noChangeShapeType="1"/>
            </p:cNvSpPr>
            <p:nvPr/>
          </p:nvSpPr>
          <p:spPr bwMode="auto">
            <a:xfrm>
              <a:off x="6888012" y="5356306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56" name="Line 352"/>
            <p:cNvSpPr>
              <a:spLocks noChangeShapeType="1"/>
            </p:cNvSpPr>
            <p:nvPr/>
          </p:nvSpPr>
          <p:spPr bwMode="auto">
            <a:xfrm>
              <a:off x="6900798" y="5356306"/>
              <a:ext cx="0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57" name="Line 353"/>
            <p:cNvSpPr>
              <a:spLocks noChangeShapeType="1"/>
            </p:cNvSpPr>
            <p:nvPr/>
          </p:nvSpPr>
          <p:spPr bwMode="auto">
            <a:xfrm flipH="1">
              <a:off x="6888012" y="5367761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58" name="Line 354"/>
            <p:cNvSpPr>
              <a:spLocks noChangeShapeType="1"/>
            </p:cNvSpPr>
            <p:nvPr/>
          </p:nvSpPr>
          <p:spPr bwMode="auto">
            <a:xfrm flipV="1">
              <a:off x="6892273" y="5306663"/>
              <a:ext cx="4261" cy="1336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59" name="Line 355"/>
            <p:cNvSpPr>
              <a:spLocks noChangeShapeType="1"/>
            </p:cNvSpPr>
            <p:nvPr/>
          </p:nvSpPr>
          <p:spPr bwMode="auto">
            <a:xfrm>
              <a:off x="6892273" y="5306663"/>
              <a:ext cx="14917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60" name="Line 356"/>
            <p:cNvSpPr>
              <a:spLocks noChangeShapeType="1"/>
            </p:cNvSpPr>
            <p:nvPr/>
          </p:nvSpPr>
          <p:spPr bwMode="auto">
            <a:xfrm>
              <a:off x="6907189" y="5306663"/>
              <a:ext cx="0" cy="1336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61" name="Line 357"/>
            <p:cNvSpPr>
              <a:spLocks noChangeShapeType="1"/>
            </p:cNvSpPr>
            <p:nvPr/>
          </p:nvSpPr>
          <p:spPr bwMode="auto">
            <a:xfrm flipH="1">
              <a:off x="6892273" y="5320028"/>
              <a:ext cx="14917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62" name="Line 358"/>
            <p:cNvSpPr>
              <a:spLocks noChangeShapeType="1"/>
            </p:cNvSpPr>
            <p:nvPr/>
          </p:nvSpPr>
          <p:spPr bwMode="auto">
            <a:xfrm flipV="1">
              <a:off x="7043563" y="4783515"/>
              <a:ext cx="0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63" name="Line 359"/>
            <p:cNvSpPr>
              <a:spLocks noChangeShapeType="1"/>
            </p:cNvSpPr>
            <p:nvPr/>
          </p:nvSpPr>
          <p:spPr bwMode="auto">
            <a:xfrm>
              <a:off x="7043563" y="4783515"/>
              <a:ext cx="10654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64" name="Line 360"/>
            <p:cNvSpPr>
              <a:spLocks noChangeShapeType="1"/>
            </p:cNvSpPr>
            <p:nvPr/>
          </p:nvSpPr>
          <p:spPr bwMode="auto">
            <a:xfrm>
              <a:off x="7054217" y="4783515"/>
              <a:ext cx="4261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65" name="Line 361"/>
            <p:cNvSpPr>
              <a:spLocks noChangeShapeType="1"/>
            </p:cNvSpPr>
            <p:nvPr/>
          </p:nvSpPr>
          <p:spPr bwMode="auto">
            <a:xfrm flipH="1">
              <a:off x="7043563" y="4794970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66" name="Line 362"/>
            <p:cNvSpPr>
              <a:spLocks noChangeShapeType="1"/>
            </p:cNvSpPr>
            <p:nvPr/>
          </p:nvSpPr>
          <p:spPr bwMode="auto">
            <a:xfrm flipV="1">
              <a:off x="7365323" y="5222655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67" name="Line 363"/>
            <p:cNvSpPr>
              <a:spLocks noChangeShapeType="1"/>
            </p:cNvSpPr>
            <p:nvPr/>
          </p:nvSpPr>
          <p:spPr bwMode="auto">
            <a:xfrm>
              <a:off x="7365323" y="5222655"/>
              <a:ext cx="6393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68" name="Line 364"/>
            <p:cNvSpPr>
              <a:spLocks noChangeShapeType="1"/>
            </p:cNvSpPr>
            <p:nvPr/>
          </p:nvSpPr>
          <p:spPr bwMode="auto">
            <a:xfrm>
              <a:off x="7371716" y="5222655"/>
              <a:ext cx="426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69" name="Line 365"/>
            <p:cNvSpPr>
              <a:spLocks noChangeShapeType="1"/>
            </p:cNvSpPr>
            <p:nvPr/>
          </p:nvSpPr>
          <p:spPr bwMode="auto">
            <a:xfrm flipH="1">
              <a:off x="7365323" y="5232200"/>
              <a:ext cx="6393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70" name="Freeform 366"/>
            <p:cNvSpPr>
              <a:spLocks/>
            </p:cNvSpPr>
            <p:nvPr/>
          </p:nvSpPr>
          <p:spPr bwMode="auto">
            <a:xfrm>
              <a:off x="3915478" y="2492352"/>
              <a:ext cx="334542" cy="576608"/>
            </a:xfrm>
            <a:custGeom>
              <a:avLst/>
              <a:gdLst>
                <a:gd name="T0" fmla="*/ 1 w 244"/>
                <a:gd name="T1" fmla="*/ 1 h 491"/>
                <a:gd name="T2" fmla="*/ 1 w 244"/>
                <a:gd name="T3" fmla="*/ 1 h 491"/>
                <a:gd name="T4" fmla="*/ 1 w 244"/>
                <a:gd name="T5" fmla="*/ 1 h 491"/>
                <a:gd name="T6" fmla="*/ 1 w 244"/>
                <a:gd name="T7" fmla="*/ 1 h 491"/>
                <a:gd name="T8" fmla="*/ 1 w 244"/>
                <a:gd name="T9" fmla="*/ 1 h 491"/>
                <a:gd name="T10" fmla="*/ 1 w 244"/>
                <a:gd name="T11" fmla="*/ 1 h 491"/>
                <a:gd name="T12" fmla="*/ 0 w 244"/>
                <a:gd name="T13" fmla="*/ 1 h 491"/>
                <a:gd name="T14" fmla="*/ 1 w 244"/>
                <a:gd name="T15" fmla="*/ 1 h 491"/>
                <a:gd name="T16" fmla="*/ 1 w 244"/>
                <a:gd name="T17" fmla="*/ 0 h 4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4"/>
                <a:gd name="T28" fmla="*/ 0 h 491"/>
                <a:gd name="T29" fmla="*/ 244 w 244"/>
                <a:gd name="T30" fmla="*/ 491 h 4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71" name="Freeform 367"/>
            <p:cNvSpPr>
              <a:spLocks/>
            </p:cNvSpPr>
            <p:nvPr/>
          </p:nvSpPr>
          <p:spPr bwMode="auto">
            <a:xfrm>
              <a:off x="3026915" y="1144384"/>
              <a:ext cx="1054770" cy="1183767"/>
            </a:xfrm>
            <a:custGeom>
              <a:avLst/>
              <a:gdLst>
                <a:gd name="T0" fmla="*/ 1 w 766"/>
                <a:gd name="T1" fmla="*/ 1 h 1005"/>
                <a:gd name="T2" fmla="*/ 1 w 766"/>
                <a:gd name="T3" fmla="*/ 1 h 1005"/>
                <a:gd name="T4" fmla="*/ 1 w 766"/>
                <a:gd name="T5" fmla="*/ 1 h 1005"/>
                <a:gd name="T6" fmla="*/ 1 w 766"/>
                <a:gd name="T7" fmla="*/ 1 h 1005"/>
                <a:gd name="T8" fmla="*/ 1 w 766"/>
                <a:gd name="T9" fmla="*/ 1 h 1005"/>
                <a:gd name="T10" fmla="*/ 1 w 766"/>
                <a:gd name="T11" fmla="*/ 1 h 1005"/>
                <a:gd name="T12" fmla="*/ 1 w 766"/>
                <a:gd name="T13" fmla="*/ 0 h 1005"/>
                <a:gd name="T14" fmla="*/ 1 w 766"/>
                <a:gd name="T15" fmla="*/ 1 h 1005"/>
                <a:gd name="T16" fmla="*/ 1 w 766"/>
                <a:gd name="T17" fmla="*/ 1 h 1005"/>
                <a:gd name="T18" fmla="*/ 1 w 766"/>
                <a:gd name="T19" fmla="*/ 1 h 1005"/>
                <a:gd name="T20" fmla="*/ 1 w 766"/>
                <a:gd name="T21" fmla="*/ 1 h 1005"/>
                <a:gd name="T22" fmla="*/ 0 w 766"/>
                <a:gd name="T23" fmla="*/ 1 h 1005"/>
                <a:gd name="T24" fmla="*/ 1 w 766"/>
                <a:gd name="T25" fmla="*/ 1 h 1005"/>
                <a:gd name="T26" fmla="*/ 1 w 766"/>
                <a:gd name="T27" fmla="*/ 1 h 10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6"/>
                <a:gd name="T43" fmla="*/ 0 h 1005"/>
                <a:gd name="T44" fmla="*/ 766 w 766"/>
                <a:gd name="T45" fmla="*/ 1005 h 10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72" name="Freeform 368"/>
            <p:cNvSpPr>
              <a:spLocks/>
            </p:cNvSpPr>
            <p:nvPr/>
          </p:nvSpPr>
          <p:spPr bwMode="auto">
            <a:xfrm>
              <a:off x="3026915" y="1144384"/>
              <a:ext cx="1054770" cy="1183767"/>
            </a:xfrm>
            <a:custGeom>
              <a:avLst/>
              <a:gdLst>
                <a:gd name="T0" fmla="*/ 1 w 766"/>
                <a:gd name="T1" fmla="*/ 1 h 1005"/>
                <a:gd name="T2" fmla="*/ 1 w 766"/>
                <a:gd name="T3" fmla="*/ 1 h 1005"/>
                <a:gd name="T4" fmla="*/ 1 w 766"/>
                <a:gd name="T5" fmla="*/ 1 h 1005"/>
                <a:gd name="T6" fmla="*/ 1 w 766"/>
                <a:gd name="T7" fmla="*/ 1 h 1005"/>
                <a:gd name="T8" fmla="*/ 1 w 766"/>
                <a:gd name="T9" fmla="*/ 1 h 1005"/>
                <a:gd name="T10" fmla="*/ 1 w 766"/>
                <a:gd name="T11" fmla="*/ 1 h 1005"/>
                <a:gd name="T12" fmla="*/ 1 w 766"/>
                <a:gd name="T13" fmla="*/ 0 h 1005"/>
                <a:gd name="T14" fmla="*/ 1 w 766"/>
                <a:gd name="T15" fmla="*/ 1 h 1005"/>
                <a:gd name="T16" fmla="*/ 1 w 766"/>
                <a:gd name="T17" fmla="*/ 1 h 1005"/>
                <a:gd name="T18" fmla="*/ 1 w 766"/>
                <a:gd name="T19" fmla="*/ 1 h 1005"/>
                <a:gd name="T20" fmla="*/ 1 w 766"/>
                <a:gd name="T21" fmla="*/ 1 h 1005"/>
                <a:gd name="T22" fmla="*/ 0 w 766"/>
                <a:gd name="T23" fmla="*/ 1 h 1005"/>
                <a:gd name="T24" fmla="*/ 1 w 766"/>
                <a:gd name="T25" fmla="*/ 1 h 1005"/>
                <a:gd name="T26" fmla="*/ 1 w 766"/>
                <a:gd name="T27" fmla="*/ 1 h 10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6"/>
                <a:gd name="T43" fmla="*/ 0 h 1005"/>
                <a:gd name="T44" fmla="*/ 766 w 766"/>
                <a:gd name="T45" fmla="*/ 1005 h 10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73" name="Freeform 369"/>
            <p:cNvSpPr>
              <a:spLocks/>
            </p:cNvSpPr>
            <p:nvPr/>
          </p:nvSpPr>
          <p:spPr bwMode="auto">
            <a:xfrm>
              <a:off x="2907588" y="2013117"/>
              <a:ext cx="929050" cy="756085"/>
            </a:xfrm>
            <a:custGeom>
              <a:avLst/>
              <a:gdLst>
                <a:gd name="T0" fmla="*/ 1 w 677"/>
                <a:gd name="T1" fmla="*/ 1 h 641"/>
                <a:gd name="T2" fmla="*/ 1 w 677"/>
                <a:gd name="T3" fmla="*/ 1 h 641"/>
                <a:gd name="T4" fmla="*/ 1 w 677"/>
                <a:gd name="T5" fmla="*/ 1 h 641"/>
                <a:gd name="T6" fmla="*/ 1 w 677"/>
                <a:gd name="T7" fmla="*/ 1 h 641"/>
                <a:gd name="T8" fmla="*/ 0 w 677"/>
                <a:gd name="T9" fmla="*/ 1 h 641"/>
                <a:gd name="T10" fmla="*/ 1 w 677"/>
                <a:gd name="T11" fmla="*/ 0 h 641"/>
                <a:gd name="T12" fmla="*/ 1 w 677"/>
                <a:gd name="T13" fmla="*/ 1 h 641"/>
                <a:gd name="T14" fmla="*/ 1 w 677"/>
                <a:gd name="T15" fmla="*/ 1 h 641"/>
                <a:gd name="T16" fmla="*/ 1 w 677"/>
                <a:gd name="T17" fmla="*/ 1 h 641"/>
                <a:gd name="T18" fmla="*/ 1 w 677"/>
                <a:gd name="T19" fmla="*/ 1 h 641"/>
                <a:gd name="T20" fmla="*/ 1 w 677"/>
                <a:gd name="T21" fmla="*/ 1 h 641"/>
                <a:gd name="T22" fmla="*/ 1 w 677"/>
                <a:gd name="T23" fmla="*/ 1 h 641"/>
                <a:gd name="T24" fmla="*/ 1 w 677"/>
                <a:gd name="T25" fmla="*/ 1 h 641"/>
                <a:gd name="T26" fmla="*/ 1 w 677"/>
                <a:gd name="T27" fmla="*/ 1 h 641"/>
                <a:gd name="T28" fmla="*/ 1 w 677"/>
                <a:gd name="T29" fmla="*/ 1 h 641"/>
                <a:gd name="T30" fmla="*/ 1 w 677"/>
                <a:gd name="T31" fmla="*/ 1 h 641"/>
                <a:gd name="T32" fmla="*/ 1 w 677"/>
                <a:gd name="T33" fmla="*/ 1 h 641"/>
                <a:gd name="T34" fmla="*/ 1 w 677"/>
                <a:gd name="T35" fmla="*/ 1 h 641"/>
                <a:gd name="T36" fmla="*/ 1 w 677"/>
                <a:gd name="T37" fmla="*/ 1 h 641"/>
                <a:gd name="T38" fmla="*/ 1 w 677"/>
                <a:gd name="T39" fmla="*/ 1 h 641"/>
                <a:gd name="T40" fmla="*/ 1 w 677"/>
                <a:gd name="T41" fmla="*/ 1 h 641"/>
                <a:gd name="T42" fmla="*/ 1 w 677"/>
                <a:gd name="T43" fmla="*/ 1 h 641"/>
                <a:gd name="T44" fmla="*/ 1 w 677"/>
                <a:gd name="T45" fmla="*/ 1 h 641"/>
                <a:gd name="T46" fmla="*/ 1 w 677"/>
                <a:gd name="T47" fmla="*/ 1 h 641"/>
                <a:gd name="T48" fmla="*/ 1 w 677"/>
                <a:gd name="T49" fmla="*/ 1 h 641"/>
                <a:gd name="T50" fmla="*/ 1 w 677"/>
                <a:gd name="T51" fmla="*/ 1 h 641"/>
                <a:gd name="T52" fmla="*/ 1 w 677"/>
                <a:gd name="T53" fmla="*/ 1 h 6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7"/>
                <a:gd name="T82" fmla="*/ 0 h 641"/>
                <a:gd name="T83" fmla="*/ 677 w 677"/>
                <a:gd name="T84" fmla="*/ 641 h 6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74" name="Freeform 370"/>
            <p:cNvSpPr>
              <a:spLocks/>
            </p:cNvSpPr>
            <p:nvPr/>
          </p:nvSpPr>
          <p:spPr bwMode="auto">
            <a:xfrm>
              <a:off x="2907588" y="2013117"/>
              <a:ext cx="929050" cy="756085"/>
            </a:xfrm>
            <a:custGeom>
              <a:avLst/>
              <a:gdLst>
                <a:gd name="T0" fmla="*/ 1 w 677"/>
                <a:gd name="T1" fmla="*/ 1 h 641"/>
                <a:gd name="T2" fmla="*/ 1 w 677"/>
                <a:gd name="T3" fmla="*/ 1 h 641"/>
                <a:gd name="T4" fmla="*/ 1 w 677"/>
                <a:gd name="T5" fmla="*/ 1 h 641"/>
                <a:gd name="T6" fmla="*/ 1 w 677"/>
                <a:gd name="T7" fmla="*/ 1 h 641"/>
                <a:gd name="T8" fmla="*/ 0 w 677"/>
                <a:gd name="T9" fmla="*/ 1 h 641"/>
                <a:gd name="T10" fmla="*/ 1 w 677"/>
                <a:gd name="T11" fmla="*/ 0 h 641"/>
                <a:gd name="T12" fmla="*/ 1 w 677"/>
                <a:gd name="T13" fmla="*/ 1 h 641"/>
                <a:gd name="T14" fmla="*/ 1 w 677"/>
                <a:gd name="T15" fmla="*/ 1 h 641"/>
                <a:gd name="T16" fmla="*/ 1 w 677"/>
                <a:gd name="T17" fmla="*/ 1 h 641"/>
                <a:gd name="T18" fmla="*/ 1 w 677"/>
                <a:gd name="T19" fmla="*/ 1 h 641"/>
                <a:gd name="T20" fmla="*/ 1 w 677"/>
                <a:gd name="T21" fmla="*/ 1 h 641"/>
                <a:gd name="T22" fmla="*/ 1 w 677"/>
                <a:gd name="T23" fmla="*/ 1 h 641"/>
                <a:gd name="T24" fmla="*/ 1 w 677"/>
                <a:gd name="T25" fmla="*/ 1 h 641"/>
                <a:gd name="T26" fmla="*/ 1 w 677"/>
                <a:gd name="T27" fmla="*/ 1 h 641"/>
                <a:gd name="T28" fmla="*/ 1 w 677"/>
                <a:gd name="T29" fmla="*/ 1 h 641"/>
                <a:gd name="T30" fmla="*/ 1 w 677"/>
                <a:gd name="T31" fmla="*/ 1 h 641"/>
                <a:gd name="T32" fmla="*/ 1 w 677"/>
                <a:gd name="T33" fmla="*/ 1 h 641"/>
                <a:gd name="T34" fmla="*/ 1 w 677"/>
                <a:gd name="T35" fmla="*/ 1 h 641"/>
                <a:gd name="T36" fmla="*/ 1 w 677"/>
                <a:gd name="T37" fmla="*/ 1 h 641"/>
                <a:gd name="T38" fmla="*/ 1 w 677"/>
                <a:gd name="T39" fmla="*/ 1 h 641"/>
                <a:gd name="T40" fmla="*/ 1 w 677"/>
                <a:gd name="T41" fmla="*/ 1 h 641"/>
                <a:gd name="T42" fmla="*/ 1 w 677"/>
                <a:gd name="T43" fmla="*/ 1 h 641"/>
                <a:gd name="T44" fmla="*/ 1 w 677"/>
                <a:gd name="T45" fmla="*/ 1 h 641"/>
                <a:gd name="T46" fmla="*/ 1 w 677"/>
                <a:gd name="T47" fmla="*/ 1 h 641"/>
                <a:gd name="T48" fmla="*/ 1 w 677"/>
                <a:gd name="T49" fmla="*/ 1 h 641"/>
                <a:gd name="T50" fmla="*/ 1 w 677"/>
                <a:gd name="T51" fmla="*/ 1 h 641"/>
                <a:gd name="T52" fmla="*/ 1 w 677"/>
                <a:gd name="T53" fmla="*/ 1 h 6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7"/>
                <a:gd name="T82" fmla="*/ 0 h 641"/>
                <a:gd name="T83" fmla="*/ 677 w 677"/>
                <a:gd name="T84" fmla="*/ 641 h 6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75" name="Freeform 371"/>
            <p:cNvSpPr>
              <a:spLocks/>
            </p:cNvSpPr>
            <p:nvPr/>
          </p:nvSpPr>
          <p:spPr bwMode="auto">
            <a:xfrm>
              <a:off x="3721571" y="1678989"/>
              <a:ext cx="562543" cy="693077"/>
            </a:xfrm>
            <a:custGeom>
              <a:avLst/>
              <a:gdLst>
                <a:gd name="T0" fmla="*/ 0 w 407"/>
                <a:gd name="T1" fmla="*/ 1 h 589"/>
                <a:gd name="T2" fmla="*/ 1 w 407"/>
                <a:gd name="T3" fmla="*/ 1 h 589"/>
                <a:gd name="T4" fmla="*/ 1 w 407"/>
                <a:gd name="T5" fmla="*/ 1 h 589"/>
                <a:gd name="T6" fmla="*/ 1 w 407"/>
                <a:gd name="T7" fmla="*/ 1 h 589"/>
                <a:gd name="T8" fmla="*/ 1 w 407"/>
                <a:gd name="T9" fmla="*/ 0 h 589"/>
                <a:gd name="T10" fmla="*/ 1 w 407"/>
                <a:gd name="T11" fmla="*/ 1 h 589"/>
                <a:gd name="T12" fmla="*/ 1 w 407"/>
                <a:gd name="T13" fmla="*/ 1 h 589"/>
                <a:gd name="T14" fmla="*/ 1 w 407"/>
                <a:gd name="T15" fmla="*/ 1 h 589"/>
                <a:gd name="T16" fmla="*/ 1 w 407"/>
                <a:gd name="T17" fmla="*/ 1 h 589"/>
                <a:gd name="T18" fmla="*/ 1 w 407"/>
                <a:gd name="T19" fmla="*/ 1 h 589"/>
                <a:gd name="T20" fmla="*/ 1 w 407"/>
                <a:gd name="T21" fmla="*/ 1 h 589"/>
                <a:gd name="T22" fmla="*/ 1 w 407"/>
                <a:gd name="T23" fmla="*/ 1 h 589"/>
                <a:gd name="T24" fmla="*/ 1 w 407"/>
                <a:gd name="T25" fmla="*/ 1 h 589"/>
                <a:gd name="T26" fmla="*/ 1 w 407"/>
                <a:gd name="T27" fmla="*/ 1 h 589"/>
                <a:gd name="T28" fmla="*/ 0 w 407"/>
                <a:gd name="T29" fmla="*/ 1 h 58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07"/>
                <a:gd name="T46" fmla="*/ 0 h 589"/>
                <a:gd name="T47" fmla="*/ 407 w 407"/>
                <a:gd name="T48" fmla="*/ 589 h 58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76" name="Freeform 372"/>
            <p:cNvSpPr>
              <a:spLocks/>
            </p:cNvSpPr>
            <p:nvPr/>
          </p:nvSpPr>
          <p:spPr bwMode="auto">
            <a:xfrm>
              <a:off x="3721571" y="1678989"/>
              <a:ext cx="562543" cy="693077"/>
            </a:xfrm>
            <a:custGeom>
              <a:avLst/>
              <a:gdLst>
                <a:gd name="T0" fmla="*/ 0 w 407"/>
                <a:gd name="T1" fmla="*/ 1 h 589"/>
                <a:gd name="T2" fmla="*/ 1 w 407"/>
                <a:gd name="T3" fmla="*/ 1 h 589"/>
                <a:gd name="T4" fmla="*/ 1 w 407"/>
                <a:gd name="T5" fmla="*/ 1 h 589"/>
                <a:gd name="T6" fmla="*/ 1 w 407"/>
                <a:gd name="T7" fmla="*/ 1 h 589"/>
                <a:gd name="T8" fmla="*/ 1 w 407"/>
                <a:gd name="T9" fmla="*/ 0 h 589"/>
                <a:gd name="T10" fmla="*/ 1 w 407"/>
                <a:gd name="T11" fmla="*/ 1 h 589"/>
                <a:gd name="T12" fmla="*/ 1 w 407"/>
                <a:gd name="T13" fmla="*/ 1 h 589"/>
                <a:gd name="T14" fmla="*/ 1 w 407"/>
                <a:gd name="T15" fmla="*/ 1 h 589"/>
                <a:gd name="T16" fmla="*/ 1 w 407"/>
                <a:gd name="T17" fmla="*/ 1 h 589"/>
                <a:gd name="T18" fmla="*/ 1 w 407"/>
                <a:gd name="T19" fmla="*/ 1 h 589"/>
                <a:gd name="T20" fmla="*/ 1 w 407"/>
                <a:gd name="T21" fmla="*/ 1 h 589"/>
                <a:gd name="T22" fmla="*/ 1 w 407"/>
                <a:gd name="T23" fmla="*/ 1 h 589"/>
                <a:gd name="T24" fmla="*/ 1 w 407"/>
                <a:gd name="T25" fmla="*/ 1 h 589"/>
                <a:gd name="T26" fmla="*/ 1 w 407"/>
                <a:gd name="T27" fmla="*/ 1 h 589"/>
                <a:gd name="T28" fmla="*/ 0 w 407"/>
                <a:gd name="T29" fmla="*/ 1 h 58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07"/>
                <a:gd name="T46" fmla="*/ 0 h 589"/>
                <a:gd name="T47" fmla="*/ 407 w 407"/>
                <a:gd name="T48" fmla="*/ 589 h 58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77" name="Freeform 373"/>
            <p:cNvSpPr>
              <a:spLocks/>
            </p:cNvSpPr>
            <p:nvPr/>
          </p:nvSpPr>
          <p:spPr bwMode="auto">
            <a:xfrm>
              <a:off x="3787628" y="2352973"/>
              <a:ext cx="257833" cy="158473"/>
            </a:xfrm>
            <a:custGeom>
              <a:avLst/>
              <a:gdLst>
                <a:gd name="T0" fmla="*/ 0 w 188"/>
                <a:gd name="T1" fmla="*/ 1 h 134"/>
                <a:gd name="T2" fmla="*/ 1 w 188"/>
                <a:gd name="T3" fmla="*/ 1 h 134"/>
                <a:gd name="T4" fmla="*/ 1 w 188"/>
                <a:gd name="T5" fmla="*/ 1 h 134"/>
                <a:gd name="T6" fmla="*/ 1 w 188"/>
                <a:gd name="T7" fmla="*/ 1 h 134"/>
                <a:gd name="T8" fmla="*/ 1 w 188"/>
                <a:gd name="T9" fmla="*/ 1 h 134"/>
                <a:gd name="T10" fmla="*/ 1 w 188"/>
                <a:gd name="T11" fmla="*/ 1 h 134"/>
                <a:gd name="T12" fmla="*/ 1 w 188"/>
                <a:gd name="T13" fmla="*/ 1 h 134"/>
                <a:gd name="T14" fmla="*/ 1 w 188"/>
                <a:gd name="T15" fmla="*/ 0 h 134"/>
                <a:gd name="T16" fmla="*/ 1 w 188"/>
                <a:gd name="T17" fmla="*/ 1 h 134"/>
                <a:gd name="T18" fmla="*/ 1 w 188"/>
                <a:gd name="T19" fmla="*/ 1 h 134"/>
                <a:gd name="T20" fmla="*/ 0 w 188"/>
                <a:gd name="T21" fmla="*/ 1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8"/>
                <a:gd name="T34" fmla="*/ 0 h 134"/>
                <a:gd name="T35" fmla="*/ 188 w 188"/>
                <a:gd name="T36" fmla="*/ 134 h 1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78" name="Freeform 374"/>
            <p:cNvSpPr>
              <a:spLocks/>
            </p:cNvSpPr>
            <p:nvPr/>
          </p:nvSpPr>
          <p:spPr bwMode="auto">
            <a:xfrm>
              <a:off x="3787628" y="2352973"/>
              <a:ext cx="257833" cy="158473"/>
            </a:xfrm>
            <a:custGeom>
              <a:avLst/>
              <a:gdLst>
                <a:gd name="T0" fmla="*/ 0 w 188"/>
                <a:gd name="T1" fmla="*/ 1 h 134"/>
                <a:gd name="T2" fmla="*/ 1 w 188"/>
                <a:gd name="T3" fmla="*/ 1 h 134"/>
                <a:gd name="T4" fmla="*/ 1 w 188"/>
                <a:gd name="T5" fmla="*/ 1 h 134"/>
                <a:gd name="T6" fmla="*/ 1 w 188"/>
                <a:gd name="T7" fmla="*/ 1 h 134"/>
                <a:gd name="T8" fmla="*/ 1 w 188"/>
                <a:gd name="T9" fmla="*/ 1 h 134"/>
                <a:gd name="T10" fmla="*/ 1 w 188"/>
                <a:gd name="T11" fmla="*/ 1 h 134"/>
                <a:gd name="T12" fmla="*/ 1 w 188"/>
                <a:gd name="T13" fmla="*/ 1 h 134"/>
                <a:gd name="T14" fmla="*/ 1 w 188"/>
                <a:gd name="T15" fmla="*/ 0 h 134"/>
                <a:gd name="T16" fmla="*/ 1 w 188"/>
                <a:gd name="T17" fmla="*/ 1 h 134"/>
                <a:gd name="T18" fmla="*/ 1 w 188"/>
                <a:gd name="T19" fmla="*/ 1 h 134"/>
                <a:gd name="T20" fmla="*/ 0 w 188"/>
                <a:gd name="T21" fmla="*/ 1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8"/>
                <a:gd name="T34" fmla="*/ 0 h 134"/>
                <a:gd name="T35" fmla="*/ 188 w 188"/>
                <a:gd name="T36" fmla="*/ 134 h 1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79" name="Freeform 375"/>
            <p:cNvSpPr>
              <a:spLocks/>
            </p:cNvSpPr>
            <p:nvPr/>
          </p:nvSpPr>
          <p:spPr bwMode="auto">
            <a:xfrm>
              <a:off x="3915478" y="2213593"/>
              <a:ext cx="438955" cy="872551"/>
            </a:xfrm>
            <a:custGeom>
              <a:avLst/>
              <a:gdLst>
                <a:gd name="T0" fmla="*/ 1 w 320"/>
                <a:gd name="T1" fmla="*/ 1 h 740"/>
                <a:gd name="T2" fmla="*/ 1 w 320"/>
                <a:gd name="T3" fmla="*/ 1 h 740"/>
                <a:gd name="T4" fmla="*/ 1 w 320"/>
                <a:gd name="T5" fmla="*/ 1 h 740"/>
                <a:gd name="T6" fmla="*/ 1 w 320"/>
                <a:gd name="T7" fmla="*/ 1 h 740"/>
                <a:gd name="T8" fmla="*/ 1 w 320"/>
                <a:gd name="T9" fmla="*/ 1 h 740"/>
                <a:gd name="T10" fmla="*/ 1 w 320"/>
                <a:gd name="T11" fmla="*/ 1 h 740"/>
                <a:gd name="T12" fmla="*/ 1 w 320"/>
                <a:gd name="T13" fmla="*/ 1 h 740"/>
                <a:gd name="T14" fmla="*/ 1 w 320"/>
                <a:gd name="T15" fmla="*/ 1 h 740"/>
                <a:gd name="T16" fmla="*/ 1 w 320"/>
                <a:gd name="T17" fmla="*/ 1 h 740"/>
                <a:gd name="T18" fmla="*/ 1 w 320"/>
                <a:gd name="T19" fmla="*/ 1 h 740"/>
                <a:gd name="T20" fmla="*/ 1 w 320"/>
                <a:gd name="T21" fmla="*/ 1 h 740"/>
                <a:gd name="T22" fmla="*/ 1 w 320"/>
                <a:gd name="T23" fmla="*/ 1 h 740"/>
                <a:gd name="T24" fmla="*/ 1 w 320"/>
                <a:gd name="T25" fmla="*/ 1 h 740"/>
                <a:gd name="T26" fmla="*/ 1 w 320"/>
                <a:gd name="T27" fmla="*/ 0 h 740"/>
                <a:gd name="T28" fmla="*/ 1 w 320"/>
                <a:gd name="T29" fmla="*/ 1 h 740"/>
                <a:gd name="T30" fmla="*/ 1 w 320"/>
                <a:gd name="T31" fmla="*/ 1 h 740"/>
                <a:gd name="T32" fmla="*/ 1 w 320"/>
                <a:gd name="T33" fmla="*/ 1 h 740"/>
                <a:gd name="T34" fmla="*/ 1 w 320"/>
                <a:gd name="T35" fmla="*/ 1 h 740"/>
                <a:gd name="T36" fmla="*/ 1 w 320"/>
                <a:gd name="T37" fmla="*/ 1 h 740"/>
                <a:gd name="T38" fmla="*/ 1 w 320"/>
                <a:gd name="T39" fmla="*/ 1 h 740"/>
                <a:gd name="T40" fmla="*/ 1 w 320"/>
                <a:gd name="T41" fmla="*/ 1 h 740"/>
                <a:gd name="T42" fmla="*/ 1 w 320"/>
                <a:gd name="T43" fmla="*/ 1 h 740"/>
                <a:gd name="T44" fmla="*/ 1 w 320"/>
                <a:gd name="T45" fmla="*/ 1 h 740"/>
                <a:gd name="T46" fmla="*/ 0 w 320"/>
                <a:gd name="T47" fmla="*/ 1 h 740"/>
                <a:gd name="T48" fmla="*/ 1 w 320"/>
                <a:gd name="T49" fmla="*/ 1 h 740"/>
                <a:gd name="T50" fmla="*/ 1 w 320"/>
                <a:gd name="T51" fmla="*/ 1 h 740"/>
                <a:gd name="T52" fmla="*/ 1 w 320"/>
                <a:gd name="T53" fmla="*/ 1 h 740"/>
                <a:gd name="T54" fmla="*/ 1 w 320"/>
                <a:gd name="T55" fmla="*/ 1 h 740"/>
                <a:gd name="T56" fmla="*/ 1 w 320"/>
                <a:gd name="T57" fmla="*/ 1 h 740"/>
                <a:gd name="T58" fmla="*/ 1 w 320"/>
                <a:gd name="T59" fmla="*/ 1 h 740"/>
                <a:gd name="T60" fmla="*/ 1 w 320"/>
                <a:gd name="T61" fmla="*/ 1 h 7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0"/>
                <a:gd name="T94" fmla="*/ 0 h 740"/>
                <a:gd name="T95" fmla="*/ 320 w 320"/>
                <a:gd name="T96" fmla="*/ 740 h 7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80" name="Freeform 376"/>
            <p:cNvSpPr>
              <a:spLocks/>
            </p:cNvSpPr>
            <p:nvPr/>
          </p:nvSpPr>
          <p:spPr bwMode="auto">
            <a:xfrm>
              <a:off x="3915478" y="2213593"/>
              <a:ext cx="438955" cy="872551"/>
            </a:xfrm>
            <a:custGeom>
              <a:avLst/>
              <a:gdLst>
                <a:gd name="T0" fmla="*/ 1 w 320"/>
                <a:gd name="T1" fmla="*/ 1 h 740"/>
                <a:gd name="T2" fmla="*/ 1 w 320"/>
                <a:gd name="T3" fmla="*/ 1 h 740"/>
                <a:gd name="T4" fmla="*/ 1 w 320"/>
                <a:gd name="T5" fmla="*/ 1 h 740"/>
                <a:gd name="T6" fmla="*/ 1 w 320"/>
                <a:gd name="T7" fmla="*/ 1 h 740"/>
                <a:gd name="T8" fmla="*/ 1 w 320"/>
                <a:gd name="T9" fmla="*/ 1 h 740"/>
                <a:gd name="T10" fmla="*/ 1 w 320"/>
                <a:gd name="T11" fmla="*/ 1 h 740"/>
                <a:gd name="T12" fmla="*/ 1 w 320"/>
                <a:gd name="T13" fmla="*/ 1 h 740"/>
                <a:gd name="T14" fmla="*/ 1 w 320"/>
                <a:gd name="T15" fmla="*/ 1 h 740"/>
                <a:gd name="T16" fmla="*/ 1 w 320"/>
                <a:gd name="T17" fmla="*/ 1 h 740"/>
                <a:gd name="T18" fmla="*/ 1 w 320"/>
                <a:gd name="T19" fmla="*/ 1 h 740"/>
                <a:gd name="T20" fmla="*/ 1 w 320"/>
                <a:gd name="T21" fmla="*/ 1 h 740"/>
                <a:gd name="T22" fmla="*/ 1 w 320"/>
                <a:gd name="T23" fmla="*/ 1 h 740"/>
                <a:gd name="T24" fmla="*/ 1 w 320"/>
                <a:gd name="T25" fmla="*/ 1 h 740"/>
                <a:gd name="T26" fmla="*/ 1 w 320"/>
                <a:gd name="T27" fmla="*/ 0 h 740"/>
                <a:gd name="T28" fmla="*/ 1 w 320"/>
                <a:gd name="T29" fmla="*/ 1 h 740"/>
                <a:gd name="T30" fmla="*/ 1 w 320"/>
                <a:gd name="T31" fmla="*/ 1 h 740"/>
                <a:gd name="T32" fmla="*/ 1 w 320"/>
                <a:gd name="T33" fmla="*/ 1 h 740"/>
                <a:gd name="T34" fmla="*/ 1 w 320"/>
                <a:gd name="T35" fmla="*/ 1 h 740"/>
                <a:gd name="T36" fmla="*/ 1 w 320"/>
                <a:gd name="T37" fmla="*/ 1 h 740"/>
                <a:gd name="T38" fmla="*/ 1 w 320"/>
                <a:gd name="T39" fmla="*/ 1 h 740"/>
                <a:gd name="T40" fmla="*/ 1 w 320"/>
                <a:gd name="T41" fmla="*/ 1 h 740"/>
                <a:gd name="T42" fmla="*/ 1 w 320"/>
                <a:gd name="T43" fmla="*/ 1 h 740"/>
                <a:gd name="T44" fmla="*/ 1 w 320"/>
                <a:gd name="T45" fmla="*/ 1 h 740"/>
                <a:gd name="T46" fmla="*/ 0 w 320"/>
                <a:gd name="T47" fmla="*/ 1 h 740"/>
                <a:gd name="T48" fmla="*/ 1 w 320"/>
                <a:gd name="T49" fmla="*/ 1 h 740"/>
                <a:gd name="T50" fmla="*/ 1 w 320"/>
                <a:gd name="T51" fmla="*/ 1 h 740"/>
                <a:gd name="T52" fmla="*/ 1 w 320"/>
                <a:gd name="T53" fmla="*/ 1 h 740"/>
                <a:gd name="T54" fmla="*/ 1 w 320"/>
                <a:gd name="T55" fmla="*/ 1 h 740"/>
                <a:gd name="T56" fmla="*/ 1 w 320"/>
                <a:gd name="T57" fmla="*/ 1 h 740"/>
                <a:gd name="T58" fmla="*/ 1 w 320"/>
                <a:gd name="T59" fmla="*/ 1 h 740"/>
                <a:gd name="T60" fmla="*/ 1 w 320"/>
                <a:gd name="T61" fmla="*/ 1 h 7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0"/>
                <a:gd name="T94" fmla="*/ 0 h 740"/>
                <a:gd name="T95" fmla="*/ 320 w 320"/>
                <a:gd name="T96" fmla="*/ 740 h 7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81" name="Freeform 377"/>
            <p:cNvSpPr>
              <a:spLocks/>
            </p:cNvSpPr>
            <p:nvPr/>
          </p:nvSpPr>
          <p:spPr bwMode="auto">
            <a:xfrm>
              <a:off x="4126431" y="3036503"/>
              <a:ext cx="1131481" cy="1078757"/>
            </a:xfrm>
            <a:custGeom>
              <a:avLst/>
              <a:gdLst>
                <a:gd name="T0" fmla="*/ 1 w 818"/>
                <a:gd name="T1" fmla="*/ 1 h 915"/>
                <a:gd name="T2" fmla="*/ 1 w 818"/>
                <a:gd name="T3" fmla="*/ 1 h 915"/>
                <a:gd name="T4" fmla="*/ 1 w 818"/>
                <a:gd name="T5" fmla="*/ 1 h 915"/>
                <a:gd name="T6" fmla="*/ 1 w 818"/>
                <a:gd name="T7" fmla="*/ 1 h 915"/>
                <a:gd name="T8" fmla="*/ 1 w 818"/>
                <a:gd name="T9" fmla="*/ 1 h 915"/>
                <a:gd name="T10" fmla="*/ 1 w 818"/>
                <a:gd name="T11" fmla="*/ 1 h 915"/>
                <a:gd name="T12" fmla="*/ 1 w 818"/>
                <a:gd name="T13" fmla="*/ 1 h 915"/>
                <a:gd name="T14" fmla="*/ 1 w 818"/>
                <a:gd name="T15" fmla="*/ 1 h 915"/>
                <a:gd name="T16" fmla="*/ 1 w 818"/>
                <a:gd name="T17" fmla="*/ 1 h 915"/>
                <a:gd name="T18" fmla="*/ 1 w 818"/>
                <a:gd name="T19" fmla="*/ 1 h 915"/>
                <a:gd name="T20" fmla="*/ 1 w 818"/>
                <a:gd name="T21" fmla="*/ 1 h 915"/>
                <a:gd name="T22" fmla="*/ 1 w 818"/>
                <a:gd name="T23" fmla="*/ 1 h 915"/>
                <a:gd name="T24" fmla="*/ 1 w 818"/>
                <a:gd name="T25" fmla="*/ 1 h 915"/>
                <a:gd name="T26" fmla="*/ 1 w 818"/>
                <a:gd name="T27" fmla="*/ 1 h 915"/>
                <a:gd name="T28" fmla="*/ 1 w 818"/>
                <a:gd name="T29" fmla="*/ 1 h 915"/>
                <a:gd name="T30" fmla="*/ 1 w 818"/>
                <a:gd name="T31" fmla="*/ 1 h 915"/>
                <a:gd name="T32" fmla="*/ 1 w 818"/>
                <a:gd name="T33" fmla="*/ 1 h 915"/>
                <a:gd name="T34" fmla="*/ 1 w 818"/>
                <a:gd name="T35" fmla="*/ 1 h 915"/>
                <a:gd name="T36" fmla="*/ 1 w 818"/>
                <a:gd name="T37" fmla="*/ 1 h 915"/>
                <a:gd name="T38" fmla="*/ 1 w 818"/>
                <a:gd name="T39" fmla="*/ 1 h 915"/>
                <a:gd name="T40" fmla="*/ 1 w 818"/>
                <a:gd name="T41" fmla="*/ 1 h 915"/>
                <a:gd name="T42" fmla="*/ 1 w 818"/>
                <a:gd name="T43" fmla="*/ 1 h 915"/>
                <a:gd name="T44" fmla="*/ 1 w 818"/>
                <a:gd name="T45" fmla="*/ 1 h 915"/>
                <a:gd name="T46" fmla="*/ 1 w 818"/>
                <a:gd name="T47" fmla="*/ 1 h 915"/>
                <a:gd name="T48" fmla="*/ 1 w 818"/>
                <a:gd name="T49" fmla="*/ 1 h 915"/>
                <a:gd name="T50" fmla="*/ 1 w 818"/>
                <a:gd name="T51" fmla="*/ 1 h 915"/>
                <a:gd name="T52" fmla="*/ 1 w 818"/>
                <a:gd name="T53" fmla="*/ 1 h 915"/>
                <a:gd name="T54" fmla="*/ 1 w 818"/>
                <a:gd name="T55" fmla="*/ 1 h 915"/>
                <a:gd name="T56" fmla="*/ 1 w 818"/>
                <a:gd name="T57" fmla="*/ 1 h 915"/>
                <a:gd name="T58" fmla="*/ 1 w 818"/>
                <a:gd name="T59" fmla="*/ 1 h 915"/>
                <a:gd name="T60" fmla="*/ 1 w 818"/>
                <a:gd name="T61" fmla="*/ 0 h 915"/>
                <a:gd name="T62" fmla="*/ 1 w 818"/>
                <a:gd name="T63" fmla="*/ 1 h 915"/>
                <a:gd name="T64" fmla="*/ 1 w 818"/>
                <a:gd name="T65" fmla="*/ 1 h 915"/>
                <a:gd name="T66" fmla="*/ 1 w 818"/>
                <a:gd name="T67" fmla="*/ 1 h 915"/>
                <a:gd name="T68" fmla="*/ 1 w 818"/>
                <a:gd name="T69" fmla="*/ 1 h 915"/>
                <a:gd name="T70" fmla="*/ 1 w 818"/>
                <a:gd name="T71" fmla="*/ 1 h 915"/>
                <a:gd name="T72" fmla="*/ 1 w 818"/>
                <a:gd name="T73" fmla="*/ 1 h 915"/>
                <a:gd name="T74" fmla="*/ 1 w 818"/>
                <a:gd name="T75" fmla="*/ 1 h 915"/>
                <a:gd name="T76" fmla="*/ 1 w 818"/>
                <a:gd name="T77" fmla="*/ 1 h 915"/>
                <a:gd name="T78" fmla="*/ 1 w 818"/>
                <a:gd name="T79" fmla="*/ 1 h 9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18"/>
                <a:gd name="T121" fmla="*/ 0 h 915"/>
                <a:gd name="T122" fmla="*/ 818 w 818"/>
                <a:gd name="T123" fmla="*/ 915 h 91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82" name="Freeform 378"/>
            <p:cNvSpPr>
              <a:spLocks/>
            </p:cNvSpPr>
            <p:nvPr/>
          </p:nvSpPr>
          <p:spPr bwMode="auto">
            <a:xfrm>
              <a:off x="4126431" y="3036503"/>
              <a:ext cx="1131481" cy="1078757"/>
            </a:xfrm>
            <a:custGeom>
              <a:avLst/>
              <a:gdLst>
                <a:gd name="T0" fmla="*/ 1 w 818"/>
                <a:gd name="T1" fmla="*/ 1 h 915"/>
                <a:gd name="T2" fmla="*/ 1 w 818"/>
                <a:gd name="T3" fmla="*/ 1 h 915"/>
                <a:gd name="T4" fmla="*/ 1 w 818"/>
                <a:gd name="T5" fmla="*/ 1 h 915"/>
                <a:gd name="T6" fmla="*/ 1 w 818"/>
                <a:gd name="T7" fmla="*/ 1 h 915"/>
                <a:gd name="T8" fmla="*/ 1 w 818"/>
                <a:gd name="T9" fmla="*/ 1 h 915"/>
                <a:gd name="T10" fmla="*/ 1 w 818"/>
                <a:gd name="T11" fmla="*/ 1 h 915"/>
                <a:gd name="T12" fmla="*/ 1 w 818"/>
                <a:gd name="T13" fmla="*/ 1 h 915"/>
                <a:gd name="T14" fmla="*/ 1 w 818"/>
                <a:gd name="T15" fmla="*/ 1 h 915"/>
                <a:gd name="T16" fmla="*/ 1 w 818"/>
                <a:gd name="T17" fmla="*/ 1 h 915"/>
                <a:gd name="T18" fmla="*/ 1 w 818"/>
                <a:gd name="T19" fmla="*/ 1 h 915"/>
                <a:gd name="T20" fmla="*/ 1 w 818"/>
                <a:gd name="T21" fmla="*/ 1 h 915"/>
                <a:gd name="T22" fmla="*/ 1 w 818"/>
                <a:gd name="T23" fmla="*/ 1 h 915"/>
                <a:gd name="T24" fmla="*/ 1 w 818"/>
                <a:gd name="T25" fmla="*/ 1 h 915"/>
                <a:gd name="T26" fmla="*/ 1 w 818"/>
                <a:gd name="T27" fmla="*/ 1 h 915"/>
                <a:gd name="T28" fmla="*/ 1 w 818"/>
                <a:gd name="T29" fmla="*/ 1 h 915"/>
                <a:gd name="T30" fmla="*/ 1 w 818"/>
                <a:gd name="T31" fmla="*/ 1 h 915"/>
                <a:gd name="T32" fmla="*/ 1 w 818"/>
                <a:gd name="T33" fmla="*/ 1 h 915"/>
                <a:gd name="T34" fmla="*/ 1 w 818"/>
                <a:gd name="T35" fmla="*/ 1 h 915"/>
                <a:gd name="T36" fmla="*/ 1 w 818"/>
                <a:gd name="T37" fmla="*/ 1 h 915"/>
                <a:gd name="T38" fmla="*/ 1 w 818"/>
                <a:gd name="T39" fmla="*/ 1 h 915"/>
                <a:gd name="T40" fmla="*/ 1 w 818"/>
                <a:gd name="T41" fmla="*/ 1 h 915"/>
                <a:gd name="T42" fmla="*/ 1 w 818"/>
                <a:gd name="T43" fmla="*/ 1 h 915"/>
                <a:gd name="T44" fmla="*/ 1 w 818"/>
                <a:gd name="T45" fmla="*/ 1 h 915"/>
                <a:gd name="T46" fmla="*/ 1 w 818"/>
                <a:gd name="T47" fmla="*/ 1 h 915"/>
                <a:gd name="T48" fmla="*/ 1 w 818"/>
                <a:gd name="T49" fmla="*/ 1 h 915"/>
                <a:gd name="T50" fmla="*/ 1 w 818"/>
                <a:gd name="T51" fmla="*/ 1 h 915"/>
                <a:gd name="T52" fmla="*/ 1 w 818"/>
                <a:gd name="T53" fmla="*/ 1 h 915"/>
                <a:gd name="T54" fmla="*/ 1 w 818"/>
                <a:gd name="T55" fmla="*/ 1 h 915"/>
                <a:gd name="T56" fmla="*/ 1 w 818"/>
                <a:gd name="T57" fmla="*/ 1 h 915"/>
                <a:gd name="T58" fmla="*/ 1 w 818"/>
                <a:gd name="T59" fmla="*/ 1 h 915"/>
                <a:gd name="T60" fmla="*/ 1 w 818"/>
                <a:gd name="T61" fmla="*/ 0 h 915"/>
                <a:gd name="T62" fmla="*/ 1 w 818"/>
                <a:gd name="T63" fmla="*/ 1 h 915"/>
                <a:gd name="T64" fmla="*/ 1 w 818"/>
                <a:gd name="T65" fmla="*/ 1 h 915"/>
                <a:gd name="T66" fmla="*/ 1 w 818"/>
                <a:gd name="T67" fmla="*/ 1 h 915"/>
                <a:gd name="T68" fmla="*/ 1 w 818"/>
                <a:gd name="T69" fmla="*/ 1 h 915"/>
                <a:gd name="T70" fmla="*/ 1 w 818"/>
                <a:gd name="T71" fmla="*/ 1 h 915"/>
                <a:gd name="T72" fmla="*/ 1 w 818"/>
                <a:gd name="T73" fmla="*/ 1 h 915"/>
                <a:gd name="T74" fmla="*/ 1 w 818"/>
                <a:gd name="T75" fmla="*/ 1 h 915"/>
                <a:gd name="T76" fmla="*/ 1 w 818"/>
                <a:gd name="T77" fmla="*/ 1 h 915"/>
                <a:gd name="T78" fmla="*/ 1 w 818"/>
                <a:gd name="T79" fmla="*/ 1 h 9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18"/>
                <a:gd name="T121" fmla="*/ 0 h 915"/>
                <a:gd name="T122" fmla="*/ 818 w 818"/>
                <a:gd name="T123" fmla="*/ 915 h 91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83" name="Freeform 379"/>
            <p:cNvSpPr>
              <a:spLocks/>
            </p:cNvSpPr>
            <p:nvPr/>
          </p:nvSpPr>
          <p:spPr bwMode="auto">
            <a:xfrm>
              <a:off x="3862206" y="3464187"/>
              <a:ext cx="366505" cy="334127"/>
            </a:xfrm>
            <a:custGeom>
              <a:avLst/>
              <a:gdLst>
                <a:gd name="T0" fmla="*/ 1 w 265"/>
                <a:gd name="T1" fmla="*/ 1 h 284"/>
                <a:gd name="T2" fmla="*/ 1 w 265"/>
                <a:gd name="T3" fmla="*/ 0 h 284"/>
                <a:gd name="T4" fmla="*/ 1 w 265"/>
                <a:gd name="T5" fmla="*/ 1 h 284"/>
                <a:gd name="T6" fmla="*/ 1 w 265"/>
                <a:gd name="T7" fmla="*/ 1 h 284"/>
                <a:gd name="T8" fmla="*/ 1 w 265"/>
                <a:gd name="T9" fmla="*/ 1 h 284"/>
                <a:gd name="T10" fmla="*/ 1 w 265"/>
                <a:gd name="T11" fmla="*/ 1 h 284"/>
                <a:gd name="T12" fmla="*/ 1 w 265"/>
                <a:gd name="T13" fmla="*/ 1 h 284"/>
                <a:gd name="T14" fmla="*/ 1 w 265"/>
                <a:gd name="T15" fmla="*/ 1 h 284"/>
                <a:gd name="T16" fmla="*/ 1 w 265"/>
                <a:gd name="T17" fmla="*/ 1 h 284"/>
                <a:gd name="T18" fmla="*/ 1 w 265"/>
                <a:gd name="T19" fmla="*/ 1 h 284"/>
                <a:gd name="T20" fmla="*/ 1 w 265"/>
                <a:gd name="T21" fmla="*/ 1 h 284"/>
                <a:gd name="T22" fmla="*/ 0 w 265"/>
                <a:gd name="T23" fmla="*/ 1 h 2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284"/>
                <a:gd name="T38" fmla="*/ 265 w 265"/>
                <a:gd name="T39" fmla="*/ 284 h 2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84" name="Freeform 380"/>
            <p:cNvSpPr>
              <a:spLocks/>
            </p:cNvSpPr>
            <p:nvPr/>
          </p:nvSpPr>
          <p:spPr bwMode="auto">
            <a:xfrm>
              <a:off x="3742878" y="3613111"/>
              <a:ext cx="119327" cy="185202"/>
            </a:xfrm>
            <a:custGeom>
              <a:avLst/>
              <a:gdLst>
                <a:gd name="T0" fmla="*/ 1 w 86"/>
                <a:gd name="T1" fmla="*/ 1 h 156"/>
                <a:gd name="T2" fmla="*/ 1 w 86"/>
                <a:gd name="T3" fmla="*/ 1 h 156"/>
                <a:gd name="T4" fmla="*/ 1 w 86"/>
                <a:gd name="T5" fmla="*/ 1 h 156"/>
                <a:gd name="T6" fmla="*/ 1 w 86"/>
                <a:gd name="T7" fmla="*/ 1 h 156"/>
                <a:gd name="T8" fmla="*/ 0 w 86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56"/>
                <a:gd name="T17" fmla="*/ 86 w 86"/>
                <a:gd name="T18" fmla="*/ 156 h 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85" name="Freeform 381"/>
            <p:cNvSpPr>
              <a:spLocks/>
            </p:cNvSpPr>
            <p:nvPr/>
          </p:nvSpPr>
          <p:spPr bwMode="auto">
            <a:xfrm>
              <a:off x="3668301" y="3410727"/>
              <a:ext cx="106542" cy="202385"/>
            </a:xfrm>
            <a:custGeom>
              <a:avLst/>
              <a:gdLst>
                <a:gd name="T0" fmla="*/ 1 w 77"/>
                <a:gd name="T1" fmla="*/ 1 h 170"/>
                <a:gd name="T2" fmla="*/ 1 w 77"/>
                <a:gd name="T3" fmla="*/ 1 h 170"/>
                <a:gd name="T4" fmla="*/ 0 w 77"/>
                <a:gd name="T5" fmla="*/ 0 h 170"/>
                <a:gd name="T6" fmla="*/ 0 60000 65536"/>
                <a:gd name="T7" fmla="*/ 0 60000 65536"/>
                <a:gd name="T8" fmla="*/ 0 60000 65536"/>
                <a:gd name="T9" fmla="*/ 0 w 77"/>
                <a:gd name="T10" fmla="*/ 0 h 170"/>
                <a:gd name="T11" fmla="*/ 77 w 77"/>
                <a:gd name="T12" fmla="*/ 170 h 1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86" name="Freeform 382"/>
            <p:cNvSpPr>
              <a:spLocks/>
            </p:cNvSpPr>
            <p:nvPr/>
          </p:nvSpPr>
          <p:spPr bwMode="auto">
            <a:xfrm>
              <a:off x="3512747" y="2769200"/>
              <a:ext cx="234394" cy="641527"/>
            </a:xfrm>
            <a:custGeom>
              <a:avLst/>
              <a:gdLst>
                <a:gd name="T0" fmla="*/ 1 w 173"/>
                <a:gd name="T1" fmla="*/ 1 h 545"/>
                <a:gd name="T2" fmla="*/ 1 w 173"/>
                <a:gd name="T3" fmla="*/ 1 h 545"/>
                <a:gd name="T4" fmla="*/ 1 w 173"/>
                <a:gd name="T5" fmla="*/ 1 h 545"/>
                <a:gd name="T6" fmla="*/ 1 w 173"/>
                <a:gd name="T7" fmla="*/ 1 h 545"/>
                <a:gd name="T8" fmla="*/ 0 w 173"/>
                <a:gd name="T9" fmla="*/ 1 h 545"/>
                <a:gd name="T10" fmla="*/ 1 w 173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545"/>
                <a:gd name="T20" fmla="*/ 173 w 173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87" name="Freeform 383"/>
            <p:cNvSpPr>
              <a:spLocks/>
            </p:cNvSpPr>
            <p:nvPr/>
          </p:nvSpPr>
          <p:spPr bwMode="auto">
            <a:xfrm>
              <a:off x="3514879" y="2511445"/>
              <a:ext cx="321758" cy="257757"/>
            </a:xfrm>
            <a:custGeom>
              <a:avLst/>
              <a:gdLst>
                <a:gd name="T0" fmla="*/ 0 w 234"/>
                <a:gd name="T1" fmla="*/ 1 h 219"/>
                <a:gd name="T2" fmla="*/ 1 w 234"/>
                <a:gd name="T3" fmla="*/ 1 h 219"/>
                <a:gd name="T4" fmla="*/ 1 w 234"/>
                <a:gd name="T5" fmla="*/ 1 h 219"/>
                <a:gd name="T6" fmla="*/ 1 w 234"/>
                <a:gd name="T7" fmla="*/ 1 h 219"/>
                <a:gd name="T8" fmla="*/ 1 w 234"/>
                <a:gd name="T9" fmla="*/ 1 h 219"/>
                <a:gd name="T10" fmla="*/ 1 w 234"/>
                <a:gd name="T11" fmla="*/ 1 h 219"/>
                <a:gd name="T12" fmla="*/ 1 w 234"/>
                <a:gd name="T13" fmla="*/ 1 h 219"/>
                <a:gd name="T14" fmla="*/ 1 w 234"/>
                <a:gd name="T15" fmla="*/ 1 h 219"/>
                <a:gd name="T16" fmla="*/ 1 w 234"/>
                <a:gd name="T17" fmla="*/ 0 h 2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4"/>
                <a:gd name="T28" fmla="*/ 0 h 219"/>
                <a:gd name="T29" fmla="*/ 234 w 234"/>
                <a:gd name="T30" fmla="*/ 219 h 2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88" name="Freeform 384"/>
            <p:cNvSpPr>
              <a:spLocks/>
            </p:cNvSpPr>
            <p:nvPr/>
          </p:nvSpPr>
          <p:spPr bwMode="auto">
            <a:xfrm>
              <a:off x="3787628" y="2492352"/>
              <a:ext cx="159813" cy="19093"/>
            </a:xfrm>
            <a:custGeom>
              <a:avLst/>
              <a:gdLst>
                <a:gd name="T0" fmla="*/ 0 w 117"/>
                <a:gd name="T1" fmla="*/ 1 h 15"/>
                <a:gd name="T2" fmla="*/ 1 w 117"/>
                <a:gd name="T3" fmla="*/ 1 h 15"/>
                <a:gd name="T4" fmla="*/ 1 w 117"/>
                <a:gd name="T5" fmla="*/ 0 h 15"/>
                <a:gd name="T6" fmla="*/ 0 60000 65536"/>
                <a:gd name="T7" fmla="*/ 0 60000 65536"/>
                <a:gd name="T8" fmla="*/ 0 60000 65536"/>
                <a:gd name="T9" fmla="*/ 0 w 117"/>
                <a:gd name="T10" fmla="*/ 0 h 15"/>
                <a:gd name="T11" fmla="*/ 117 w 11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89" name="Freeform 385"/>
            <p:cNvSpPr>
              <a:spLocks/>
            </p:cNvSpPr>
            <p:nvPr/>
          </p:nvSpPr>
          <p:spPr bwMode="auto">
            <a:xfrm>
              <a:off x="4228712" y="3068962"/>
              <a:ext cx="155552" cy="483054"/>
            </a:xfrm>
            <a:custGeom>
              <a:avLst/>
              <a:gdLst>
                <a:gd name="T0" fmla="*/ 0 w 112"/>
                <a:gd name="T1" fmla="*/ 1 h 407"/>
                <a:gd name="T2" fmla="*/ 1 w 112"/>
                <a:gd name="T3" fmla="*/ 1 h 407"/>
                <a:gd name="T4" fmla="*/ 1 w 112"/>
                <a:gd name="T5" fmla="*/ 0 h 407"/>
                <a:gd name="T6" fmla="*/ 0 60000 65536"/>
                <a:gd name="T7" fmla="*/ 0 60000 65536"/>
                <a:gd name="T8" fmla="*/ 0 60000 65536"/>
                <a:gd name="T9" fmla="*/ 0 w 112"/>
                <a:gd name="T10" fmla="*/ 0 h 407"/>
                <a:gd name="T11" fmla="*/ 112 w 112"/>
                <a:gd name="T12" fmla="*/ 407 h 4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90" name="Freeform 386"/>
            <p:cNvSpPr>
              <a:spLocks/>
            </p:cNvSpPr>
            <p:nvPr/>
          </p:nvSpPr>
          <p:spPr bwMode="auto">
            <a:xfrm>
              <a:off x="3915478" y="2492352"/>
              <a:ext cx="334542" cy="576608"/>
            </a:xfrm>
            <a:custGeom>
              <a:avLst/>
              <a:gdLst>
                <a:gd name="T0" fmla="*/ 1 w 244"/>
                <a:gd name="T1" fmla="*/ 1 h 491"/>
                <a:gd name="T2" fmla="*/ 1 w 244"/>
                <a:gd name="T3" fmla="*/ 1 h 491"/>
                <a:gd name="T4" fmla="*/ 1 w 244"/>
                <a:gd name="T5" fmla="*/ 1 h 491"/>
                <a:gd name="T6" fmla="*/ 1 w 244"/>
                <a:gd name="T7" fmla="*/ 1 h 491"/>
                <a:gd name="T8" fmla="*/ 1 w 244"/>
                <a:gd name="T9" fmla="*/ 1 h 491"/>
                <a:gd name="T10" fmla="*/ 1 w 244"/>
                <a:gd name="T11" fmla="*/ 1 h 491"/>
                <a:gd name="T12" fmla="*/ 0 w 244"/>
                <a:gd name="T13" fmla="*/ 1 h 491"/>
                <a:gd name="T14" fmla="*/ 1 w 244"/>
                <a:gd name="T15" fmla="*/ 1 h 491"/>
                <a:gd name="T16" fmla="*/ 1 w 244"/>
                <a:gd name="T17" fmla="*/ 0 h 4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4"/>
                <a:gd name="T28" fmla="*/ 0 h 491"/>
                <a:gd name="T29" fmla="*/ 244 w 244"/>
                <a:gd name="T30" fmla="*/ 491 h 4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91" name="Freeform 387"/>
            <p:cNvSpPr>
              <a:spLocks/>
            </p:cNvSpPr>
            <p:nvPr/>
          </p:nvSpPr>
          <p:spPr bwMode="auto">
            <a:xfrm>
              <a:off x="3512747" y="2492352"/>
              <a:ext cx="871517" cy="1305962"/>
            </a:xfrm>
            <a:custGeom>
              <a:avLst/>
              <a:gdLst>
                <a:gd name="T0" fmla="*/ 1 w 632"/>
                <a:gd name="T1" fmla="*/ 1 h 1105"/>
                <a:gd name="T2" fmla="*/ 1 w 632"/>
                <a:gd name="T3" fmla="*/ 1 h 1105"/>
                <a:gd name="T4" fmla="*/ 1 w 632"/>
                <a:gd name="T5" fmla="*/ 1 h 1105"/>
                <a:gd name="T6" fmla="*/ 1 w 632"/>
                <a:gd name="T7" fmla="*/ 1 h 1105"/>
                <a:gd name="T8" fmla="*/ 1 w 632"/>
                <a:gd name="T9" fmla="*/ 1 h 1105"/>
                <a:gd name="T10" fmla="*/ 1 w 632"/>
                <a:gd name="T11" fmla="*/ 1 h 1105"/>
                <a:gd name="T12" fmla="*/ 1 w 632"/>
                <a:gd name="T13" fmla="*/ 1 h 1105"/>
                <a:gd name="T14" fmla="*/ 1 w 632"/>
                <a:gd name="T15" fmla="*/ 1 h 1105"/>
                <a:gd name="T16" fmla="*/ 1 w 632"/>
                <a:gd name="T17" fmla="*/ 1 h 1105"/>
                <a:gd name="T18" fmla="*/ 1 w 632"/>
                <a:gd name="T19" fmla="*/ 1 h 1105"/>
                <a:gd name="T20" fmla="*/ 1 w 632"/>
                <a:gd name="T21" fmla="*/ 1 h 1105"/>
                <a:gd name="T22" fmla="*/ 1 w 632"/>
                <a:gd name="T23" fmla="*/ 1 h 1105"/>
                <a:gd name="T24" fmla="*/ 1 w 632"/>
                <a:gd name="T25" fmla="*/ 1 h 1105"/>
                <a:gd name="T26" fmla="*/ 1 w 632"/>
                <a:gd name="T27" fmla="*/ 1 h 1105"/>
                <a:gd name="T28" fmla="*/ 1 w 632"/>
                <a:gd name="T29" fmla="*/ 1 h 1105"/>
                <a:gd name="T30" fmla="*/ 1 w 632"/>
                <a:gd name="T31" fmla="*/ 1 h 1105"/>
                <a:gd name="T32" fmla="*/ 1 w 632"/>
                <a:gd name="T33" fmla="*/ 1 h 1105"/>
                <a:gd name="T34" fmla="*/ 1 w 632"/>
                <a:gd name="T35" fmla="*/ 1 h 1105"/>
                <a:gd name="T36" fmla="*/ 1 w 632"/>
                <a:gd name="T37" fmla="*/ 1 h 1105"/>
                <a:gd name="T38" fmla="*/ 1 w 632"/>
                <a:gd name="T39" fmla="*/ 1 h 1105"/>
                <a:gd name="T40" fmla="*/ 1 w 632"/>
                <a:gd name="T41" fmla="*/ 1 h 1105"/>
                <a:gd name="T42" fmla="*/ 1 w 632"/>
                <a:gd name="T43" fmla="*/ 0 h 1105"/>
                <a:gd name="T44" fmla="*/ 1 w 632"/>
                <a:gd name="T45" fmla="*/ 1 h 1105"/>
                <a:gd name="T46" fmla="*/ 1 w 632"/>
                <a:gd name="T47" fmla="*/ 1 h 1105"/>
                <a:gd name="T48" fmla="*/ 1 w 632"/>
                <a:gd name="T49" fmla="*/ 1 h 1105"/>
                <a:gd name="T50" fmla="*/ 1 w 632"/>
                <a:gd name="T51" fmla="*/ 1 h 1105"/>
                <a:gd name="T52" fmla="*/ 1 w 632"/>
                <a:gd name="T53" fmla="*/ 1 h 1105"/>
                <a:gd name="T54" fmla="*/ 1 w 632"/>
                <a:gd name="T55" fmla="*/ 1 h 1105"/>
                <a:gd name="T56" fmla="*/ 1 w 632"/>
                <a:gd name="T57" fmla="*/ 1 h 1105"/>
                <a:gd name="T58" fmla="*/ 1 w 632"/>
                <a:gd name="T59" fmla="*/ 1 h 1105"/>
                <a:gd name="T60" fmla="*/ 1 w 632"/>
                <a:gd name="T61" fmla="*/ 1 h 1105"/>
                <a:gd name="T62" fmla="*/ 1 w 632"/>
                <a:gd name="T63" fmla="*/ 1 h 1105"/>
                <a:gd name="T64" fmla="*/ 0 w 632"/>
                <a:gd name="T65" fmla="*/ 1 h 1105"/>
                <a:gd name="T66" fmla="*/ 1 w 632"/>
                <a:gd name="T67" fmla="*/ 1 h 1105"/>
                <a:gd name="T68" fmla="*/ 1 w 632"/>
                <a:gd name="T69" fmla="*/ 1 h 1105"/>
                <a:gd name="T70" fmla="*/ 1 w 632"/>
                <a:gd name="T71" fmla="*/ 1 h 1105"/>
                <a:gd name="T72" fmla="*/ 1 w 632"/>
                <a:gd name="T73" fmla="*/ 1 h 1105"/>
                <a:gd name="T74" fmla="*/ 1 w 632"/>
                <a:gd name="T75" fmla="*/ 1 h 1105"/>
                <a:gd name="T76" fmla="*/ 1 w 632"/>
                <a:gd name="T77" fmla="*/ 1 h 1105"/>
                <a:gd name="T78" fmla="*/ 1 w 632"/>
                <a:gd name="T79" fmla="*/ 1 h 1105"/>
                <a:gd name="T80" fmla="*/ 1 w 632"/>
                <a:gd name="T81" fmla="*/ 1 h 1105"/>
                <a:gd name="T82" fmla="*/ 1 w 632"/>
                <a:gd name="T83" fmla="*/ 1 h 1105"/>
                <a:gd name="T84" fmla="*/ 1 w 632"/>
                <a:gd name="T85" fmla="*/ 1 h 1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32"/>
                <a:gd name="T130" fmla="*/ 0 h 1105"/>
                <a:gd name="T131" fmla="*/ 632 w 632"/>
                <a:gd name="T132" fmla="*/ 1105 h 11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92" name="Freeform 388"/>
            <p:cNvSpPr>
              <a:spLocks/>
            </p:cNvSpPr>
            <p:nvPr/>
          </p:nvSpPr>
          <p:spPr bwMode="auto">
            <a:xfrm>
              <a:off x="3512747" y="2492352"/>
              <a:ext cx="871517" cy="1305962"/>
            </a:xfrm>
            <a:custGeom>
              <a:avLst/>
              <a:gdLst>
                <a:gd name="T0" fmla="*/ 1 w 632"/>
                <a:gd name="T1" fmla="*/ 1 h 1105"/>
                <a:gd name="T2" fmla="*/ 1 w 632"/>
                <a:gd name="T3" fmla="*/ 1 h 1105"/>
                <a:gd name="T4" fmla="*/ 1 w 632"/>
                <a:gd name="T5" fmla="*/ 1 h 1105"/>
                <a:gd name="T6" fmla="*/ 1 w 632"/>
                <a:gd name="T7" fmla="*/ 1 h 1105"/>
                <a:gd name="T8" fmla="*/ 1 w 632"/>
                <a:gd name="T9" fmla="*/ 1 h 1105"/>
                <a:gd name="T10" fmla="*/ 1 w 632"/>
                <a:gd name="T11" fmla="*/ 1 h 1105"/>
                <a:gd name="T12" fmla="*/ 1 w 632"/>
                <a:gd name="T13" fmla="*/ 1 h 1105"/>
                <a:gd name="T14" fmla="*/ 1 w 632"/>
                <a:gd name="T15" fmla="*/ 1 h 1105"/>
                <a:gd name="T16" fmla="*/ 1 w 632"/>
                <a:gd name="T17" fmla="*/ 1 h 1105"/>
                <a:gd name="T18" fmla="*/ 1 w 632"/>
                <a:gd name="T19" fmla="*/ 1 h 1105"/>
                <a:gd name="T20" fmla="*/ 1 w 632"/>
                <a:gd name="T21" fmla="*/ 1 h 1105"/>
                <a:gd name="T22" fmla="*/ 1 w 632"/>
                <a:gd name="T23" fmla="*/ 1 h 1105"/>
                <a:gd name="T24" fmla="*/ 1 w 632"/>
                <a:gd name="T25" fmla="*/ 1 h 1105"/>
                <a:gd name="T26" fmla="*/ 1 w 632"/>
                <a:gd name="T27" fmla="*/ 1 h 1105"/>
                <a:gd name="T28" fmla="*/ 1 w 632"/>
                <a:gd name="T29" fmla="*/ 1 h 1105"/>
                <a:gd name="T30" fmla="*/ 1 w 632"/>
                <a:gd name="T31" fmla="*/ 1 h 1105"/>
                <a:gd name="T32" fmla="*/ 1 w 632"/>
                <a:gd name="T33" fmla="*/ 1 h 1105"/>
                <a:gd name="T34" fmla="*/ 1 w 632"/>
                <a:gd name="T35" fmla="*/ 1 h 1105"/>
                <a:gd name="T36" fmla="*/ 1 w 632"/>
                <a:gd name="T37" fmla="*/ 1 h 1105"/>
                <a:gd name="T38" fmla="*/ 1 w 632"/>
                <a:gd name="T39" fmla="*/ 1 h 1105"/>
                <a:gd name="T40" fmla="*/ 1 w 632"/>
                <a:gd name="T41" fmla="*/ 1 h 1105"/>
                <a:gd name="T42" fmla="*/ 1 w 632"/>
                <a:gd name="T43" fmla="*/ 0 h 1105"/>
                <a:gd name="T44" fmla="*/ 1 w 632"/>
                <a:gd name="T45" fmla="*/ 1 h 1105"/>
                <a:gd name="T46" fmla="*/ 1 w 632"/>
                <a:gd name="T47" fmla="*/ 1 h 1105"/>
                <a:gd name="T48" fmla="*/ 1 w 632"/>
                <a:gd name="T49" fmla="*/ 1 h 1105"/>
                <a:gd name="T50" fmla="*/ 1 w 632"/>
                <a:gd name="T51" fmla="*/ 1 h 1105"/>
                <a:gd name="T52" fmla="*/ 1 w 632"/>
                <a:gd name="T53" fmla="*/ 1 h 1105"/>
                <a:gd name="T54" fmla="*/ 1 w 632"/>
                <a:gd name="T55" fmla="*/ 1 h 1105"/>
                <a:gd name="T56" fmla="*/ 1 w 632"/>
                <a:gd name="T57" fmla="*/ 1 h 1105"/>
                <a:gd name="T58" fmla="*/ 1 w 632"/>
                <a:gd name="T59" fmla="*/ 1 h 1105"/>
                <a:gd name="T60" fmla="*/ 1 w 632"/>
                <a:gd name="T61" fmla="*/ 1 h 1105"/>
                <a:gd name="T62" fmla="*/ 1 w 632"/>
                <a:gd name="T63" fmla="*/ 1 h 1105"/>
                <a:gd name="T64" fmla="*/ 0 w 632"/>
                <a:gd name="T65" fmla="*/ 1 h 1105"/>
                <a:gd name="T66" fmla="*/ 1 w 632"/>
                <a:gd name="T67" fmla="*/ 1 h 1105"/>
                <a:gd name="T68" fmla="*/ 1 w 632"/>
                <a:gd name="T69" fmla="*/ 1 h 1105"/>
                <a:gd name="T70" fmla="*/ 1 w 632"/>
                <a:gd name="T71" fmla="*/ 1 h 1105"/>
                <a:gd name="T72" fmla="*/ 1 w 632"/>
                <a:gd name="T73" fmla="*/ 1 h 1105"/>
                <a:gd name="T74" fmla="*/ 1 w 632"/>
                <a:gd name="T75" fmla="*/ 1 h 1105"/>
                <a:gd name="T76" fmla="*/ 1 w 632"/>
                <a:gd name="T77" fmla="*/ 1 h 1105"/>
                <a:gd name="T78" fmla="*/ 1 w 632"/>
                <a:gd name="T79" fmla="*/ 1 h 1105"/>
                <a:gd name="T80" fmla="*/ 1 w 632"/>
                <a:gd name="T81" fmla="*/ 1 h 1105"/>
                <a:gd name="T82" fmla="*/ 1 w 632"/>
                <a:gd name="T83" fmla="*/ 1 h 1105"/>
                <a:gd name="T84" fmla="*/ 1 w 632"/>
                <a:gd name="T85" fmla="*/ 1 h 1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32"/>
                <a:gd name="T130" fmla="*/ 0 h 1105"/>
                <a:gd name="T131" fmla="*/ 632 w 632"/>
                <a:gd name="T132" fmla="*/ 1105 h 11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93" name="Freeform 389"/>
            <p:cNvSpPr>
              <a:spLocks/>
            </p:cNvSpPr>
            <p:nvPr/>
          </p:nvSpPr>
          <p:spPr bwMode="auto">
            <a:xfrm>
              <a:off x="2792520" y="2553449"/>
              <a:ext cx="954620" cy="922194"/>
            </a:xfrm>
            <a:custGeom>
              <a:avLst/>
              <a:gdLst>
                <a:gd name="T0" fmla="*/ 1 w 693"/>
                <a:gd name="T1" fmla="*/ 1 h 781"/>
                <a:gd name="T2" fmla="*/ 1 w 693"/>
                <a:gd name="T3" fmla="*/ 1 h 781"/>
                <a:gd name="T4" fmla="*/ 1 w 693"/>
                <a:gd name="T5" fmla="*/ 1 h 781"/>
                <a:gd name="T6" fmla="*/ 1 w 693"/>
                <a:gd name="T7" fmla="*/ 1 h 781"/>
                <a:gd name="T8" fmla="*/ 1 w 693"/>
                <a:gd name="T9" fmla="*/ 1 h 781"/>
                <a:gd name="T10" fmla="*/ 1 w 693"/>
                <a:gd name="T11" fmla="*/ 1 h 781"/>
                <a:gd name="T12" fmla="*/ 1 w 693"/>
                <a:gd name="T13" fmla="*/ 1 h 781"/>
                <a:gd name="T14" fmla="*/ 1 w 693"/>
                <a:gd name="T15" fmla="*/ 1 h 781"/>
                <a:gd name="T16" fmla="*/ 1 w 693"/>
                <a:gd name="T17" fmla="*/ 1 h 781"/>
                <a:gd name="T18" fmla="*/ 1 w 693"/>
                <a:gd name="T19" fmla="*/ 1 h 781"/>
                <a:gd name="T20" fmla="*/ 1 w 693"/>
                <a:gd name="T21" fmla="*/ 1 h 781"/>
                <a:gd name="T22" fmla="*/ 0 w 693"/>
                <a:gd name="T23" fmla="*/ 1 h 781"/>
                <a:gd name="T24" fmla="*/ 1 w 693"/>
                <a:gd name="T25" fmla="*/ 1 h 781"/>
                <a:gd name="T26" fmla="*/ 1 w 693"/>
                <a:gd name="T27" fmla="*/ 1 h 781"/>
                <a:gd name="T28" fmla="*/ 1 w 693"/>
                <a:gd name="T29" fmla="*/ 1 h 781"/>
                <a:gd name="T30" fmla="*/ 1 w 693"/>
                <a:gd name="T31" fmla="*/ 1 h 781"/>
                <a:gd name="T32" fmla="*/ 1 w 693"/>
                <a:gd name="T33" fmla="*/ 0 h 781"/>
                <a:gd name="T34" fmla="*/ 1 w 693"/>
                <a:gd name="T35" fmla="*/ 1 h 781"/>
                <a:gd name="T36" fmla="*/ 1 w 693"/>
                <a:gd name="T37" fmla="*/ 1 h 781"/>
                <a:gd name="T38" fmla="*/ 1 w 693"/>
                <a:gd name="T39" fmla="*/ 1 h 781"/>
                <a:gd name="T40" fmla="*/ 1 w 693"/>
                <a:gd name="T41" fmla="*/ 1 h 781"/>
                <a:gd name="T42" fmla="*/ 1 w 693"/>
                <a:gd name="T43" fmla="*/ 1 h 781"/>
                <a:gd name="T44" fmla="*/ 1 w 693"/>
                <a:gd name="T45" fmla="*/ 1 h 781"/>
                <a:gd name="T46" fmla="*/ 1 w 693"/>
                <a:gd name="T47" fmla="*/ 1 h 7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93"/>
                <a:gd name="T73" fmla="*/ 0 h 781"/>
                <a:gd name="T74" fmla="*/ 693 w 693"/>
                <a:gd name="T75" fmla="*/ 781 h 78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94" name="Freeform 390"/>
            <p:cNvSpPr>
              <a:spLocks/>
            </p:cNvSpPr>
            <p:nvPr/>
          </p:nvSpPr>
          <p:spPr bwMode="auto">
            <a:xfrm>
              <a:off x="2792520" y="2553449"/>
              <a:ext cx="954620" cy="922194"/>
            </a:xfrm>
            <a:custGeom>
              <a:avLst/>
              <a:gdLst>
                <a:gd name="T0" fmla="*/ 1 w 693"/>
                <a:gd name="T1" fmla="*/ 1 h 781"/>
                <a:gd name="T2" fmla="*/ 1 w 693"/>
                <a:gd name="T3" fmla="*/ 1 h 781"/>
                <a:gd name="T4" fmla="*/ 1 w 693"/>
                <a:gd name="T5" fmla="*/ 1 h 781"/>
                <a:gd name="T6" fmla="*/ 1 w 693"/>
                <a:gd name="T7" fmla="*/ 1 h 781"/>
                <a:gd name="T8" fmla="*/ 1 w 693"/>
                <a:gd name="T9" fmla="*/ 1 h 781"/>
                <a:gd name="T10" fmla="*/ 1 w 693"/>
                <a:gd name="T11" fmla="*/ 1 h 781"/>
                <a:gd name="T12" fmla="*/ 1 w 693"/>
                <a:gd name="T13" fmla="*/ 1 h 781"/>
                <a:gd name="T14" fmla="*/ 1 w 693"/>
                <a:gd name="T15" fmla="*/ 1 h 781"/>
                <a:gd name="T16" fmla="*/ 1 w 693"/>
                <a:gd name="T17" fmla="*/ 1 h 781"/>
                <a:gd name="T18" fmla="*/ 1 w 693"/>
                <a:gd name="T19" fmla="*/ 1 h 781"/>
                <a:gd name="T20" fmla="*/ 1 w 693"/>
                <a:gd name="T21" fmla="*/ 1 h 781"/>
                <a:gd name="T22" fmla="*/ 0 w 693"/>
                <a:gd name="T23" fmla="*/ 1 h 781"/>
                <a:gd name="T24" fmla="*/ 1 w 693"/>
                <a:gd name="T25" fmla="*/ 1 h 781"/>
                <a:gd name="T26" fmla="*/ 1 w 693"/>
                <a:gd name="T27" fmla="*/ 1 h 781"/>
                <a:gd name="T28" fmla="*/ 1 w 693"/>
                <a:gd name="T29" fmla="*/ 1 h 781"/>
                <a:gd name="T30" fmla="*/ 1 w 693"/>
                <a:gd name="T31" fmla="*/ 1 h 781"/>
                <a:gd name="T32" fmla="*/ 1 w 693"/>
                <a:gd name="T33" fmla="*/ 0 h 781"/>
                <a:gd name="T34" fmla="*/ 1 w 693"/>
                <a:gd name="T35" fmla="*/ 1 h 781"/>
                <a:gd name="T36" fmla="*/ 1 w 693"/>
                <a:gd name="T37" fmla="*/ 1 h 781"/>
                <a:gd name="T38" fmla="*/ 1 w 693"/>
                <a:gd name="T39" fmla="*/ 1 h 781"/>
                <a:gd name="T40" fmla="*/ 1 w 693"/>
                <a:gd name="T41" fmla="*/ 1 h 781"/>
                <a:gd name="T42" fmla="*/ 1 w 693"/>
                <a:gd name="T43" fmla="*/ 1 h 781"/>
                <a:gd name="T44" fmla="*/ 1 w 693"/>
                <a:gd name="T45" fmla="*/ 1 h 781"/>
                <a:gd name="T46" fmla="*/ 1 w 693"/>
                <a:gd name="T47" fmla="*/ 1 h 7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93"/>
                <a:gd name="T73" fmla="*/ 0 h 781"/>
                <a:gd name="T74" fmla="*/ 693 w 693"/>
                <a:gd name="T75" fmla="*/ 781 h 78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95" name="Freeform 391"/>
            <p:cNvSpPr>
              <a:spLocks/>
            </p:cNvSpPr>
            <p:nvPr/>
          </p:nvSpPr>
          <p:spPr bwMode="auto">
            <a:xfrm>
              <a:off x="6702629" y="5417402"/>
              <a:ext cx="104411" cy="185202"/>
            </a:xfrm>
            <a:custGeom>
              <a:avLst/>
              <a:gdLst>
                <a:gd name="T0" fmla="*/ 1 w 75"/>
                <a:gd name="T1" fmla="*/ 1 h 157"/>
                <a:gd name="T2" fmla="*/ 1 w 75"/>
                <a:gd name="T3" fmla="*/ 1 h 157"/>
                <a:gd name="T4" fmla="*/ 1 w 75"/>
                <a:gd name="T5" fmla="*/ 1 h 157"/>
                <a:gd name="T6" fmla="*/ 1 w 75"/>
                <a:gd name="T7" fmla="*/ 1 h 157"/>
                <a:gd name="T8" fmla="*/ 1 w 75"/>
                <a:gd name="T9" fmla="*/ 1 h 157"/>
                <a:gd name="T10" fmla="*/ 1 w 75"/>
                <a:gd name="T11" fmla="*/ 1 h 157"/>
                <a:gd name="T12" fmla="*/ 1 w 75"/>
                <a:gd name="T13" fmla="*/ 1 h 157"/>
                <a:gd name="T14" fmla="*/ 1 w 75"/>
                <a:gd name="T15" fmla="*/ 1 h 157"/>
                <a:gd name="T16" fmla="*/ 1 w 75"/>
                <a:gd name="T17" fmla="*/ 1 h 157"/>
                <a:gd name="T18" fmla="*/ 1 w 75"/>
                <a:gd name="T19" fmla="*/ 1 h 157"/>
                <a:gd name="T20" fmla="*/ 1 w 75"/>
                <a:gd name="T21" fmla="*/ 1 h 157"/>
                <a:gd name="T22" fmla="*/ 1 w 75"/>
                <a:gd name="T23" fmla="*/ 1 h 157"/>
                <a:gd name="T24" fmla="*/ 1 w 75"/>
                <a:gd name="T25" fmla="*/ 1 h 157"/>
                <a:gd name="T26" fmla="*/ 1 w 75"/>
                <a:gd name="T27" fmla="*/ 1 h 157"/>
                <a:gd name="T28" fmla="*/ 1 w 75"/>
                <a:gd name="T29" fmla="*/ 1 h 157"/>
                <a:gd name="T30" fmla="*/ 1 w 75"/>
                <a:gd name="T31" fmla="*/ 1 h 157"/>
                <a:gd name="T32" fmla="*/ 1 w 75"/>
                <a:gd name="T33" fmla="*/ 0 h 157"/>
                <a:gd name="T34" fmla="*/ 1 w 75"/>
                <a:gd name="T35" fmla="*/ 1 h 157"/>
                <a:gd name="T36" fmla="*/ 1 w 75"/>
                <a:gd name="T37" fmla="*/ 1 h 157"/>
                <a:gd name="T38" fmla="*/ 1 w 75"/>
                <a:gd name="T39" fmla="*/ 1 h 157"/>
                <a:gd name="T40" fmla="*/ 1 w 75"/>
                <a:gd name="T41" fmla="*/ 1 h 157"/>
                <a:gd name="T42" fmla="*/ 0 w 75"/>
                <a:gd name="T43" fmla="*/ 1 h 157"/>
                <a:gd name="T44" fmla="*/ 1 w 75"/>
                <a:gd name="T45" fmla="*/ 1 h 157"/>
                <a:gd name="T46" fmla="*/ 1 w 75"/>
                <a:gd name="T47" fmla="*/ 1 h 157"/>
                <a:gd name="T48" fmla="*/ 1 w 75"/>
                <a:gd name="T49" fmla="*/ 1 h 157"/>
                <a:gd name="T50" fmla="*/ 1 w 75"/>
                <a:gd name="T51" fmla="*/ 1 h 157"/>
                <a:gd name="T52" fmla="*/ 1 w 75"/>
                <a:gd name="T53" fmla="*/ 1 h 157"/>
                <a:gd name="T54" fmla="*/ 1 w 75"/>
                <a:gd name="T55" fmla="*/ 1 h 157"/>
                <a:gd name="T56" fmla="*/ 1 w 75"/>
                <a:gd name="T57" fmla="*/ 1 h 157"/>
                <a:gd name="T58" fmla="*/ 1 w 75"/>
                <a:gd name="T59" fmla="*/ 1 h 157"/>
                <a:gd name="T60" fmla="*/ 1 w 75"/>
                <a:gd name="T61" fmla="*/ 1 h 157"/>
                <a:gd name="T62" fmla="*/ 1 w 75"/>
                <a:gd name="T63" fmla="*/ 1 h 157"/>
                <a:gd name="T64" fmla="*/ 1 w 75"/>
                <a:gd name="T65" fmla="*/ 1 h 1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157"/>
                <a:gd name="T101" fmla="*/ 75 w 75"/>
                <a:gd name="T102" fmla="*/ 157 h 1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96" name="Freeform 392"/>
            <p:cNvSpPr>
              <a:spLocks/>
            </p:cNvSpPr>
            <p:nvPr/>
          </p:nvSpPr>
          <p:spPr bwMode="auto">
            <a:xfrm>
              <a:off x="6702629" y="5417402"/>
              <a:ext cx="104411" cy="185202"/>
            </a:xfrm>
            <a:custGeom>
              <a:avLst/>
              <a:gdLst>
                <a:gd name="T0" fmla="*/ 1 w 75"/>
                <a:gd name="T1" fmla="*/ 1 h 157"/>
                <a:gd name="T2" fmla="*/ 1 w 75"/>
                <a:gd name="T3" fmla="*/ 1 h 157"/>
                <a:gd name="T4" fmla="*/ 1 w 75"/>
                <a:gd name="T5" fmla="*/ 1 h 157"/>
                <a:gd name="T6" fmla="*/ 1 w 75"/>
                <a:gd name="T7" fmla="*/ 1 h 157"/>
                <a:gd name="T8" fmla="*/ 1 w 75"/>
                <a:gd name="T9" fmla="*/ 1 h 157"/>
                <a:gd name="T10" fmla="*/ 1 w 75"/>
                <a:gd name="T11" fmla="*/ 1 h 157"/>
                <a:gd name="T12" fmla="*/ 1 w 75"/>
                <a:gd name="T13" fmla="*/ 1 h 157"/>
                <a:gd name="T14" fmla="*/ 1 w 75"/>
                <a:gd name="T15" fmla="*/ 1 h 157"/>
                <a:gd name="T16" fmla="*/ 1 w 75"/>
                <a:gd name="T17" fmla="*/ 1 h 157"/>
                <a:gd name="T18" fmla="*/ 1 w 75"/>
                <a:gd name="T19" fmla="*/ 1 h 157"/>
                <a:gd name="T20" fmla="*/ 1 w 75"/>
                <a:gd name="T21" fmla="*/ 1 h 157"/>
                <a:gd name="T22" fmla="*/ 1 w 75"/>
                <a:gd name="T23" fmla="*/ 1 h 157"/>
                <a:gd name="T24" fmla="*/ 1 w 75"/>
                <a:gd name="T25" fmla="*/ 1 h 157"/>
                <a:gd name="T26" fmla="*/ 1 w 75"/>
                <a:gd name="T27" fmla="*/ 1 h 157"/>
                <a:gd name="T28" fmla="*/ 1 w 75"/>
                <a:gd name="T29" fmla="*/ 1 h 157"/>
                <a:gd name="T30" fmla="*/ 1 w 75"/>
                <a:gd name="T31" fmla="*/ 1 h 157"/>
                <a:gd name="T32" fmla="*/ 1 w 75"/>
                <a:gd name="T33" fmla="*/ 0 h 157"/>
                <a:gd name="T34" fmla="*/ 1 w 75"/>
                <a:gd name="T35" fmla="*/ 1 h 157"/>
                <a:gd name="T36" fmla="*/ 1 w 75"/>
                <a:gd name="T37" fmla="*/ 1 h 157"/>
                <a:gd name="T38" fmla="*/ 1 w 75"/>
                <a:gd name="T39" fmla="*/ 1 h 157"/>
                <a:gd name="T40" fmla="*/ 1 w 75"/>
                <a:gd name="T41" fmla="*/ 1 h 157"/>
                <a:gd name="T42" fmla="*/ 0 w 75"/>
                <a:gd name="T43" fmla="*/ 1 h 157"/>
                <a:gd name="T44" fmla="*/ 1 w 75"/>
                <a:gd name="T45" fmla="*/ 1 h 157"/>
                <a:gd name="T46" fmla="*/ 1 w 75"/>
                <a:gd name="T47" fmla="*/ 1 h 157"/>
                <a:gd name="T48" fmla="*/ 1 w 75"/>
                <a:gd name="T49" fmla="*/ 1 h 157"/>
                <a:gd name="T50" fmla="*/ 1 w 75"/>
                <a:gd name="T51" fmla="*/ 1 h 157"/>
                <a:gd name="T52" fmla="*/ 1 w 75"/>
                <a:gd name="T53" fmla="*/ 1 h 157"/>
                <a:gd name="T54" fmla="*/ 1 w 75"/>
                <a:gd name="T55" fmla="*/ 1 h 157"/>
                <a:gd name="T56" fmla="*/ 1 w 75"/>
                <a:gd name="T57" fmla="*/ 1 h 157"/>
                <a:gd name="T58" fmla="*/ 1 w 75"/>
                <a:gd name="T59" fmla="*/ 1 h 157"/>
                <a:gd name="T60" fmla="*/ 1 w 75"/>
                <a:gd name="T61" fmla="*/ 1 h 157"/>
                <a:gd name="T62" fmla="*/ 1 w 75"/>
                <a:gd name="T63" fmla="*/ 1 h 157"/>
                <a:gd name="T64" fmla="*/ 1 w 75"/>
                <a:gd name="T65" fmla="*/ 1 h 1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157"/>
                <a:gd name="T101" fmla="*/ 75 w 75"/>
                <a:gd name="T102" fmla="*/ 157 h 1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97" name="Freeform 393"/>
            <p:cNvSpPr>
              <a:spLocks/>
            </p:cNvSpPr>
            <p:nvPr/>
          </p:nvSpPr>
          <p:spPr bwMode="auto">
            <a:xfrm>
              <a:off x="6836871" y="5306663"/>
              <a:ext cx="185383" cy="106922"/>
            </a:xfrm>
            <a:custGeom>
              <a:avLst/>
              <a:gdLst>
                <a:gd name="T0" fmla="*/ 1 w 134"/>
                <a:gd name="T1" fmla="*/ 1 h 90"/>
                <a:gd name="T2" fmla="*/ 1 w 134"/>
                <a:gd name="T3" fmla="*/ 1 h 90"/>
                <a:gd name="T4" fmla="*/ 1 w 134"/>
                <a:gd name="T5" fmla="*/ 1 h 90"/>
                <a:gd name="T6" fmla="*/ 1 w 134"/>
                <a:gd name="T7" fmla="*/ 0 h 90"/>
                <a:gd name="T8" fmla="*/ 1 w 134"/>
                <a:gd name="T9" fmla="*/ 1 h 90"/>
                <a:gd name="T10" fmla="*/ 1 w 134"/>
                <a:gd name="T11" fmla="*/ 1 h 90"/>
                <a:gd name="T12" fmla="*/ 1 w 134"/>
                <a:gd name="T13" fmla="*/ 1 h 90"/>
                <a:gd name="T14" fmla="*/ 1 w 134"/>
                <a:gd name="T15" fmla="*/ 1 h 90"/>
                <a:gd name="T16" fmla="*/ 1 w 134"/>
                <a:gd name="T17" fmla="*/ 1 h 90"/>
                <a:gd name="T18" fmla="*/ 0 w 134"/>
                <a:gd name="T19" fmla="*/ 1 h 90"/>
                <a:gd name="T20" fmla="*/ 1 w 134"/>
                <a:gd name="T21" fmla="*/ 1 h 90"/>
                <a:gd name="T22" fmla="*/ 1 w 134"/>
                <a:gd name="T23" fmla="*/ 1 h 90"/>
                <a:gd name="T24" fmla="*/ 1 w 134"/>
                <a:gd name="T25" fmla="*/ 1 h 90"/>
                <a:gd name="T26" fmla="*/ 1 w 134"/>
                <a:gd name="T27" fmla="*/ 1 h 90"/>
                <a:gd name="T28" fmla="*/ 1 w 134"/>
                <a:gd name="T29" fmla="*/ 1 h 90"/>
                <a:gd name="T30" fmla="*/ 1 w 134"/>
                <a:gd name="T31" fmla="*/ 1 h 90"/>
                <a:gd name="T32" fmla="*/ 1 w 134"/>
                <a:gd name="T33" fmla="*/ 1 h 90"/>
                <a:gd name="T34" fmla="*/ 1 w 134"/>
                <a:gd name="T35" fmla="*/ 1 h 90"/>
                <a:gd name="T36" fmla="*/ 1 w 134"/>
                <a:gd name="T37" fmla="*/ 1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4"/>
                <a:gd name="T58" fmla="*/ 0 h 90"/>
                <a:gd name="T59" fmla="*/ 134 w 134"/>
                <a:gd name="T60" fmla="*/ 90 h 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98" name="Freeform 394"/>
            <p:cNvSpPr>
              <a:spLocks/>
            </p:cNvSpPr>
            <p:nvPr/>
          </p:nvSpPr>
          <p:spPr bwMode="auto">
            <a:xfrm>
              <a:off x="6836871" y="5306663"/>
              <a:ext cx="185383" cy="106922"/>
            </a:xfrm>
            <a:custGeom>
              <a:avLst/>
              <a:gdLst>
                <a:gd name="T0" fmla="*/ 1 w 134"/>
                <a:gd name="T1" fmla="*/ 1 h 90"/>
                <a:gd name="T2" fmla="*/ 1 w 134"/>
                <a:gd name="T3" fmla="*/ 1 h 90"/>
                <a:gd name="T4" fmla="*/ 1 w 134"/>
                <a:gd name="T5" fmla="*/ 1 h 90"/>
                <a:gd name="T6" fmla="*/ 1 w 134"/>
                <a:gd name="T7" fmla="*/ 0 h 90"/>
                <a:gd name="T8" fmla="*/ 1 w 134"/>
                <a:gd name="T9" fmla="*/ 1 h 90"/>
                <a:gd name="T10" fmla="*/ 1 w 134"/>
                <a:gd name="T11" fmla="*/ 1 h 90"/>
                <a:gd name="T12" fmla="*/ 1 w 134"/>
                <a:gd name="T13" fmla="*/ 1 h 90"/>
                <a:gd name="T14" fmla="*/ 1 w 134"/>
                <a:gd name="T15" fmla="*/ 1 h 90"/>
                <a:gd name="T16" fmla="*/ 1 w 134"/>
                <a:gd name="T17" fmla="*/ 1 h 90"/>
                <a:gd name="T18" fmla="*/ 0 w 134"/>
                <a:gd name="T19" fmla="*/ 1 h 90"/>
                <a:gd name="T20" fmla="*/ 1 w 134"/>
                <a:gd name="T21" fmla="*/ 1 h 90"/>
                <a:gd name="T22" fmla="*/ 1 w 134"/>
                <a:gd name="T23" fmla="*/ 1 h 90"/>
                <a:gd name="T24" fmla="*/ 1 w 134"/>
                <a:gd name="T25" fmla="*/ 1 h 90"/>
                <a:gd name="T26" fmla="*/ 1 w 134"/>
                <a:gd name="T27" fmla="*/ 1 h 90"/>
                <a:gd name="T28" fmla="*/ 1 w 134"/>
                <a:gd name="T29" fmla="*/ 1 h 90"/>
                <a:gd name="T30" fmla="*/ 1 w 134"/>
                <a:gd name="T31" fmla="*/ 1 h 90"/>
                <a:gd name="T32" fmla="*/ 1 w 134"/>
                <a:gd name="T33" fmla="*/ 1 h 90"/>
                <a:gd name="T34" fmla="*/ 1 w 134"/>
                <a:gd name="T35" fmla="*/ 1 h 90"/>
                <a:gd name="T36" fmla="*/ 1 w 134"/>
                <a:gd name="T37" fmla="*/ 1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4"/>
                <a:gd name="T58" fmla="*/ 0 h 90"/>
                <a:gd name="T59" fmla="*/ 134 w 134"/>
                <a:gd name="T60" fmla="*/ 90 h 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99" name="Freeform 395"/>
            <p:cNvSpPr>
              <a:spLocks/>
            </p:cNvSpPr>
            <p:nvPr/>
          </p:nvSpPr>
          <p:spPr bwMode="auto">
            <a:xfrm>
              <a:off x="6772945" y="5442225"/>
              <a:ext cx="225870" cy="156561"/>
            </a:xfrm>
            <a:custGeom>
              <a:avLst/>
              <a:gdLst>
                <a:gd name="T0" fmla="*/ 1 w 167"/>
                <a:gd name="T1" fmla="*/ 1 h 134"/>
                <a:gd name="T2" fmla="*/ 1 w 167"/>
                <a:gd name="T3" fmla="*/ 1 h 134"/>
                <a:gd name="T4" fmla="*/ 1 w 167"/>
                <a:gd name="T5" fmla="*/ 1 h 134"/>
                <a:gd name="T6" fmla="*/ 1 w 167"/>
                <a:gd name="T7" fmla="*/ 1 h 134"/>
                <a:gd name="T8" fmla="*/ 1 w 167"/>
                <a:gd name="T9" fmla="*/ 1 h 134"/>
                <a:gd name="T10" fmla="*/ 0 w 167"/>
                <a:gd name="T11" fmla="*/ 1 h 134"/>
                <a:gd name="T12" fmla="*/ 1 w 167"/>
                <a:gd name="T13" fmla="*/ 1 h 134"/>
                <a:gd name="T14" fmla="*/ 1 w 167"/>
                <a:gd name="T15" fmla="*/ 1 h 134"/>
                <a:gd name="T16" fmla="*/ 1 w 167"/>
                <a:gd name="T17" fmla="*/ 1 h 134"/>
                <a:gd name="T18" fmla="*/ 1 w 167"/>
                <a:gd name="T19" fmla="*/ 1 h 134"/>
                <a:gd name="T20" fmla="*/ 1 w 167"/>
                <a:gd name="T21" fmla="*/ 1 h 134"/>
                <a:gd name="T22" fmla="*/ 1 w 167"/>
                <a:gd name="T23" fmla="*/ 1 h 134"/>
                <a:gd name="T24" fmla="*/ 1 w 167"/>
                <a:gd name="T25" fmla="*/ 1 h 134"/>
                <a:gd name="T26" fmla="*/ 1 w 167"/>
                <a:gd name="T27" fmla="*/ 1 h 134"/>
                <a:gd name="T28" fmla="*/ 1 w 167"/>
                <a:gd name="T29" fmla="*/ 0 h 134"/>
                <a:gd name="T30" fmla="*/ 1 w 167"/>
                <a:gd name="T31" fmla="*/ 1 h 134"/>
                <a:gd name="T32" fmla="*/ 1 w 167"/>
                <a:gd name="T33" fmla="*/ 1 h 134"/>
                <a:gd name="T34" fmla="*/ 1 w 167"/>
                <a:gd name="T35" fmla="*/ 1 h 134"/>
                <a:gd name="T36" fmla="*/ 1 w 167"/>
                <a:gd name="T37" fmla="*/ 1 h 134"/>
                <a:gd name="T38" fmla="*/ 1 w 167"/>
                <a:gd name="T39" fmla="*/ 1 h 134"/>
                <a:gd name="T40" fmla="*/ 1 w 167"/>
                <a:gd name="T41" fmla="*/ 1 h 1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7"/>
                <a:gd name="T64" fmla="*/ 0 h 134"/>
                <a:gd name="T65" fmla="*/ 167 w 167"/>
                <a:gd name="T66" fmla="*/ 134 h 1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00" name="Freeform 396"/>
            <p:cNvSpPr>
              <a:spLocks/>
            </p:cNvSpPr>
            <p:nvPr/>
          </p:nvSpPr>
          <p:spPr bwMode="auto">
            <a:xfrm>
              <a:off x="6772945" y="5442225"/>
              <a:ext cx="225870" cy="156561"/>
            </a:xfrm>
            <a:custGeom>
              <a:avLst/>
              <a:gdLst>
                <a:gd name="T0" fmla="*/ 1 w 167"/>
                <a:gd name="T1" fmla="*/ 1 h 134"/>
                <a:gd name="T2" fmla="*/ 1 w 167"/>
                <a:gd name="T3" fmla="*/ 1 h 134"/>
                <a:gd name="T4" fmla="*/ 1 w 167"/>
                <a:gd name="T5" fmla="*/ 1 h 134"/>
                <a:gd name="T6" fmla="*/ 1 w 167"/>
                <a:gd name="T7" fmla="*/ 1 h 134"/>
                <a:gd name="T8" fmla="*/ 1 w 167"/>
                <a:gd name="T9" fmla="*/ 1 h 134"/>
                <a:gd name="T10" fmla="*/ 0 w 167"/>
                <a:gd name="T11" fmla="*/ 1 h 134"/>
                <a:gd name="T12" fmla="*/ 1 w 167"/>
                <a:gd name="T13" fmla="*/ 1 h 134"/>
                <a:gd name="T14" fmla="*/ 1 w 167"/>
                <a:gd name="T15" fmla="*/ 1 h 134"/>
                <a:gd name="T16" fmla="*/ 1 w 167"/>
                <a:gd name="T17" fmla="*/ 1 h 134"/>
                <a:gd name="T18" fmla="*/ 1 w 167"/>
                <a:gd name="T19" fmla="*/ 1 h 134"/>
                <a:gd name="T20" fmla="*/ 1 w 167"/>
                <a:gd name="T21" fmla="*/ 1 h 134"/>
                <a:gd name="T22" fmla="*/ 1 w 167"/>
                <a:gd name="T23" fmla="*/ 1 h 134"/>
                <a:gd name="T24" fmla="*/ 1 w 167"/>
                <a:gd name="T25" fmla="*/ 1 h 134"/>
                <a:gd name="T26" fmla="*/ 1 w 167"/>
                <a:gd name="T27" fmla="*/ 1 h 134"/>
                <a:gd name="T28" fmla="*/ 1 w 167"/>
                <a:gd name="T29" fmla="*/ 0 h 134"/>
                <a:gd name="T30" fmla="*/ 1 w 167"/>
                <a:gd name="T31" fmla="*/ 1 h 134"/>
                <a:gd name="T32" fmla="*/ 1 w 167"/>
                <a:gd name="T33" fmla="*/ 1 h 134"/>
                <a:gd name="T34" fmla="*/ 1 w 167"/>
                <a:gd name="T35" fmla="*/ 1 h 134"/>
                <a:gd name="T36" fmla="*/ 1 w 167"/>
                <a:gd name="T37" fmla="*/ 1 h 134"/>
                <a:gd name="T38" fmla="*/ 1 w 167"/>
                <a:gd name="T39" fmla="*/ 1 h 134"/>
                <a:gd name="T40" fmla="*/ 1 w 167"/>
                <a:gd name="T41" fmla="*/ 1 h 1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7"/>
                <a:gd name="T64" fmla="*/ 0 h 134"/>
                <a:gd name="T65" fmla="*/ 167 w 167"/>
                <a:gd name="T66" fmla="*/ 134 h 1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01" name="Freeform 397"/>
            <p:cNvSpPr>
              <a:spLocks/>
            </p:cNvSpPr>
            <p:nvPr/>
          </p:nvSpPr>
          <p:spPr bwMode="auto">
            <a:xfrm>
              <a:off x="6681319" y="5205471"/>
              <a:ext cx="279140" cy="250117"/>
            </a:xfrm>
            <a:custGeom>
              <a:avLst/>
              <a:gdLst>
                <a:gd name="T0" fmla="*/ 1 w 204"/>
                <a:gd name="T1" fmla="*/ 1 h 212"/>
                <a:gd name="T2" fmla="*/ 1 w 204"/>
                <a:gd name="T3" fmla="*/ 1 h 212"/>
                <a:gd name="T4" fmla="*/ 0 w 204"/>
                <a:gd name="T5" fmla="*/ 1 h 212"/>
                <a:gd name="T6" fmla="*/ 0 w 204"/>
                <a:gd name="T7" fmla="*/ 1 h 212"/>
                <a:gd name="T8" fmla="*/ 1 w 204"/>
                <a:gd name="T9" fmla="*/ 1 h 212"/>
                <a:gd name="T10" fmla="*/ 1 w 204"/>
                <a:gd name="T11" fmla="*/ 1 h 212"/>
                <a:gd name="T12" fmla="*/ 1 w 204"/>
                <a:gd name="T13" fmla="*/ 1 h 212"/>
                <a:gd name="T14" fmla="*/ 1 w 204"/>
                <a:gd name="T15" fmla="*/ 1 h 212"/>
                <a:gd name="T16" fmla="*/ 1 w 204"/>
                <a:gd name="T17" fmla="*/ 1 h 212"/>
                <a:gd name="T18" fmla="*/ 1 w 204"/>
                <a:gd name="T19" fmla="*/ 1 h 212"/>
                <a:gd name="T20" fmla="*/ 1 w 204"/>
                <a:gd name="T21" fmla="*/ 1 h 212"/>
                <a:gd name="T22" fmla="*/ 1 w 204"/>
                <a:gd name="T23" fmla="*/ 1 h 212"/>
                <a:gd name="T24" fmla="*/ 1 w 204"/>
                <a:gd name="T25" fmla="*/ 1 h 212"/>
                <a:gd name="T26" fmla="*/ 1 w 204"/>
                <a:gd name="T27" fmla="*/ 1 h 212"/>
                <a:gd name="T28" fmla="*/ 1 w 204"/>
                <a:gd name="T29" fmla="*/ 1 h 212"/>
                <a:gd name="T30" fmla="*/ 1 w 204"/>
                <a:gd name="T31" fmla="*/ 1 h 212"/>
                <a:gd name="T32" fmla="*/ 1 w 204"/>
                <a:gd name="T33" fmla="*/ 1 h 212"/>
                <a:gd name="T34" fmla="*/ 1 w 204"/>
                <a:gd name="T35" fmla="*/ 1 h 212"/>
                <a:gd name="T36" fmla="*/ 1 w 204"/>
                <a:gd name="T37" fmla="*/ 1 h 212"/>
                <a:gd name="T38" fmla="*/ 1 w 204"/>
                <a:gd name="T39" fmla="*/ 1 h 212"/>
                <a:gd name="T40" fmla="*/ 1 w 204"/>
                <a:gd name="T41" fmla="*/ 1 h 212"/>
                <a:gd name="T42" fmla="*/ 1 w 204"/>
                <a:gd name="T43" fmla="*/ 1 h 212"/>
                <a:gd name="T44" fmla="*/ 1 w 204"/>
                <a:gd name="T45" fmla="*/ 1 h 212"/>
                <a:gd name="T46" fmla="*/ 1 w 204"/>
                <a:gd name="T47" fmla="*/ 1 h 212"/>
                <a:gd name="T48" fmla="*/ 1 w 204"/>
                <a:gd name="T49" fmla="*/ 1 h 212"/>
                <a:gd name="T50" fmla="*/ 1 w 204"/>
                <a:gd name="T51" fmla="*/ 1 h 212"/>
                <a:gd name="T52" fmla="*/ 1 w 204"/>
                <a:gd name="T53" fmla="*/ 1 h 212"/>
                <a:gd name="T54" fmla="*/ 1 w 204"/>
                <a:gd name="T55" fmla="*/ 1 h 212"/>
                <a:gd name="T56" fmla="*/ 1 w 204"/>
                <a:gd name="T57" fmla="*/ 1 h 212"/>
                <a:gd name="T58" fmla="*/ 1 w 204"/>
                <a:gd name="T59" fmla="*/ 1 h 212"/>
                <a:gd name="T60" fmla="*/ 1 w 204"/>
                <a:gd name="T61" fmla="*/ 1 h 212"/>
                <a:gd name="T62" fmla="*/ 1 w 204"/>
                <a:gd name="T63" fmla="*/ 1 h 212"/>
                <a:gd name="T64" fmla="*/ 1 w 204"/>
                <a:gd name="T65" fmla="*/ 1 h 212"/>
                <a:gd name="T66" fmla="*/ 1 w 204"/>
                <a:gd name="T67" fmla="*/ 1 h 212"/>
                <a:gd name="T68" fmla="*/ 1 w 204"/>
                <a:gd name="T69" fmla="*/ 1 h 212"/>
                <a:gd name="T70" fmla="*/ 1 w 204"/>
                <a:gd name="T71" fmla="*/ 1 h 212"/>
                <a:gd name="T72" fmla="*/ 1 w 204"/>
                <a:gd name="T73" fmla="*/ 1 h 212"/>
                <a:gd name="T74" fmla="*/ 1 w 204"/>
                <a:gd name="T75" fmla="*/ 1 h 212"/>
                <a:gd name="T76" fmla="*/ 1 w 204"/>
                <a:gd name="T77" fmla="*/ 1 h 212"/>
                <a:gd name="T78" fmla="*/ 1 w 204"/>
                <a:gd name="T79" fmla="*/ 1 h 212"/>
                <a:gd name="T80" fmla="*/ 1 w 204"/>
                <a:gd name="T81" fmla="*/ 1 h 212"/>
                <a:gd name="T82" fmla="*/ 1 w 204"/>
                <a:gd name="T83" fmla="*/ 1 h 212"/>
                <a:gd name="T84" fmla="*/ 1 w 204"/>
                <a:gd name="T85" fmla="*/ 0 h 212"/>
                <a:gd name="T86" fmla="*/ 1 w 204"/>
                <a:gd name="T87" fmla="*/ 1 h 212"/>
                <a:gd name="T88" fmla="*/ 1 w 204"/>
                <a:gd name="T89" fmla="*/ 1 h 212"/>
                <a:gd name="T90" fmla="*/ 1 w 204"/>
                <a:gd name="T91" fmla="*/ 1 h 212"/>
                <a:gd name="T92" fmla="*/ 1 w 204"/>
                <a:gd name="T93" fmla="*/ 1 h 2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"/>
                <a:gd name="T142" fmla="*/ 0 h 212"/>
                <a:gd name="T143" fmla="*/ 204 w 204"/>
                <a:gd name="T144" fmla="*/ 212 h 2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02" name="Freeform 398"/>
            <p:cNvSpPr>
              <a:spLocks/>
            </p:cNvSpPr>
            <p:nvPr/>
          </p:nvSpPr>
          <p:spPr bwMode="auto">
            <a:xfrm>
              <a:off x="6681319" y="5205471"/>
              <a:ext cx="279140" cy="250117"/>
            </a:xfrm>
            <a:custGeom>
              <a:avLst/>
              <a:gdLst>
                <a:gd name="T0" fmla="*/ 1 w 204"/>
                <a:gd name="T1" fmla="*/ 1 h 212"/>
                <a:gd name="T2" fmla="*/ 1 w 204"/>
                <a:gd name="T3" fmla="*/ 1 h 212"/>
                <a:gd name="T4" fmla="*/ 0 w 204"/>
                <a:gd name="T5" fmla="*/ 1 h 212"/>
                <a:gd name="T6" fmla="*/ 0 w 204"/>
                <a:gd name="T7" fmla="*/ 1 h 212"/>
                <a:gd name="T8" fmla="*/ 1 w 204"/>
                <a:gd name="T9" fmla="*/ 1 h 212"/>
                <a:gd name="T10" fmla="*/ 1 w 204"/>
                <a:gd name="T11" fmla="*/ 1 h 212"/>
                <a:gd name="T12" fmla="*/ 1 w 204"/>
                <a:gd name="T13" fmla="*/ 1 h 212"/>
                <a:gd name="T14" fmla="*/ 1 w 204"/>
                <a:gd name="T15" fmla="*/ 1 h 212"/>
                <a:gd name="T16" fmla="*/ 1 w 204"/>
                <a:gd name="T17" fmla="*/ 1 h 212"/>
                <a:gd name="T18" fmla="*/ 1 w 204"/>
                <a:gd name="T19" fmla="*/ 1 h 212"/>
                <a:gd name="T20" fmla="*/ 1 w 204"/>
                <a:gd name="T21" fmla="*/ 1 h 212"/>
                <a:gd name="T22" fmla="*/ 1 w 204"/>
                <a:gd name="T23" fmla="*/ 1 h 212"/>
                <a:gd name="T24" fmla="*/ 1 w 204"/>
                <a:gd name="T25" fmla="*/ 1 h 212"/>
                <a:gd name="T26" fmla="*/ 1 w 204"/>
                <a:gd name="T27" fmla="*/ 1 h 212"/>
                <a:gd name="T28" fmla="*/ 1 w 204"/>
                <a:gd name="T29" fmla="*/ 1 h 212"/>
                <a:gd name="T30" fmla="*/ 1 w 204"/>
                <a:gd name="T31" fmla="*/ 1 h 212"/>
                <a:gd name="T32" fmla="*/ 1 w 204"/>
                <a:gd name="T33" fmla="*/ 1 h 212"/>
                <a:gd name="T34" fmla="*/ 1 w 204"/>
                <a:gd name="T35" fmla="*/ 1 h 212"/>
                <a:gd name="T36" fmla="*/ 1 w 204"/>
                <a:gd name="T37" fmla="*/ 1 h 212"/>
                <a:gd name="T38" fmla="*/ 1 w 204"/>
                <a:gd name="T39" fmla="*/ 1 h 212"/>
                <a:gd name="T40" fmla="*/ 1 w 204"/>
                <a:gd name="T41" fmla="*/ 1 h 212"/>
                <a:gd name="T42" fmla="*/ 1 w 204"/>
                <a:gd name="T43" fmla="*/ 1 h 212"/>
                <a:gd name="T44" fmla="*/ 1 w 204"/>
                <a:gd name="T45" fmla="*/ 1 h 212"/>
                <a:gd name="T46" fmla="*/ 1 w 204"/>
                <a:gd name="T47" fmla="*/ 1 h 212"/>
                <a:gd name="T48" fmla="*/ 1 w 204"/>
                <a:gd name="T49" fmla="*/ 1 h 212"/>
                <a:gd name="T50" fmla="*/ 1 w 204"/>
                <a:gd name="T51" fmla="*/ 1 h 212"/>
                <a:gd name="T52" fmla="*/ 1 w 204"/>
                <a:gd name="T53" fmla="*/ 1 h 212"/>
                <a:gd name="T54" fmla="*/ 1 w 204"/>
                <a:gd name="T55" fmla="*/ 1 h 212"/>
                <a:gd name="T56" fmla="*/ 1 w 204"/>
                <a:gd name="T57" fmla="*/ 1 h 212"/>
                <a:gd name="T58" fmla="*/ 1 w 204"/>
                <a:gd name="T59" fmla="*/ 1 h 212"/>
                <a:gd name="T60" fmla="*/ 1 w 204"/>
                <a:gd name="T61" fmla="*/ 1 h 212"/>
                <a:gd name="T62" fmla="*/ 1 w 204"/>
                <a:gd name="T63" fmla="*/ 1 h 212"/>
                <a:gd name="T64" fmla="*/ 1 w 204"/>
                <a:gd name="T65" fmla="*/ 1 h 212"/>
                <a:gd name="T66" fmla="*/ 1 w 204"/>
                <a:gd name="T67" fmla="*/ 1 h 212"/>
                <a:gd name="T68" fmla="*/ 1 w 204"/>
                <a:gd name="T69" fmla="*/ 1 h 212"/>
                <a:gd name="T70" fmla="*/ 1 w 204"/>
                <a:gd name="T71" fmla="*/ 1 h 212"/>
                <a:gd name="T72" fmla="*/ 1 w 204"/>
                <a:gd name="T73" fmla="*/ 1 h 212"/>
                <a:gd name="T74" fmla="*/ 1 w 204"/>
                <a:gd name="T75" fmla="*/ 1 h 212"/>
                <a:gd name="T76" fmla="*/ 1 w 204"/>
                <a:gd name="T77" fmla="*/ 1 h 212"/>
                <a:gd name="T78" fmla="*/ 1 w 204"/>
                <a:gd name="T79" fmla="*/ 1 h 212"/>
                <a:gd name="T80" fmla="*/ 1 w 204"/>
                <a:gd name="T81" fmla="*/ 1 h 212"/>
                <a:gd name="T82" fmla="*/ 1 w 204"/>
                <a:gd name="T83" fmla="*/ 1 h 212"/>
                <a:gd name="T84" fmla="*/ 1 w 204"/>
                <a:gd name="T85" fmla="*/ 0 h 212"/>
                <a:gd name="T86" fmla="*/ 1 w 204"/>
                <a:gd name="T87" fmla="*/ 1 h 212"/>
                <a:gd name="T88" fmla="*/ 1 w 204"/>
                <a:gd name="T89" fmla="*/ 1 h 212"/>
                <a:gd name="T90" fmla="*/ 1 w 204"/>
                <a:gd name="T91" fmla="*/ 1 h 212"/>
                <a:gd name="T92" fmla="*/ 1 w 204"/>
                <a:gd name="T93" fmla="*/ 1 h 2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"/>
                <a:gd name="T142" fmla="*/ 0 h 212"/>
                <a:gd name="T143" fmla="*/ 204 w 204"/>
                <a:gd name="T144" fmla="*/ 212 h 2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03" name="Freeform 399"/>
            <p:cNvSpPr>
              <a:spLocks/>
            </p:cNvSpPr>
            <p:nvPr/>
          </p:nvSpPr>
          <p:spPr bwMode="auto">
            <a:xfrm>
              <a:off x="6881619" y="5306663"/>
              <a:ext cx="377160" cy="299760"/>
            </a:xfrm>
            <a:custGeom>
              <a:avLst/>
              <a:gdLst>
                <a:gd name="T0" fmla="*/ 1 w 273"/>
                <a:gd name="T1" fmla="*/ 1 h 253"/>
                <a:gd name="T2" fmla="*/ 1 w 273"/>
                <a:gd name="T3" fmla="*/ 1 h 253"/>
                <a:gd name="T4" fmla="*/ 1 w 273"/>
                <a:gd name="T5" fmla="*/ 1 h 253"/>
                <a:gd name="T6" fmla="*/ 1 w 273"/>
                <a:gd name="T7" fmla="*/ 1 h 253"/>
                <a:gd name="T8" fmla="*/ 1 w 273"/>
                <a:gd name="T9" fmla="*/ 1 h 253"/>
                <a:gd name="T10" fmla="*/ 1 w 273"/>
                <a:gd name="T11" fmla="*/ 1 h 253"/>
                <a:gd name="T12" fmla="*/ 1 w 273"/>
                <a:gd name="T13" fmla="*/ 1 h 253"/>
                <a:gd name="T14" fmla="*/ 1 w 273"/>
                <a:gd name="T15" fmla="*/ 0 h 253"/>
                <a:gd name="T16" fmla="*/ 1 w 273"/>
                <a:gd name="T17" fmla="*/ 1 h 253"/>
                <a:gd name="T18" fmla="*/ 1 w 273"/>
                <a:gd name="T19" fmla="*/ 1 h 253"/>
                <a:gd name="T20" fmla="*/ 1 w 273"/>
                <a:gd name="T21" fmla="*/ 1 h 253"/>
                <a:gd name="T22" fmla="*/ 1 w 273"/>
                <a:gd name="T23" fmla="*/ 1 h 253"/>
                <a:gd name="T24" fmla="*/ 1 w 273"/>
                <a:gd name="T25" fmla="*/ 1 h 253"/>
                <a:gd name="T26" fmla="*/ 1 w 273"/>
                <a:gd name="T27" fmla="*/ 1 h 253"/>
                <a:gd name="T28" fmla="*/ 1 w 273"/>
                <a:gd name="T29" fmla="*/ 1 h 253"/>
                <a:gd name="T30" fmla="*/ 1 w 273"/>
                <a:gd name="T31" fmla="*/ 1 h 253"/>
                <a:gd name="T32" fmla="*/ 1 w 273"/>
                <a:gd name="T33" fmla="*/ 1 h 253"/>
                <a:gd name="T34" fmla="*/ 1 w 273"/>
                <a:gd name="T35" fmla="*/ 1 h 253"/>
                <a:gd name="T36" fmla="*/ 1 w 273"/>
                <a:gd name="T37" fmla="*/ 1 h 253"/>
                <a:gd name="T38" fmla="*/ 0 w 273"/>
                <a:gd name="T39" fmla="*/ 1 h 253"/>
                <a:gd name="T40" fmla="*/ 1 w 273"/>
                <a:gd name="T41" fmla="*/ 1 h 253"/>
                <a:gd name="T42" fmla="*/ 1 w 273"/>
                <a:gd name="T43" fmla="*/ 1 h 253"/>
                <a:gd name="T44" fmla="*/ 1 w 273"/>
                <a:gd name="T45" fmla="*/ 1 h 253"/>
                <a:gd name="T46" fmla="*/ 1 w 273"/>
                <a:gd name="T47" fmla="*/ 1 h 253"/>
                <a:gd name="T48" fmla="*/ 1 w 273"/>
                <a:gd name="T49" fmla="*/ 1 h 253"/>
                <a:gd name="T50" fmla="*/ 1 w 273"/>
                <a:gd name="T51" fmla="*/ 1 h 253"/>
                <a:gd name="T52" fmla="*/ 1 w 273"/>
                <a:gd name="T53" fmla="*/ 1 h 253"/>
                <a:gd name="T54" fmla="*/ 1 w 273"/>
                <a:gd name="T55" fmla="*/ 1 h 253"/>
                <a:gd name="T56" fmla="*/ 1 w 273"/>
                <a:gd name="T57" fmla="*/ 1 h 253"/>
                <a:gd name="T58" fmla="*/ 1 w 273"/>
                <a:gd name="T59" fmla="*/ 1 h 253"/>
                <a:gd name="T60" fmla="*/ 1 w 273"/>
                <a:gd name="T61" fmla="*/ 1 h 253"/>
                <a:gd name="T62" fmla="*/ 1 w 273"/>
                <a:gd name="T63" fmla="*/ 1 h 253"/>
                <a:gd name="T64" fmla="*/ 1 w 273"/>
                <a:gd name="T65" fmla="*/ 1 h 2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3"/>
                <a:gd name="T100" fmla="*/ 0 h 253"/>
                <a:gd name="T101" fmla="*/ 273 w 273"/>
                <a:gd name="T102" fmla="*/ 253 h 2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04" name="Freeform 400"/>
            <p:cNvSpPr>
              <a:spLocks/>
            </p:cNvSpPr>
            <p:nvPr/>
          </p:nvSpPr>
          <p:spPr bwMode="auto">
            <a:xfrm>
              <a:off x="6881619" y="5306663"/>
              <a:ext cx="377160" cy="299760"/>
            </a:xfrm>
            <a:custGeom>
              <a:avLst/>
              <a:gdLst>
                <a:gd name="T0" fmla="*/ 1 w 273"/>
                <a:gd name="T1" fmla="*/ 1 h 253"/>
                <a:gd name="T2" fmla="*/ 1 w 273"/>
                <a:gd name="T3" fmla="*/ 1 h 253"/>
                <a:gd name="T4" fmla="*/ 1 w 273"/>
                <a:gd name="T5" fmla="*/ 1 h 253"/>
                <a:gd name="T6" fmla="*/ 1 w 273"/>
                <a:gd name="T7" fmla="*/ 1 h 253"/>
                <a:gd name="T8" fmla="*/ 1 w 273"/>
                <a:gd name="T9" fmla="*/ 1 h 253"/>
                <a:gd name="T10" fmla="*/ 1 w 273"/>
                <a:gd name="T11" fmla="*/ 1 h 253"/>
                <a:gd name="T12" fmla="*/ 1 w 273"/>
                <a:gd name="T13" fmla="*/ 1 h 253"/>
                <a:gd name="T14" fmla="*/ 1 w 273"/>
                <a:gd name="T15" fmla="*/ 0 h 253"/>
                <a:gd name="T16" fmla="*/ 1 w 273"/>
                <a:gd name="T17" fmla="*/ 1 h 253"/>
                <a:gd name="T18" fmla="*/ 1 w 273"/>
                <a:gd name="T19" fmla="*/ 1 h 253"/>
                <a:gd name="T20" fmla="*/ 1 w 273"/>
                <a:gd name="T21" fmla="*/ 1 h 253"/>
                <a:gd name="T22" fmla="*/ 1 w 273"/>
                <a:gd name="T23" fmla="*/ 1 h 253"/>
                <a:gd name="T24" fmla="*/ 1 w 273"/>
                <a:gd name="T25" fmla="*/ 1 h 253"/>
                <a:gd name="T26" fmla="*/ 1 w 273"/>
                <a:gd name="T27" fmla="*/ 1 h 253"/>
                <a:gd name="T28" fmla="*/ 1 w 273"/>
                <a:gd name="T29" fmla="*/ 1 h 253"/>
                <a:gd name="T30" fmla="*/ 1 w 273"/>
                <a:gd name="T31" fmla="*/ 1 h 253"/>
                <a:gd name="T32" fmla="*/ 1 w 273"/>
                <a:gd name="T33" fmla="*/ 1 h 253"/>
                <a:gd name="T34" fmla="*/ 1 w 273"/>
                <a:gd name="T35" fmla="*/ 1 h 253"/>
                <a:gd name="T36" fmla="*/ 1 w 273"/>
                <a:gd name="T37" fmla="*/ 1 h 253"/>
                <a:gd name="T38" fmla="*/ 0 w 273"/>
                <a:gd name="T39" fmla="*/ 1 h 253"/>
                <a:gd name="T40" fmla="*/ 1 w 273"/>
                <a:gd name="T41" fmla="*/ 1 h 253"/>
                <a:gd name="T42" fmla="*/ 1 w 273"/>
                <a:gd name="T43" fmla="*/ 1 h 253"/>
                <a:gd name="T44" fmla="*/ 1 w 273"/>
                <a:gd name="T45" fmla="*/ 1 h 253"/>
                <a:gd name="T46" fmla="*/ 1 w 273"/>
                <a:gd name="T47" fmla="*/ 1 h 253"/>
                <a:gd name="T48" fmla="*/ 1 w 273"/>
                <a:gd name="T49" fmla="*/ 1 h 253"/>
                <a:gd name="T50" fmla="*/ 1 w 273"/>
                <a:gd name="T51" fmla="*/ 1 h 253"/>
                <a:gd name="T52" fmla="*/ 1 w 273"/>
                <a:gd name="T53" fmla="*/ 1 h 253"/>
                <a:gd name="T54" fmla="*/ 1 w 273"/>
                <a:gd name="T55" fmla="*/ 1 h 253"/>
                <a:gd name="T56" fmla="*/ 1 w 273"/>
                <a:gd name="T57" fmla="*/ 1 h 253"/>
                <a:gd name="T58" fmla="*/ 1 w 273"/>
                <a:gd name="T59" fmla="*/ 1 h 253"/>
                <a:gd name="T60" fmla="*/ 1 w 273"/>
                <a:gd name="T61" fmla="*/ 1 h 253"/>
                <a:gd name="T62" fmla="*/ 1 w 273"/>
                <a:gd name="T63" fmla="*/ 1 h 253"/>
                <a:gd name="T64" fmla="*/ 1 w 273"/>
                <a:gd name="T65" fmla="*/ 1 h 2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3"/>
                <a:gd name="T100" fmla="*/ 0 h 253"/>
                <a:gd name="T101" fmla="*/ 273 w 273"/>
                <a:gd name="T102" fmla="*/ 253 h 2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05" name="Freeform 401"/>
            <p:cNvSpPr>
              <a:spLocks/>
            </p:cNvSpPr>
            <p:nvPr/>
          </p:nvSpPr>
          <p:spPr bwMode="auto">
            <a:xfrm>
              <a:off x="7098965" y="5258931"/>
              <a:ext cx="336675" cy="252028"/>
            </a:xfrm>
            <a:custGeom>
              <a:avLst/>
              <a:gdLst>
                <a:gd name="T0" fmla="*/ 1 w 243"/>
                <a:gd name="T1" fmla="*/ 1 h 216"/>
                <a:gd name="T2" fmla="*/ 1 w 243"/>
                <a:gd name="T3" fmla="*/ 1 h 216"/>
                <a:gd name="T4" fmla="*/ 1 w 243"/>
                <a:gd name="T5" fmla="*/ 1 h 216"/>
                <a:gd name="T6" fmla="*/ 1 w 243"/>
                <a:gd name="T7" fmla="*/ 1 h 216"/>
                <a:gd name="T8" fmla="*/ 1 w 243"/>
                <a:gd name="T9" fmla="*/ 1 h 216"/>
                <a:gd name="T10" fmla="*/ 1 w 243"/>
                <a:gd name="T11" fmla="*/ 1 h 216"/>
                <a:gd name="T12" fmla="*/ 1 w 243"/>
                <a:gd name="T13" fmla="*/ 1 h 216"/>
                <a:gd name="T14" fmla="*/ 1 w 243"/>
                <a:gd name="T15" fmla="*/ 1 h 216"/>
                <a:gd name="T16" fmla="*/ 1 w 243"/>
                <a:gd name="T17" fmla="*/ 1 h 216"/>
                <a:gd name="T18" fmla="*/ 1 w 243"/>
                <a:gd name="T19" fmla="*/ 1 h 216"/>
                <a:gd name="T20" fmla="*/ 0 w 243"/>
                <a:gd name="T21" fmla="*/ 1 h 216"/>
                <a:gd name="T22" fmla="*/ 1 w 243"/>
                <a:gd name="T23" fmla="*/ 1 h 216"/>
                <a:gd name="T24" fmla="*/ 1 w 243"/>
                <a:gd name="T25" fmla="*/ 0 h 216"/>
                <a:gd name="T26" fmla="*/ 1 w 243"/>
                <a:gd name="T27" fmla="*/ 1 h 216"/>
                <a:gd name="T28" fmla="*/ 1 w 243"/>
                <a:gd name="T29" fmla="*/ 1 h 216"/>
                <a:gd name="T30" fmla="*/ 1 w 243"/>
                <a:gd name="T31" fmla="*/ 1 h 216"/>
                <a:gd name="T32" fmla="*/ 1 w 243"/>
                <a:gd name="T33" fmla="*/ 1 h 216"/>
                <a:gd name="T34" fmla="*/ 1 w 243"/>
                <a:gd name="T35" fmla="*/ 1 h 216"/>
                <a:gd name="T36" fmla="*/ 1 w 243"/>
                <a:gd name="T37" fmla="*/ 1 h 216"/>
                <a:gd name="T38" fmla="*/ 1 w 243"/>
                <a:gd name="T39" fmla="*/ 1 h 216"/>
                <a:gd name="T40" fmla="*/ 1 w 243"/>
                <a:gd name="T41" fmla="*/ 1 h 216"/>
                <a:gd name="T42" fmla="*/ 1 w 243"/>
                <a:gd name="T43" fmla="*/ 1 h 216"/>
                <a:gd name="T44" fmla="*/ 1 w 243"/>
                <a:gd name="T45" fmla="*/ 1 h 216"/>
                <a:gd name="T46" fmla="*/ 1 w 243"/>
                <a:gd name="T47" fmla="*/ 1 h 216"/>
                <a:gd name="T48" fmla="*/ 1 w 243"/>
                <a:gd name="T49" fmla="*/ 1 h 2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3"/>
                <a:gd name="T76" fmla="*/ 0 h 216"/>
                <a:gd name="T77" fmla="*/ 243 w 243"/>
                <a:gd name="T78" fmla="*/ 216 h 2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06" name="Freeform 402"/>
            <p:cNvSpPr>
              <a:spLocks/>
            </p:cNvSpPr>
            <p:nvPr/>
          </p:nvSpPr>
          <p:spPr bwMode="auto">
            <a:xfrm>
              <a:off x="7098965" y="5258931"/>
              <a:ext cx="336675" cy="252028"/>
            </a:xfrm>
            <a:custGeom>
              <a:avLst/>
              <a:gdLst>
                <a:gd name="T0" fmla="*/ 1 w 243"/>
                <a:gd name="T1" fmla="*/ 1 h 216"/>
                <a:gd name="T2" fmla="*/ 1 w 243"/>
                <a:gd name="T3" fmla="*/ 1 h 216"/>
                <a:gd name="T4" fmla="*/ 1 w 243"/>
                <a:gd name="T5" fmla="*/ 1 h 216"/>
                <a:gd name="T6" fmla="*/ 1 w 243"/>
                <a:gd name="T7" fmla="*/ 1 h 216"/>
                <a:gd name="T8" fmla="*/ 1 w 243"/>
                <a:gd name="T9" fmla="*/ 1 h 216"/>
                <a:gd name="T10" fmla="*/ 1 w 243"/>
                <a:gd name="T11" fmla="*/ 1 h 216"/>
                <a:gd name="T12" fmla="*/ 1 w 243"/>
                <a:gd name="T13" fmla="*/ 1 h 216"/>
                <a:gd name="T14" fmla="*/ 1 w 243"/>
                <a:gd name="T15" fmla="*/ 1 h 216"/>
                <a:gd name="T16" fmla="*/ 1 w 243"/>
                <a:gd name="T17" fmla="*/ 1 h 216"/>
                <a:gd name="T18" fmla="*/ 1 w 243"/>
                <a:gd name="T19" fmla="*/ 1 h 216"/>
                <a:gd name="T20" fmla="*/ 0 w 243"/>
                <a:gd name="T21" fmla="*/ 1 h 216"/>
                <a:gd name="T22" fmla="*/ 1 w 243"/>
                <a:gd name="T23" fmla="*/ 1 h 216"/>
                <a:gd name="T24" fmla="*/ 1 w 243"/>
                <a:gd name="T25" fmla="*/ 0 h 216"/>
                <a:gd name="T26" fmla="*/ 1 w 243"/>
                <a:gd name="T27" fmla="*/ 1 h 216"/>
                <a:gd name="T28" fmla="*/ 1 w 243"/>
                <a:gd name="T29" fmla="*/ 1 h 216"/>
                <a:gd name="T30" fmla="*/ 1 w 243"/>
                <a:gd name="T31" fmla="*/ 1 h 216"/>
                <a:gd name="T32" fmla="*/ 1 w 243"/>
                <a:gd name="T33" fmla="*/ 1 h 216"/>
                <a:gd name="T34" fmla="*/ 1 w 243"/>
                <a:gd name="T35" fmla="*/ 1 h 216"/>
                <a:gd name="T36" fmla="*/ 1 w 243"/>
                <a:gd name="T37" fmla="*/ 1 h 216"/>
                <a:gd name="T38" fmla="*/ 1 w 243"/>
                <a:gd name="T39" fmla="*/ 1 h 216"/>
                <a:gd name="T40" fmla="*/ 1 w 243"/>
                <a:gd name="T41" fmla="*/ 1 h 216"/>
                <a:gd name="T42" fmla="*/ 1 w 243"/>
                <a:gd name="T43" fmla="*/ 1 h 216"/>
                <a:gd name="T44" fmla="*/ 1 w 243"/>
                <a:gd name="T45" fmla="*/ 1 h 216"/>
                <a:gd name="T46" fmla="*/ 1 w 243"/>
                <a:gd name="T47" fmla="*/ 1 h 216"/>
                <a:gd name="T48" fmla="*/ 1 w 243"/>
                <a:gd name="T49" fmla="*/ 1 h 2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3"/>
                <a:gd name="T76" fmla="*/ 0 h 216"/>
                <a:gd name="T77" fmla="*/ 243 w 243"/>
                <a:gd name="T78" fmla="*/ 216 h 2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07" name="Freeform 403"/>
            <p:cNvSpPr>
              <a:spLocks/>
            </p:cNvSpPr>
            <p:nvPr/>
          </p:nvSpPr>
          <p:spPr bwMode="auto">
            <a:xfrm>
              <a:off x="6681319" y="5033634"/>
              <a:ext cx="585984" cy="315036"/>
            </a:xfrm>
            <a:custGeom>
              <a:avLst/>
              <a:gdLst>
                <a:gd name="T0" fmla="*/ 1 w 426"/>
                <a:gd name="T1" fmla="*/ 1 h 268"/>
                <a:gd name="T2" fmla="*/ 1 w 426"/>
                <a:gd name="T3" fmla="*/ 1 h 268"/>
                <a:gd name="T4" fmla="*/ 1 w 426"/>
                <a:gd name="T5" fmla="*/ 1 h 268"/>
                <a:gd name="T6" fmla="*/ 1 w 426"/>
                <a:gd name="T7" fmla="*/ 1 h 268"/>
                <a:gd name="T8" fmla="*/ 1 w 426"/>
                <a:gd name="T9" fmla="*/ 1 h 268"/>
                <a:gd name="T10" fmla="*/ 1 w 426"/>
                <a:gd name="T11" fmla="*/ 1 h 268"/>
                <a:gd name="T12" fmla="*/ 1 w 426"/>
                <a:gd name="T13" fmla="*/ 1 h 268"/>
                <a:gd name="T14" fmla="*/ 1 w 426"/>
                <a:gd name="T15" fmla="*/ 1 h 268"/>
                <a:gd name="T16" fmla="*/ 1 w 426"/>
                <a:gd name="T17" fmla="*/ 1 h 268"/>
                <a:gd name="T18" fmla="*/ 1 w 426"/>
                <a:gd name="T19" fmla="*/ 1 h 268"/>
                <a:gd name="T20" fmla="*/ 1 w 426"/>
                <a:gd name="T21" fmla="*/ 1 h 268"/>
                <a:gd name="T22" fmla="*/ 1 w 426"/>
                <a:gd name="T23" fmla="*/ 1 h 268"/>
                <a:gd name="T24" fmla="*/ 1 w 426"/>
                <a:gd name="T25" fmla="*/ 1 h 268"/>
                <a:gd name="T26" fmla="*/ 1 w 426"/>
                <a:gd name="T27" fmla="*/ 1 h 268"/>
                <a:gd name="T28" fmla="*/ 1 w 426"/>
                <a:gd name="T29" fmla="*/ 1 h 268"/>
                <a:gd name="T30" fmla="*/ 1 w 426"/>
                <a:gd name="T31" fmla="*/ 1 h 268"/>
                <a:gd name="T32" fmla="*/ 1 w 426"/>
                <a:gd name="T33" fmla="*/ 1 h 268"/>
                <a:gd name="T34" fmla="*/ 1 w 426"/>
                <a:gd name="T35" fmla="*/ 1 h 268"/>
                <a:gd name="T36" fmla="*/ 1 w 426"/>
                <a:gd name="T37" fmla="*/ 1 h 268"/>
                <a:gd name="T38" fmla="*/ 1 w 426"/>
                <a:gd name="T39" fmla="*/ 1 h 268"/>
                <a:gd name="T40" fmla="*/ 1 w 426"/>
                <a:gd name="T41" fmla="*/ 1 h 268"/>
                <a:gd name="T42" fmla="*/ 1 w 426"/>
                <a:gd name="T43" fmla="*/ 1 h 268"/>
                <a:gd name="T44" fmla="*/ 1 w 426"/>
                <a:gd name="T45" fmla="*/ 1 h 268"/>
                <a:gd name="T46" fmla="*/ 1 w 426"/>
                <a:gd name="T47" fmla="*/ 1 h 268"/>
                <a:gd name="T48" fmla="*/ 1 w 426"/>
                <a:gd name="T49" fmla="*/ 1 h 268"/>
                <a:gd name="T50" fmla="*/ 1 w 426"/>
                <a:gd name="T51" fmla="*/ 1 h 268"/>
                <a:gd name="T52" fmla="*/ 1 w 426"/>
                <a:gd name="T53" fmla="*/ 0 h 268"/>
                <a:gd name="T54" fmla="*/ 1 w 426"/>
                <a:gd name="T55" fmla="*/ 1 h 268"/>
                <a:gd name="T56" fmla="*/ 1 w 426"/>
                <a:gd name="T57" fmla="*/ 1 h 268"/>
                <a:gd name="T58" fmla="*/ 1 w 426"/>
                <a:gd name="T59" fmla="*/ 1 h 268"/>
                <a:gd name="T60" fmla="*/ 1 w 426"/>
                <a:gd name="T61" fmla="*/ 1 h 268"/>
                <a:gd name="T62" fmla="*/ 1 w 426"/>
                <a:gd name="T63" fmla="*/ 1 h 268"/>
                <a:gd name="T64" fmla="*/ 1 w 426"/>
                <a:gd name="T65" fmla="*/ 1 h 268"/>
                <a:gd name="T66" fmla="*/ 1 w 426"/>
                <a:gd name="T67" fmla="*/ 1 h 268"/>
                <a:gd name="T68" fmla="*/ 1 w 426"/>
                <a:gd name="T69" fmla="*/ 1 h 268"/>
                <a:gd name="T70" fmla="*/ 1 w 426"/>
                <a:gd name="T71" fmla="*/ 1 h 268"/>
                <a:gd name="T72" fmla="*/ 1 w 426"/>
                <a:gd name="T73" fmla="*/ 1 h 268"/>
                <a:gd name="T74" fmla="*/ 1 w 426"/>
                <a:gd name="T75" fmla="*/ 1 h 268"/>
                <a:gd name="T76" fmla="*/ 1 w 426"/>
                <a:gd name="T77" fmla="*/ 1 h 268"/>
                <a:gd name="T78" fmla="*/ 1 w 426"/>
                <a:gd name="T79" fmla="*/ 1 h 268"/>
                <a:gd name="T80" fmla="*/ 1 w 426"/>
                <a:gd name="T81" fmla="*/ 1 h 268"/>
                <a:gd name="T82" fmla="*/ 1 w 426"/>
                <a:gd name="T83" fmla="*/ 1 h 268"/>
                <a:gd name="T84" fmla="*/ 1 w 426"/>
                <a:gd name="T85" fmla="*/ 1 h 268"/>
                <a:gd name="T86" fmla="*/ 1 w 426"/>
                <a:gd name="T87" fmla="*/ 1 h 268"/>
                <a:gd name="T88" fmla="*/ 1 w 426"/>
                <a:gd name="T89" fmla="*/ 1 h 268"/>
                <a:gd name="T90" fmla="*/ 1 w 426"/>
                <a:gd name="T91" fmla="*/ 1 h 268"/>
                <a:gd name="T92" fmla="*/ 1 w 426"/>
                <a:gd name="T93" fmla="*/ 1 h 268"/>
                <a:gd name="T94" fmla="*/ 1 w 426"/>
                <a:gd name="T95" fmla="*/ 1 h 268"/>
                <a:gd name="T96" fmla="*/ 1 w 426"/>
                <a:gd name="T97" fmla="*/ 1 h 268"/>
                <a:gd name="T98" fmla="*/ 1 w 426"/>
                <a:gd name="T99" fmla="*/ 1 h 268"/>
                <a:gd name="T100" fmla="*/ 1 w 426"/>
                <a:gd name="T101" fmla="*/ 1 h 268"/>
                <a:gd name="T102" fmla="*/ 0 w 426"/>
                <a:gd name="T103" fmla="*/ 1 h 268"/>
                <a:gd name="T104" fmla="*/ 1 w 426"/>
                <a:gd name="T105" fmla="*/ 1 h 2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6"/>
                <a:gd name="T160" fmla="*/ 0 h 268"/>
                <a:gd name="T161" fmla="*/ 426 w 426"/>
                <a:gd name="T162" fmla="*/ 268 h 26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08" name="Freeform 404"/>
            <p:cNvSpPr>
              <a:spLocks/>
            </p:cNvSpPr>
            <p:nvPr/>
          </p:nvSpPr>
          <p:spPr bwMode="auto">
            <a:xfrm>
              <a:off x="6681319" y="5033634"/>
              <a:ext cx="585984" cy="315036"/>
            </a:xfrm>
            <a:custGeom>
              <a:avLst/>
              <a:gdLst>
                <a:gd name="T0" fmla="*/ 1 w 426"/>
                <a:gd name="T1" fmla="*/ 1 h 268"/>
                <a:gd name="T2" fmla="*/ 1 w 426"/>
                <a:gd name="T3" fmla="*/ 1 h 268"/>
                <a:gd name="T4" fmla="*/ 1 w 426"/>
                <a:gd name="T5" fmla="*/ 1 h 268"/>
                <a:gd name="T6" fmla="*/ 1 w 426"/>
                <a:gd name="T7" fmla="*/ 1 h 268"/>
                <a:gd name="T8" fmla="*/ 1 w 426"/>
                <a:gd name="T9" fmla="*/ 1 h 268"/>
                <a:gd name="T10" fmla="*/ 1 w 426"/>
                <a:gd name="T11" fmla="*/ 1 h 268"/>
                <a:gd name="T12" fmla="*/ 1 w 426"/>
                <a:gd name="T13" fmla="*/ 1 h 268"/>
                <a:gd name="T14" fmla="*/ 1 w 426"/>
                <a:gd name="T15" fmla="*/ 1 h 268"/>
                <a:gd name="T16" fmla="*/ 1 w 426"/>
                <a:gd name="T17" fmla="*/ 1 h 268"/>
                <a:gd name="T18" fmla="*/ 1 w 426"/>
                <a:gd name="T19" fmla="*/ 1 h 268"/>
                <a:gd name="T20" fmla="*/ 1 w 426"/>
                <a:gd name="T21" fmla="*/ 1 h 268"/>
                <a:gd name="T22" fmla="*/ 1 w 426"/>
                <a:gd name="T23" fmla="*/ 1 h 268"/>
                <a:gd name="T24" fmla="*/ 1 w 426"/>
                <a:gd name="T25" fmla="*/ 1 h 268"/>
                <a:gd name="T26" fmla="*/ 1 w 426"/>
                <a:gd name="T27" fmla="*/ 1 h 268"/>
                <a:gd name="T28" fmla="*/ 1 w 426"/>
                <a:gd name="T29" fmla="*/ 1 h 268"/>
                <a:gd name="T30" fmla="*/ 1 w 426"/>
                <a:gd name="T31" fmla="*/ 1 h 268"/>
                <a:gd name="T32" fmla="*/ 1 w 426"/>
                <a:gd name="T33" fmla="*/ 1 h 268"/>
                <a:gd name="T34" fmla="*/ 1 w 426"/>
                <a:gd name="T35" fmla="*/ 1 h 268"/>
                <a:gd name="T36" fmla="*/ 1 w 426"/>
                <a:gd name="T37" fmla="*/ 1 h 268"/>
                <a:gd name="T38" fmla="*/ 1 w 426"/>
                <a:gd name="T39" fmla="*/ 1 h 268"/>
                <a:gd name="T40" fmla="*/ 1 w 426"/>
                <a:gd name="T41" fmla="*/ 1 h 268"/>
                <a:gd name="T42" fmla="*/ 1 w 426"/>
                <a:gd name="T43" fmla="*/ 1 h 268"/>
                <a:gd name="T44" fmla="*/ 1 w 426"/>
                <a:gd name="T45" fmla="*/ 1 h 268"/>
                <a:gd name="T46" fmla="*/ 1 w 426"/>
                <a:gd name="T47" fmla="*/ 1 h 268"/>
                <a:gd name="T48" fmla="*/ 1 w 426"/>
                <a:gd name="T49" fmla="*/ 1 h 268"/>
                <a:gd name="T50" fmla="*/ 1 w 426"/>
                <a:gd name="T51" fmla="*/ 1 h 268"/>
                <a:gd name="T52" fmla="*/ 1 w 426"/>
                <a:gd name="T53" fmla="*/ 0 h 268"/>
                <a:gd name="T54" fmla="*/ 1 w 426"/>
                <a:gd name="T55" fmla="*/ 1 h 268"/>
                <a:gd name="T56" fmla="*/ 1 w 426"/>
                <a:gd name="T57" fmla="*/ 1 h 268"/>
                <a:gd name="T58" fmla="*/ 1 w 426"/>
                <a:gd name="T59" fmla="*/ 1 h 268"/>
                <a:gd name="T60" fmla="*/ 1 w 426"/>
                <a:gd name="T61" fmla="*/ 1 h 268"/>
                <a:gd name="T62" fmla="*/ 1 w 426"/>
                <a:gd name="T63" fmla="*/ 1 h 268"/>
                <a:gd name="T64" fmla="*/ 1 w 426"/>
                <a:gd name="T65" fmla="*/ 1 h 268"/>
                <a:gd name="T66" fmla="*/ 1 w 426"/>
                <a:gd name="T67" fmla="*/ 1 h 268"/>
                <a:gd name="T68" fmla="*/ 1 w 426"/>
                <a:gd name="T69" fmla="*/ 1 h 268"/>
                <a:gd name="T70" fmla="*/ 1 w 426"/>
                <a:gd name="T71" fmla="*/ 1 h 268"/>
                <a:gd name="T72" fmla="*/ 1 w 426"/>
                <a:gd name="T73" fmla="*/ 1 h 268"/>
                <a:gd name="T74" fmla="*/ 1 w 426"/>
                <a:gd name="T75" fmla="*/ 1 h 268"/>
                <a:gd name="T76" fmla="*/ 1 w 426"/>
                <a:gd name="T77" fmla="*/ 1 h 268"/>
                <a:gd name="T78" fmla="*/ 1 w 426"/>
                <a:gd name="T79" fmla="*/ 1 h 268"/>
                <a:gd name="T80" fmla="*/ 1 w 426"/>
                <a:gd name="T81" fmla="*/ 1 h 268"/>
                <a:gd name="T82" fmla="*/ 1 w 426"/>
                <a:gd name="T83" fmla="*/ 1 h 268"/>
                <a:gd name="T84" fmla="*/ 1 w 426"/>
                <a:gd name="T85" fmla="*/ 1 h 268"/>
                <a:gd name="T86" fmla="*/ 1 w 426"/>
                <a:gd name="T87" fmla="*/ 1 h 268"/>
                <a:gd name="T88" fmla="*/ 1 w 426"/>
                <a:gd name="T89" fmla="*/ 1 h 268"/>
                <a:gd name="T90" fmla="*/ 1 w 426"/>
                <a:gd name="T91" fmla="*/ 1 h 268"/>
                <a:gd name="T92" fmla="*/ 1 w 426"/>
                <a:gd name="T93" fmla="*/ 1 h 268"/>
                <a:gd name="T94" fmla="*/ 1 w 426"/>
                <a:gd name="T95" fmla="*/ 1 h 268"/>
                <a:gd name="T96" fmla="*/ 1 w 426"/>
                <a:gd name="T97" fmla="*/ 1 h 268"/>
                <a:gd name="T98" fmla="*/ 1 w 426"/>
                <a:gd name="T99" fmla="*/ 1 h 268"/>
                <a:gd name="T100" fmla="*/ 1 w 426"/>
                <a:gd name="T101" fmla="*/ 1 h 268"/>
                <a:gd name="T102" fmla="*/ 0 w 426"/>
                <a:gd name="T103" fmla="*/ 1 h 268"/>
                <a:gd name="T104" fmla="*/ 1 w 426"/>
                <a:gd name="T105" fmla="*/ 1 h 2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6"/>
                <a:gd name="T160" fmla="*/ 0 h 268"/>
                <a:gd name="T161" fmla="*/ 426 w 426"/>
                <a:gd name="T162" fmla="*/ 268 h 26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09" name="Freeform 405"/>
            <p:cNvSpPr>
              <a:spLocks/>
            </p:cNvSpPr>
            <p:nvPr/>
          </p:nvSpPr>
          <p:spPr bwMode="auto">
            <a:xfrm>
              <a:off x="7141581" y="5482321"/>
              <a:ext cx="389947" cy="572791"/>
            </a:xfrm>
            <a:custGeom>
              <a:avLst/>
              <a:gdLst>
                <a:gd name="T0" fmla="*/ 1 w 282"/>
                <a:gd name="T1" fmla="*/ 1 h 485"/>
                <a:gd name="T2" fmla="*/ 1 w 282"/>
                <a:gd name="T3" fmla="*/ 1 h 485"/>
                <a:gd name="T4" fmla="*/ 1 w 282"/>
                <a:gd name="T5" fmla="*/ 1 h 485"/>
                <a:gd name="T6" fmla="*/ 1 w 282"/>
                <a:gd name="T7" fmla="*/ 1 h 485"/>
                <a:gd name="T8" fmla="*/ 1 w 282"/>
                <a:gd name="T9" fmla="*/ 1 h 485"/>
                <a:gd name="T10" fmla="*/ 1 w 282"/>
                <a:gd name="T11" fmla="*/ 1 h 485"/>
                <a:gd name="T12" fmla="*/ 1 w 282"/>
                <a:gd name="T13" fmla="*/ 1 h 485"/>
                <a:gd name="T14" fmla="*/ 1 w 282"/>
                <a:gd name="T15" fmla="*/ 1 h 485"/>
                <a:gd name="T16" fmla="*/ 0 w 282"/>
                <a:gd name="T17" fmla="*/ 1 h 485"/>
                <a:gd name="T18" fmla="*/ 1 w 282"/>
                <a:gd name="T19" fmla="*/ 1 h 485"/>
                <a:gd name="T20" fmla="*/ 1 w 282"/>
                <a:gd name="T21" fmla="*/ 1 h 485"/>
                <a:gd name="T22" fmla="*/ 1 w 282"/>
                <a:gd name="T23" fmla="*/ 1 h 485"/>
                <a:gd name="T24" fmla="*/ 1 w 282"/>
                <a:gd name="T25" fmla="*/ 1 h 485"/>
                <a:gd name="T26" fmla="*/ 1 w 282"/>
                <a:gd name="T27" fmla="*/ 1 h 485"/>
                <a:gd name="T28" fmla="*/ 1 w 282"/>
                <a:gd name="T29" fmla="*/ 0 h 485"/>
                <a:gd name="T30" fmla="*/ 1 w 282"/>
                <a:gd name="T31" fmla="*/ 1 h 485"/>
                <a:gd name="T32" fmla="*/ 1 w 282"/>
                <a:gd name="T33" fmla="*/ 0 h 485"/>
                <a:gd name="T34" fmla="*/ 1 w 282"/>
                <a:gd name="T35" fmla="*/ 1 h 485"/>
                <a:gd name="T36" fmla="*/ 1 w 282"/>
                <a:gd name="T37" fmla="*/ 1 h 485"/>
                <a:gd name="T38" fmla="*/ 1 w 282"/>
                <a:gd name="T39" fmla="*/ 1 h 485"/>
                <a:gd name="T40" fmla="*/ 1 w 282"/>
                <a:gd name="T41" fmla="*/ 1 h 485"/>
                <a:gd name="T42" fmla="*/ 1 w 282"/>
                <a:gd name="T43" fmla="*/ 1 h 485"/>
                <a:gd name="T44" fmla="*/ 1 w 282"/>
                <a:gd name="T45" fmla="*/ 1 h 485"/>
                <a:gd name="T46" fmla="*/ 1 w 282"/>
                <a:gd name="T47" fmla="*/ 1 h 485"/>
                <a:gd name="T48" fmla="*/ 1 w 282"/>
                <a:gd name="T49" fmla="*/ 1 h 485"/>
                <a:gd name="T50" fmla="*/ 1 w 282"/>
                <a:gd name="T51" fmla="*/ 1 h 485"/>
                <a:gd name="T52" fmla="*/ 1 w 282"/>
                <a:gd name="T53" fmla="*/ 1 h 485"/>
                <a:gd name="T54" fmla="*/ 1 w 282"/>
                <a:gd name="T55" fmla="*/ 1 h 485"/>
                <a:gd name="T56" fmla="*/ 1 w 282"/>
                <a:gd name="T57" fmla="*/ 1 h 485"/>
                <a:gd name="T58" fmla="*/ 1 w 282"/>
                <a:gd name="T59" fmla="*/ 1 h 485"/>
                <a:gd name="T60" fmla="*/ 1 w 282"/>
                <a:gd name="T61" fmla="*/ 1 h 485"/>
                <a:gd name="T62" fmla="*/ 1 w 282"/>
                <a:gd name="T63" fmla="*/ 1 h 485"/>
                <a:gd name="T64" fmla="*/ 1 w 282"/>
                <a:gd name="T65" fmla="*/ 1 h 485"/>
                <a:gd name="T66" fmla="*/ 1 w 282"/>
                <a:gd name="T67" fmla="*/ 1 h 485"/>
                <a:gd name="T68" fmla="*/ 1 w 282"/>
                <a:gd name="T69" fmla="*/ 1 h 485"/>
                <a:gd name="T70" fmla="*/ 1 w 282"/>
                <a:gd name="T71" fmla="*/ 1 h 485"/>
                <a:gd name="T72" fmla="*/ 1 w 282"/>
                <a:gd name="T73" fmla="*/ 1 h 485"/>
                <a:gd name="T74" fmla="*/ 1 w 282"/>
                <a:gd name="T75" fmla="*/ 1 h 485"/>
                <a:gd name="T76" fmla="*/ 1 w 282"/>
                <a:gd name="T77" fmla="*/ 1 h 485"/>
                <a:gd name="T78" fmla="*/ 1 w 282"/>
                <a:gd name="T79" fmla="*/ 1 h 485"/>
                <a:gd name="T80" fmla="*/ 1 w 282"/>
                <a:gd name="T81" fmla="*/ 1 h 485"/>
                <a:gd name="T82" fmla="*/ 1 w 282"/>
                <a:gd name="T83" fmla="*/ 1 h 4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2"/>
                <a:gd name="T127" fmla="*/ 0 h 485"/>
                <a:gd name="T128" fmla="*/ 282 w 282"/>
                <a:gd name="T129" fmla="*/ 485 h 4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10" name="Freeform 406"/>
            <p:cNvSpPr>
              <a:spLocks/>
            </p:cNvSpPr>
            <p:nvPr/>
          </p:nvSpPr>
          <p:spPr bwMode="auto">
            <a:xfrm>
              <a:off x="7141581" y="5482321"/>
              <a:ext cx="389947" cy="572791"/>
            </a:xfrm>
            <a:custGeom>
              <a:avLst/>
              <a:gdLst>
                <a:gd name="T0" fmla="*/ 1 w 282"/>
                <a:gd name="T1" fmla="*/ 1 h 485"/>
                <a:gd name="T2" fmla="*/ 1 w 282"/>
                <a:gd name="T3" fmla="*/ 1 h 485"/>
                <a:gd name="T4" fmla="*/ 1 w 282"/>
                <a:gd name="T5" fmla="*/ 1 h 485"/>
                <a:gd name="T6" fmla="*/ 1 w 282"/>
                <a:gd name="T7" fmla="*/ 1 h 485"/>
                <a:gd name="T8" fmla="*/ 1 w 282"/>
                <a:gd name="T9" fmla="*/ 1 h 485"/>
                <a:gd name="T10" fmla="*/ 1 w 282"/>
                <a:gd name="T11" fmla="*/ 1 h 485"/>
                <a:gd name="T12" fmla="*/ 1 w 282"/>
                <a:gd name="T13" fmla="*/ 1 h 485"/>
                <a:gd name="T14" fmla="*/ 1 w 282"/>
                <a:gd name="T15" fmla="*/ 1 h 485"/>
                <a:gd name="T16" fmla="*/ 0 w 282"/>
                <a:gd name="T17" fmla="*/ 1 h 485"/>
                <a:gd name="T18" fmla="*/ 1 w 282"/>
                <a:gd name="T19" fmla="*/ 1 h 485"/>
                <a:gd name="T20" fmla="*/ 1 w 282"/>
                <a:gd name="T21" fmla="*/ 1 h 485"/>
                <a:gd name="T22" fmla="*/ 1 w 282"/>
                <a:gd name="T23" fmla="*/ 1 h 485"/>
                <a:gd name="T24" fmla="*/ 1 w 282"/>
                <a:gd name="T25" fmla="*/ 1 h 485"/>
                <a:gd name="T26" fmla="*/ 1 w 282"/>
                <a:gd name="T27" fmla="*/ 1 h 485"/>
                <a:gd name="T28" fmla="*/ 1 w 282"/>
                <a:gd name="T29" fmla="*/ 0 h 485"/>
                <a:gd name="T30" fmla="*/ 1 w 282"/>
                <a:gd name="T31" fmla="*/ 1 h 485"/>
                <a:gd name="T32" fmla="*/ 1 w 282"/>
                <a:gd name="T33" fmla="*/ 0 h 485"/>
                <a:gd name="T34" fmla="*/ 1 w 282"/>
                <a:gd name="T35" fmla="*/ 1 h 485"/>
                <a:gd name="T36" fmla="*/ 1 w 282"/>
                <a:gd name="T37" fmla="*/ 1 h 485"/>
                <a:gd name="T38" fmla="*/ 1 w 282"/>
                <a:gd name="T39" fmla="*/ 1 h 485"/>
                <a:gd name="T40" fmla="*/ 1 w 282"/>
                <a:gd name="T41" fmla="*/ 1 h 485"/>
                <a:gd name="T42" fmla="*/ 1 w 282"/>
                <a:gd name="T43" fmla="*/ 1 h 485"/>
                <a:gd name="T44" fmla="*/ 1 w 282"/>
                <a:gd name="T45" fmla="*/ 1 h 485"/>
                <a:gd name="T46" fmla="*/ 1 w 282"/>
                <a:gd name="T47" fmla="*/ 1 h 485"/>
                <a:gd name="T48" fmla="*/ 1 w 282"/>
                <a:gd name="T49" fmla="*/ 1 h 485"/>
                <a:gd name="T50" fmla="*/ 1 w 282"/>
                <a:gd name="T51" fmla="*/ 1 h 485"/>
                <a:gd name="T52" fmla="*/ 1 w 282"/>
                <a:gd name="T53" fmla="*/ 1 h 485"/>
                <a:gd name="T54" fmla="*/ 1 w 282"/>
                <a:gd name="T55" fmla="*/ 1 h 485"/>
                <a:gd name="T56" fmla="*/ 1 w 282"/>
                <a:gd name="T57" fmla="*/ 1 h 485"/>
                <a:gd name="T58" fmla="*/ 1 w 282"/>
                <a:gd name="T59" fmla="*/ 1 h 485"/>
                <a:gd name="T60" fmla="*/ 1 w 282"/>
                <a:gd name="T61" fmla="*/ 1 h 485"/>
                <a:gd name="T62" fmla="*/ 1 w 282"/>
                <a:gd name="T63" fmla="*/ 1 h 485"/>
                <a:gd name="T64" fmla="*/ 1 w 282"/>
                <a:gd name="T65" fmla="*/ 1 h 485"/>
                <a:gd name="T66" fmla="*/ 1 w 282"/>
                <a:gd name="T67" fmla="*/ 1 h 485"/>
                <a:gd name="T68" fmla="*/ 1 w 282"/>
                <a:gd name="T69" fmla="*/ 1 h 485"/>
                <a:gd name="T70" fmla="*/ 1 w 282"/>
                <a:gd name="T71" fmla="*/ 1 h 485"/>
                <a:gd name="T72" fmla="*/ 1 w 282"/>
                <a:gd name="T73" fmla="*/ 1 h 485"/>
                <a:gd name="T74" fmla="*/ 1 w 282"/>
                <a:gd name="T75" fmla="*/ 1 h 485"/>
                <a:gd name="T76" fmla="*/ 1 w 282"/>
                <a:gd name="T77" fmla="*/ 1 h 485"/>
                <a:gd name="T78" fmla="*/ 1 w 282"/>
                <a:gd name="T79" fmla="*/ 1 h 485"/>
                <a:gd name="T80" fmla="*/ 1 w 282"/>
                <a:gd name="T81" fmla="*/ 1 h 485"/>
                <a:gd name="T82" fmla="*/ 1 w 282"/>
                <a:gd name="T83" fmla="*/ 1 h 4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2"/>
                <a:gd name="T127" fmla="*/ 0 h 485"/>
                <a:gd name="T128" fmla="*/ 282 w 282"/>
                <a:gd name="T129" fmla="*/ 485 h 4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11" name="Freeform 407"/>
            <p:cNvSpPr>
              <a:spLocks/>
            </p:cNvSpPr>
            <p:nvPr/>
          </p:nvSpPr>
          <p:spPr bwMode="auto">
            <a:xfrm>
              <a:off x="7007339" y="5547235"/>
              <a:ext cx="251440" cy="250117"/>
            </a:xfrm>
            <a:custGeom>
              <a:avLst/>
              <a:gdLst>
                <a:gd name="T0" fmla="*/ 1 w 183"/>
                <a:gd name="T1" fmla="*/ 1 h 211"/>
                <a:gd name="T2" fmla="*/ 1 w 183"/>
                <a:gd name="T3" fmla="*/ 1 h 211"/>
                <a:gd name="T4" fmla="*/ 1 w 183"/>
                <a:gd name="T5" fmla="*/ 1 h 211"/>
                <a:gd name="T6" fmla="*/ 1 w 183"/>
                <a:gd name="T7" fmla="*/ 1 h 211"/>
                <a:gd name="T8" fmla="*/ 1 w 183"/>
                <a:gd name="T9" fmla="*/ 1 h 211"/>
                <a:gd name="T10" fmla="*/ 1 w 183"/>
                <a:gd name="T11" fmla="*/ 1 h 211"/>
                <a:gd name="T12" fmla="*/ 1 w 183"/>
                <a:gd name="T13" fmla="*/ 1 h 211"/>
                <a:gd name="T14" fmla="*/ 1 w 183"/>
                <a:gd name="T15" fmla="*/ 1 h 211"/>
                <a:gd name="T16" fmla="*/ 1 w 183"/>
                <a:gd name="T17" fmla="*/ 1 h 211"/>
                <a:gd name="T18" fmla="*/ 1 w 183"/>
                <a:gd name="T19" fmla="*/ 1 h 211"/>
                <a:gd name="T20" fmla="*/ 1 w 183"/>
                <a:gd name="T21" fmla="*/ 1 h 211"/>
                <a:gd name="T22" fmla="*/ 1 w 183"/>
                <a:gd name="T23" fmla="*/ 1 h 211"/>
                <a:gd name="T24" fmla="*/ 1 w 183"/>
                <a:gd name="T25" fmla="*/ 1 h 211"/>
                <a:gd name="T26" fmla="*/ 0 w 183"/>
                <a:gd name="T27" fmla="*/ 1 h 211"/>
                <a:gd name="T28" fmla="*/ 1 w 183"/>
                <a:gd name="T29" fmla="*/ 1 h 211"/>
                <a:gd name="T30" fmla="*/ 1 w 183"/>
                <a:gd name="T31" fmla="*/ 1 h 211"/>
                <a:gd name="T32" fmla="*/ 1 w 183"/>
                <a:gd name="T33" fmla="*/ 1 h 211"/>
                <a:gd name="T34" fmla="*/ 1 w 183"/>
                <a:gd name="T35" fmla="*/ 1 h 211"/>
                <a:gd name="T36" fmla="*/ 1 w 183"/>
                <a:gd name="T37" fmla="*/ 1 h 211"/>
                <a:gd name="T38" fmla="*/ 1 w 183"/>
                <a:gd name="T39" fmla="*/ 0 h 211"/>
                <a:gd name="T40" fmla="*/ 1 w 183"/>
                <a:gd name="T41" fmla="*/ 0 h 211"/>
                <a:gd name="T42" fmla="*/ 1 w 183"/>
                <a:gd name="T43" fmla="*/ 1 h 211"/>
                <a:gd name="T44" fmla="*/ 1 w 183"/>
                <a:gd name="T45" fmla="*/ 1 h 211"/>
                <a:gd name="T46" fmla="*/ 1 w 183"/>
                <a:gd name="T47" fmla="*/ 1 h 211"/>
                <a:gd name="T48" fmla="*/ 1 w 183"/>
                <a:gd name="T49" fmla="*/ 1 h 211"/>
                <a:gd name="T50" fmla="*/ 1 w 183"/>
                <a:gd name="T51" fmla="*/ 1 h 211"/>
                <a:gd name="T52" fmla="*/ 1 w 183"/>
                <a:gd name="T53" fmla="*/ 1 h 211"/>
                <a:gd name="T54" fmla="*/ 1 w 183"/>
                <a:gd name="T55" fmla="*/ 1 h 211"/>
                <a:gd name="T56" fmla="*/ 1 w 183"/>
                <a:gd name="T57" fmla="*/ 1 h 21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3"/>
                <a:gd name="T88" fmla="*/ 0 h 211"/>
                <a:gd name="T89" fmla="*/ 183 w 183"/>
                <a:gd name="T90" fmla="*/ 211 h 21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12" name="Freeform 408"/>
            <p:cNvSpPr>
              <a:spLocks/>
            </p:cNvSpPr>
            <p:nvPr/>
          </p:nvSpPr>
          <p:spPr bwMode="auto">
            <a:xfrm>
              <a:off x="7003080" y="5564420"/>
              <a:ext cx="251440" cy="250117"/>
            </a:xfrm>
            <a:custGeom>
              <a:avLst/>
              <a:gdLst>
                <a:gd name="T0" fmla="*/ 1 w 183"/>
                <a:gd name="T1" fmla="*/ 1 h 211"/>
                <a:gd name="T2" fmla="*/ 1 w 183"/>
                <a:gd name="T3" fmla="*/ 1 h 211"/>
                <a:gd name="T4" fmla="*/ 1 w 183"/>
                <a:gd name="T5" fmla="*/ 1 h 211"/>
                <a:gd name="T6" fmla="*/ 1 w 183"/>
                <a:gd name="T7" fmla="*/ 1 h 211"/>
                <a:gd name="T8" fmla="*/ 1 w 183"/>
                <a:gd name="T9" fmla="*/ 1 h 211"/>
                <a:gd name="T10" fmla="*/ 1 w 183"/>
                <a:gd name="T11" fmla="*/ 1 h 211"/>
                <a:gd name="T12" fmla="*/ 1 w 183"/>
                <a:gd name="T13" fmla="*/ 1 h 211"/>
                <a:gd name="T14" fmla="*/ 1 w 183"/>
                <a:gd name="T15" fmla="*/ 1 h 211"/>
                <a:gd name="T16" fmla="*/ 1 w 183"/>
                <a:gd name="T17" fmla="*/ 1 h 211"/>
                <a:gd name="T18" fmla="*/ 1 w 183"/>
                <a:gd name="T19" fmla="*/ 1 h 211"/>
                <a:gd name="T20" fmla="*/ 1 w 183"/>
                <a:gd name="T21" fmla="*/ 1 h 211"/>
                <a:gd name="T22" fmla="*/ 1 w 183"/>
                <a:gd name="T23" fmla="*/ 1 h 211"/>
                <a:gd name="T24" fmla="*/ 1 w 183"/>
                <a:gd name="T25" fmla="*/ 1 h 211"/>
                <a:gd name="T26" fmla="*/ 0 w 183"/>
                <a:gd name="T27" fmla="*/ 1 h 211"/>
                <a:gd name="T28" fmla="*/ 1 w 183"/>
                <a:gd name="T29" fmla="*/ 1 h 211"/>
                <a:gd name="T30" fmla="*/ 1 w 183"/>
                <a:gd name="T31" fmla="*/ 1 h 211"/>
                <a:gd name="T32" fmla="*/ 1 w 183"/>
                <a:gd name="T33" fmla="*/ 1 h 211"/>
                <a:gd name="T34" fmla="*/ 1 w 183"/>
                <a:gd name="T35" fmla="*/ 1 h 211"/>
                <a:gd name="T36" fmla="*/ 1 w 183"/>
                <a:gd name="T37" fmla="*/ 1 h 211"/>
                <a:gd name="T38" fmla="*/ 1 w 183"/>
                <a:gd name="T39" fmla="*/ 0 h 211"/>
                <a:gd name="T40" fmla="*/ 1 w 183"/>
                <a:gd name="T41" fmla="*/ 0 h 211"/>
                <a:gd name="T42" fmla="*/ 1 w 183"/>
                <a:gd name="T43" fmla="*/ 1 h 211"/>
                <a:gd name="T44" fmla="*/ 1 w 183"/>
                <a:gd name="T45" fmla="*/ 1 h 211"/>
                <a:gd name="T46" fmla="*/ 1 w 183"/>
                <a:gd name="T47" fmla="*/ 1 h 211"/>
                <a:gd name="T48" fmla="*/ 1 w 183"/>
                <a:gd name="T49" fmla="*/ 1 h 211"/>
                <a:gd name="T50" fmla="*/ 1 w 183"/>
                <a:gd name="T51" fmla="*/ 1 h 211"/>
                <a:gd name="T52" fmla="*/ 1 w 183"/>
                <a:gd name="T53" fmla="*/ 1 h 211"/>
                <a:gd name="T54" fmla="*/ 1 w 183"/>
                <a:gd name="T55" fmla="*/ 1 h 211"/>
                <a:gd name="T56" fmla="*/ 1 w 183"/>
                <a:gd name="T57" fmla="*/ 1 h 21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3"/>
                <a:gd name="T88" fmla="*/ 0 h 211"/>
                <a:gd name="T89" fmla="*/ 183 w 183"/>
                <a:gd name="T90" fmla="*/ 211 h 21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13" name="Freeform 409"/>
            <p:cNvSpPr>
              <a:spLocks/>
            </p:cNvSpPr>
            <p:nvPr/>
          </p:nvSpPr>
          <p:spPr bwMode="auto">
            <a:xfrm>
              <a:off x="6794254" y="5535779"/>
              <a:ext cx="285534" cy="238664"/>
            </a:xfrm>
            <a:custGeom>
              <a:avLst/>
              <a:gdLst>
                <a:gd name="T0" fmla="*/ 1 w 207"/>
                <a:gd name="T1" fmla="*/ 1 h 203"/>
                <a:gd name="T2" fmla="*/ 1 w 207"/>
                <a:gd name="T3" fmla="*/ 1 h 203"/>
                <a:gd name="T4" fmla="*/ 1 w 207"/>
                <a:gd name="T5" fmla="*/ 0 h 203"/>
                <a:gd name="T6" fmla="*/ 1 w 207"/>
                <a:gd name="T7" fmla="*/ 1 h 203"/>
                <a:gd name="T8" fmla="*/ 1 w 207"/>
                <a:gd name="T9" fmla="*/ 1 h 203"/>
                <a:gd name="T10" fmla="*/ 1 w 207"/>
                <a:gd name="T11" fmla="*/ 1 h 203"/>
                <a:gd name="T12" fmla="*/ 1 w 207"/>
                <a:gd name="T13" fmla="*/ 1 h 203"/>
                <a:gd name="T14" fmla="*/ 1 w 207"/>
                <a:gd name="T15" fmla="*/ 1 h 203"/>
                <a:gd name="T16" fmla="*/ 1 w 207"/>
                <a:gd name="T17" fmla="*/ 1 h 203"/>
                <a:gd name="T18" fmla="*/ 1 w 207"/>
                <a:gd name="T19" fmla="*/ 1 h 203"/>
                <a:gd name="T20" fmla="*/ 1 w 207"/>
                <a:gd name="T21" fmla="*/ 1 h 203"/>
                <a:gd name="T22" fmla="*/ 1 w 207"/>
                <a:gd name="T23" fmla="*/ 1 h 203"/>
                <a:gd name="T24" fmla="*/ 1 w 207"/>
                <a:gd name="T25" fmla="*/ 1 h 203"/>
                <a:gd name="T26" fmla="*/ 1 w 207"/>
                <a:gd name="T27" fmla="*/ 1 h 203"/>
                <a:gd name="T28" fmla="*/ 1 w 207"/>
                <a:gd name="T29" fmla="*/ 1 h 203"/>
                <a:gd name="T30" fmla="*/ 1 w 207"/>
                <a:gd name="T31" fmla="*/ 1 h 203"/>
                <a:gd name="T32" fmla="*/ 1 w 207"/>
                <a:gd name="T33" fmla="*/ 1 h 203"/>
                <a:gd name="T34" fmla="*/ 1 w 207"/>
                <a:gd name="T35" fmla="*/ 1 h 203"/>
                <a:gd name="T36" fmla="*/ 1 w 207"/>
                <a:gd name="T37" fmla="*/ 1 h 203"/>
                <a:gd name="T38" fmla="*/ 1 w 207"/>
                <a:gd name="T39" fmla="*/ 1 h 203"/>
                <a:gd name="T40" fmla="*/ 1 w 207"/>
                <a:gd name="T41" fmla="*/ 1 h 203"/>
                <a:gd name="T42" fmla="*/ 1 w 207"/>
                <a:gd name="T43" fmla="*/ 1 h 203"/>
                <a:gd name="T44" fmla="*/ 1 w 207"/>
                <a:gd name="T45" fmla="*/ 1 h 203"/>
                <a:gd name="T46" fmla="*/ 1 w 207"/>
                <a:gd name="T47" fmla="*/ 1 h 203"/>
                <a:gd name="T48" fmla="*/ 1 w 207"/>
                <a:gd name="T49" fmla="*/ 1 h 203"/>
                <a:gd name="T50" fmla="*/ 0 w 207"/>
                <a:gd name="T51" fmla="*/ 1 h 203"/>
                <a:gd name="T52" fmla="*/ 1 w 207"/>
                <a:gd name="T53" fmla="*/ 1 h 20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7"/>
                <a:gd name="T82" fmla="*/ 0 h 203"/>
                <a:gd name="T83" fmla="*/ 207 w 207"/>
                <a:gd name="T84" fmla="*/ 203 h 20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14" name="Freeform 410"/>
            <p:cNvSpPr>
              <a:spLocks/>
            </p:cNvSpPr>
            <p:nvPr/>
          </p:nvSpPr>
          <p:spPr bwMode="auto">
            <a:xfrm>
              <a:off x="6794254" y="5535779"/>
              <a:ext cx="285534" cy="238664"/>
            </a:xfrm>
            <a:custGeom>
              <a:avLst/>
              <a:gdLst>
                <a:gd name="T0" fmla="*/ 1 w 207"/>
                <a:gd name="T1" fmla="*/ 1 h 203"/>
                <a:gd name="T2" fmla="*/ 1 w 207"/>
                <a:gd name="T3" fmla="*/ 1 h 203"/>
                <a:gd name="T4" fmla="*/ 1 w 207"/>
                <a:gd name="T5" fmla="*/ 0 h 203"/>
                <a:gd name="T6" fmla="*/ 1 w 207"/>
                <a:gd name="T7" fmla="*/ 1 h 203"/>
                <a:gd name="T8" fmla="*/ 1 w 207"/>
                <a:gd name="T9" fmla="*/ 1 h 203"/>
                <a:gd name="T10" fmla="*/ 1 w 207"/>
                <a:gd name="T11" fmla="*/ 1 h 203"/>
                <a:gd name="T12" fmla="*/ 1 w 207"/>
                <a:gd name="T13" fmla="*/ 1 h 203"/>
                <a:gd name="T14" fmla="*/ 1 w 207"/>
                <a:gd name="T15" fmla="*/ 1 h 203"/>
                <a:gd name="T16" fmla="*/ 1 w 207"/>
                <a:gd name="T17" fmla="*/ 1 h 203"/>
                <a:gd name="T18" fmla="*/ 1 w 207"/>
                <a:gd name="T19" fmla="*/ 1 h 203"/>
                <a:gd name="T20" fmla="*/ 1 w 207"/>
                <a:gd name="T21" fmla="*/ 1 h 203"/>
                <a:gd name="T22" fmla="*/ 1 w 207"/>
                <a:gd name="T23" fmla="*/ 1 h 203"/>
                <a:gd name="T24" fmla="*/ 1 w 207"/>
                <a:gd name="T25" fmla="*/ 1 h 203"/>
                <a:gd name="T26" fmla="*/ 1 w 207"/>
                <a:gd name="T27" fmla="*/ 1 h 203"/>
                <a:gd name="T28" fmla="*/ 1 w 207"/>
                <a:gd name="T29" fmla="*/ 1 h 203"/>
                <a:gd name="T30" fmla="*/ 1 w 207"/>
                <a:gd name="T31" fmla="*/ 1 h 203"/>
                <a:gd name="T32" fmla="*/ 1 w 207"/>
                <a:gd name="T33" fmla="*/ 1 h 203"/>
                <a:gd name="T34" fmla="*/ 1 w 207"/>
                <a:gd name="T35" fmla="*/ 1 h 203"/>
                <a:gd name="T36" fmla="*/ 1 w 207"/>
                <a:gd name="T37" fmla="*/ 1 h 203"/>
                <a:gd name="T38" fmla="*/ 1 w 207"/>
                <a:gd name="T39" fmla="*/ 1 h 203"/>
                <a:gd name="T40" fmla="*/ 1 w 207"/>
                <a:gd name="T41" fmla="*/ 1 h 203"/>
                <a:gd name="T42" fmla="*/ 1 w 207"/>
                <a:gd name="T43" fmla="*/ 1 h 203"/>
                <a:gd name="T44" fmla="*/ 1 w 207"/>
                <a:gd name="T45" fmla="*/ 1 h 203"/>
                <a:gd name="T46" fmla="*/ 1 w 207"/>
                <a:gd name="T47" fmla="*/ 1 h 203"/>
                <a:gd name="T48" fmla="*/ 1 w 207"/>
                <a:gd name="T49" fmla="*/ 1 h 203"/>
                <a:gd name="T50" fmla="*/ 0 w 207"/>
                <a:gd name="T51" fmla="*/ 1 h 203"/>
                <a:gd name="T52" fmla="*/ 1 w 207"/>
                <a:gd name="T53" fmla="*/ 1 h 20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7"/>
                <a:gd name="T82" fmla="*/ 0 h 203"/>
                <a:gd name="T83" fmla="*/ 207 w 207"/>
                <a:gd name="T84" fmla="*/ 203 h 20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15" name="Freeform 411"/>
            <p:cNvSpPr>
              <a:spLocks/>
            </p:cNvSpPr>
            <p:nvPr/>
          </p:nvSpPr>
          <p:spPr bwMode="auto">
            <a:xfrm>
              <a:off x="6881619" y="5698071"/>
              <a:ext cx="225870" cy="166110"/>
            </a:xfrm>
            <a:custGeom>
              <a:avLst/>
              <a:gdLst>
                <a:gd name="T0" fmla="*/ 1 w 163"/>
                <a:gd name="T1" fmla="*/ 1 h 142"/>
                <a:gd name="T2" fmla="*/ 1 w 163"/>
                <a:gd name="T3" fmla="*/ 1 h 142"/>
                <a:gd name="T4" fmla="*/ 1 w 163"/>
                <a:gd name="T5" fmla="*/ 1 h 142"/>
                <a:gd name="T6" fmla="*/ 1 w 163"/>
                <a:gd name="T7" fmla="*/ 1 h 142"/>
                <a:gd name="T8" fmla="*/ 1 w 163"/>
                <a:gd name="T9" fmla="*/ 1 h 142"/>
                <a:gd name="T10" fmla="*/ 1 w 163"/>
                <a:gd name="T11" fmla="*/ 1 h 142"/>
                <a:gd name="T12" fmla="*/ 1 w 163"/>
                <a:gd name="T13" fmla="*/ 1 h 142"/>
                <a:gd name="T14" fmla="*/ 1 w 163"/>
                <a:gd name="T15" fmla="*/ 1 h 142"/>
                <a:gd name="T16" fmla="*/ 1 w 163"/>
                <a:gd name="T17" fmla="*/ 1 h 142"/>
                <a:gd name="T18" fmla="*/ 1 w 163"/>
                <a:gd name="T19" fmla="*/ 1 h 142"/>
                <a:gd name="T20" fmla="*/ 1 w 163"/>
                <a:gd name="T21" fmla="*/ 1 h 142"/>
                <a:gd name="T22" fmla="*/ 1 w 163"/>
                <a:gd name="T23" fmla="*/ 1 h 142"/>
                <a:gd name="T24" fmla="*/ 1 w 163"/>
                <a:gd name="T25" fmla="*/ 1 h 142"/>
                <a:gd name="T26" fmla="*/ 1 w 163"/>
                <a:gd name="T27" fmla="*/ 1 h 142"/>
                <a:gd name="T28" fmla="*/ 1 w 163"/>
                <a:gd name="T29" fmla="*/ 1 h 142"/>
                <a:gd name="T30" fmla="*/ 0 w 163"/>
                <a:gd name="T31" fmla="*/ 1 h 142"/>
                <a:gd name="T32" fmla="*/ 1 w 163"/>
                <a:gd name="T33" fmla="*/ 1 h 142"/>
                <a:gd name="T34" fmla="*/ 1 w 163"/>
                <a:gd name="T35" fmla="*/ 1 h 142"/>
                <a:gd name="T36" fmla="*/ 1 w 163"/>
                <a:gd name="T37" fmla="*/ 1 h 142"/>
                <a:gd name="T38" fmla="*/ 1 w 163"/>
                <a:gd name="T39" fmla="*/ 1 h 142"/>
                <a:gd name="T40" fmla="*/ 1 w 163"/>
                <a:gd name="T41" fmla="*/ 1 h 142"/>
                <a:gd name="T42" fmla="*/ 1 w 163"/>
                <a:gd name="T43" fmla="*/ 1 h 142"/>
                <a:gd name="T44" fmla="*/ 1 w 163"/>
                <a:gd name="T45" fmla="*/ 1 h 142"/>
                <a:gd name="T46" fmla="*/ 1 w 163"/>
                <a:gd name="T47" fmla="*/ 1 h 142"/>
                <a:gd name="T48" fmla="*/ 1 w 163"/>
                <a:gd name="T49" fmla="*/ 1 h 142"/>
                <a:gd name="T50" fmla="*/ 1 w 163"/>
                <a:gd name="T51" fmla="*/ 0 h 142"/>
                <a:gd name="T52" fmla="*/ 1 w 163"/>
                <a:gd name="T53" fmla="*/ 1 h 142"/>
                <a:gd name="T54" fmla="*/ 1 w 163"/>
                <a:gd name="T55" fmla="*/ 1 h 142"/>
                <a:gd name="T56" fmla="*/ 1 w 163"/>
                <a:gd name="T57" fmla="*/ 1 h 142"/>
                <a:gd name="T58" fmla="*/ 1 w 163"/>
                <a:gd name="T59" fmla="*/ 1 h 142"/>
                <a:gd name="T60" fmla="*/ 1 w 163"/>
                <a:gd name="T61" fmla="*/ 1 h 1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3"/>
                <a:gd name="T94" fmla="*/ 0 h 142"/>
                <a:gd name="T95" fmla="*/ 163 w 163"/>
                <a:gd name="T96" fmla="*/ 142 h 1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16" name="Freeform 412"/>
            <p:cNvSpPr>
              <a:spLocks/>
            </p:cNvSpPr>
            <p:nvPr/>
          </p:nvSpPr>
          <p:spPr bwMode="auto">
            <a:xfrm>
              <a:off x="6881619" y="5698071"/>
              <a:ext cx="225870" cy="166110"/>
            </a:xfrm>
            <a:custGeom>
              <a:avLst/>
              <a:gdLst>
                <a:gd name="T0" fmla="*/ 1 w 163"/>
                <a:gd name="T1" fmla="*/ 1 h 142"/>
                <a:gd name="T2" fmla="*/ 1 w 163"/>
                <a:gd name="T3" fmla="*/ 1 h 142"/>
                <a:gd name="T4" fmla="*/ 1 w 163"/>
                <a:gd name="T5" fmla="*/ 1 h 142"/>
                <a:gd name="T6" fmla="*/ 1 w 163"/>
                <a:gd name="T7" fmla="*/ 1 h 142"/>
                <a:gd name="T8" fmla="*/ 1 w 163"/>
                <a:gd name="T9" fmla="*/ 1 h 142"/>
                <a:gd name="T10" fmla="*/ 1 w 163"/>
                <a:gd name="T11" fmla="*/ 1 h 142"/>
                <a:gd name="T12" fmla="*/ 1 w 163"/>
                <a:gd name="T13" fmla="*/ 1 h 142"/>
                <a:gd name="T14" fmla="*/ 1 w 163"/>
                <a:gd name="T15" fmla="*/ 1 h 142"/>
                <a:gd name="T16" fmla="*/ 1 w 163"/>
                <a:gd name="T17" fmla="*/ 1 h 142"/>
                <a:gd name="T18" fmla="*/ 1 w 163"/>
                <a:gd name="T19" fmla="*/ 1 h 142"/>
                <a:gd name="T20" fmla="*/ 1 w 163"/>
                <a:gd name="T21" fmla="*/ 1 h 142"/>
                <a:gd name="T22" fmla="*/ 1 w 163"/>
                <a:gd name="T23" fmla="*/ 1 h 142"/>
                <a:gd name="T24" fmla="*/ 1 w 163"/>
                <a:gd name="T25" fmla="*/ 1 h 142"/>
                <a:gd name="T26" fmla="*/ 1 w 163"/>
                <a:gd name="T27" fmla="*/ 1 h 142"/>
                <a:gd name="T28" fmla="*/ 1 w 163"/>
                <a:gd name="T29" fmla="*/ 1 h 142"/>
                <a:gd name="T30" fmla="*/ 0 w 163"/>
                <a:gd name="T31" fmla="*/ 1 h 142"/>
                <a:gd name="T32" fmla="*/ 1 w 163"/>
                <a:gd name="T33" fmla="*/ 1 h 142"/>
                <a:gd name="T34" fmla="*/ 1 w 163"/>
                <a:gd name="T35" fmla="*/ 1 h 142"/>
                <a:gd name="T36" fmla="*/ 1 w 163"/>
                <a:gd name="T37" fmla="*/ 1 h 142"/>
                <a:gd name="T38" fmla="*/ 1 w 163"/>
                <a:gd name="T39" fmla="*/ 1 h 142"/>
                <a:gd name="T40" fmla="*/ 1 w 163"/>
                <a:gd name="T41" fmla="*/ 1 h 142"/>
                <a:gd name="T42" fmla="*/ 1 w 163"/>
                <a:gd name="T43" fmla="*/ 1 h 142"/>
                <a:gd name="T44" fmla="*/ 1 w 163"/>
                <a:gd name="T45" fmla="*/ 1 h 142"/>
                <a:gd name="T46" fmla="*/ 1 w 163"/>
                <a:gd name="T47" fmla="*/ 1 h 142"/>
                <a:gd name="T48" fmla="*/ 1 w 163"/>
                <a:gd name="T49" fmla="*/ 1 h 142"/>
                <a:gd name="T50" fmla="*/ 1 w 163"/>
                <a:gd name="T51" fmla="*/ 0 h 142"/>
                <a:gd name="T52" fmla="*/ 1 w 163"/>
                <a:gd name="T53" fmla="*/ 1 h 142"/>
                <a:gd name="T54" fmla="*/ 1 w 163"/>
                <a:gd name="T55" fmla="*/ 1 h 142"/>
                <a:gd name="T56" fmla="*/ 1 w 163"/>
                <a:gd name="T57" fmla="*/ 1 h 142"/>
                <a:gd name="T58" fmla="*/ 1 w 163"/>
                <a:gd name="T59" fmla="*/ 1 h 142"/>
                <a:gd name="T60" fmla="*/ 1 w 163"/>
                <a:gd name="T61" fmla="*/ 1 h 1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3"/>
                <a:gd name="T94" fmla="*/ 0 h 142"/>
                <a:gd name="T95" fmla="*/ 163 w 163"/>
                <a:gd name="T96" fmla="*/ 142 h 1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17" name="Freeform 413"/>
            <p:cNvSpPr>
              <a:spLocks/>
            </p:cNvSpPr>
            <p:nvPr/>
          </p:nvSpPr>
          <p:spPr bwMode="auto">
            <a:xfrm>
              <a:off x="6493803" y="5509048"/>
              <a:ext cx="353721" cy="326491"/>
            </a:xfrm>
            <a:custGeom>
              <a:avLst/>
              <a:gdLst>
                <a:gd name="T0" fmla="*/ 1 w 305"/>
                <a:gd name="T1" fmla="*/ 0 h 278"/>
                <a:gd name="T2" fmla="*/ 0 w 305"/>
                <a:gd name="T3" fmla="*/ 1 h 278"/>
                <a:gd name="T4" fmla="*/ 1 w 305"/>
                <a:gd name="T5" fmla="*/ 1 h 278"/>
                <a:gd name="T6" fmla="*/ 1 w 305"/>
                <a:gd name="T7" fmla="*/ 1 h 278"/>
                <a:gd name="T8" fmla="*/ 1 w 305"/>
                <a:gd name="T9" fmla="*/ 1 h 278"/>
                <a:gd name="T10" fmla="*/ 1 w 305"/>
                <a:gd name="T11" fmla="*/ 1 h 278"/>
                <a:gd name="T12" fmla="*/ 1 w 305"/>
                <a:gd name="T13" fmla="*/ 1 h 278"/>
                <a:gd name="T14" fmla="*/ 1 w 305"/>
                <a:gd name="T15" fmla="*/ 1 h 278"/>
                <a:gd name="T16" fmla="*/ 1 w 305"/>
                <a:gd name="T17" fmla="*/ 1 h 278"/>
                <a:gd name="T18" fmla="*/ 1 w 305"/>
                <a:gd name="T19" fmla="*/ 1 h 278"/>
                <a:gd name="T20" fmla="*/ 1 w 305"/>
                <a:gd name="T21" fmla="*/ 1 h 278"/>
                <a:gd name="T22" fmla="*/ 1 w 305"/>
                <a:gd name="T23" fmla="*/ 1 h 278"/>
                <a:gd name="T24" fmla="*/ 1 w 305"/>
                <a:gd name="T25" fmla="*/ 1 h 278"/>
                <a:gd name="T26" fmla="*/ 1 w 305"/>
                <a:gd name="T27" fmla="*/ 1 h 278"/>
                <a:gd name="T28" fmla="*/ 1 w 305"/>
                <a:gd name="T29" fmla="*/ 1 h 278"/>
                <a:gd name="T30" fmla="*/ 1 w 305"/>
                <a:gd name="T31" fmla="*/ 1 h 278"/>
                <a:gd name="T32" fmla="*/ 1 w 305"/>
                <a:gd name="T33" fmla="*/ 1 h 278"/>
                <a:gd name="T34" fmla="*/ 1 w 305"/>
                <a:gd name="T35" fmla="*/ 1 h 278"/>
                <a:gd name="T36" fmla="*/ 1 w 305"/>
                <a:gd name="T37" fmla="*/ 1 h 278"/>
                <a:gd name="T38" fmla="*/ 1 w 305"/>
                <a:gd name="T39" fmla="*/ 1 h 278"/>
                <a:gd name="T40" fmla="*/ 1 w 305"/>
                <a:gd name="T41" fmla="*/ 1 h 278"/>
                <a:gd name="T42" fmla="*/ 1 w 305"/>
                <a:gd name="T43" fmla="*/ 1 h 278"/>
                <a:gd name="T44" fmla="*/ 1 w 305"/>
                <a:gd name="T45" fmla="*/ 1 h 278"/>
                <a:gd name="T46" fmla="*/ 1 w 305"/>
                <a:gd name="T47" fmla="*/ 1 h 278"/>
                <a:gd name="T48" fmla="*/ 1 w 305"/>
                <a:gd name="T49" fmla="*/ 1 h 278"/>
                <a:gd name="T50" fmla="*/ 1 w 305"/>
                <a:gd name="T51" fmla="*/ 1 h 278"/>
                <a:gd name="T52" fmla="*/ 1 w 305"/>
                <a:gd name="T53" fmla="*/ 1 h 278"/>
                <a:gd name="T54" fmla="*/ 1 w 305"/>
                <a:gd name="T55" fmla="*/ 1 h 278"/>
                <a:gd name="T56" fmla="*/ 1 w 305"/>
                <a:gd name="T57" fmla="*/ 0 h 2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05"/>
                <a:gd name="T88" fmla="*/ 0 h 278"/>
                <a:gd name="T89" fmla="*/ 305 w 305"/>
                <a:gd name="T90" fmla="*/ 278 h 2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18" name="Freeform 414"/>
            <p:cNvSpPr>
              <a:spLocks/>
            </p:cNvSpPr>
            <p:nvPr/>
          </p:nvSpPr>
          <p:spPr bwMode="auto">
            <a:xfrm>
              <a:off x="6487412" y="5522415"/>
              <a:ext cx="421907" cy="328400"/>
            </a:xfrm>
            <a:custGeom>
              <a:avLst/>
              <a:gdLst>
                <a:gd name="T0" fmla="*/ 1 w 305"/>
                <a:gd name="T1" fmla="*/ 0 h 278"/>
                <a:gd name="T2" fmla="*/ 0 w 305"/>
                <a:gd name="T3" fmla="*/ 1 h 278"/>
                <a:gd name="T4" fmla="*/ 1 w 305"/>
                <a:gd name="T5" fmla="*/ 1 h 278"/>
                <a:gd name="T6" fmla="*/ 1 w 305"/>
                <a:gd name="T7" fmla="*/ 1 h 278"/>
                <a:gd name="T8" fmla="*/ 1 w 305"/>
                <a:gd name="T9" fmla="*/ 1 h 278"/>
                <a:gd name="T10" fmla="*/ 1 w 305"/>
                <a:gd name="T11" fmla="*/ 1 h 278"/>
                <a:gd name="T12" fmla="*/ 1 w 305"/>
                <a:gd name="T13" fmla="*/ 1 h 278"/>
                <a:gd name="T14" fmla="*/ 1 w 305"/>
                <a:gd name="T15" fmla="*/ 1 h 278"/>
                <a:gd name="T16" fmla="*/ 1 w 305"/>
                <a:gd name="T17" fmla="*/ 1 h 278"/>
                <a:gd name="T18" fmla="*/ 1 w 305"/>
                <a:gd name="T19" fmla="*/ 1 h 278"/>
                <a:gd name="T20" fmla="*/ 1 w 305"/>
                <a:gd name="T21" fmla="*/ 1 h 278"/>
                <a:gd name="T22" fmla="*/ 1 w 305"/>
                <a:gd name="T23" fmla="*/ 1 h 278"/>
                <a:gd name="T24" fmla="*/ 1 w 305"/>
                <a:gd name="T25" fmla="*/ 1 h 278"/>
                <a:gd name="T26" fmla="*/ 1 w 305"/>
                <a:gd name="T27" fmla="*/ 1 h 278"/>
                <a:gd name="T28" fmla="*/ 1 w 305"/>
                <a:gd name="T29" fmla="*/ 1 h 278"/>
                <a:gd name="T30" fmla="*/ 1 w 305"/>
                <a:gd name="T31" fmla="*/ 1 h 278"/>
                <a:gd name="T32" fmla="*/ 1 w 305"/>
                <a:gd name="T33" fmla="*/ 1 h 278"/>
                <a:gd name="T34" fmla="*/ 1 w 305"/>
                <a:gd name="T35" fmla="*/ 1 h 278"/>
                <a:gd name="T36" fmla="*/ 1 w 305"/>
                <a:gd name="T37" fmla="*/ 1 h 278"/>
                <a:gd name="T38" fmla="*/ 1 w 305"/>
                <a:gd name="T39" fmla="*/ 1 h 278"/>
                <a:gd name="T40" fmla="*/ 1 w 305"/>
                <a:gd name="T41" fmla="*/ 1 h 278"/>
                <a:gd name="T42" fmla="*/ 1 w 305"/>
                <a:gd name="T43" fmla="*/ 1 h 278"/>
                <a:gd name="T44" fmla="*/ 1 w 305"/>
                <a:gd name="T45" fmla="*/ 1 h 278"/>
                <a:gd name="T46" fmla="*/ 1 w 305"/>
                <a:gd name="T47" fmla="*/ 1 h 278"/>
                <a:gd name="T48" fmla="*/ 1 w 305"/>
                <a:gd name="T49" fmla="*/ 1 h 278"/>
                <a:gd name="T50" fmla="*/ 1 w 305"/>
                <a:gd name="T51" fmla="*/ 1 h 278"/>
                <a:gd name="T52" fmla="*/ 1 w 305"/>
                <a:gd name="T53" fmla="*/ 1 h 278"/>
                <a:gd name="T54" fmla="*/ 1 w 305"/>
                <a:gd name="T55" fmla="*/ 1 h 278"/>
                <a:gd name="T56" fmla="*/ 1 w 305"/>
                <a:gd name="T57" fmla="*/ 0 h 2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05"/>
                <a:gd name="T88" fmla="*/ 0 h 278"/>
                <a:gd name="T89" fmla="*/ 305 w 305"/>
                <a:gd name="T90" fmla="*/ 278 h 2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19" name="Freeform 415"/>
            <p:cNvSpPr>
              <a:spLocks/>
            </p:cNvSpPr>
            <p:nvPr/>
          </p:nvSpPr>
          <p:spPr bwMode="auto">
            <a:xfrm>
              <a:off x="6794254" y="5759169"/>
              <a:ext cx="607293" cy="294032"/>
            </a:xfrm>
            <a:custGeom>
              <a:avLst/>
              <a:gdLst>
                <a:gd name="T0" fmla="*/ 1 w 439"/>
                <a:gd name="T1" fmla="*/ 1 h 247"/>
                <a:gd name="T2" fmla="*/ 1 w 439"/>
                <a:gd name="T3" fmla="*/ 1 h 247"/>
                <a:gd name="T4" fmla="*/ 1 w 439"/>
                <a:gd name="T5" fmla="*/ 1 h 247"/>
                <a:gd name="T6" fmla="*/ 1 w 439"/>
                <a:gd name="T7" fmla="*/ 0 h 247"/>
                <a:gd name="T8" fmla="*/ 1 w 439"/>
                <a:gd name="T9" fmla="*/ 1 h 247"/>
                <a:gd name="T10" fmla="*/ 1 w 439"/>
                <a:gd name="T11" fmla="*/ 1 h 247"/>
                <a:gd name="T12" fmla="*/ 1 w 439"/>
                <a:gd name="T13" fmla="*/ 1 h 247"/>
                <a:gd name="T14" fmla="*/ 1 w 439"/>
                <a:gd name="T15" fmla="*/ 1 h 247"/>
                <a:gd name="T16" fmla="*/ 1 w 439"/>
                <a:gd name="T17" fmla="*/ 1 h 247"/>
                <a:gd name="T18" fmla="*/ 1 w 439"/>
                <a:gd name="T19" fmla="*/ 1 h 247"/>
                <a:gd name="T20" fmla="*/ 1 w 439"/>
                <a:gd name="T21" fmla="*/ 1 h 247"/>
                <a:gd name="T22" fmla="*/ 1 w 439"/>
                <a:gd name="T23" fmla="*/ 1 h 247"/>
                <a:gd name="T24" fmla="*/ 1 w 439"/>
                <a:gd name="T25" fmla="*/ 1 h 247"/>
                <a:gd name="T26" fmla="*/ 1 w 439"/>
                <a:gd name="T27" fmla="*/ 1 h 247"/>
                <a:gd name="T28" fmla="*/ 1 w 439"/>
                <a:gd name="T29" fmla="*/ 1 h 247"/>
                <a:gd name="T30" fmla="*/ 1 w 439"/>
                <a:gd name="T31" fmla="*/ 1 h 247"/>
                <a:gd name="T32" fmla="*/ 1 w 439"/>
                <a:gd name="T33" fmla="*/ 1 h 247"/>
                <a:gd name="T34" fmla="*/ 1 w 439"/>
                <a:gd name="T35" fmla="*/ 1 h 247"/>
                <a:gd name="T36" fmla="*/ 1 w 439"/>
                <a:gd name="T37" fmla="*/ 1 h 247"/>
                <a:gd name="T38" fmla="*/ 1 w 439"/>
                <a:gd name="T39" fmla="*/ 1 h 247"/>
                <a:gd name="T40" fmla="*/ 1 w 439"/>
                <a:gd name="T41" fmla="*/ 1 h 247"/>
                <a:gd name="T42" fmla="*/ 1 w 439"/>
                <a:gd name="T43" fmla="*/ 1 h 247"/>
                <a:gd name="T44" fmla="*/ 1 w 439"/>
                <a:gd name="T45" fmla="*/ 1 h 247"/>
                <a:gd name="T46" fmla="*/ 1 w 439"/>
                <a:gd name="T47" fmla="*/ 1 h 247"/>
                <a:gd name="T48" fmla="*/ 1 w 439"/>
                <a:gd name="T49" fmla="*/ 1 h 247"/>
                <a:gd name="T50" fmla="*/ 1 w 439"/>
                <a:gd name="T51" fmla="*/ 1 h 247"/>
                <a:gd name="T52" fmla="*/ 1 w 439"/>
                <a:gd name="T53" fmla="*/ 1 h 247"/>
                <a:gd name="T54" fmla="*/ 1 w 439"/>
                <a:gd name="T55" fmla="*/ 1 h 247"/>
                <a:gd name="T56" fmla="*/ 0 w 439"/>
                <a:gd name="T57" fmla="*/ 1 h 247"/>
                <a:gd name="T58" fmla="*/ 1 w 439"/>
                <a:gd name="T59" fmla="*/ 1 h 247"/>
                <a:gd name="T60" fmla="*/ 1 w 439"/>
                <a:gd name="T61" fmla="*/ 1 h 247"/>
                <a:gd name="T62" fmla="*/ 1 w 439"/>
                <a:gd name="T63" fmla="*/ 1 h 247"/>
                <a:gd name="T64" fmla="*/ 1 w 439"/>
                <a:gd name="T65" fmla="*/ 1 h 247"/>
                <a:gd name="T66" fmla="*/ 1 w 439"/>
                <a:gd name="T67" fmla="*/ 1 h 247"/>
                <a:gd name="T68" fmla="*/ 1 w 439"/>
                <a:gd name="T69" fmla="*/ 1 h 247"/>
                <a:gd name="T70" fmla="*/ 1 w 439"/>
                <a:gd name="T71" fmla="*/ 1 h 247"/>
                <a:gd name="T72" fmla="*/ 1 w 439"/>
                <a:gd name="T73" fmla="*/ 1 h 247"/>
                <a:gd name="T74" fmla="*/ 1 w 439"/>
                <a:gd name="T75" fmla="*/ 1 h 247"/>
                <a:gd name="T76" fmla="*/ 1 w 439"/>
                <a:gd name="T77" fmla="*/ 1 h 247"/>
                <a:gd name="T78" fmla="*/ 1 w 439"/>
                <a:gd name="T79" fmla="*/ 1 h 247"/>
                <a:gd name="T80" fmla="*/ 1 w 439"/>
                <a:gd name="T81" fmla="*/ 1 h 247"/>
                <a:gd name="T82" fmla="*/ 1 w 439"/>
                <a:gd name="T83" fmla="*/ 1 h 247"/>
                <a:gd name="T84" fmla="*/ 1 w 439"/>
                <a:gd name="T85" fmla="*/ 1 h 247"/>
                <a:gd name="T86" fmla="*/ 1 w 439"/>
                <a:gd name="T87" fmla="*/ 1 h 247"/>
                <a:gd name="T88" fmla="*/ 1 w 439"/>
                <a:gd name="T89" fmla="*/ 1 h 247"/>
                <a:gd name="T90" fmla="*/ 1 w 439"/>
                <a:gd name="T91" fmla="*/ 1 h 247"/>
                <a:gd name="T92" fmla="*/ 1 w 439"/>
                <a:gd name="T93" fmla="*/ 1 h 247"/>
                <a:gd name="T94" fmla="*/ 1 w 439"/>
                <a:gd name="T95" fmla="*/ 1 h 247"/>
                <a:gd name="T96" fmla="*/ 1 w 439"/>
                <a:gd name="T97" fmla="*/ 1 h 247"/>
                <a:gd name="T98" fmla="*/ 1 w 439"/>
                <a:gd name="T99" fmla="*/ 1 h 247"/>
                <a:gd name="T100" fmla="*/ 1 w 439"/>
                <a:gd name="T101" fmla="*/ 1 h 247"/>
                <a:gd name="T102" fmla="*/ 1 w 439"/>
                <a:gd name="T103" fmla="*/ 1 h 247"/>
                <a:gd name="T104" fmla="*/ 1 w 439"/>
                <a:gd name="T105" fmla="*/ 1 h 247"/>
                <a:gd name="T106" fmla="*/ 1 w 439"/>
                <a:gd name="T107" fmla="*/ 1 h 247"/>
                <a:gd name="T108" fmla="*/ 1 w 439"/>
                <a:gd name="T109" fmla="*/ 1 h 247"/>
                <a:gd name="T110" fmla="*/ 1 w 439"/>
                <a:gd name="T111" fmla="*/ 1 h 247"/>
                <a:gd name="T112" fmla="*/ 1 w 439"/>
                <a:gd name="T113" fmla="*/ 1 h 247"/>
                <a:gd name="T114" fmla="*/ 1 w 439"/>
                <a:gd name="T115" fmla="*/ 1 h 247"/>
                <a:gd name="T116" fmla="*/ 1 w 439"/>
                <a:gd name="T117" fmla="*/ 1 h 247"/>
                <a:gd name="T118" fmla="*/ 1 w 439"/>
                <a:gd name="T119" fmla="*/ 1 h 24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39"/>
                <a:gd name="T181" fmla="*/ 0 h 247"/>
                <a:gd name="T182" fmla="*/ 439 w 439"/>
                <a:gd name="T183" fmla="*/ 247 h 24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20" name="Freeform 416"/>
            <p:cNvSpPr>
              <a:spLocks/>
            </p:cNvSpPr>
            <p:nvPr/>
          </p:nvSpPr>
          <p:spPr bwMode="auto">
            <a:xfrm>
              <a:off x="6794254" y="5759169"/>
              <a:ext cx="607293" cy="294032"/>
            </a:xfrm>
            <a:custGeom>
              <a:avLst/>
              <a:gdLst>
                <a:gd name="T0" fmla="*/ 1 w 439"/>
                <a:gd name="T1" fmla="*/ 1 h 247"/>
                <a:gd name="T2" fmla="*/ 1 w 439"/>
                <a:gd name="T3" fmla="*/ 1 h 247"/>
                <a:gd name="T4" fmla="*/ 1 w 439"/>
                <a:gd name="T5" fmla="*/ 1 h 247"/>
                <a:gd name="T6" fmla="*/ 1 w 439"/>
                <a:gd name="T7" fmla="*/ 0 h 247"/>
                <a:gd name="T8" fmla="*/ 1 w 439"/>
                <a:gd name="T9" fmla="*/ 1 h 247"/>
                <a:gd name="T10" fmla="*/ 1 w 439"/>
                <a:gd name="T11" fmla="*/ 1 h 247"/>
                <a:gd name="T12" fmla="*/ 1 w 439"/>
                <a:gd name="T13" fmla="*/ 1 h 247"/>
                <a:gd name="T14" fmla="*/ 1 w 439"/>
                <a:gd name="T15" fmla="*/ 1 h 247"/>
                <a:gd name="T16" fmla="*/ 1 w 439"/>
                <a:gd name="T17" fmla="*/ 1 h 247"/>
                <a:gd name="T18" fmla="*/ 1 w 439"/>
                <a:gd name="T19" fmla="*/ 1 h 247"/>
                <a:gd name="T20" fmla="*/ 1 w 439"/>
                <a:gd name="T21" fmla="*/ 1 h 247"/>
                <a:gd name="T22" fmla="*/ 1 w 439"/>
                <a:gd name="T23" fmla="*/ 1 h 247"/>
                <a:gd name="T24" fmla="*/ 1 w 439"/>
                <a:gd name="T25" fmla="*/ 1 h 247"/>
                <a:gd name="T26" fmla="*/ 1 w 439"/>
                <a:gd name="T27" fmla="*/ 1 h 247"/>
                <a:gd name="T28" fmla="*/ 1 w 439"/>
                <a:gd name="T29" fmla="*/ 1 h 247"/>
                <a:gd name="T30" fmla="*/ 1 w 439"/>
                <a:gd name="T31" fmla="*/ 1 h 247"/>
                <a:gd name="T32" fmla="*/ 1 w 439"/>
                <a:gd name="T33" fmla="*/ 1 h 247"/>
                <a:gd name="T34" fmla="*/ 1 w 439"/>
                <a:gd name="T35" fmla="*/ 1 h 247"/>
                <a:gd name="T36" fmla="*/ 1 w 439"/>
                <a:gd name="T37" fmla="*/ 1 h 247"/>
                <a:gd name="T38" fmla="*/ 1 w 439"/>
                <a:gd name="T39" fmla="*/ 1 h 247"/>
                <a:gd name="T40" fmla="*/ 1 w 439"/>
                <a:gd name="T41" fmla="*/ 1 h 247"/>
                <a:gd name="T42" fmla="*/ 1 w 439"/>
                <a:gd name="T43" fmla="*/ 1 h 247"/>
                <a:gd name="T44" fmla="*/ 1 w 439"/>
                <a:gd name="T45" fmla="*/ 1 h 247"/>
                <a:gd name="T46" fmla="*/ 1 w 439"/>
                <a:gd name="T47" fmla="*/ 1 h 247"/>
                <a:gd name="T48" fmla="*/ 1 w 439"/>
                <a:gd name="T49" fmla="*/ 1 h 247"/>
                <a:gd name="T50" fmla="*/ 1 w 439"/>
                <a:gd name="T51" fmla="*/ 1 h 247"/>
                <a:gd name="T52" fmla="*/ 1 w 439"/>
                <a:gd name="T53" fmla="*/ 1 h 247"/>
                <a:gd name="T54" fmla="*/ 1 w 439"/>
                <a:gd name="T55" fmla="*/ 1 h 247"/>
                <a:gd name="T56" fmla="*/ 0 w 439"/>
                <a:gd name="T57" fmla="*/ 1 h 247"/>
                <a:gd name="T58" fmla="*/ 1 w 439"/>
                <a:gd name="T59" fmla="*/ 1 h 247"/>
                <a:gd name="T60" fmla="*/ 1 w 439"/>
                <a:gd name="T61" fmla="*/ 1 h 247"/>
                <a:gd name="T62" fmla="*/ 1 w 439"/>
                <a:gd name="T63" fmla="*/ 1 h 247"/>
                <a:gd name="T64" fmla="*/ 1 w 439"/>
                <a:gd name="T65" fmla="*/ 1 h 247"/>
                <a:gd name="T66" fmla="*/ 1 w 439"/>
                <a:gd name="T67" fmla="*/ 1 h 247"/>
                <a:gd name="T68" fmla="*/ 1 w 439"/>
                <a:gd name="T69" fmla="*/ 1 h 247"/>
                <a:gd name="T70" fmla="*/ 1 w 439"/>
                <a:gd name="T71" fmla="*/ 1 h 247"/>
                <a:gd name="T72" fmla="*/ 1 w 439"/>
                <a:gd name="T73" fmla="*/ 1 h 247"/>
                <a:gd name="T74" fmla="*/ 1 w 439"/>
                <a:gd name="T75" fmla="*/ 1 h 247"/>
                <a:gd name="T76" fmla="*/ 1 w 439"/>
                <a:gd name="T77" fmla="*/ 1 h 247"/>
                <a:gd name="T78" fmla="*/ 1 w 439"/>
                <a:gd name="T79" fmla="*/ 1 h 247"/>
                <a:gd name="T80" fmla="*/ 1 w 439"/>
                <a:gd name="T81" fmla="*/ 1 h 247"/>
                <a:gd name="T82" fmla="*/ 1 w 439"/>
                <a:gd name="T83" fmla="*/ 1 h 247"/>
                <a:gd name="T84" fmla="*/ 1 w 439"/>
                <a:gd name="T85" fmla="*/ 1 h 247"/>
                <a:gd name="T86" fmla="*/ 1 w 439"/>
                <a:gd name="T87" fmla="*/ 1 h 247"/>
                <a:gd name="T88" fmla="*/ 1 w 439"/>
                <a:gd name="T89" fmla="*/ 1 h 247"/>
                <a:gd name="T90" fmla="*/ 1 w 439"/>
                <a:gd name="T91" fmla="*/ 1 h 247"/>
                <a:gd name="T92" fmla="*/ 1 w 439"/>
                <a:gd name="T93" fmla="*/ 1 h 247"/>
                <a:gd name="T94" fmla="*/ 1 w 439"/>
                <a:gd name="T95" fmla="*/ 1 h 247"/>
                <a:gd name="T96" fmla="*/ 1 w 439"/>
                <a:gd name="T97" fmla="*/ 1 h 247"/>
                <a:gd name="T98" fmla="*/ 1 w 439"/>
                <a:gd name="T99" fmla="*/ 1 h 247"/>
                <a:gd name="T100" fmla="*/ 1 w 439"/>
                <a:gd name="T101" fmla="*/ 1 h 247"/>
                <a:gd name="T102" fmla="*/ 1 w 439"/>
                <a:gd name="T103" fmla="*/ 1 h 247"/>
                <a:gd name="T104" fmla="*/ 1 w 439"/>
                <a:gd name="T105" fmla="*/ 1 h 247"/>
                <a:gd name="T106" fmla="*/ 1 w 439"/>
                <a:gd name="T107" fmla="*/ 1 h 247"/>
                <a:gd name="T108" fmla="*/ 1 w 439"/>
                <a:gd name="T109" fmla="*/ 1 h 247"/>
                <a:gd name="T110" fmla="*/ 1 w 439"/>
                <a:gd name="T111" fmla="*/ 1 h 247"/>
                <a:gd name="T112" fmla="*/ 1 w 439"/>
                <a:gd name="T113" fmla="*/ 1 h 247"/>
                <a:gd name="T114" fmla="*/ 1 w 439"/>
                <a:gd name="T115" fmla="*/ 1 h 247"/>
                <a:gd name="T116" fmla="*/ 1 w 439"/>
                <a:gd name="T117" fmla="*/ 1 h 247"/>
                <a:gd name="T118" fmla="*/ 1 w 439"/>
                <a:gd name="T119" fmla="*/ 1 h 24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39"/>
                <a:gd name="T181" fmla="*/ 0 h 247"/>
                <a:gd name="T182" fmla="*/ 439 w 439"/>
                <a:gd name="T183" fmla="*/ 247 h 24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</a:path>
              </a:pathLst>
            </a:custGeom>
            <a:solidFill>
              <a:srgbClr val="FFFF00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21" name="Freeform 417"/>
            <p:cNvSpPr>
              <a:spLocks/>
            </p:cNvSpPr>
            <p:nvPr/>
          </p:nvSpPr>
          <p:spPr bwMode="auto">
            <a:xfrm>
              <a:off x="6306291" y="4968715"/>
              <a:ext cx="428299" cy="624343"/>
            </a:xfrm>
            <a:custGeom>
              <a:avLst/>
              <a:gdLst>
                <a:gd name="T0" fmla="*/ 1 w 309"/>
                <a:gd name="T1" fmla="*/ 1 h 530"/>
                <a:gd name="T2" fmla="*/ 1 w 309"/>
                <a:gd name="T3" fmla="*/ 1 h 530"/>
                <a:gd name="T4" fmla="*/ 1 w 309"/>
                <a:gd name="T5" fmla="*/ 1 h 530"/>
                <a:gd name="T6" fmla="*/ 1 w 309"/>
                <a:gd name="T7" fmla="*/ 1 h 530"/>
                <a:gd name="T8" fmla="*/ 1 w 309"/>
                <a:gd name="T9" fmla="*/ 1 h 530"/>
                <a:gd name="T10" fmla="*/ 1 w 309"/>
                <a:gd name="T11" fmla="*/ 1 h 530"/>
                <a:gd name="T12" fmla="*/ 1 w 309"/>
                <a:gd name="T13" fmla="*/ 1 h 530"/>
                <a:gd name="T14" fmla="*/ 1 w 309"/>
                <a:gd name="T15" fmla="*/ 1 h 530"/>
                <a:gd name="T16" fmla="*/ 1 w 309"/>
                <a:gd name="T17" fmla="*/ 1 h 530"/>
                <a:gd name="T18" fmla="*/ 1 w 309"/>
                <a:gd name="T19" fmla="*/ 1 h 530"/>
                <a:gd name="T20" fmla="*/ 1 w 309"/>
                <a:gd name="T21" fmla="*/ 1 h 530"/>
                <a:gd name="T22" fmla="*/ 1 w 309"/>
                <a:gd name="T23" fmla="*/ 1 h 530"/>
                <a:gd name="T24" fmla="*/ 1 w 309"/>
                <a:gd name="T25" fmla="*/ 1 h 530"/>
                <a:gd name="T26" fmla="*/ 1 w 309"/>
                <a:gd name="T27" fmla="*/ 1 h 530"/>
                <a:gd name="T28" fmla="*/ 1 w 309"/>
                <a:gd name="T29" fmla="*/ 1 h 530"/>
                <a:gd name="T30" fmla="*/ 1 w 309"/>
                <a:gd name="T31" fmla="*/ 1 h 530"/>
                <a:gd name="T32" fmla="*/ 1 w 309"/>
                <a:gd name="T33" fmla="*/ 1 h 530"/>
                <a:gd name="T34" fmla="*/ 1 w 309"/>
                <a:gd name="T35" fmla="*/ 1 h 530"/>
                <a:gd name="T36" fmla="*/ 1 w 309"/>
                <a:gd name="T37" fmla="*/ 1 h 530"/>
                <a:gd name="T38" fmla="*/ 1 w 309"/>
                <a:gd name="T39" fmla="*/ 1 h 530"/>
                <a:gd name="T40" fmla="*/ 1 w 309"/>
                <a:gd name="T41" fmla="*/ 1 h 530"/>
                <a:gd name="T42" fmla="*/ 1 w 309"/>
                <a:gd name="T43" fmla="*/ 1 h 530"/>
                <a:gd name="T44" fmla="*/ 1 w 309"/>
                <a:gd name="T45" fmla="*/ 1 h 530"/>
                <a:gd name="T46" fmla="*/ 1 w 309"/>
                <a:gd name="T47" fmla="*/ 1 h 530"/>
                <a:gd name="T48" fmla="*/ 1 w 309"/>
                <a:gd name="T49" fmla="*/ 1 h 530"/>
                <a:gd name="T50" fmla="*/ 1 w 309"/>
                <a:gd name="T51" fmla="*/ 1 h 530"/>
                <a:gd name="T52" fmla="*/ 1 w 309"/>
                <a:gd name="T53" fmla="*/ 1 h 530"/>
                <a:gd name="T54" fmla="*/ 1 w 309"/>
                <a:gd name="T55" fmla="*/ 1 h 530"/>
                <a:gd name="T56" fmla="*/ 1 w 309"/>
                <a:gd name="T57" fmla="*/ 1 h 530"/>
                <a:gd name="T58" fmla="*/ 1 w 309"/>
                <a:gd name="T59" fmla="*/ 1 h 530"/>
                <a:gd name="T60" fmla="*/ 1 w 309"/>
                <a:gd name="T61" fmla="*/ 1 h 530"/>
                <a:gd name="T62" fmla="*/ 1 w 309"/>
                <a:gd name="T63" fmla="*/ 1 h 530"/>
                <a:gd name="T64" fmla="*/ 1 w 309"/>
                <a:gd name="T65" fmla="*/ 1 h 530"/>
                <a:gd name="T66" fmla="*/ 1 w 309"/>
                <a:gd name="T67" fmla="*/ 1 h 530"/>
                <a:gd name="T68" fmla="*/ 1 w 309"/>
                <a:gd name="T69" fmla="*/ 1 h 530"/>
                <a:gd name="T70" fmla="*/ 1 w 309"/>
                <a:gd name="T71" fmla="*/ 1 h 530"/>
                <a:gd name="T72" fmla="*/ 1 w 309"/>
                <a:gd name="T73" fmla="*/ 0 h 530"/>
                <a:gd name="T74" fmla="*/ 0 w 309"/>
                <a:gd name="T75" fmla="*/ 1 h 530"/>
                <a:gd name="T76" fmla="*/ 1 w 309"/>
                <a:gd name="T77" fmla="*/ 1 h 530"/>
                <a:gd name="T78" fmla="*/ 1 w 309"/>
                <a:gd name="T79" fmla="*/ 1 h 530"/>
                <a:gd name="T80" fmla="*/ 1 w 309"/>
                <a:gd name="T81" fmla="*/ 1 h 530"/>
                <a:gd name="T82" fmla="*/ 1 w 309"/>
                <a:gd name="T83" fmla="*/ 1 h 530"/>
                <a:gd name="T84" fmla="*/ 1 w 309"/>
                <a:gd name="T85" fmla="*/ 1 h 530"/>
                <a:gd name="T86" fmla="*/ 1 w 309"/>
                <a:gd name="T87" fmla="*/ 1 h 530"/>
                <a:gd name="T88" fmla="*/ 1 w 309"/>
                <a:gd name="T89" fmla="*/ 1 h 530"/>
                <a:gd name="T90" fmla="*/ 1 w 309"/>
                <a:gd name="T91" fmla="*/ 1 h 530"/>
                <a:gd name="T92" fmla="*/ 1 w 309"/>
                <a:gd name="T93" fmla="*/ 1 h 530"/>
                <a:gd name="T94" fmla="*/ 1 w 309"/>
                <a:gd name="T95" fmla="*/ 1 h 530"/>
                <a:gd name="T96" fmla="*/ 1 w 309"/>
                <a:gd name="T97" fmla="*/ 1 h 530"/>
                <a:gd name="T98" fmla="*/ 1 w 309"/>
                <a:gd name="T99" fmla="*/ 1 h 530"/>
                <a:gd name="T100" fmla="*/ 1 w 309"/>
                <a:gd name="T101" fmla="*/ 1 h 530"/>
                <a:gd name="T102" fmla="*/ 1 w 309"/>
                <a:gd name="T103" fmla="*/ 1 h 530"/>
                <a:gd name="T104" fmla="*/ 1 w 309"/>
                <a:gd name="T105" fmla="*/ 1 h 530"/>
                <a:gd name="T106" fmla="*/ 1 w 309"/>
                <a:gd name="T107" fmla="*/ 1 h 530"/>
                <a:gd name="T108" fmla="*/ 1 w 309"/>
                <a:gd name="T109" fmla="*/ 1 h 530"/>
                <a:gd name="T110" fmla="*/ 1 w 309"/>
                <a:gd name="T111" fmla="*/ 1 h 530"/>
                <a:gd name="T112" fmla="*/ 1 w 309"/>
                <a:gd name="T113" fmla="*/ 1 h 530"/>
                <a:gd name="T114" fmla="*/ 1 w 309"/>
                <a:gd name="T115" fmla="*/ 1 h 530"/>
                <a:gd name="T116" fmla="*/ 1 w 309"/>
                <a:gd name="T117" fmla="*/ 1 h 530"/>
                <a:gd name="T118" fmla="*/ 1 w 309"/>
                <a:gd name="T119" fmla="*/ 1 h 530"/>
                <a:gd name="T120" fmla="*/ 1 w 309"/>
                <a:gd name="T121" fmla="*/ 1 h 530"/>
                <a:gd name="T122" fmla="*/ 1 w 309"/>
                <a:gd name="T123" fmla="*/ 1 h 5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530"/>
                <a:gd name="T188" fmla="*/ 309 w 309"/>
                <a:gd name="T189" fmla="*/ 530 h 5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22" name="Freeform 418"/>
            <p:cNvSpPr>
              <a:spLocks/>
            </p:cNvSpPr>
            <p:nvPr/>
          </p:nvSpPr>
          <p:spPr bwMode="auto">
            <a:xfrm>
              <a:off x="6306291" y="4968715"/>
              <a:ext cx="428299" cy="624343"/>
            </a:xfrm>
            <a:custGeom>
              <a:avLst/>
              <a:gdLst>
                <a:gd name="T0" fmla="*/ 1 w 309"/>
                <a:gd name="T1" fmla="*/ 1 h 530"/>
                <a:gd name="T2" fmla="*/ 1 w 309"/>
                <a:gd name="T3" fmla="*/ 1 h 530"/>
                <a:gd name="T4" fmla="*/ 1 w 309"/>
                <a:gd name="T5" fmla="*/ 1 h 530"/>
                <a:gd name="T6" fmla="*/ 1 w 309"/>
                <a:gd name="T7" fmla="*/ 1 h 530"/>
                <a:gd name="T8" fmla="*/ 1 w 309"/>
                <a:gd name="T9" fmla="*/ 1 h 530"/>
                <a:gd name="T10" fmla="*/ 1 w 309"/>
                <a:gd name="T11" fmla="*/ 1 h 530"/>
                <a:gd name="T12" fmla="*/ 1 w 309"/>
                <a:gd name="T13" fmla="*/ 1 h 530"/>
                <a:gd name="T14" fmla="*/ 1 w 309"/>
                <a:gd name="T15" fmla="*/ 1 h 530"/>
                <a:gd name="T16" fmla="*/ 1 w 309"/>
                <a:gd name="T17" fmla="*/ 1 h 530"/>
                <a:gd name="T18" fmla="*/ 1 w 309"/>
                <a:gd name="T19" fmla="*/ 1 h 530"/>
                <a:gd name="T20" fmla="*/ 1 w 309"/>
                <a:gd name="T21" fmla="*/ 1 h 530"/>
                <a:gd name="T22" fmla="*/ 1 w 309"/>
                <a:gd name="T23" fmla="*/ 1 h 530"/>
                <a:gd name="T24" fmla="*/ 1 w 309"/>
                <a:gd name="T25" fmla="*/ 1 h 530"/>
                <a:gd name="T26" fmla="*/ 1 w 309"/>
                <a:gd name="T27" fmla="*/ 1 h 530"/>
                <a:gd name="T28" fmla="*/ 1 w 309"/>
                <a:gd name="T29" fmla="*/ 1 h 530"/>
                <a:gd name="T30" fmla="*/ 1 w 309"/>
                <a:gd name="T31" fmla="*/ 1 h 530"/>
                <a:gd name="T32" fmla="*/ 1 w 309"/>
                <a:gd name="T33" fmla="*/ 1 h 530"/>
                <a:gd name="T34" fmla="*/ 1 w 309"/>
                <a:gd name="T35" fmla="*/ 1 h 530"/>
                <a:gd name="T36" fmla="*/ 1 w 309"/>
                <a:gd name="T37" fmla="*/ 1 h 530"/>
                <a:gd name="T38" fmla="*/ 1 w 309"/>
                <a:gd name="T39" fmla="*/ 1 h 530"/>
                <a:gd name="T40" fmla="*/ 1 w 309"/>
                <a:gd name="T41" fmla="*/ 1 h 530"/>
                <a:gd name="T42" fmla="*/ 1 w 309"/>
                <a:gd name="T43" fmla="*/ 1 h 530"/>
                <a:gd name="T44" fmla="*/ 1 w 309"/>
                <a:gd name="T45" fmla="*/ 1 h 530"/>
                <a:gd name="T46" fmla="*/ 1 w 309"/>
                <a:gd name="T47" fmla="*/ 1 h 530"/>
                <a:gd name="T48" fmla="*/ 1 w 309"/>
                <a:gd name="T49" fmla="*/ 1 h 530"/>
                <a:gd name="T50" fmla="*/ 1 w 309"/>
                <a:gd name="T51" fmla="*/ 1 h 530"/>
                <a:gd name="T52" fmla="*/ 1 w 309"/>
                <a:gd name="T53" fmla="*/ 1 h 530"/>
                <a:gd name="T54" fmla="*/ 1 w 309"/>
                <a:gd name="T55" fmla="*/ 1 h 530"/>
                <a:gd name="T56" fmla="*/ 1 w 309"/>
                <a:gd name="T57" fmla="*/ 1 h 530"/>
                <a:gd name="T58" fmla="*/ 1 w 309"/>
                <a:gd name="T59" fmla="*/ 1 h 530"/>
                <a:gd name="T60" fmla="*/ 1 w 309"/>
                <a:gd name="T61" fmla="*/ 1 h 530"/>
                <a:gd name="T62" fmla="*/ 1 w 309"/>
                <a:gd name="T63" fmla="*/ 1 h 530"/>
                <a:gd name="T64" fmla="*/ 1 w 309"/>
                <a:gd name="T65" fmla="*/ 1 h 530"/>
                <a:gd name="T66" fmla="*/ 1 w 309"/>
                <a:gd name="T67" fmla="*/ 1 h 530"/>
                <a:gd name="T68" fmla="*/ 1 w 309"/>
                <a:gd name="T69" fmla="*/ 1 h 530"/>
                <a:gd name="T70" fmla="*/ 1 w 309"/>
                <a:gd name="T71" fmla="*/ 1 h 530"/>
                <a:gd name="T72" fmla="*/ 1 w 309"/>
                <a:gd name="T73" fmla="*/ 0 h 530"/>
                <a:gd name="T74" fmla="*/ 0 w 309"/>
                <a:gd name="T75" fmla="*/ 1 h 530"/>
                <a:gd name="T76" fmla="*/ 1 w 309"/>
                <a:gd name="T77" fmla="*/ 1 h 530"/>
                <a:gd name="T78" fmla="*/ 1 w 309"/>
                <a:gd name="T79" fmla="*/ 1 h 530"/>
                <a:gd name="T80" fmla="*/ 1 w 309"/>
                <a:gd name="T81" fmla="*/ 1 h 530"/>
                <a:gd name="T82" fmla="*/ 1 w 309"/>
                <a:gd name="T83" fmla="*/ 1 h 530"/>
                <a:gd name="T84" fmla="*/ 1 w 309"/>
                <a:gd name="T85" fmla="*/ 1 h 530"/>
                <a:gd name="T86" fmla="*/ 1 w 309"/>
                <a:gd name="T87" fmla="*/ 1 h 530"/>
                <a:gd name="T88" fmla="*/ 1 w 309"/>
                <a:gd name="T89" fmla="*/ 1 h 530"/>
                <a:gd name="T90" fmla="*/ 1 w 309"/>
                <a:gd name="T91" fmla="*/ 1 h 530"/>
                <a:gd name="T92" fmla="*/ 1 w 309"/>
                <a:gd name="T93" fmla="*/ 1 h 530"/>
                <a:gd name="T94" fmla="*/ 1 w 309"/>
                <a:gd name="T95" fmla="*/ 1 h 530"/>
                <a:gd name="T96" fmla="*/ 1 w 309"/>
                <a:gd name="T97" fmla="*/ 1 h 530"/>
                <a:gd name="T98" fmla="*/ 1 w 309"/>
                <a:gd name="T99" fmla="*/ 1 h 530"/>
                <a:gd name="T100" fmla="*/ 1 w 309"/>
                <a:gd name="T101" fmla="*/ 1 h 530"/>
                <a:gd name="T102" fmla="*/ 1 w 309"/>
                <a:gd name="T103" fmla="*/ 1 h 530"/>
                <a:gd name="T104" fmla="*/ 1 w 309"/>
                <a:gd name="T105" fmla="*/ 1 h 530"/>
                <a:gd name="T106" fmla="*/ 1 w 309"/>
                <a:gd name="T107" fmla="*/ 1 h 530"/>
                <a:gd name="T108" fmla="*/ 1 w 309"/>
                <a:gd name="T109" fmla="*/ 1 h 530"/>
                <a:gd name="T110" fmla="*/ 1 w 309"/>
                <a:gd name="T111" fmla="*/ 1 h 530"/>
                <a:gd name="T112" fmla="*/ 1 w 309"/>
                <a:gd name="T113" fmla="*/ 1 h 530"/>
                <a:gd name="T114" fmla="*/ 1 w 309"/>
                <a:gd name="T115" fmla="*/ 1 h 530"/>
                <a:gd name="T116" fmla="*/ 1 w 309"/>
                <a:gd name="T117" fmla="*/ 1 h 530"/>
                <a:gd name="T118" fmla="*/ 1 w 309"/>
                <a:gd name="T119" fmla="*/ 1 h 530"/>
                <a:gd name="T120" fmla="*/ 1 w 309"/>
                <a:gd name="T121" fmla="*/ 1 h 530"/>
                <a:gd name="T122" fmla="*/ 1 w 309"/>
                <a:gd name="T123" fmla="*/ 1 h 5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530"/>
                <a:gd name="T188" fmla="*/ 309 w 309"/>
                <a:gd name="T189" fmla="*/ 530 h 5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23" name="Freeform 419"/>
            <p:cNvSpPr>
              <a:spLocks/>
            </p:cNvSpPr>
            <p:nvPr/>
          </p:nvSpPr>
          <p:spPr bwMode="auto">
            <a:xfrm>
              <a:off x="6157130" y="4229818"/>
              <a:ext cx="841685" cy="947013"/>
            </a:xfrm>
            <a:custGeom>
              <a:avLst/>
              <a:gdLst>
                <a:gd name="T0" fmla="*/ 1 w 611"/>
                <a:gd name="T1" fmla="*/ 1 h 805"/>
                <a:gd name="T2" fmla="*/ 1 w 611"/>
                <a:gd name="T3" fmla="*/ 1 h 805"/>
                <a:gd name="T4" fmla="*/ 1 w 611"/>
                <a:gd name="T5" fmla="*/ 1 h 805"/>
                <a:gd name="T6" fmla="*/ 1 w 611"/>
                <a:gd name="T7" fmla="*/ 1 h 805"/>
                <a:gd name="T8" fmla="*/ 1 w 611"/>
                <a:gd name="T9" fmla="*/ 1 h 805"/>
                <a:gd name="T10" fmla="*/ 1 w 611"/>
                <a:gd name="T11" fmla="*/ 1 h 805"/>
                <a:gd name="T12" fmla="*/ 1 w 611"/>
                <a:gd name="T13" fmla="*/ 1 h 805"/>
                <a:gd name="T14" fmla="*/ 1 w 611"/>
                <a:gd name="T15" fmla="*/ 1 h 805"/>
                <a:gd name="T16" fmla="*/ 1 w 611"/>
                <a:gd name="T17" fmla="*/ 1 h 805"/>
                <a:gd name="T18" fmla="*/ 1 w 611"/>
                <a:gd name="T19" fmla="*/ 1 h 805"/>
                <a:gd name="T20" fmla="*/ 1 w 611"/>
                <a:gd name="T21" fmla="*/ 1 h 805"/>
                <a:gd name="T22" fmla="*/ 1 w 611"/>
                <a:gd name="T23" fmla="*/ 1 h 805"/>
                <a:gd name="T24" fmla="*/ 1 w 611"/>
                <a:gd name="T25" fmla="*/ 1 h 805"/>
                <a:gd name="T26" fmla="*/ 1 w 611"/>
                <a:gd name="T27" fmla="*/ 1 h 805"/>
                <a:gd name="T28" fmla="*/ 1 w 611"/>
                <a:gd name="T29" fmla="*/ 1 h 805"/>
                <a:gd name="T30" fmla="*/ 1 w 611"/>
                <a:gd name="T31" fmla="*/ 1 h 805"/>
                <a:gd name="T32" fmla="*/ 1 w 611"/>
                <a:gd name="T33" fmla="*/ 1 h 805"/>
                <a:gd name="T34" fmla="*/ 1 w 611"/>
                <a:gd name="T35" fmla="*/ 1 h 805"/>
                <a:gd name="T36" fmla="*/ 1 w 611"/>
                <a:gd name="T37" fmla="*/ 1 h 805"/>
                <a:gd name="T38" fmla="*/ 1 w 611"/>
                <a:gd name="T39" fmla="*/ 1 h 805"/>
                <a:gd name="T40" fmla="*/ 1 w 611"/>
                <a:gd name="T41" fmla="*/ 1 h 805"/>
                <a:gd name="T42" fmla="*/ 1 w 611"/>
                <a:gd name="T43" fmla="*/ 1 h 805"/>
                <a:gd name="T44" fmla="*/ 1 w 611"/>
                <a:gd name="T45" fmla="*/ 1 h 805"/>
                <a:gd name="T46" fmla="*/ 1 w 611"/>
                <a:gd name="T47" fmla="*/ 1 h 805"/>
                <a:gd name="T48" fmla="*/ 1 w 611"/>
                <a:gd name="T49" fmla="*/ 1 h 805"/>
                <a:gd name="T50" fmla="*/ 1 w 611"/>
                <a:gd name="T51" fmla="*/ 1 h 805"/>
                <a:gd name="T52" fmla="*/ 1 w 611"/>
                <a:gd name="T53" fmla="*/ 1 h 805"/>
                <a:gd name="T54" fmla="*/ 1 w 611"/>
                <a:gd name="T55" fmla="*/ 1 h 805"/>
                <a:gd name="T56" fmla="*/ 1 w 611"/>
                <a:gd name="T57" fmla="*/ 1 h 805"/>
                <a:gd name="T58" fmla="*/ 1 w 611"/>
                <a:gd name="T59" fmla="*/ 1 h 805"/>
                <a:gd name="T60" fmla="*/ 1 w 611"/>
                <a:gd name="T61" fmla="*/ 1 h 805"/>
                <a:gd name="T62" fmla="*/ 1 w 611"/>
                <a:gd name="T63" fmla="*/ 1 h 805"/>
                <a:gd name="T64" fmla="*/ 1 w 611"/>
                <a:gd name="T65" fmla="*/ 1 h 805"/>
                <a:gd name="T66" fmla="*/ 1 w 611"/>
                <a:gd name="T67" fmla="*/ 1 h 805"/>
                <a:gd name="T68" fmla="*/ 1 w 611"/>
                <a:gd name="T69" fmla="*/ 1 h 805"/>
                <a:gd name="T70" fmla="*/ 1 w 611"/>
                <a:gd name="T71" fmla="*/ 1 h 805"/>
                <a:gd name="T72" fmla="*/ 1 w 611"/>
                <a:gd name="T73" fmla="*/ 1 h 805"/>
                <a:gd name="T74" fmla="*/ 1 w 611"/>
                <a:gd name="T75" fmla="*/ 1 h 805"/>
                <a:gd name="T76" fmla="*/ 1 w 611"/>
                <a:gd name="T77" fmla="*/ 1 h 805"/>
                <a:gd name="T78" fmla="*/ 1 w 611"/>
                <a:gd name="T79" fmla="*/ 1 h 805"/>
                <a:gd name="T80" fmla="*/ 1 w 611"/>
                <a:gd name="T81" fmla="*/ 1 h 80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11"/>
                <a:gd name="T124" fmla="*/ 0 h 805"/>
                <a:gd name="T125" fmla="*/ 611 w 611"/>
                <a:gd name="T126" fmla="*/ 805 h 80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24" name="Freeform 420"/>
            <p:cNvSpPr>
              <a:spLocks/>
            </p:cNvSpPr>
            <p:nvPr/>
          </p:nvSpPr>
          <p:spPr bwMode="auto">
            <a:xfrm>
              <a:off x="6157130" y="4229818"/>
              <a:ext cx="841685" cy="947013"/>
            </a:xfrm>
            <a:custGeom>
              <a:avLst/>
              <a:gdLst>
                <a:gd name="T0" fmla="*/ 1 w 611"/>
                <a:gd name="T1" fmla="*/ 1 h 805"/>
                <a:gd name="T2" fmla="*/ 1 w 611"/>
                <a:gd name="T3" fmla="*/ 1 h 805"/>
                <a:gd name="T4" fmla="*/ 1 w 611"/>
                <a:gd name="T5" fmla="*/ 1 h 805"/>
                <a:gd name="T6" fmla="*/ 1 w 611"/>
                <a:gd name="T7" fmla="*/ 1 h 805"/>
                <a:gd name="T8" fmla="*/ 1 w 611"/>
                <a:gd name="T9" fmla="*/ 1 h 805"/>
                <a:gd name="T10" fmla="*/ 1 w 611"/>
                <a:gd name="T11" fmla="*/ 1 h 805"/>
                <a:gd name="T12" fmla="*/ 1 w 611"/>
                <a:gd name="T13" fmla="*/ 1 h 805"/>
                <a:gd name="T14" fmla="*/ 1 w 611"/>
                <a:gd name="T15" fmla="*/ 1 h 805"/>
                <a:gd name="T16" fmla="*/ 1 w 611"/>
                <a:gd name="T17" fmla="*/ 1 h 805"/>
                <a:gd name="T18" fmla="*/ 1 w 611"/>
                <a:gd name="T19" fmla="*/ 1 h 805"/>
                <a:gd name="T20" fmla="*/ 1 w 611"/>
                <a:gd name="T21" fmla="*/ 1 h 805"/>
                <a:gd name="T22" fmla="*/ 1 w 611"/>
                <a:gd name="T23" fmla="*/ 1 h 805"/>
                <a:gd name="T24" fmla="*/ 1 w 611"/>
                <a:gd name="T25" fmla="*/ 1 h 805"/>
                <a:gd name="T26" fmla="*/ 1 w 611"/>
                <a:gd name="T27" fmla="*/ 1 h 805"/>
                <a:gd name="T28" fmla="*/ 1 w 611"/>
                <a:gd name="T29" fmla="*/ 1 h 805"/>
                <a:gd name="T30" fmla="*/ 1 w 611"/>
                <a:gd name="T31" fmla="*/ 1 h 805"/>
                <a:gd name="T32" fmla="*/ 1 w 611"/>
                <a:gd name="T33" fmla="*/ 1 h 805"/>
                <a:gd name="T34" fmla="*/ 1 w 611"/>
                <a:gd name="T35" fmla="*/ 1 h 805"/>
                <a:gd name="T36" fmla="*/ 1 w 611"/>
                <a:gd name="T37" fmla="*/ 1 h 805"/>
                <a:gd name="T38" fmla="*/ 1 w 611"/>
                <a:gd name="T39" fmla="*/ 1 h 805"/>
                <a:gd name="T40" fmla="*/ 1 w 611"/>
                <a:gd name="T41" fmla="*/ 1 h 805"/>
                <a:gd name="T42" fmla="*/ 1 w 611"/>
                <a:gd name="T43" fmla="*/ 1 h 805"/>
                <a:gd name="T44" fmla="*/ 1 w 611"/>
                <a:gd name="T45" fmla="*/ 1 h 805"/>
                <a:gd name="T46" fmla="*/ 1 w 611"/>
                <a:gd name="T47" fmla="*/ 1 h 805"/>
                <a:gd name="T48" fmla="*/ 1 w 611"/>
                <a:gd name="T49" fmla="*/ 1 h 805"/>
                <a:gd name="T50" fmla="*/ 1 w 611"/>
                <a:gd name="T51" fmla="*/ 1 h 805"/>
                <a:gd name="T52" fmla="*/ 1 w 611"/>
                <a:gd name="T53" fmla="*/ 1 h 805"/>
                <a:gd name="T54" fmla="*/ 1 w 611"/>
                <a:gd name="T55" fmla="*/ 1 h 805"/>
                <a:gd name="T56" fmla="*/ 1 w 611"/>
                <a:gd name="T57" fmla="*/ 1 h 805"/>
                <a:gd name="T58" fmla="*/ 1 w 611"/>
                <a:gd name="T59" fmla="*/ 1 h 805"/>
                <a:gd name="T60" fmla="*/ 1 w 611"/>
                <a:gd name="T61" fmla="*/ 1 h 805"/>
                <a:gd name="T62" fmla="*/ 1 w 611"/>
                <a:gd name="T63" fmla="*/ 1 h 805"/>
                <a:gd name="T64" fmla="*/ 1 w 611"/>
                <a:gd name="T65" fmla="*/ 1 h 805"/>
                <a:gd name="T66" fmla="*/ 1 w 611"/>
                <a:gd name="T67" fmla="*/ 1 h 805"/>
                <a:gd name="T68" fmla="*/ 1 w 611"/>
                <a:gd name="T69" fmla="*/ 1 h 805"/>
                <a:gd name="T70" fmla="*/ 1 w 611"/>
                <a:gd name="T71" fmla="*/ 1 h 805"/>
                <a:gd name="T72" fmla="*/ 1 w 611"/>
                <a:gd name="T73" fmla="*/ 1 h 805"/>
                <a:gd name="T74" fmla="*/ 1 w 611"/>
                <a:gd name="T75" fmla="*/ 1 h 805"/>
                <a:gd name="T76" fmla="*/ 1 w 611"/>
                <a:gd name="T77" fmla="*/ 1 h 805"/>
                <a:gd name="T78" fmla="*/ 1 w 611"/>
                <a:gd name="T79" fmla="*/ 1 h 805"/>
                <a:gd name="T80" fmla="*/ 1 w 611"/>
                <a:gd name="T81" fmla="*/ 1 h 80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11"/>
                <a:gd name="T124" fmla="*/ 0 h 805"/>
                <a:gd name="T125" fmla="*/ 611 w 611"/>
                <a:gd name="T126" fmla="*/ 805 h 80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</a:path>
              </a:pathLst>
            </a:custGeom>
            <a:solidFill>
              <a:srgbClr val="FFFF00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25" name="Freeform 421"/>
            <p:cNvSpPr>
              <a:spLocks/>
            </p:cNvSpPr>
            <p:nvPr/>
          </p:nvSpPr>
          <p:spPr bwMode="auto">
            <a:xfrm>
              <a:off x="6709021" y="4252728"/>
              <a:ext cx="754320" cy="874460"/>
            </a:xfrm>
            <a:custGeom>
              <a:avLst/>
              <a:gdLst>
                <a:gd name="T0" fmla="*/ 1 w 548"/>
                <a:gd name="T1" fmla="*/ 1 h 740"/>
                <a:gd name="T2" fmla="*/ 1 w 548"/>
                <a:gd name="T3" fmla="*/ 1 h 740"/>
                <a:gd name="T4" fmla="*/ 1 w 548"/>
                <a:gd name="T5" fmla="*/ 1 h 740"/>
                <a:gd name="T6" fmla="*/ 1 w 548"/>
                <a:gd name="T7" fmla="*/ 1 h 740"/>
                <a:gd name="T8" fmla="*/ 1 w 548"/>
                <a:gd name="T9" fmla="*/ 1 h 740"/>
                <a:gd name="T10" fmla="*/ 1 w 548"/>
                <a:gd name="T11" fmla="*/ 1 h 740"/>
                <a:gd name="T12" fmla="*/ 1 w 548"/>
                <a:gd name="T13" fmla="*/ 1 h 740"/>
                <a:gd name="T14" fmla="*/ 1 w 548"/>
                <a:gd name="T15" fmla="*/ 1 h 740"/>
                <a:gd name="T16" fmla="*/ 1 w 548"/>
                <a:gd name="T17" fmla="*/ 1 h 740"/>
                <a:gd name="T18" fmla="*/ 0 w 548"/>
                <a:gd name="T19" fmla="*/ 1 h 740"/>
                <a:gd name="T20" fmla="*/ 1 w 548"/>
                <a:gd name="T21" fmla="*/ 1 h 740"/>
                <a:gd name="T22" fmla="*/ 1 w 548"/>
                <a:gd name="T23" fmla="*/ 1 h 740"/>
                <a:gd name="T24" fmla="*/ 1 w 548"/>
                <a:gd name="T25" fmla="*/ 1 h 740"/>
                <a:gd name="T26" fmla="*/ 1 w 548"/>
                <a:gd name="T27" fmla="*/ 1 h 740"/>
                <a:gd name="T28" fmla="*/ 1 w 548"/>
                <a:gd name="T29" fmla="*/ 0 h 740"/>
                <a:gd name="T30" fmla="*/ 1 w 548"/>
                <a:gd name="T31" fmla="*/ 1 h 740"/>
                <a:gd name="T32" fmla="*/ 1 w 548"/>
                <a:gd name="T33" fmla="*/ 1 h 740"/>
                <a:gd name="T34" fmla="*/ 1 w 548"/>
                <a:gd name="T35" fmla="*/ 1 h 740"/>
                <a:gd name="T36" fmla="*/ 1 w 548"/>
                <a:gd name="T37" fmla="*/ 1 h 740"/>
                <a:gd name="T38" fmla="*/ 1 w 548"/>
                <a:gd name="T39" fmla="*/ 1 h 740"/>
                <a:gd name="T40" fmla="*/ 1 w 548"/>
                <a:gd name="T41" fmla="*/ 1 h 740"/>
                <a:gd name="T42" fmla="*/ 1 w 548"/>
                <a:gd name="T43" fmla="*/ 1 h 740"/>
                <a:gd name="T44" fmla="*/ 1 w 548"/>
                <a:gd name="T45" fmla="*/ 1 h 740"/>
                <a:gd name="T46" fmla="*/ 1 w 548"/>
                <a:gd name="T47" fmla="*/ 1 h 740"/>
                <a:gd name="T48" fmla="*/ 1 w 548"/>
                <a:gd name="T49" fmla="*/ 1 h 740"/>
                <a:gd name="T50" fmla="*/ 1 w 548"/>
                <a:gd name="T51" fmla="*/ 1 h 740"/>
                <a:gd name="T52" fmla="*/ 1 w 548"/>
                <a:gd name="T53" fmla="*/ 1 h 740"/>
                <a:gd name="T54" fmla="*/ 1 w 548"/>
                <a:gd name="T55" fmla="*/ 1 h 740"/>
                <a:gd name="T56" fmla="*/ 1 w 548"/>
                <a:gd name="T57" fmla="*/ 1 h 740"/>
                <a:gd name="T58" fmla="*/ 1 w 548"/>
                <a:gd name="T59" fmla="*/ 1 h 740"/>
                <a:gd name="T60" fmla="*/ 1 w 548"/>
                <a:gd name="T61" fmla="*/ 1 h 740"/>
                <a:gd name="T62" fmla="*/ 1 w 548"/>
                <a:gd name="T63" fmla="*/ 1 h 740"/>
                <a:gd name="T64" fmla="*/ 1 w 548"/>
                <a:gd name="T65" fmla="*/ 1 h 7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8"/>
                <a:gd name="T100" fmla="*/ 0 h 740"/>
                <a:gd name="T101" fmla="*/ 548 w 548"/>
                <a:gd name="T102" fmla="*/ 740 h 7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26" name="Freeform 422"/>
            <p:cNvSpPr>
              <a:spLocks/>
            </p:cNvSpPr>
            <p:nvPr/>
          </p:nvSpPr>
          <p:spPr bwMode="auto">
            <a:xfrm>
              <a:off x="6709021" y="4252728"/>
              <a:ext cx="754320" cy="874460"/>
            </a:xfrm>
            <a:custGeom>
              <a:avLst/>
              <a:gdLst>
                <a:gd name="T0" fmla="*/ 1 w 548"/>
                <a:gd name="T1" fmla="*/ 1 h 740"/>
                <a:gd name="T2" fmla="*/ 1 w 548"/>
                <a:gd name="T3" fmla="*/ 1 h 740"/>
                <a:gd name="T4" fmla="*/ 1 w 548"/>
                <a:gd name="T5" fmla="*/ 1 h 740"/>
                <a:gd name="T6" fmla="*/ 1 w 548"/>
                <a:gd name="T7" fmla="*/ 1 h 740"/>
                <a:gd name="T8" fmla="*/ 1 w 548"/>
                <a:gd name="T9" fmla="*/ 1 h 740"/>
                <a:gd name="T10" fmla="*/ 1 w 548"/>
                <a:gd name="T11" fmla="*/ 1 h 740"/>
                <a:gd name="T12" fmla="*/ 1 w 548"/>
                <a:gd name="T13" fmla="*/ 1 h 740"/>
                <a:gd name="T14" fmla="*/ 1 w 548"/>
                <a:gd name="T15" fmla="*/ 1 h 740"/>
                <a:gd name="T16" fmla="*/ 1 w 548"/>
                <a:gd name="T17" fmla="*/ 1 h 740"/>
                <a:gd name="T18" fmla="*/ 0 w 548"/>
                <a:gd name="T19" fmla="*/ 1 h 740"/>
                <a:gd name="T20" fmla="*/ 1 w 548"/>
                <a:gd name="T21" fmla="*/ 1 h 740"/>
                <a:gd name="T22" fmla="*/ 1 w 548"/>
                <a:gd name="T23" fmla="*/ 1 h 740"/>
                <a:gd name="T24" fmla="*/ 1 w 548"/>
                <a:gd name="T25" fmla="*/ 1 h 740"/>
                <a:gd name="T26" fmla="*/ 1 w 548"/>
                <a:gd name="T27" fmla="*/ 1 h 740"/>
                <a:gd name="T28" fmla="*/ 1 w 548"/>
                <a:gd name="T29" fmla="*/ 0 h 740"/>
                <a:gd name="T30" fmla="*/ 1 w 548"/>
                <a:gd name="T31" fmla="*/ 1 h 740"/>
                <a:gd name="T32" fmla="*/ 1 w 548"/>
                <a:gd name="T33" fmla="*/ 1 h 740"/>
                <a:gd name="T34" fmla="*/ 1 w 548"/>
                <a:gd name="T35" fmla="*/ 1 h 740"/>
                <a:gd name="T36" fmla="*/ 1 w 548"/>
                <a:gd name="T37" fmla="*/ 1 h 740"/>
                <a:gd name="T38" fmla="*/ 1 w 548"/>
                <a:gd name="T39" fmla="*/ 1 h 740"/>
                <a:gd name="T40" fmla="*/ 1 w 548"/>
                <a:gd name="T41" fmla="*/ 1 h 740"/>
                <a:gd name="T42" fmla="*/ 1 w 548"/>
                <a:gd name="T43" fmla="*/ 1 h 740"/>
                <a:gd name="T44" fmla="*/ 1 w 548"/>
                <a:gd name="T45" fmla="*/ 1 h 740"/>
                <a:gd name="T46" fmla="*/ 1 w 548"/>
                <a:gd name="T47" fmla="*/ 1 h 740"/>
                <a:gd name="T48" fmla="*/ 1 w 548"/>
                <a:gd name="T49" fmla="*/ 1 h 740"/>
                <a:gd name="T50" fmla="*/ 1 w 548"/>
                <a:gd name="T51" fmla="*/ 1 h 740"/>
                <a:gd name="T52" fmla="*/ 1 w 548"/>
                <a:gd name="T53" fmla="*/ 1 h 740"/>
                <a:gd name="T54" fmla="*/ 1 w 548"/>
                <a:gd name="T55" fmla="*/ 1 h 740"/>
                <a:gd name="T56" fmla="*/ 1 w 548"/>
                <a:gd name="T57" fmla="*/ 1 h 740"/>
                <a:gd name="T58" fmla="*/ 1 w 548"/>
                <a:gd name="T59" fmla="*/ 1 h 740"/>
                <a:gd name="T60" fmla="*/ 1 w 548"/>
                <a:gd name="T61" fmla="*/ 1 h 740"/>
                <a:gd name="T62" fmla="*/ 1 w 548"/>
                <a:gd name="T63" fmla="*/ 1 h 740"/>
                <a:gd name="T64" fmla="*/ 1 w 548"/>
                <a:gd name="T65" fmla="*/ 1 h 7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8"/>
                <a:gd name="T100" fmla="*/ 0 h 740"/>
                <a:gd name="T101" fmla="*/ 548 w 548"/>
                <a:gd name="T102" fmla="*/ 740 h 7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27" name="Freeform 423"/>
            <p:cNvSpPr>
              <a:spLocks/>
            </p:cNvSpPr>
            <p:nvPr/>
          </p:nvSpPr>
          <p:spPr bwMode="auto">
            <a:xfrm>
              <a:off x="7150105" y="4871341"/>
              <a:ext cx="449608" cy="429592"/>
            </a:xfrm>
            <a:custGeom>
              <a:avLst/>
              <a:gdLst>
                <a:gd name="T0" fmla="*/ 1 w 326"/>
                <a:gd name="T1" fmla="*/ 1 h 363"/>
                <a:gd name="T2" fmla="*/ 1 w 326"/>
                <a:gd name="T3" fmla="*/ 1 h 363"/>
                <a:gd name="T4" fmla="*/ 0 w 326"/>
                <a:gd name="T5" fmla="*/ 1 h 363"/>
                <a:gd name="T6" fmla="*/ 1 w 326"/>
                <a:gd name="T7" fmla="*/ 1 h 363"/>
                <a:gd name="T8" fmla="*/ 1 w 326"/>
                <a:gd name="T9" fmla="*/ 1 h 363"/>
                <a:gd name="T10" fmla="*/ 1 w 326"/>
                <a:gd name="T11" fmla="*/ 1 h 363"/>
                <a:gd name="T12" fmla="*/ 1 w 326"/>
                <a:gd name="T13" fmla="*/ 1 h 363"/>
                <a:gd name="T14" fmla="*/ 1 w 326"/>
                <a:gd name="T15" fmla="*/ 1 h 363"/>
                <a:gd name="T16" fmla="*/ 1 w 326"/>
                <a:gd name="T17" fmla="*/ 1 h 363"/>
                <a:gd name="T18" fmla="*/ 1 w 326"/>
                <a:gd name="T19" fmla="*/ 0 h 363"/>
                <a:gd name="T20" fmla="*/ 1 w 326"/>
                <a:gd name="T21" fmla="*/ 0 h 363"/>
                <a:gd name="T22" fmla="*/ 1 w 326"/>
                <a:gd name="T23" fmla="*/ 1 h 363"/>
                <a:gd name="T24" fmla="*/ 1 w 326"/>
                <a:gd name="T25" fmla="*/ 1 h 363"/>
                <a:gd name="T26" fmla="*/ 1 w 326"/>
                <a:gd name="T27" fmla="*/ 1 h 363"/>
                <a:gd name="T28" fmla="*/ 1 w 326"/>
                <a:gd name="T29" fmla="*/ 1 h 363"/>
                <a:gd name="T30" fmla="*/ 1 w 326"/>
                <a:gd name="T31" fmla="*/ 1 h 363"/>
                <a:gd name="T32" fmla="*/ 1 w 326"/>
                <a:gd name="T33" fmla="*/ 1 h 363"/>
                <a:gd name="T34" fmla="*/ 1 w 326"/>
                <a:gd name="T35" fmla="*/ 1 h 363"/>
                <a:gd name="T36" fmla="*/ 1 w 326"/>
                <a:gd name="T37" fmla="*/ 1 h 363"/>
                <a:gd name="T38" fmla="*/ 1 w 326"/>
                <a:gd name="T39" fmla="*/ 1 h 363"/>
                <a:gd name="T40" fmla="*/ 1 w 326"/>
                <a:gd name="T41" fmla="*/ 1 h 363"/>
                <a:gd name="T42" fmla="*/ 1 w 326"/>
                <a:gd name="T43" fmla="*/ 1 h 363"/>
                <a:gd name="T44" fmla="*/ 1 w 326"/>
                <a:gd name="T45" fmla="*/ 1 h 363"/>
                <a:gd name="T46" fmla="*/ 1 w 326"/>
                <a:gd name="T47" fmla="*/ 1 h 363"/>
                <a:gd name="T48" fmla="*/ 1 w 326"/>
                <a:gd name="T49" fmla="*/ 1 h 363"/>
                <a:gd name="T50" fmla="*/ 1 w 326"/>
                <a:gd name="T51" fmla="*/ 1 h 363"/>
                <a:gd name="T52" fmla="*/ 1 w 326"/>
                <a:gd name="T53" fmla="*/ 1 h 363"/>
                <a:gd name="T54" fmla="*/ 1 w 326"/>
                <a:gd name="T55" fmla="*/ 1 h 363"/>
                <a:gd name="T56" fmla="*/ 1 w 326"/>
                <a:gd name="T57" fmla="*/ 1 h 363"/>
                <a:gd name="T58" fmla="*/ 1 w 326"/>
                <a:gd name="T59" fmla="*/ 1 h 363"/>
                <a:gd name="T60" fmla="*/ 1 w 326"/>
                <a:gd name="T61" fmla="*/ 1 h 363"/>
                <a:gd name="T62" fmla="*/ 1 w 326"/>
                <a:gd name="T63" fmla="*/ 1 h 363"/>
                <a:gd name="T64" fmla="*/ 1 w 326"/>
                <a:gd name="T65" fmla="*/ 1 h 363"/>
                <a:gd name="T66" fmla="*/ 1 w 326"/>
                <a:gd name="T67" fmla="*/ 1 h 363"/>
                <a:gd name="T68" fmla="*/ 1 w 326"/>
                <a:gd name="T69" fmla="*/ 1 h 363"/>
                <a:gd name="T70" fmla="*/ 1 w 326"/>
                <a:gd name="T71" fmla="*/ 1 h 363"/>
                <a:gd name="T72" fmla="*/ 1 w 326"/>
                <a:gd name="T73" fmla="*/ 1 h 363"/>
                <a:gd name="T74" fmla="*/ 1 w 326"/>
                <a:gd name="T75" fmla="*/ 1 h 363"/>
                <a:gd name="T76" fmla="*/ 1 w 326"/>
                <a:gd name="T77" fmla="*/ 1 h 363"/>
                <a:gd name="T78" fmla="*/ 1 w 326"/>
                <a:gd name="T79" fmla="*/ 1 h 363"/>
                <a:gd name="T80" fmla="*/ 1 w 326"/>
                <a:gd name="T81" fmla="*/ 1 h 363"/>
                <a:gd name="T82" fmla="*/ 1 w 326"/>
                <a:gd name="T83" fmla="*/ 1 h 36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26"/>
                <a:gd name="T127" fmla="*/ 0 h 363"/>
                <a:gd name="T128" fmla="*/ 326 w 326"/>
                <a:gd name="T129" fmla="*/ 363 h 36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28" name="Freeform 424"/>
            <p:cNvSpPr>
              <a:spLocks/>
            </p:cNvSpPr>
            <p:nvPr/>
          </p:nvSpPr>
          <p:spPr bwMode="auto">
            <a:xfrm>
              <a:off x="7150105" y="4871341"/>
              <a:ext cx="449608" cy="429592"/>
            </a:xfrm>
            <a:custGeom>
              <a:avLst/>
              <a:gdLst>
                <a:gd name="T0" fmla="*/ 1 w 326"/>
                <a:gd name="T1" fmla="*/ 1 h 363"/>
                <a:gd name="T2" fmla="*/ 1 w 326"/>
                <a:gd name="T3" fmla="*/ 1 h 363"/>
                <a:gd name="T4" fmla="*/ 0 w 326"/>
                <a:gd name="T5" fmla="*/ 1 h 363"/>
                <a:gd name="T6" fmla="*/ 1 w 326"/>
                <a:gd name="T7" fmla="*/ 1 h 363"/>
                <a:gd name="T8" fmla="*/ 1 w 326"/>
                <a:gd name="T9" fmla="*/ 1 h 363"/>
                <a:gd name="T10" fmla="*/ 1 w 326"/>
                <a:gd name="T11" fmla="*/ 1 h 363"/>
                <a:gd name="T12" fmla="*/ 1 w 326"/>
                <a:gd name="T13" fmla="*/ 1 h 363"/>
                <a:gd name="T14" fmla="*/ 1 w 326"/>
                <a:gd name="T15" fmla="*/ 1 h 363"/>
                <a:gd name="T16" fmla="*/ 1 w 326"/>
                <a:gd name="T17" fmla="*/ 1 h 363"/>
                <a:gd name="T18" fmla="*/ 1 w 326"/>
                <a:gd name="T19" fmla="*/ 0 h 363"/>
                <a:gd name="T20" fmla="*/ 1 w 326"/>
                <a:gd name="T21" fmla="*/ 0 h 363"/>
                <a:gd name="T22" fmla="*/ 1 w 326"/>
                <a:gd name="T23" fmla="*/ 1 h 363"/>
                <a:gd name="T24" fmla="*/ 1 w 326"/>
                <a:gd name="T25" fmla="*/ 1 h 363"/>
                <a:gd name="T26" fmla="*/ 1 w 326"/>
                <a:gd name="T27" fmla="*/ 1 h 363"/>
                <a:gd name="T28" fmla="*/ 1 w 326"/>
                <a:gd name="T29" fmla="*/ 1 h 363"/>
                <a:gd name="T30" fmla="*/ 1 w 326"/>
                <a:gd name="T31" fmla="*/ 1 h 363"/>
                <a:gd name="T32" fmla="*/ 1 w 326"/>
                <a:gd name="T33" fmla="*/ 1 h 363"/>
                <a:gd name="T34" fmla="*/ 1 w 326"/>
                <a:gd name="T35" fmla="*/ 1 h 363"/>
                <a:gd name="T36" fmla="*/ 1 w 326"/>
                <a:gd name="T37" fmla="*/ 1 h 363"/>
                <a:gd name="T38" fmla="*/ 1 w 326"/>
                <a:gd name="T39" fmla="*/ 1 h 363"/>
                <a:gd name="T40" fmla="*/ 1 w 326"/>
                <a:gd name="T41" fmla="*/ 1 h 363"/>
                <a:gd name="T42" fmla="*/ 1 w 326"/>
                <a:gd name="T43" fmla="*/ 1 h 363"/>
                <a:gd name="T44" fmla="*/ 1 w 326"/>
                <a:gd name="T45" fmla="*/ 1 h 363"/>
                <a:gd name="T46" fmla="*/ 1 w 326"/>
                <a:gd name="T47" fmla="*/ 1 h 363"/>
                <a:gd name="T48" fmla="*/ 1 w 326"/>
                <a:gd name="T49" fmla="*/ 1 h 363"/>
                <a:gd name="T50" fmla="*/ 1 w 326"/>
                <a:gd name="T51" fmla="*/ 1 h 363"/>
                <a:gd name="T52" fmla="*/ 1 w 326"/>
                <a:gd name="T53" fmla="*/ 1 h 363"/>
                <a:gd name="T54" fmla="*/ 1 w 326"/>
                <a:gd name="T55" fmla="*/ 1 h 363"/>
                <a:gd name="T56" fmla="*/ 1 w 326"/>
                <a:gd name="T57" fmla="*/ 1 h 363"/>
                <a:gd name="T58" fmla="*/ 1 w 326"/>
                <a:gd name="T59" fmla="*/ 1 h 363"/>
                <a:gd name="T60" fmla="*/ 1 w 326"/>
                <a:gd name="T61" fmla="*/ 1 h 363"/>
                <a:gd name="T62" fmla="*/ 1 w 326"/>
                <a:gd name="T63" fmla="*/ 1 h 363"/>
                <a:gd name="T64" fmla="*/ 1 w 326"/>
                <a:gd name="T65" fmla="*/ 1 h 363"/>
                <a:gd name="T66" fmla="*/ 1 w 326"/>
                <a:gd name="T67" fmla="*/ 1 h 363"/>
                <a:gd name="T68" fmla="*/ 1 w 326"/>
                <a:gd name="T69" fmla="*/ 1 h 363"/>
                <a:gd name="T70" fmla="*/ 1 w 326"/>
                <a:gd name="T71" fmla="*/ 1 h 363"/>
                <a:gd name="T72" fmla="*/ 1 w 326"/>
                <a:gd name="T73" fmla="*/ 1 h 363"/>
                <a:gd name="T74" fmla="*/ 1 w 326"/>
                <a:gd name="T75" fmla="*/ 1 h 363"/>
                <a:gd name="T76" fmla="*/ 1 w 326"/>
                <a:gd name="T77" fmla="*/ 1 h 363"/>
                <a:gd name="T78" fmla="*/ 1 w 326"/>
                <a:gd name="T79" fmla="*/ 1 h 363"/>
                <a:gd name="T80" fmla="*/ 1 w 326"/>
                <a:gd name="T81" fmla="*/ 1 h 363"/>
                <a:gd name="T82" fmla="*/ 1 w 326"/>
                <a:gd name="T83" fmla="*/ 1 h 36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26"/>
                <a:gd name="T127" fmla="*/ 0 h 363"/>
                <a:gd name="T128" fmla="*/ 326 w 326"/>
                <a:gd name="T129" fmla="*/ 363 h 36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29" name="Freeform 425"/>
            <p:cNvSpPr>
              <a:spLocks/>
            </p:cNvSpPr>
            <p:nvPr/>
          </p:nvSpPr>
          <p:spPr bwMode="auto">
            <a:xfrm>
              <a:off x="5799148" y="3744854"/>
              <a:ext cx="573199" cy="826728"/>
            </a:xfrm>
            <a:custGeom>
              <a:avLst/>
              <a:gdLst>
                <a:gd name="T0" fmla="*/ 1 w 415"/>
                <a:gd name="T1" fmla="*/ 1 h 700"/>
                <a:gd name="T2" fmla="*/ 1 w 415"/>
                <a:gd name="T3" fmla="*/ 1 h 700"/>
                <a:gd name="T4" fmla="*/ 1 w 415"/>
                <a:gd name="T5" fmla="*/ 1 h 700"/>
                <a:gd name="T6" fmla="*/ 1 w 415"/>
                <a:gd name="T7" fmla="*/ 1 h 700"/>
                <a:gd name="T8" fmla="*/ 1 w 415"/>
                <a:gd name="T9" fmla="*/ 1 h 700"/>
                <a:gd name="T10" fmla="*/ 1 w 415"/>
                <a:gd name="T11" fmla="*/ 1 h 700"/>
                <a:gd name="T12" fmla="*/ 1 w 415"/>
                <a:gd name="T13" fmla="*/ 1 h 700"/>
                <a:gd name="T14" fmla="*/ 1 w 415"/>
                <a:gd name="T15" fmla="*/ 1 h 700"/>
                <a:gd name="T16" fmla="*/ 1 w 415"/>
                <a:gd name="T17" fmla="*/ 1 h 700"/>
                <a:gd name="T18" fmla="*/ 1 w 415"/>
                <a:gd name="T19" fmla="*/ 1 h 700"/>
                <a:gd name="T20" fmla="*/ 1 w 415"/>
                <a:gd name="T21" fmla="*/ 1 h 700"/>
                <a:gd name="T22" fmla="*/ 1 w 415"/>
                <a:gd name="T23" fmla="*/ 1 h 700"/>
                <a:gd name="T24" fmla="*/ 1 w 415"/>
                <a:gd name="T25" fmla="*/ 1 h 700"/>
                <a:gd name="T26" fmla="*/ 1 w 415"/>
                <a:gd name="T27" fmla="*/ 1 h 700"/>
                <a:gd name="T28" fmla="*/ 1 w 415"/>
                <a:gd name="T29" fmla="*/ 1 h 700"/>
                <a:gd name="T30" fmla="*/ 1 w 415"/>
                <a:gd name="T31" fmla="*/ 1 h 700"/>
                <a:gd name="T32" fmla="*/ 1 w 415"/>
                <a:gd name="T33" fmla="*/ 1 h 700"/>
                <a:gd name="T34" fmla="*/ 1 w 415"/>
                <a:gd name="T35" fmla="*/ 1 h 700"/>
                <a:gd name="T36" fmla="*/ 1 w 415"/>
                <a:gd name="T37" fmla="*/ 1 h 700"/>
                <a:gd name="T38" fmla="*/ 1 w 415"/>
                <a:gd name="T39" fmla="*/ 1 h 700"/>
                <a:gd name="T40" fmla="*/ 1 w 415"/>
                <a:gd name="T41" fmla="*/ 1 h 700"/>
                <a:gd name="T42" fmla="*/ 1 w 415"/>
                <a:gd name="T43" fmla="*/ 1 h 700"/>
                <a:gd name="T44" fmla="*/ 1 w 415"/>
                <a:gd name="T45" fmla="*/ 1 h 700"/>
                <a:gd name="T46" fmla="*/ 1 w 415"/>
                <a:gd name="T47" fmla="*/ 1 h 700"/>
                <a:gd name="T48" fmla="*/ 1 w 415"/>
                <a:gd name="T49" fmla="*/ 1 h 700"/>
                <a:gd name="T50" fmla="*/ 1 w 415"/>
                <a:gd name="T51" fmla="*/ 1 h 700"/>
                <a:gd name="T52" fmla="*/ 1 w 415"/>
                <a:gd name="T53" fmla="*/ 1 h 700"/>
                <a:gd name="T54" fmla="*/ 1 w 415"/>
                <a:gd name="T55" fmla="*/ 1 h 700"/>
                <a:gd name="T56" fmla="*/ 1 w 415"/>
                <a:gd name="T57" fmla="*/ 1 h 700"/>
                <a:gd name="T58" fmla="*/ 1 w 415"/>
                <a:gd name="T59" fmla="*/ 1 h 700"/>
                <a:gd name="T60" fmla="*/ 1 w 415"/>
                <a:gd name="T61" fmla="*/ 1 h 700"/>
                <a:gd name="T62" fmla="*/ 1 w 415"/>
                <a:gd name="T63" fmla="*/ 1 h 700"/>
                <a:gd name="T64" fmla="*/ 1 w 415"/>
                <a:gd name="T65" fmla="*/ 1 h 700"/>
                <a:gd name="T66" fmla="*/ 1 w 415"/>
                <a:gd name="T67" fmla="*/ 1 h 700"/>
                <a:gd name="T68" fmla="*/ 1 w 415"/>
                <a:gd name="T69" fmla="*/ 1 h 700"/>
                <a:gd name="T70" fmla="*/ 1 w 415"/>
                <a:gd name="T71" fmla="*/ 0 h 700"/>
                <a:gd name="T72" fmla="*/ 1 w 415"/>
                <a:gd name="T73" fmla="*/ 1 h 700"/>
                <a:gd name="T74" fmla="*/ 0 w 415"/>
                <a:gd name="T75" fmla="*/ 1 h 700"/>
                <a:gd name="T76" fmla="*/ 1 w 415"/>
                <a:gd name="T77" fmla="*/ 1 h 700"/>
                <a:gd name="T78" fmla="*/ 1 w 415"/>
                <a:gd name="T79" fmla="*/ 1 h 700"/>
                <a:gd name="T80" fmla="*/ 1 w 415"/>
                <a:gd name="T81" fmla="*/ 1 h 7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5"/>
                <a:gd name="T124" fmla="*/ 0 h 700"/>
                <a:gd name="T125" fmla="*/ 415 w 415"/>
                <a:gd name="T126" fmla="*/ 700 h 7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30" name="Freeform 426"/>
            <p:cNvSpPr>
              <a:spLocks/>
            </p:cNvSpPr>
            <p:nvPr/>
          </p:nvSpPr>
          <p:spPr bwMode="auto">
            <a:xfrm>
              <a:off x="5799148" y="3744854"/>
              <a:ext cx="573199" cy="826728"/>
            </a:xfrm>
            <a:custGeom>
              <a:avLst/>
              <a:gdLst>
                <a:gd name="T0" fmla="*/ 1 w 415"/>
                <a:gd name="T1" fmla="*/ 1 h 700"/>
                <a:gd name="T2" fmla="*/ 1 w 415"/>
                <a:gd name="T3" fmla="*/ 1 h 700"/>
                <a:gd name="T4" fmla="*/ 1 w 415"/>
                <a:gd name="T5" fmla="*/ 1 h 700"/>
                <a:gd name="T6" fmla="*/ 1 w 415"/>
                <a:gd name="T7" fmla="*/ 1 h 700"/>
                <a:gd name="T8" fmla="*/ 1 w 415"/>
                <a:gd name="T9" fmla="*/ 1 h 700"/>
                <a:gd name="T10" fmla="*/ 1 w 415"/>
                <a:gd name="T11" fmla="*/ 1 h 700"/>
                <a:gd name="T12" fmla="*/ 1 w 415"/>
                <a:gd name="T13" fmla="*/ 1 h 700"/>
                <a:gd name="T14" fmla="*/ 1 w 415"/>
                <a:gd name="T15" fmla="*/ 1 h 700"/>
                <a:gd name="T16" fmla="*/ 1 w 415"/>
                <a:gd name="T17" fmla="*/ 1 h 700"/>
                <a:gd name="T18" fmla="*/ 1 w 415"/>
                <a:gd name="T19" fmla="*/ 1 h 700"/>
                <a:gd name="T20" fmla="*/ 1 w 415"/>
                <a:gd name="T21" fmla="*/ 1 h 700"/>
                <a:gd name="T22" fmla="*/ 1 w 415"/>
                <a:gd name="T23" fmla="*/ 1 h 700"/>
                <a:gd name="T24" fmla="*/ 1 w 415"/>
                <a:gd name="T25" fmla="*/ 1 h 700"/>
                <a:gd name="T26" fmla="*/ 1 w 415"/>
                <a:gd name="T27" fmla="*/ 1 h 700"/>
                <a:gd name="T28" fmla="*/ 1 w 415"/>
                <a:gd name="T29" fmla="*/ 1 h 700"/>
                <a:gd name="T30" fmla="*/ 1 w 415"/>
                <a:gd name="T31" fmla="*/ 1 h 700"/>
                <a:gd name="T32" fmla="*/ 1 w 415"/>
                <a:gd name="T33" fmla="*/ 1 h 700"/>
                <a:gd name="T34" fmla="*/ 1 w 415"/>
                <a:gd name="T35" fmla="*/ 1 h 700"/>
                <a:gd name="T36" fmla="*/ 1 w 415"/>
                <a:gd name="T37" fmla="*/ 1 h 700"/>
                <a:gd name="T38" fmla="*/ 1 w 415"/>
                <a:gd name="T39" fmla="*/ 1 h 700"/>
                <a:gd name="T40" fmla="*/ 1 w 415"/>
                <a:gd name="T41" fmla="*/ 1 h 700"/>
                <a:gd name="T42" fmla="*/ 1 w 415"/>
                <a:gd name="T43" fmla="*/ 1 h 700"/>
                <a:gd name="T44" fmla="*/ 1 w 415"/>
                <a:gd name="T45" fmla="*/ 1 h 700"/>
                <a:gd name="T46" fmla="*/ 1 w 415"/>
                <a:gd name="T47" fmla="*/ 1 h 700"/>
                <a:gd name="T48" fmla="*/ 1 w 415"/>
                <a:gd name="T49" fmla="*/ 1 h 700"/>
                <a:gd name="T50" fmla="*/ 1 w 415"/>
                <a:gd name="T51" fmla="*/ 1 h 700"/>
                <a:gd name="T52" fmla="*/ 1 w 415"/>
                <a:gd name="T53" fmla="*/ 1 h 700"/>
                <a:gd name="T54" fmla="*/ 1 w 415"/>
                <a:gd name="T55" fmla="*/ 1 h 700"/>
                <a:gd name="T56" fmla="*/ 1 w 415"/>
                <a:gd name="T57" fmla="*/ 1 h 700"/>
                <a:gd name="T58" fmla="*/ 1 w 415"/>
                <a:gd name="T59" fmla="*/ 1 h 700"/>
                <a:gd name="T60" fmla="*/ 1 w 415"/>
                <a:gd name="T61" fmla="*/ 1 h 700"/>
                <a:gd name="T62" fmla="*/ 1 w 415"/>
                <a:gd name="T63" fmla="*/ 1 h 700"/>
                <a:gd name="T64" fmla="*/ 1 w 415"/>
                <a:gd name="T65" fmla="*/ 1 h 700"/>
                <a:gd name="T66" fmla="*/ 1 w 415"/>
                <a:gd name="T67" fmla="*/ 1 h 700"/>
                <a:gd name="T68" fmla="*/ 1 w 415"/>
                <a:gd name="T69" fmla="*/ 1 h 700"/>
                <a:gd name="T70" fmla="*/ 1 w 415"/>
                <a:gd name="T71" fmla="*/ 0 h 700"/>
                <a:gd name="T72" fmla="*/ 1 w 415"/>
                <a:gd name="T73" fmla="*/ 1 h 700"/>
                <a:gd name="T74" fmla="*/ 0 w 415"/>
                <a:gd name="T75" fmla="*/ 1 h 700"/>
                <a:gd name="T76" fmla="*/ 1 w 415"/>
                <a:gd name="T77" fmla="*/ 1 h 700"/>
                <a:gd name="T78" fmla="*/ 1 w 415"/>
                <a:gd name="T79" fmla="*/ 1 h 700"/>
                <a:gd name="T80" fmla="*/ 1 w 415"/>
                <a:gd name="T81" fmla="*/ 1 h 7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5"/>
                <a:gd name="T124" fmla="*/ 0 h 700"/>
                <a:gd name="T125" fmla="*/ 415 w 415"/>
                <a:gd name="T126" fmla="*/ 700 h 7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31" name="Freeform 427"/>
            <p:cNvSpPr>
              <a:spLocks/>
            </p:cNvSpPr>
            <p:nvPr/>
          </p:nvSpPr>
          <p:spPr bwMode="auto">
            <a:xfrm>
              <a:off x="5890775" y="4479935"/>
              <a:ext cx="532713" cy="914556"/>
            </a:xfrm>
            <a:custGeom>
              <a:avLst/>
              <a:gdLst>
                <a:gd name="T0" fmla="*/ 1 w 384"/>
                <a:gd name="T1" fmla="*/ 1 h 774"/>
                <a:gd name="T2" fmla="*/ 1 w 384"/>
                <a:gd name="T3" fmla="*/ 1 h 774"/>
                <a:gd name="T4" fmla="*/ 1 w 384"/>
                <a:gd name="T5" fmla="*/ 1 h 774"/>
                <a:gd name="T6" fmla="*/ 1 w 384"/>
                <a:gd name="T7" fmla="*/ 1 h 774"/>
                <a:gd name="T8" fmla="*/ 1 w 384"/>
                <a:gd name="T9" fmla="*/ 1 h 774"/>
                <a:gd name="T10" fmla="*/ 1 w 384"/>
                <a:gd name="T11" fmla="*/ 1 h 774"/>
                <a:gd name="T12" fmla="*/ 1 w 384"/>
                <a:gd name="T13" fmla="*/ 1 h 774"/>
                <a:gd name="T14" fmla="*/ 1 w 384"/>
                <a:gd name="T15" fmla="*/ 1 h 774"/>
                <a:gd name="T16" fmla="*/ 1 w 384"/>
                <a:gd name="T17" fmla="*/ 1 h 774"/>
                <a:gd name="T18" fmla="*/ 1 w 384"/>
                <a:gd name="T19" fmla="*/ 1 h 774"/>
                <a:gd name="T20" fmla="*/ 1 w 384"/>
                <a:gd name="T21" fmla="*/ 1 h 774"/>
                <a:gd name="T22" fmla="*/ 1 w 384"/>
                <a:gd name="T23" fmla="*/ 1 h 774"/>
                <a:gd name="T24" fmla="*/ 1 w 384"/>
                <a:gd name="T25" fmla="*/ 1 h 774"/>
                <a:gd name="T26" fmla="*/ 1 w 384"/>
                <a:gd name="T27" fmla="*/ 1 h 774"/>
                <a:gd name="T28" fmla="*/ 1 w 384"/>
                <a:gd name="T29" fmla="*/ 1 h 774"/>
                <a:gd name="T30" fmla="*/ 1 w 384"/>
                <a:gd name="T31" fmla="*/ 1 h 774"/>
                <a:gd name="T32" fmla="*/ 1 w 384"/>
                <a:gd name="T33" fmla="*/ 1 h 774"/>
                <a:gd name="T34" fmla="*/ 1 w 384"/>
                <a:gd name="T35" fmla="*/ 1 h 774"/>
                <a:gd name="T36" fmla="*/ 1 w 384"/>
                <a:gd name="T37" fmla="*/ 1 h 774"/>
                <a:gd name="T38" fmla="*/ 1 w 384"/>
                <a:gd name="T39" fmla="*/ 1 h 774"/>
                <a:gd name="T40" fmla="*/ 1 w 384"/>
                <a:gd name="T41" fmla="*/ 1 h 774"/>
                <a:gd name="T42" fmla="*/ 1 w 384"/>
                <a:gd name="T43" fmla="*/ 1 h 774"/>
                <a:gd name="T44" fmla="*/ 1 w 384"/>
                <a:gd name="T45" fmla="*/ 1 h 774"/>
                <a:gd name="T46" fmla="*/ 1 w 384"/>
                <a:gd name="T47" fmla="*/ 1 h 774"/>
                <a:gd name="T48" fmla="*/ 1 w 384"/>
                <a:gd name="T49" fmla="*/ 1 h 774"/>
                <a:gd name="T50" fmla="*/ 1 w 384"/>
                <a:gd name="T51" fmla="*/ 1 h 774"/>
                <a:gd name="T52" fmla="*/ 1 w 384"/>
                <a:gd name="T53" fmla="*/ 1 h 774"/>
                <a:gd name="T54" fmla="*/ 1 w 384"/>
                <a:gd name="T55" fmla="*/ 1 h 774"/>
                <a:gd name="T56" fmla="*/ 1 w 384"/>
                <a:gd name="T57" fmla="*/ 1 h 774"/>
                <a:gd name="T58" fmla="*/ 1 w 384"/>
                <a:gd name="T59" fmla="*/ 1 h 774"/>
                <a:gd name="T60" fmla="*/ 1 w 384"/>
                <a:gd name="T61" fmla="*/ 1 h 774"/>
                <a:gd name="T62" fmla="*/ 1 w 384"/>
                <a:gd name="T63" fmla="*/ 1 h 774"/>
                <a:gd name="T64" fmla="*/ 1 w 384"/>
                <a:gd name="T65" fmla="*/ 1 h 774"/>
                <a:gd name="T66" fmla="*/ 1 w 384"/>
                <a:gd name="T67" fmla="*/ 1 h 774"/>
                <a:gd name="T68" fmla="*/ 1 w 384"/>
                <a:gd name="T69" fmla="*/ 1 h 774"/>
                <a:gd name="T70" fmla="*/ 1 w 384"/>
                <a:gd name="T71" fmla="*/ 1 h 774"/>
                <a:gd name="T72" fmla="*/ 1 w 384"/>
                <a:gd name="T73" fmla="*/ 1 h 774"/>
                <a:gd name="T74" fmla="*/ 1 w 384"/>
                <a:gd name="T75" fmla="*/ 0 h 774"/>
                <a:gd name="T76" fmla="*/ 1 w 384"/>
                <a:gd name="T77" fmla="*/ 1 h 774"/>
                <a:gd name="T78" fmla="*/ 1 w 384"/>
                <a:gd name="T79" fmla="*/ 1 h 774"/>
                <a:gd name="T80" fmla="*/ 1 w 384"/>
                <a:gd name="T81" fmla="*/ 1 h 774"/>
                <a:gd name="T82" fmla="*/ 1 w 384"/>
                <a:gd name="T83" fmla="*/ 1 h 774"/>
                <a:gd name="T84" fmla="*/ 0 w 384"/>
                <a:gd name="T85" fmla="*/ 1 h 774"/>
                <a:gd name="T86" fmla="*/ 1 w 384"/>
                <a:gd name="T87" fmla="*/ 1 h 7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84"/>
                <a:gd name="T133" fmla="*/ 0 h 774"/>
                <a:gd name="T134" fmla="*/ 384 w 384"/>
                <a:gd name="T135" fmla="*/ 774 h 7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32" name="Freeform 428"/>
            <p:cNvSpPr>
              <a:spLocks/>
            </p:cNvSpPr>
            <p:nvPr/>
          </p:nvSpPr>
          <p:spPr bwMode="auto">
            <a:xfrm>
              <a:off x="5890775" y="4479935"/>
              <a:ext cx="532713" cy="914556"/>
            </a:xfrm>
            <a:custGeom>
              <a:avLst/>
              <a:gdLst>
                <a:gd name="T0" fmla="*/ 1 w 384"/>
                <a:gd name="T1" fmla="*/ 1 h 774"/>
                <a:gd name="T2" fmla="*/ 1 w 384"/>
                <a:gd name="T3" fmla="*/ 1 h 774"/>
                <a:gd name="T4" fmla="*/ 1 w 384"/>
                <a:gd name="T5" fmla="*/ 1 h 774"/>
                <a:gd name="T6" fmla="*/ 1 w 384"/>
                <a:gd name="T7" fmla="*/ 1 h 774"/>
                <a:gd name="T8" fmla="*/ 1 w 384"/>
                <a:gd name="T9" fmla="*/ 1 h 774"/>
                <a:gd name="T10" fmla="*/ 1 w 384"/>
                <a:gd name="T11" fmla="*/ 1 h 774"/>
                <a:gd name="T12" fmla="*/ 1 w 384"/>
                <a:gd name="T13" fmla="*/ 1 h 774"/>
                <a:gd name="T14" fmla="*/ 1 w 384"/>
                <a:gd name="T15" fmla="*/ 1 h 774"/>
                <a:gd name="T16" fmla="*/ 1 w 384"/>
                <a:gd name="T17" fmla="*/ 1 h 774"/>
                <a:gd name="T18" fmla="*/ 1 w 384"/>
                <a:gd name="T19" fmla="*/ 1 h 774"/>
                <a:gd name="T20" fmla="*/ 1 w 384"/>
                <a:gd name="T21" fmla="*/ 1 h 774"/>
                <a:gd name="T22" fmla="*/ 1 w 384"/>
                <a:gd name="T23" fmla="*/ 1 h 774"/>
                <a:gd name="T24" fmla="*/ 1 w 384"/>
                <a:gd name="T25" fmla="*/ 1 h 774"/>
                <a:gd name="T26" fmla="*/ 1 w 384"/>
                <a:gd name="T27" fmla="*/ 1 h 774"/>
                <a:gd name="T28" fmla="*/ 1 w 384"/>
                <a:gd name="T29" fmla="*/ 1 h 774"/>
                <a:gd name="T30" fmla="*/ 1 w 384"/>
                <a:gd name="T31" fmla="*/ 1 h 774"/>
                <a:gd name="T32" fmla="*/ 1 w 384"/>
                <a:gd name="T33" fmla="*/ 1 h 774"/>
                <a:gd name="T34" fmla="*/ 1 w 384"/>
                <a:gd name="T35" fmla="*/ 1 h 774"/>
                <a:gd name="T36" fmla="*/ 1 w 384"/>
                <a:gd name="T37" fmla="*/ 1 h 774"/>
                <a:gd name="T38" fmla="*/ 1 w 384"/>
                <a:gd name="T39" fmla="*/ 1 h 774"/>
                <a:gd name="T40" fmla="*/ 1 w 384"/>
                <a:gd name="T41" fmla="*/ 1 h 774"/>
                <a:gd name="T42" fmla="*/ 1 w 384"/>
                <a:gd name="T43" fmla="*/ 1 h 774"/>
                <a:gd name="T44" fmla="*/ 1 w 384"/>
                <a:gd name="T45" fmla="*/ 1 h 774"/>
                <a:gd name="T46" fmla="*/ 1 w 384"/>
                <a:gd name="T47" fmla="*/ 1 h 774"/>
                <a:gd name="T48" fmla="*/ 1 w 384"/>
                <a:gd name="T49" fmla="*/ 1 h 774"/>
                <a:gd name="T50" fmla="*/ 1 w 384"/>
                <a:gd name="T51" fmla="*/ 1 h 774"/>
                <a:gd name="T52" fmla="*/ 1 w 384"/>
                <a:gd name="T53" fmla="*/ 1 h 774"/>
                <a:gd name="T54" fmla="*/ 1 w 384"/>
                <a:gd name="T55" fmla="*/ 1 h 774"/>
                <a:gd name="T56" fmla="*/ 1 w 384"/>
                <a:gd name="T57" fmla="*/ 1 h 774"/>
                <a:gd name="T58" fmla="*/ 1 w 384"/>
                <a:gd name="T59" fmla="*/ 1 h 774"/>
                <a:gd name="T60" fmla="*/ 1 w 384"/>
                <a:gd name="T61" fmla="*/ 1 h 774"/>
                <a:gd name="T62" fmla="*/ 1 w 384"/>
                <a:gd name="T63" fmla="*/ 1 h 774"/>
                <a:gd name="T64" fmla="*/ 1 w 384"/>
                <a:gd name="T65" fmla="*/ 1 h 774"/>
                <a:gd name="T66" fmla="*/ 1 w 384"/>
                <a:gd name="T67" fmla="*/ 1 h 774"/>
                <a:gd name="T68" fmla="*/ 1 w 384"/>
                <a:gd name="T69" fmla="*/ 1 h 774"/>
                <a:gd name="T70" fmla="*/ 1 w 384"/>
                <a:gd name="T71" fmla="*/ 1 h 774"/>
                <a:gd name="T72" fmla="*/ 1 w 384"/>
                <a:gd name="T73" fmla="*/ 1 h 774"/>
                <a:gd name="T74" fmla="*/ 1 w 384"/>
                <a:gd name="T75" fmla="*/ 0 h 774"/>
                <a:gd name="T76" fmla="*/ 1 w 384"/>
                <a:gd name="T77" fmla="*/ 1 h 774"/>
                <a:gd name="T78" fmla="*/ 1 w 384"/>
                <a:gd name="T79" fmla="*/ 1 h 774"/>
                <a:gd name="T80" fmla="*/ 1 w 384"/>
                <a:gd name="T81" fmla="*/ 1 h 774"/>
                <a:gd name="T82" fmla="*/ 1 w 384"/>
                <a:gd name="T83" fmla="*/ 1 h 774"/>
                <a:gd name="T84" fmla="*/ 0 w 384"/>
                <a:gd name="T85" fmla="*/ 1 h 774"/>
                <a:gd name="T86" fmla="*/ 1 w 384"/>
                <a:gd name="T87" fmla="*/ 1 h 7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84"/>
                <a:gd name="T133" fmla="*/ 0 h 774"/>
                <a:gd name="T134" fmla="*/ 384 w 384"/>
                <a:gd name="T135" fmla="*/ 774 h 7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33" name="Freeform 429"/>
            <p:cNvSpPr>
              <a:spLocks/>
            </p:cNvSpPr>
            <p:nvPr/>
          </p:nvSpPr>
          <p:spPr bwMode="auto">
            <a:xfrm>
              <a:off x="5805540" y="5239838"/>
              <a:ext cx="496488" cy="433411"/>
            </a:xfrm>
            <a:custGeom>
              <a:avLst/>
              <a:gdLst>
                <a:gd name="T0" fmla="*/ 0 w 361"/>
                <a:gd name="T1" fmla="*/ 1 h 367"/>
                <a:gd name="T2" fmla="*/ 1 w 361"/>
                <a:gd name="T3" fmla="*/ 1 h 367"/>
                <a:gd name="T4" fmla="*/ 1 w 361"/>
                <a:gd name="T5" fmla="*/ 1 h 367"/>
                <a:gd name="T6" fmla="*/ 1 w 361"/>
                <a:gd name="T7" fmla="*/ 0 h 367"/>
                <a:gd name="T8" fmla="*/ 1 w 361"/>
                <a:gd name="T9" fmla="*/ 1 h 367"/>
                <a:gd name="T10" fmla="*/ 1 w 361"/>
                <a:gd name="T11" fmla="*/ 1 h 367"/>
                <a:gd name="T12" fmla="*/ 1 w 361"/>
                <a:gd name="T13" fmla="*/ 1 h 367"/>
                <a:gd name="T14" fmla="*/ 1 w 361"/>
                <a:gd name="T15" fmla="*/ 1 h 367"/>
                <a:gd name="T16" fmla="*/ 1 w 361"/>
                <a:gd name="T17" fmla="*/ 1 h 367"/>
                <a:gd name="T18" fmla="*/ 1 w 361"/>
                <a:gd name="T19" fmla="*/ 1 h 367"/>
                <a:gd name="T20" fmla="*/ 1 w 361"/>
                <a:gd name="T21" fmla="*/ 1 h 367"/>
                <a:gd name="T22" fmla="*/ 1 w 361"/>
                <a:gd name="T23" fmla="*/ 1 h 367"/>
                <a:gd name="T24" fmla="*/ 1 w 361"/>
                <a:gd name="T25" fmla="*/ 1 h 367"/>
                <a:gd name="T26" fmla="*/ 1 w 361"/>
                <a:gd name="T27" fmla="*/ 1 h 367"/>
                <a:gd name="T28" fmla="*/ 1 w 361"/>
                <a:gd name="T29" fmla="*/ 1 h 367"/>
                <a:gd name="T30" fmla="*/ 1 w 361"/>
                <a:gd name="T31" fmla="*/ 1 h 367"/>
                <a:gd name="T32" fmla="*/ 1 w 361"/>
                <a:gd name="T33" fmla="*/ 1 h 367"/>
                <a:gd name="T34" fmla="*/ 1 w 361"/>
                <a:gd name="T35" fmla="*/ 1 h 367"/>
                <a:gd name="T36" fmla="*/ 1 w 361"/>
                <a:gd name="T37" fmla="*/ 1 h 367"/>
                <a:gd name="T38" fmla="*/ 1 w 361"/>
                <a:gd name="T39" fmla="*/ 1 h 367"/>
                <a:gd name="T40" fmla="*/ 1 w 361"/>
                <a:gd name="T41" fmla="*/ 1 h 367"/>
                <a:gd name="T42" fmla="*/ 1 w 361"/>
                <a:gd name="T43" fmla="*/ 1 h 367"/>
                <a:gd name="T44" fmla="*/ 1 w 361"/>
                <a:gd name="T45" fmla="*/ 1 h 367"/>
                <a:gd name="T46" fmla="*/ 1 w 361"/>
                <a:gd name="T47" fmla="*/ 1 h 367"/>
                <a:gd name="T48" fmla="*/ 1 w 361"/>
                <a:gd name="T49" fmla="*/ 1 h 367"/>
                <a:gd name="T50" fmla="*/ 1 w 361"/>
                <a:gd name="T51" fmla="*/ 1 h 367"/>
                <a:gd name="T52" fmla="*/ 1 w 361"/>
                <a:gd name="T53" fmla="*/ 1 h 367"/>
                <a:gd name="T54" fmla="*/ 1 w 361"/>
                <a:gd name="T55" fmla="*/ 1 h 367"/>
                <a:gd name="T56" fmla="*/ 1 w 361"/>
                <a:gd name="T57" fmla="*/ 1 h 367"/>
                <a:gd name="T58" fmla="*/ 1 w 361"/>
                <a:gd name="T59" fmla="*/ 1 h 367"/>
                <a:gd name="T60" fmla="*/ 1 w 361"/>
                <a:gd name="T61" fmla="*/ 1 h 367"/>
                <a:gd name="T62" fmla="*/ 1 w 361"/>
                <a:gd name="T63" fmla="*/ 1 h 367"/>
                <a:gd name="T64" fmla="*/ 1 w 361"/>
                <a:gd name="T65" fmla="*/ 1 h 367"/>
                <a:gd name="T66" fmla="*/ 1 w 361"/>
                <a:gd name="T67" fmla="*/ 1 h 367"/>
                <a:gd name="T68" fmla="*/ 1 w 361"/>
                <a:gd name="T69" fmla="*/ 1 h 367"/>
                <a:gd name="T70" fmla="*/ 1 w 361"/>
                <a:gd name="T71" fmla="*/ 1 h 367"/>
                <a:gd name="T72" fmla="*/ 1 w 361"/>
                <a:gd name="T73" fmla="*/ 1 h 367"/>
                <a:gd name="T74" fmla="*/ 1 w 361"/>
                <a:gd name="T75" fmla="*/ 1 h 367"/>
                <a:gd name="T76" fmla="*/ 1 w 361"/>
                <a:gd name="T77" fmla="*/ 1 h 367"/>
                <a:gd name="T78" fmla="*/ 1 w 361"/>
                <a:gd name="T79" fmla="*/ 1 h 367"/>
                <a:gd name="T80" fmla="*/ 1 w 361"/>
                <a:gd name="T81" fmla="*/ 1 h 367"/>
                <a:gd name="T82" fmla="*/ 1 w 361"/>
                <a:gd name="T83" fmla="*/ 1 h 367"/>
                <a:gd name="T84" fmla="*/ 1 w 361"/>
                <a:gd name="T85" fmla="*/ 1 h 367"/>
                <a:gd name="T86" fmla="*/ 1 w 361"/>
                <a:gd name="T87" fmla="*/ 1 h 367"/>
                <a:gd name="T88" fmla="*/ 1 w 361"/>
                <a:gd name="T89" fmla="*/ 1 h 367"/>
                <a:gd name="T90" fmla="*/ 1 w 361"/>
                <a:gd name="T91" fmla="*/ 1 h 367"/>
                <a:gd name="T92" fmla="*/ 1 w 361"/>
                <a:gd name="T93" fmla="*/ 1 h 367"/>
                <a:gd name="T94" fmla="*/ 1 w 361"/>
                <a:gd name="T95" fmla="*/ 1 h 367"/>
                <a:gd name="T96" fmla="*/ 1 w 361"/>
                <a:gd name="T97" fmla="*/ 1 h 367"/>
                <a:gd name="T98" fmla="*/ 1 w 361"/>
                <a:gd name="T99" fmla="*/ 1 h 367"/>
                <a:gd name="T100" fmla="*/ 1 w 361"/>
                <a:gd name="T101" fmla="*/ 1 h 367"/>
                <a:gd name="T102" fmla="*/ 1 w 361"/>
                <a:gd name="T103" fmla="*/ 1 h 367"/>
                <a:gd name="T104" fmla="*/ 1 w 361"/>
                <a:gd name="T105" fmla="*/ 1 h 367"/>
                <a:gd name="T106" fmla="*/ 1 w 361"/>
                <a:gd name="T107" fmla="*/ 1 h 367"/>
                <a:gd name="T108" fmla="*/ 1 w 361"/>
                <a:gd name="T109" fmla="*/ 1 h 367"/>
                <a:gd name="T110" fmla="*/ 1 w 361"/>
                <a:gd name="T111" fmla="*/ 1 h 367"/>
                <a:gd name="T112" fmla="*/ 1 w 361"/>
                <a:gd name="T113" fmla="*/ 1 h 367"/>
                <a:gd name="T114" fmla="*/ 1 w 361"/>
                <a:gd name="T115" fmla="*/ 1 h 367"/>
                <a:gd name="T116" fmla="*/ 0 w 361"/>
                <a:gd name="T117" fmla="*/ 1 h 36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1"/>
                <a:gd name="T178" fmla="*/ 0 h 367"/>
                <a:gd name="T179" fmla="*/ 361 w 361"/>
                <a:gd name="T180" fmla="*/ 367 h 36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34" name="Freeform 430"/>
            <p:cNvSpPr>
              <a:spLocks/>
            </p:cNvSpPr>
            <p:nvPr/>
          </p:nvSpPr>
          <p:spPr bwMode="auto">
            <a:xfrm>
              <a:off x="5805540" y="5239838"/>
              <a:ext cx="496488" cy="433411"/>
            </a:xfrm>
            <a:custGeom>
              <a:avLst/>
              <a:gdLst>
                <a:gd name="T0" fmla="*/ 0 w 361"/>
                <a:gd name="T1" fmla="*/ 1 h 367"/>
                <a:gd name="T2" fmla="*/ 1 w 361"/>
                <a:gd name="T3" fmla="*/ 1 h 367"/>
                <a:gd name="T4" fmla="*/ 1 w 361"/>
                <a:gd name="T5" fmla="*/ 1 h 367"/>
                <a:gd name="T6" fmla="*/ 1 w 361"/>
                <a:gd name="T7" fmla="*/ 0 h 367"/>
                <a:gd name="T8" fmla="*/ 1 w 361"/>
                <a:gd name="T9" fmla="*/ 1 h 367"/>
                <a:gd name="T10" fmla="*/ 1 w 361"/>
                <a:gd name="T11" fmla="*/ 1 h 367"/>
                <a:gd name="T12" fmla="*/ 1 w 361"/>
                <a:gd name="T13" fmla="*/ 1 h 367"/>
                <a:gd name="T14" fmla="*/ 1 w 361"/>
                <a:gd name="T15" fmla="*/ 1 h 367"/>
                <a:gd name="T16" fmla="*/ 1 w 361"/>
                <a:gd name="T17" fmla="*/ 1 h 367"/>
                <a:gd name="T18" fmla="*/ 1 w 361"/>
                <a:gd name="T19" fmla="*/ 1 h 367"/>
                <a:gd name="T20" fmla="*/ 1 w 361"/>
                <a:gd name="T21" fmla="*/ 1 h 367"/>
                <a:gd name="T22" fmla="*/ 1 w 361"/>
                <a:gd name="T23" fmla="*/ 1 h 367"/>
                <a:gd name="T24" fmla="*/ 1 w 361"/>
                <a:gd name="T25" fmla="*/ 1 h 367"/>
                <a:gd name="T26" fmla="*/ 1 w 361"/>
                <a:gd name="T27" fmla="*/ 1 h 367"/>
                <a:gd name="T28" fmla="*/ 1 w 361"/>
                <a:gd name="T29" fmla="*/ 1 h 367"/>
                <a:gd name="T30" fmla="*/ 1 w 361"/>
                <a:gd name="T31" fmla="*/ 1 h 367"/>
                <a:gd name="T32" fmla="*/ 1 w 361"/>
                <a:gd name="T33" fmla="*/ 1 h 367"/>
                <a:gd name="T34" fmla="*/ 1 w 361"/>
                <a:gd name="T35" fmla="*/ 1 h 367"/>
                <a:gd name="T36" fmla="*/ 1 w 361"/>
                <a:gd name="T37" fmla="*/ 1 h 367"/>
                <a:gd name="T38" fmla="*/ 1 w 361"/>
                <a:gd name="T39" fmla="*/ 1 h 367"/>
                <a:gd name="T40" fmla="*/ 1 w 361"/>
                <a:gd name="T41" fmla="*/ 1 h 367"/>
                <a:gd name="T42" fmla="*/ 1 w 361"/>
                <a:gd name="T43" fmla="*/ 1 h 367"/>
                <a:gd name="T44" fmla="*/ 1 w 361"/>
                <a:gd name="T45" fmla="*/ 1 h 367"/>
                <a:gd name="T46" fmla="*/ 1 w 361"/>
                <a:gd name="T47" fmla="*/ 1 h 367"/>
                <a:gd name="T48" fmla="*/ 1 w 361"/>
                <a:gd name="T49" fmla="*/ 1 h 367"/>
                <a:gd name="T50" fmla="*/ 1 w 361"/>
                <a:gd name="T51" fmla="*/ 1 h 367"/>
                <a:gd name="T52" fmla="*/ 1 w 361"/>
                <a:gd name="T53" fmla="*/ 1 h 367"/>
                <a:gd name="T54" fmla="*/ 1 w 361"/>
                <a:gd name="T55" fmla="*/ 1 h 367"/>
                <a:gd name="T56" fmla="*/ 1 w 361"/>
                <a:gd name="T57" fmla="*/ 1 h 367"/>
                <a:gd name="T58" fmla="*/ 1 w 361"/>
                <a:gd name="T59" fmla="*/ 1 h 367"/>
                <a:gd name="T60" fmla="*/ 1 w 361"/>
                <a:gd name="T61" fmla="*/ 1 h 367"/>
                <a:gd name="T62" fmla="*/ 1 w 361"/>
                <a:gd name="T63" fmla="*/ 1 h 367"/>
                <a:gd name="T64" fmla="*/ 1 w 361"/>
                <a:gd name="T65" fmla="*/ 1 h 367"/>
                <a:gd name="T66" fmla="*/ 1 w 361"/>
                <a:gd name="T67" fmla="*/ 1 h 367"/>
                <a:gd name="T68" fmla="*/ 1 w 361"/>
                <a:gd name="T69" fmla="*/ 1 h 367"/>
                <a:gd name="T70" fmla="*/ 1 w 361"/>
                <a:gd name="T71" fmla="*/ 1 h 367"/>
                <a:gd name="T72" fmla="*/ 1 w 361"/>
                <a:gd name="T73" fmla="*/ 1 h 367"/>
                <a:gd name="T74" fmla="*/ 1 w 361"/>
                <a:gd name="T75" fmla="*/ 1 h 367"/>
                <a:gd name="T76" fmla="*/ 1 w 361"/>
                <a:gd name="T77" fmla="*/ 1 h 367"/>
                <a:gd name="T78" fmla="*/ 1 w 361"/>
                <a:gd name="T79" fmla="*/ 1 h 367"/>
                <a:gd name="T80" fmla="*/ 1 w 361"/>
                <a:gd name="T81" fmla="*/ 1 h 367"/>
                <a:gd name="T82" fmla="*/ 1 w 361"/>
                <a:gd name="T83" fmla="*/ 1 h 367"/>
                <a:gd name="T84" fmla="*/ 1 w 361"/>
                <a:gd name="T85" fmla="*/ 1 h 367"/>
                <a:gd name="T86" fmla="*/ 1 w 361"/>
                <a:gd name="T87" fmla="*/ 1 h 367"/>
                <a:gd name="T88" fmla="*/ 1 w 361"/>
                <a:gd name="T89" fmla="*/ 1 h 367"/>
                <a:gd name="T90" fmla="*/ 1 w 361"/>
                <a:gd name="T91" fmla="*/ 1 h 367"/>
                <a:gd name="T92" fmla="*/ 1 w 361"/>
                <a:gd name="T93" fmla="*/ 1 h 367"/>
                <a:gd name="T94" fmla="*/ 1 w 361"/>
                <a:gd name="T95" fmla="*/ 1 h 367"/>
                <a:gd name="T96" fmla="*/ 1 w 361"/>
                <a:gd name="T97" fmla="*/ 1 h 367"/>
                <a:gd name="T98" fmla="*/ 1 w 361"/>
                <a:gd name="T99" fmla="*/ 1 h 367"/>
                <a:gd name="T100" fmla="*/ 1 w 361"/>
                <a:gd name="T101" fmla="*/ 1 h 367"/>
                <a:gd name="T102" fmla="*/ 1 w 361"/>
                <a:gd name="T103" fmla="*/ 1 h 367"/>
                <a:gd name="T104" fmla="*/ 1 w 361"/>
                <a:gd name="T105" fmla="*/ 1 h 367"/>
                <a:gd name="T106" fmla="*/ 1 w 361"/>
                <a:gd name="T107" fmla="*/ 1 h 367"/>
                <a:gd name="T108" fmla="*/ 1 w 361"/>
                <a:gd name="T109" fmla="*/ 1 h 367"/>
                <a:gd name="T110" fmla="*/ 1 w 361"/>
                <a:gd name="T111" fmla="*/ 1 h 367"/>
                <a:gd name="T112" fmla="*/ 1 w 361"/>
                <a:gd name="T113" fmla="*/ 1 h 367"/>
                <a:gd name="T114" fmla="*/ 1 w 361"/>
                <a:gd name="T115" fmla="*/ 1 h 367"/>
                <a:gd name="T116" fmla="*/ 0 w 361"/>
                <a:gd name="T117" fmla="*/ 1 h 36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1"/>
                <a:gd name="T178" fmla="*/ 0 h 367"/>
                <a:gd name="T179" fmla="*/ 361 w 361"/>
                <a:gd name="T180" fmla="*/ 367 h 36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</a:path>
              </a:pathLst>
            </a:custGeom>
            <a:solidFill>
              <a:srgbClr val="FFFF00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35" name="Freeform 431"/>
            <p:cNvSpPr>
              <a:spLocks/>
            </p:cNvSpPr>
            <p:nvPr/>
          </p:nvSpPr>
          <p:spPr bwMode="auto">
            <a:xfrm>
              <a:off x="5468867" y="5167283"/>
              <a:ext cx="481573" cy="505966"/>
            </a:xfrm>
            <a:custGeom>
              <a:avLst/>
              <a:gdLst>
                <a:gd name="T0" fmla="*/ 1 w 350"/>
                <a:gd name="T1" fmla="*/ 1 h 428"/>
                <a:gd name="T2" fmla="*/ 1 w 350"/>
                <a:gd name="T3" fmla="*/ 1 h 428"/>
                <a:gd name="T4" fmla="*/ 1 w 350"/>
                <a:gd name="T5" fmla="*/ 1 h 428"/>
                <a:gd name="T6" fmla="*/ 1 w 350"/>
                <a:gd name="T7" fmla="*/ 1 h 428"/>
                <a:gd name="T8" fmla="*/ 1 w 350"/>
                <a:gd name="T9" fmla="*/ 1 h 428"/>
                <a:gd name="T10" fmla="*/ 1 w 350"/>
                <a:gd name="T11" fmla="*/ 1 h 428"/>
                <a:gd name="T12" fmla="*/ 0 w 350"/>
                <a:gd name="T13" fmla="*/ 1 h 428"/>
                <a:gd name="T14" fmla="*/ 1 w 350"/>
                <a:gd name="T15" fmla="*/ 1 h 428"/>
                <a:gd name="T16" fmla="*/ 1 w 350"/>
                <a:gd name="T17" fmla="*/ 1 h 428"/>
                <a:gd name="T18" fmla="*/ 1 w 350"/>
                <a:gd name="T19" fmla="*/ 1 h 428"/>
                <a:gd name="T20" fmla="*/ 1 w 350"/>
                <a:gd name="T21" fmla="*/ 1 h 428"/>
                <a:gd name="T22" fmla="*/ 1 w 350"/>
                <a:gd name="T23" fmla="*/ 1 h 428"/>
                <a:gd name="T24" fmla="*/ 1 w 350"/>
                <a:gd name="T25" fmla="*/ 1 h 428"/>
                <a:gd name="T26" fmla="*/ 1 w 350"/>
                <a:gd name="T27" fmla="*/ 1 h 428"/>
                <a:gd name="T28" fmla="*/ 1 w 350"/>
                <a:gd name="T29" fmla="*/ 1 h 428"/>
                <a:gd name="T30" fmla="*/ 1 w 350"/>
                <a:gd name="T31" fmla="*/ 1 h 428"/>
                <a:gd name="T32" fmla="*/ 1 w 350"/>
                <a:gd name="T33" fmla="*/ 1 h 428"/>
                <a:gd name="T34" fmla="*/ 1 w 350"/>
                <a:gd name="T35" fmla="*/ 1 h 428"/>
                <a:gd name="T36" fmla="*/ 1 w 350"/>
                <a:gd name="T37" fmla="*/ 1 h 428"/>
                <a:gd name="T38" fmla="*/ 1 w 350"/>
                <a:gd name="T39" fmla="*/ 1 h 428"/>
                <a:gd name="T40" fmla="*/ 1 w 350"/>
                <a:gd name="T41" fmla="*/ 1 h 428"/>
                <a:gd name="T42" fmla="*/ 1 w 350"/>
                <a:gd name="T43" fmla="*/ 1 h 428"/>
                <a:gd name="T44" fmla="*/ 1 w 350"/>
                <a:gd name="T45" fmla="*/ 1 h 428"/>
                <a:gd name="T46" fmla="*/ 1 w 350"/>
                <a:gd name="T47" fmla="*/ 1 h 428"/>
                <a:gd name="T48" fmla="*/ 1 w 350"/>
                <a:gd name="T49" fmla="*/ 1 h 428"/>
                <a:gd name="T50" fmla="*/ 1 w 350"/>
                <a:gd name="T51" fmla="*/ 0 h 428"/>
                <a:gd name="T52" fmla="*/ 1 w 350"/>
                <a:gd name="T53" fmla="*/ 1 h 428"/>
                <a:gd name="T54" fmla="*/ 1 w 350"/>
                <a:gd name="T55" fmla="*/ 1 h 428"/>
                <a:gd name="T56" fmla="*/ 1 w 350"/>
                <a:gd name="T57" fmla="*/ 1 h 428"/>
                <a:gd name="T58" fmla="*/ 1 w 350"/>
                <a:gd name="T59" fmla="*/ 1 h 428"/>
                <a:gd name="T60" fmla="*/ 1 w 350"/>
                <a:gd name="T61" fmla="*/ 1 h 428"/>
                <a:gd name="T62" fmla="*/ 1 w 350"/>
                <a:gd name="T63" fmla="*/ 1 h 428"/>
                <a:gd name="T64" fmla="*/ 1 w 350"/>
                <a:gd name="T65" fmla="*/ 1 h 428"/>
                <a:gd name="T66" fmla="*/ 1 w 350"/>
                <a:gd name="T67" fmla="*/ 1 h 428"/>
                <a:gd name="T68" fmla="*/ 1 w 350"/>
                <a:gd name="T69" fmla="*/ 1 h 4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0"/>
                <a:gd name="T106" fmla="*/ 0 h 428"/>
                <a:gd name="T107" fmla="*/ 350 w 350"/>
                <a:gd name="T108" fmla="*/ 428 h 4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36" name="Freeform 432"/>
            <p:cNvSpPr>
              <a:spLocks/>
            </p:cNvSpPr>
            <p:nvPr/>
          </p:nvSpPr>
          <p:spPr bwMode="auto">
            <a:xfrm>
              <a:off x="5468867" y="5167283"/>
              <a:ext cx="481573" cy="505966"/>
            </a:xfrm>
            <a:custGeom>
              <a:avLst/>
              <a:gdLst>
                <a:gd name="T0" fmla="*/ 1 w 350"/>
                <a:gd name="T1" fmla="*/ 1 h 428"/>
                <a:gd name="T2" fmla="*/ 1 w 350"/>
                <a:gd name="T3" fmla="*/ 1 h 428"/>
                <a:gd name="T4" fmla="*/ 1 w 350"/>
                <a:gd name="T5" fmla="*/ 1 h 428"/>
                <a:gd name="T6" fmla="*/ 1 w 350"/>
                <a:gd name="T7" fmla="*/ 1 h 428"/>
                <a:gd name="T8" fmla="*/ 1 w 350"/>
                <a:gd name="T9" fmla="*/ 1 h 428"/>
                <a:gd name="T10" fmla="*/ 1 w 350"/>
                <a:gd name="T11" fmla="*/ 1 h 428"/>
                <a:gd name="T12" fmla="*/ 0 w 350"/>
                <a:gd name="T13" fmla="*/ 1 h 428"/>
                <a:gd name="T14" fmla="*/ 1 w 350"/>
                <a:gd name="T15" fmla="*/ 1 h 428"/>
                <a:gd name="T16" fmla="*/ 1 w 350"/>
                <a:gd name="T17" fmla="*/ 1 h 428"/>
                <a:gd name="T18" fmla="*/ 1 w 350"/>
                <a:gd name="T19" fmla="*/ 1 h 428"/>
                <a:gd name="T20" fmla="*/ 1 w 350"/>
                <a:gd name="T21" fmla="*/ 1 h 428"/>
                <a:gd name="T22" fmla="*/ 1 w 350"/>
                <a:gd name="T23" fmla="*/ 1 h 428"/>
                <a:gd name="T24" fmla="*/ 1 w 350"/>
                <a:gd name="T25" fmla="*/ 1 h 428"/>
                <a:gd name="T26" fmla="*/ 1 w 350"/>
                <a:gd name="T27" fmla="*/ 1 h 428"/>
                <a:gd name="T28" fmla="*/ 1 w 350"/>
                <a:gd name="T29" fmla="*/ 1 h 428"/>
                <a:gd name="T30" fmla="*/ 1 w 350"/>
                <a:gd name="T31" fmla="*/ 1 h 428"/>
                <a:gd name="T32" fmla="*/ 1 w 350"/>
                <a:gd name="T33" fmla="*/ 1 h 428"/>
                <a:gd name="T34" fmla="*/ 1 w 350"/>
                <a:gd name="T35" fmla="*/ 1 h 428"/>
                <a:gd name="T36" fmla="*/ 1 w 350"/>
                <a:gd name="T37" fmla="*/ 1 h 428"/>
                <a:gd name="T38" fmla="*/ 1 w 350"/>
                <a:gd name="T39" fmla="*/ 1 h 428"/>
                <a:gd name="T40" fmla="*/ 1 w 350"/>
                <a:gd name="T41" fmla="*/ 1 h 428"/>
                <a:gd name="T42" fmla="*/ 1 w 350"/>
                <a:gd name="T43" fmla="*/ 1 h 428"/>
                <a:gd name="T44" fmla="*/ 1 w 350"/>
                <a:gd name="T45" fmla="*/ 1 h 428"/>
                <a:gd name="T46" fmla="*/ 1 w 350"/>
                <a:gd name="T47" fmla="*/ 1 h 428"/>
                <a:gd name="T48" fmla="*/ 1 w 350"/>
                <a:gd name="T49" fmla="*/ 1 h 428"/>
                <a:gd name="T50" fmla="*/ 1 w 350"/>
                <a:gd name="T51" fmla="*/ 0 h 428"/>
                <a:gd name="T52" fmla="*/ 1 w 350"/>
                <a:gd name="T53" fmla="*/ 1 h 428"/>
                <a:gd name="T54" fmla="*/ 1 w 350"/>
                <a:gd name="T55" fmla="*/ 1 h 428"/>
                <a:gd name="T56" fmla="*/ 1 w 350"/>
                <a:gd name="T57" fmla="*/ 1 h 428"/>
                <a:gd name="T58" fmla="*/ 1 w 350"/>
                <a:gd name="T59" fmla="*/ 1 h 428"/>
                <a:gd name="T60" fmla="*/ 1 w 350"/>
                <a:gd name="T61" fmla="*/ 1 h 428"/>
                <a:gd name="T62" fmla="*/ 1 w 350"/>
                <a:gd name="T63" fmla="*/ 1 h 428"/>
                <a:gd name="T64" fmla="*/ 1 w 350"/>
                <a:gd name="T65" fmla="*/ 1 h 428"/>
                <a:gd name="T66" fmla="*/ 1 w 350"/>
                <a:gd name="T67" fmla="*/ 1 h 428"/>
                <a:gd name="T68" fmla="*/ 1 w 350"/>
                <a:gd name="T69" fmla="*/ 1 h 4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0"/>
                <a:gd name="T106" fmla="*/ 0 h 428"/>
                <a:gd name="T107" fmla="*/ 350 w 350"/>
                <a:gd name="T108" fmla="*/ 428 h 4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37" name="Freeform 433"/>
            <p:cNvSpPr>
              <a:spLocks/>
            </p:cNvSpPr>
            <p:nvPr/>
          </p:nvSpPr>
          <p:spPr bwMode="auto">
            <a:xfrm>
              <a:off x="4995818" y="5300936"/>
              <a:ext cx="549760" cy="372313"/>
            </a:xfrm>
            <a:custGeom>
              <a:avLst/>
              <a:gdLst>
                <a:gd name="T0" fmla="*/ 1 w 397"/>
                <a:gd name="T1" fmla="*/ 1 h 315"/>
                <a:gd name="T2" fmla="*/ 1 w 397"/>
                <a:gd name="T3" fmla="*/ 1 h 315"/>
                <a:gd name="T4" fmla="*/ 1 w 397"/>
                <a:gd name="T5" fmla="*/ 1 h 315"/>
                <a:gd name="T6" fmla="*/ 1 w 397"/>
                <a:gd name="T7" fmla="*/ 1 h 315"/>
                <a:gd name="T8" fmla="*/ 1 w 397"/>
                <a:gd name="T9" fmla="*/ 1 h 315"/>
                <a:gd name="T10" fmla="*/ 1 w 397"/>
                <a:gd name="T11" fmla="*/ 1 h 315"/>
                <a:gd name="T12" fmla="*/ 1 w 397"/>
                <a:gd name="T13" fmla="*/ 1 h 315"/>
                <a:gd name="T14" fmla="*/ 1 w 397"/>
                <a:gd name="T15" fmla="*/ 1 h 315"/>
                <a:gd name="T16" fmla="*/ 1 w 397"/>
                <a:gd name="T17" fmla="*/ 1 h 315"/>
                <a:gd name="T18" fmla="*/ 1 w 397"/>
                <a:gd name="T19" fmla="*/ 1 h 315"/>
                <a:gd name="T20" fmla="*/ 0 w 397"/>
                <a:gd name="T21" fmla="*/ 1 h 315"/>
                <a:gd name="T22" fmla="*/ 1 w 397"/>
                <a:gd name="T23" fmla="*/ 1 h 315"/>
                <a:gd name="T24" fmla="*/ 1 w 397"/>
                <a:gd name="T25" fmla="*/ 0 h 315"/>
                <a:gd name="T26" fmla="*/ 1 w 397"/>
                <a:gd name="T27" fmla="*/ 0 h 315"/>
                <a:gd name="T28" fmla="*/ 1 w 397"/>
                <a:gd name="T29" fmla="*/ 0 h 315"/>
                <a:gd name="T30" fmla="*/ 1 w 397"/>
                <a:gd name="T31" fmla="*/ 1 h 315"/>
                <a:gd name="T32" fmla="*/ 1 w 397"/>
                <a:gd name="T33" fmla="*/ 1 h 315"/>
                <a:gd name="T34" fmla="*/ 1 w 397"/>
                <a:gd name="T35" fmla="*/ 1 h 315"/>
                <a:gd name="T36" fmla="*/ 1 w 397"/>
                <a:gd name="T37" fmla="*/ 1 h 315"/>
                <a:gd name="T38" fmla="*/ 1 w 397"/>
                <a:gd name="T39" fmla="*/ 1 h 3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7"/>
                <a:gd name="T61" fmla="*/ 0 h 315"/>
                <a:gd name="T62" fmla="*/ 397 w 397"/>
                <a:gd name="T63" fmla="*/ 315 h 31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38" name="Freeform 434"/>
            <p:cNvSpPr>
              <a:spLocks/>
            </p:cNvSpPr>
            <p:nvPr/>
          </p:nvSpPr>
          <p:spPr bwMode="auto">
            <a:xfrm>
              <a:off x="4995818" y="5300936"/>
              <a:ext cx="549760" cy="372313"/>
            </a:xfrm>
            <a:custGeom>
              <a:avLst/>
              <a:gdLst>
                <a:gd name="T0" fmla="*/ 1 w 397"/>
                <a:gd name="T1" fmla="*/ 1 h 315"/>
                <a:gd name="T2" fmla="*/ 1 w 397"/>
                <a:gd name="T3" fmla="*/ 1 h 315"/>
                <a:gd name="T4" fmla="*/ 1 w 397"/>
                <a:gd name="T5" fmla="*/ 1 h 315"/>
                <a:gd name="T6" fmla="*/ 1 w 397"/>
                <a:gd name="T7" fmla="*/ 1 h 315"/>
                <a:gd name="T8" fmla="*/ 1 w 397"/>
                <a:gd name="T9" fmla="*/ 1 h 315"/>
                <a:gd name="T10" fmla="*/ 1 w 397"/>
                <a:gd name="T11" fmla="*/ 1 h 315"/>
                <a:gd name="T12" fmla="*/ 1 w 397"/>
                <a:gd name="T13" fmla="*/ 1 h 315"/>
                <a:gd name="T14" fmla="*/ 1 w 397"/>
                <a:gd name="T15" fmla="*/ 1 h 315"/>
                <a:gd name="T16" fmla="*/ 1 w 397"/>
                <a:gd name="T17" fmla="*/ 1 h 315"/>
                <a:gd name="T18" fmla="*/ 1 w 397"/>
                <a:gd name="T19" fmla="*/ 1 h 315"/>
                <a:gd name="T20" fmla="*/ 0 w 397"/>
                <a:gd name="T21" fmla="*/ 1 h 315"/>
                <a:gd name="T22" fmla="*/ 1 w 397"/>
                <a:gd name="T23" fmla="*/ 1 h 315"/>
                <a:gd name="T24" fmla="*/ 1 w 397"/>
                <a:gd name="T25" fmla="*/ 0 h 315"/>
                <a:gd name="T26" fmla="*/ 1 w 397"/>
                <a:gd name="T27" fmla="*/ 0 h 315"/>
                <a:gd name="T28" fmla="*/ 1 w 397"/>
                <a:gd name="T29" fmla="*/ 0 h 315"/>
                <a:gd name="T30" fmla="*/ 1 w 397"/>
                <a:gd name="T31" fmla="*/ 1 h 315"/>
                <a:gd name="T32" fmla="*/ 1 w 397"/>
                <a:gd name="T33" fmla="*/ 1 h 315"/>
                <a:gd name="T34" fmla="*/ 1 w 397"/>
                <a:gd name="T35" fmla="*/ 1 h 315"/>
                <a:gd name="T36" fmla="*/ 1 w 397"/>
                <a:gd name="T37" fmla="*/ 1 h 315"/>
                <a:gd name="T38" fmla="*/ 1 w 397"/>
                <a:gd name="T39" fmla="*/ 1 h 3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7"/>
                <a:gd name="T61" fmla="*/ 0 h 315"/>
                <a:gd name="T62" fmla="*/ 397 w 397"/>
                <a:gd name="T63" fmla="*/ 315 h 31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39" name="Freeform 435"/>
            <p:cNvSpPr>
              <a:spLocks/>
            </p:cNvSpPr>
            <p:nvPr/>
          </p:nvSpPr>
          <p:spPr bwMode="auto">
            <a:xfrm>
              <a:off x="4507854" y="4361559"/>
              <a:ext cx="1140005" cy="1118852"/>
            </a:xfrm>
            <a:custGeom>
              <a:avLst/>
              <a:gdLst>
                <a:gd name="T0" fmla="*/ 1 w 825"/>
                <a:gd name="T1" fmla="*/ 1 h 950"/>
                <a:gd name="T2" fmla="*/ 1 w 825"/>
                <a:gd name="T3" fmla="*/ 1 h 950"/>
                <a:gd name="T4" fmla="*/ 1 w 825"/>
                <a:gd name="T5" fmla="*/ 1 h 950"/>
                <a:gd name="T6" fmla="*/ 1 w 825"/>
                <a:gd name="T7" fmla="*/ 1 h 950"/>
                <a:gd name="T8" fmla="*/ 1 w 825"/>
                <a:gd name="T9" fmla="*/ 1 h 950"/>
                <a:gd name="T10" fmla="*/ 1 w 825"/>
                <a:gd name="T11" fmla="*/ 1 h 950"/>
                <a:gd name="T12" fmla="*/ 1 w 825"/>
                <a:gd name="T13" fmla="*/ 1 h 950"/>
                <a:gd name="T14" fmla="*/ 1 w 825"/>
                <a:gd name="T15" fmla="*/ 1 h 950"/>
                <a:gd name="T16" fmla="*/ 1 w 825"/>
                <a:gd name="T17" fmla="*/ 1 h 950"/>
                <a:gd name="T18" fmla="*/ 1 w 825"/>
                <a:gd name="T19" fmla="*/ 1 h 950"/>
                <a:gd name="T20" fmla="*/ 1 w 825"/>
                <a:gd name="T21" fmla="*/ 1 h 950"/>
                <a:gd name="T22" fmla="*/ 0 w 825"/>
                <a:gd name="T23" fmla="*/ 1 h 950"/>
                <a:gd name="T24" fmla="*/ 1 w 825"/>
                <a:gd name="T25" fmla="*/ 1 h 950"/>
                <a:gd name="T26" fmla="*/ 1 w 825"/>
                <a:gd name="T27" fmla="*/ 1 h 950"/>
                <a:gd name="T28" fmla="*/ 1 w 825"/>
                <a:gd name="T29" fmla="*/ 1 h 950"/>
                <a:gd name="T30" fmla="*/ 1 w 825"/>
                <a:gd name="T31" fmla="*/ 1 h 950"/>
                <a:gd name="T32" fmla="*/ 1 w 825"/>
                <a:gd name="T33" fmla="*/ 1 h 950"/>
                <a:gd name="T34" fmla="*/ 1 w 825"/>
                <a:gd name="T35" fmla="*/ 1 h 950"/>
                <a:gd name="T36" fmla="*/ 1 w 825"/>
                <a:gd name="T37" fmla="*/ 1 h 950"/>
                <a:gd name="T38" fmla="*/ 1 w 825"/>
                <a:gd name="T39" fmla="*/ 1 h 950"/>
                <a:gd name="T40" fmla="*/ 1 w 825"/>
                <a:gd name="T41" fmla="*/ 1 h 950"/>
                <a:gd name="T42" fmla="*/ 1 w 825"/>
                <a:gd name="T43" fmla="*/ 1 h 950"/>
                <a:gd name="T44" fmla="*/ 1 w 825"/>
                <a:gd name="T45" fmla="*/ 1 h 950"/>
                <a:gd name="T46" fmla="*/ 1 w 825"/>
                <a:gd name="T47" fmla="*/ 1 h 950"/>
                <a:gd name="T48" fmla="*/ 1 w 825"/>
                <a:gd name="T49" fmla="*/ 1 h 950"/>
                <a:gd name="T50" fmla="*/ 1 w 825"/>
                <a:gd name="T51" fmla="*/ 1 h 950"/>
                <a:gd name="T52" fmla="*/ 1 w 825"/>
                <a:gd name="T53" fmla="*/ 1 h 950"/>
                <a:gd name="T54" fmla="*/ 1 w 825"/>
                <a:gd name="T55" fmla="*/ 1 h 950"/>
                <a:gd name="T56" fmla="*/ 1 w 825"/>
                <a:gd name="T57" fmla="*/ 1 h 950"/>
                <a:gd name="T58" fmla="*/ 1 w 825"/>
                <a:gd name="T59" fmla="*/ 1 h 950"/>
                <a:gd name="T60" fmla="*/ 1 w 825"/>
                <a:gd name="T61" fmla="*/ 1 h 950"/>
                <a:gd name="T62" fmla="*/ 1 w 825"/>
                <a:gd name="T63" fmla="*/ 1 h 950"/>
                <a:gd name="T64" fmla="*/ 1 w 825"/>
                <a:gd name="T65" fmla="*/ 1 h 950"/>
                <a:gd name="T66" fmla="*/ 1 w 825"/>
                <a:gd name="T67" fmla="*/ 1 h 9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25"/>
                <a:gd name="T103" fmla="*/ 0 h 950"/>
                <a:gd name="T104" fmla="*/ 825 w 825"/>
                <a:gd name="T105" fmla="*/ 950 h 9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40" name="Freeform 436"/>
            <p:cNvSpPr>
              <a:spLocks/>
            </p:cNvSpPr>
            <p:nvPr/>
          </p:nvSpPr>
          <p:spPr bwMode="auto">
            <a:xfrm>
              <a:off x="4507854" y="4361559"/>
              <a:ext cx="1140005" cy="1118852"/>
            </a:xfrm>
            <a:custGeom>
              <a:avLst/>
              <a:gdLst>
                <a:gd name="T0" fmla="*/ 1 w 825"/>
                <a:gd name="T1" fmla="*/ 1 h 950"/>
                <a:gd name="T2" fmla="*/ 1 w 825"/>
                <a:gd name="T3" fmla="*/ 1 h 950"/>
                <a:gd name="T4" fmla="*/ 1 w 825"/>
                <a:gd name="T5" fmla="*/ 1 h 950"/>
                <a:gd name="T6" fmla="*/ 1 w 825"/>
                <a:gd name="T7" fmla="*/ 1 h 950"/>
                <a:gd name="T8" fmla="*/ 1 w 825"/>
                <a:gd name="T9" fmla="*/ 1 h 950"/>
                <a:gd name="T10" fmla="*/ 1 w 825"/>
                <a:gd name="T11" fmla="*/ 1 h 950"/>
                <a:gd name="T12" fmla="*/ 1 w 825"/>
                <a:gd name="T13" fmla="*/ 1 h 950"/>
                <a:gd name="T14" fmla="*/ 1 w 825"/>
                <a:gd name="T15" fmla="*/ 1 h 950"/>
                <a:gd name="T16" fmla="*/ 1 w 825"/>
                <a:gd name="T17" fmla="*/ 1 h 950"/>
                <a:gd name="T18" fmla="*/ 1 w 825"/>
                <a:gd name="T19" fmla="*/ 1 h 950"/>
                <a:gd name="T20" fmla="*/ 1 w 825"/>
                <a:gd name="T21" fmla="*/ 1 h 950"/>
                <a:gd name="T22" fmla="*/ 0 w 825"/>
                <a:gd name="T23" fmla="*/ 1 h 950"/>
                <a:gd name="T24" fmla="*/ 1 w 825"/>
                <a:gd name="T25" fmla="*/ 1 h 950"/>
                <a:gd name="T26" fmla="*/ 1 w 825"/>
                <a:gd name="T27" fmla="*/ 1 h 950"/>
                <a:gd name="T28" fmla="*/ 1 w 825"/>
                <a:gd name="T29" fmla="*/ 1 h 950"/>
                <a:gd name="T30" fmla="*/ 1 w 825"/>
                <a:gd name="T31" fmla="*/ 1 h 950"/>
                <a:gd name="T32" fmla="*/ 1 w 825"/>
                <a:gd name="T33" fmla="*/ 1 h 950"/>
                <a:gd name="T34" fmla="*/ 1 w 825"/>
                <a:gd name="T35" fmla="*/ 1 h 950"/>
                <a:gd name="T36" fmla="*/ 1 w 825"/>
                <a:gd name="T37" fmla="*/ 1 h 950"/>
                <a:gd name="T38" fmla="*/ 1 w 825"/>
                <a:gd name="T39" fmla="*/ 1 h 950"/>
                <a:gd name="T40" fmla="*/ 1 w 825"/>
                <a:gd name="T41" fmla="*/ 1 h 950"/>
                <a:gd name="T42" fmla="*/ 1 w 825"/>
                <a:gd name="T43" fmla="*/ 1 h 950"/>
                <a:gd name="T44" fmla="*/ 1 w 825"/>
                <a:gd name="T45" fmla="*/ 1 h 950"/>
                <a:gd name="T46" fmla="*/ 1 w 825"/>
                <a:gd name="T47" fmla="*/ 1 h 950"/>
                <a:gd name="T48" fmla="*/ 1 w 825"/>
                <a:gd name="T49" fmla="*/ 1 h 950"/>
                <a:gd name="T50" fmla="*/ 1 w 825"/>
                <a:gd name="T51" fmla="*/ 1 h 950"/>
                <a:gd name="T52" fmla="*/ 1 w 825"/>
                <a:gd name="T53" fmla="*/ 1 h 950"/>
                <a:gd name="T54" fmla="*/ 1 w 825"/>
                <a:gd name="T55" fmla="*/ 1 h 950"/>
                <a:gd name="T56" fmla="*/ 1 w 825"/>
                <a:gd name="T57" fmla="*/ 1 h 950"/>
                <a:gd name="T58" fmla="*/ 1 w 825"/>
                <a:gd name="T59" fmla="*/ 1 h 950"/>
                <a:gd name="T60" fmla="*/ 1 w 825"/>
                <a:gd name="T61" fmla="*/ 1 h 950"/>
                <a:gd name="T62" fmla="*/ 1 w 825"/>
                <a:gd name="T63" fmla="*/ 1 h 950"/>
                <a:gd name="T64" fmla="*/ 1 w 825"/>
                <a:gd name="T65" fmla="*/ 1 h 950"/>
                <a:gd name="T66" fmla="*/ 1 w 825"/>
                <a:gd name="T67" fmla="*/ 1 h 9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25"/>
                <a:gd name="T103" fmla="*/ 0 h 950"/>
                <a:gd name="T104" fmla="*/ 825 w 825"/>
                <a:gd name="T105" fmla="*/ 950 h 9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41" name="Freeform 437"/>
            <p:cNvSpPr>
              <a:spLocks/>
            </p:cNvSpPr>
            <p:nvPr/>
          </p:nvSpPr>
          <p:spPr bwMode="auto">
            <a:xfrm>
              <a:off x="5081051" y="3735307"/>
              <a:ext cx="995107" cy="945106"/>
            </a:xfrm>
            <a:custGeom>
              <a:avLst/>
              <a:gdLst>
                <a:gd name="T0" fmla="*/ 1 w 722"/>
                <a:gd name="T1" fmla="*/ 1 h 802"/>
                <a:gd name="T2" fmla="*/ 1 w 722"/>
                <a:gd name="T3" fmla="*/ 1 h 802"/>
                <a:gd name="T4" fmla="*/ 1 w 722"/>
                <a:gd name="T5" fmla="*/ 1 h 802"/>
                <a:gd name="T6" fmla="*/ 1 w 722"/>
                <a:gd name="T7" fmla="*/ 1 h 802"/>
                <a:gd name="T8" fmla="*/ 1 w 722"/>
                <a:gd name="T9" fmla="*/ 1 h 802"/>
                <a:gd name="T10" fmla="*/ 1 w 722"/>
                <a:gd name="T11" fmla="*/ 1 h 802"/>
                <a:gd name="T12" fmla="*/ 1 w 722"/>
                <a:gd name="T13" fmla="*/ 1 h 802"/>
                <a:gd name="T14" fmla="*/ 1 w 722"/>
                <a:gd name="T15" fmla="*/ 1 h 802"/>
                <a:gd name="T16" fmla="*/ 1 w 722"/>
                <a:gd name="T17" fmla="*/ 1 h 802"/>
                <a:gd name="T18" fmla="*/ 1 w 722"/>
                <a:gd name="T19" fmla="*/ 1 h 802"/>
                <a:gd name="T20" fmla="*/ 1 w 722"/>
                <a:gd name="T21" fmla="*/ 1 h 802"/>
                <a:gd name="T22" fmla="*/ 1 w 722"/>
                <a:gd name="T23" fmla="*/ 1 h 802"/>
                <a:gd name="T24" fmla="*/ 1 w 722"/>
                <a:gd name="T25" fmla="*/ 1 h 802"/>
                <a:gd name="T26" fmla="*/ 1 w 722"/>
                <a:gd name="T27" fmla="*/ 1 h 802"/>
                <a:gd name="T28" fmla="*/ 1 w 722"/>
                <a:gd name="T29" fmla="*/ 1 h 802"/>
                <a:gd name="T30" fmla="*/ 1 w 722"/>
                <a:gd name="T31" fmla="*/ 1 h 802"/>
                <a:gd name="T32" fmla="*/ 1 w 722"/>
                <a:gd name="T33" fmla="*/ 1 h 802"/>
                <a:gd name="T34" fmla="*/ 1 w 722"/>
                <a:gd name="T35" fmla="*/ 1 h 802"/>
                <a:gd name="T36" fmla="*/ 1 w 722"/>
                <a:gd name="T37" fmla="*/ 1 h 802"/>
                <a:gd name="T38" fmla="*/ 1 w 722"/>
                <a:gd name="T39" fmla="*/ 1 h 802"/>
                <a:gd name="T40" fmla="*/ 1 w 722"/>
                <a:gd name="T41" fmla="*/ 1 h 802"/>
                <a:gd name="T42" fmla="*/ 1 w 722"/>
                <a:gd name="T43" fmla="*/ 1 h 802"/>
                <a:gd name="T44" fmla="*/ 1 w 722"/>
                <a:gd name="T45" fmla="*/ 1 h 802"/>
                <a:gd name="T46" fmla="*/ 1 w 722"/>
                <a:gd name="T47" fmla="*/ 1 h 802"/>
                <a:gd name="T48" fmla="*/ 1 w 722"/>
                <a:gd name="T49" fmla="*/ 1 h 802"/>
                <a:gd name="T50" fmla="*/ 1 w 722"/>
                <a:gd name="T51" fmla="*/ 1 h 802"/>
                <a:gd name="T52" fmla="*/ 1 w 722"/>
                <a:gd name="T53" fmla="*/ 0 h 802"/>
                <a:gd name="T54" fmla="*/ 0 w 722"/>
                <a:gd name="T55" fmla="*/ 1 h 802"/>
                <a:gd name="T56" fmla="*/ 1 w 722"/>
                <a:gd name="T57" fmla="*/ 1 h 802"/>
                <a:gd name="T58" fmla="*/ 1 w 722"/>
                <a:gd name="T59" fmla="*/ 1 h 802"/>
                <a:gd name="T60" fmla="*/ 1 w 722"/>
                <a:gd name="T61" fmla="*/ 1 h 802"/>
                <a:gd name="T62" fmla="*/ 1 w 722"/>
                <a:gd name="T63" fmla="*/ 1 h 802"/>
                <a:gd name="T64" fmla="*/ 1 w 722"/>
                <a:gd name="T65" fmla="*/ 1 h 802"/>
                <a:gd name="T66" fmla="*/ 1 w 722"/>
                <a:gd name="T67" fmla="*/ 1 h 802"/>
                <a:gd name="T68" fmla="*/ 1 w 722"/>
                <a:gd name="T69" fmla="*/ 1 h 802"/>
                <a:gd name="T70" fmla="*/ 1 w 722"/>
                <a:gd name="T71" fmla="*/ 1 h 802"/>
                <a:gd name="T72" fmla="*/ 1 w 722"/>
                <a:gd name="T73" fmla="*/ 1 h 802"/>
                <a:gd name="T74" fmla="*/ 1 w 722"/>
                <a:gd name="T75" fmla="*/ 1 h 802"/>
                <a:gd name="T76" fmla="*/ 1 w 722"/>
                <a:gd name="T77" fmla="*/ 1 h 802"/>
                <a:gd name="T78" fmla="*/ 1 w 722"/>
                <a:gd name="T79" fmla="*/ 1 h 8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22"/>
                <a:gd name="T121" fmla="*/ 0 h 802"/>
                <a:gd name="T122" fmla="*/ 722 w 722"/>
                <a:gd name="T123" fmla="*/ 802 h 8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42" name="Freeform 438"/>
            <p:cNvSpPr>
              <a:spLocks/>
            </p:cNvSpPr>
            <p:nvPr/>
          </p:nvSpPr>
          <p:spPr bwMode="auto">
            <a:xfrm>
              <a:off x="5081051" y="3735307"/>
              <a:ext cx="995107" cy="945106"/>
            </a:xfrm>
            <a:custGeom>
              <a:avLst/>
              <a:gdLst>
                <a:gd name="T0" fmla="*/ 1 w 722"/>
                <a:gd name="T1" fmla="*/ 1 h 802"/>
                <a:gd name="T2" fmla="*/ 1 w 722"/>
                <a:gd name="T3" fmla="*/ 1 h 802"/>
                <a:gd name="T4" fmla="*/ 1 w 722"/>
                <a:gd name="T5" fmla="*/ 1 h 802"/>
                <a:gd name="T6" fmla="*/ 1 w 722"/>
                <a:gd name="T7" fmla="*/ 1 h 802"/>
                <a:gd name="T8" fmla="*/ 1 w 722"/>
                <a:gd name="T9" fmla="*/ 1 h 802"/>
                <a:gd name="T10" fmla="*/ 1 w 722"/>
                <a:gd name="T11" fmla="*/ 1 h 802"/>
                <a:gd name="T12" fmla="*/ 1 w 722"/>
                <a:gd name="T13" fmla="*/ 1 h 802"/>
                <a:gd name="T14" fmla="*/ 1 w 722"/>
                <a:gd name="T15" fmla="*/ 1 h 802"/>
                <a:gd name="T16" fmla="*/ 1 w 722"/>
                <a:gd name="T17" fmla="*/ 1 h 802"/>
                <a:gd name="T18" fmla="*/ 1 w 722"/>
                <a:gd name="T19" fmla="*/ 1 h 802"/>
                <a:gd name="T20" fmla="*/ 1 w 722"/>
                <a:gd name="T21" fmla="*/ 1 h 802"/>
                <a:gd name="T22" fmla="*/ 1 w 722"/>
                <a:gd name="T23" fmla="*/ 1 h 802"/>
                <a:gd name="T24" fmla="*/ 1 w 722"/>
                <a:gd name="T25" fmla="*/ 1 h 802"/>
                <a:gd name="T26" fmla="*/ 1 w 722"/>
                <a:gd name="T27" fmla="*/ 1 h 802"/>
                <a:gd name="T28" fmla="*/ 1 w 722"/>
                <a:gd name="T29" fmla="*/ 1 h 802"/>
                <a:gd name="T30" fmla="*/ 1 w 722"/>
                <a:gd name="T31" fmla="*/ 1 h 802"/>
                <a:gd name="T32" fmla="*/ 1 w 722"/>
                <a:gd name="T33" fmla="*/ 1 h 802"/>
                <a:gd name="T34" fmla="*/ 1 w 722"/>
                <a:gd name="T35" fmla="*/ 1 h 802"/>
                <a:gd name="T36" fmla="*/ 1 w 722"/>
                <a:gd name="T37" fmla="*/ 1 h 802"/>
                <a:gd name="T38" fmla="*/ 1 w 722"/>
                <a:gd name="T39" fmla="*/ 1 h 802"/>
                <a:gd name="T40" fmla="*/ 1 w 722"/>
                <a:gd name="T41" fmla="*/ 1 h 802"/>
                <a:gd name="T42" fmla="*/ 1 w 722"/>
                <a:gd name="T43" fmla="*/ 1 h 802"/>
                <a:gd name="T44" fmla="*/ 1 w 722"/>
                <a:gd name="T45" fmla="*/ 1 h 802"/>
                <a:gd name="T46" fmla="*/ 1 w 722"/>
                <a:gd name="T47" fmla="*/ 1 h 802"/>
                <a:gd name="T48" fmla="*/ 1 w 722"/>
                <a:gd name="T49" fmla="*/ 1 h 802"/>
                <a:gd name="T50" fmla="*/ 1 w 722"/>
                <a:gd name="T51" fmla="*/ 1 h 802"/>
                <a:gd name="T52" fmla="*/ 1 w 722"/>
                <a:gd name="T53" fmla="*/ 0 h 802"/>
                <a:gd name="T54" fmla="*/ 0 w 722"/>
                <a:gd name="T55" fmla="*/ 1 h 802"/>
                <a:gd name="T56" fmla="*/ 1 w 722"/>
                <a:gd name="T57" fmla="*/ 1 h 802"/>
                <a:gd name="T58" fmla="*/ 1 w 722"/>
                <a:gd name="T59" fmla="*/ 1 h 802"/>
                <a:gd name="T60" fmla="*/ 1 w 722"/>
                <a:gd name="T61" fmla="*/ 1 h 802"/>
                <a:gd name="T62" fmla="*/ 1 w 722"/>
                <a:gd name="T63" fmla="*/ 1 h 802"/>
                <a:gd name="T64" fmla="*/ 1 w 722"/>
                <a:gd name="T65" fmla="*/ 1 h 802"/>
                <a:gd name="T66" fmla="*/ 1 w 722"/>
                <a:gd name="T67" fmla="*/ 1 h 802"/>
                <a:gd name="T68" fmla="*/ 1 w 722"/>
                <a:gd name="T69" fmla="*/ 1 h 802"/>
                <a:gd name="T70" fmla="*/ 1 w 722"/>
                <a:gd name="T71" fmla="*/ 1 h 802"/>
                <a:gd name="T72" fmla="*/ 1 w 722"/>
                <a:gd name="T73" fmla="*/ 1 h 802"/>
                <a:gd name="T74" fmla="*/ 1 w 722"/>
                <a:gd name="T75" fmla="*/ 1 h 802"/>
                <a:gd name="T76" fmla="*/ 1 w 722"/>
                <a:gd name="T77" fmla="*/ 1 h 802"/>
                <a:gd name="T78" fmla="*/ 1 w 722"/>
                <a:gd name="T79" fmla="*/ 1 h 8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22"/>
                <a:gd name="T121" fmla="*/ 0 h 802"/>
                <a:gd name="T122" fmla="*/ 722 w 722"/>
                <a:gd name="T123" fmla="*/ 802 h 8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43" name="Freeform 439"/>
            <p:cNvSpPr>
              <a:spLocks/>
            </p:cNvSpPr>
            <p:nvPr/>
          </p:nvSpPr>
          <p:spPr bwMode="auto">
            <a:xfrm>
              <a:off x="5935523" y="4508575"/>
              <a:ext cx="87365" cy="412409"/>
            </a:xfrm>
            <a:custGeom>
              <a:avLst/>
              <a:gdLst>
                <a:gd name="T0" fmla="*/ 1 w 63"/>
                <a:gd name="T1" fmla="*/ 1 h 346"/>
                <a:gd name="T2" fmla="*/ 1 w 63"/>
                <a:gd name="T3" fmla="*/ 1 h 346"/>
                <a:gd name="T4" fmla="*/ 1 w 63"/>
                <a:gd name="T5" fmla="*/ 1 h 346"/>
                <a:gd name="T6" fmla="*/ 1 w 63"/>
                <a:gd name="T7" fmla="*/ 1 h 346"/>
                <a:gd name="T8" fmla="*/ 0 w 63"/>
                <a:gd name="T9" fmla="*/ 1 h 346"/>
                <a:gd name="T10" fmla="*/ 1 w 63"/>
                <a:gd name="T11" fmla="*/ 0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6"/>
                <a:gd name="T20" fmla="*/ 63 w 6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44" name="Freeform 440"/>
            <p:cNvSpPr>
              <a:spLocks/>
            </p:cNvSpPr>
            <p:nvPr/>
          </p:nvSpPr>
          <p:spPr bwMode="auto">
            <a:xfrm>
              <a:off x="5611633" y="4497118"/>
              <a:ext cx="328151" cy="183294"/>
            </a:xfrm>
            <a:custGeom>
              <a:avLst/>
              <a:gdLst>
                <a:gd name="T0" fmla="*/ 1 w 238"/>
                <a:gd name="T1" fmla="*/ 1 h 155"/>
                <a:gd name="T2" fmla="*/ 1 w 238"/>
                <a:gd name="T3" fmla="*/ 0 h 155"/>
                <a:gd name="T4" fmla="*/ 1 w 238"/>
                <a:gd name="T5" fmla="*/ 1 h 155"/>
                <a:gd name="T6" fmla="*/ 0 w 238"/>
                <a:gd name="T7" fmla="*/ 1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8"/>
                <a:gd name="T13" fmla="*/ 0 h 155"/>
                <a:gd name="T14" fmla="*/ 238 w 238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45" name="Line 441"/>
            <p:cNvSpPr>
              <a:spLocks noChangeShapeType="1"/>
            </p:cNvSpPr>
            <p:nvPr/>
          </p:nvSpPr>
          <p:spPr bwMode="auto">
            <a:xfrm flipV="1">
              <a:off x="5941916" y="4920984"/>
              <a:ext cx="63926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46" name="Freeform 442"/>
            <p:cNvSpPr>
              <a:spLocks/>
            </p:cNvSpPr>
            <p:nvPr/>
          </p:nvSpPr>
          <p:spPr bwMode="auto">
            <a:xfrm>
              <a:off x="5611633" y="4680412"/>
              <a:ext cx="330281" cy="244392"/>
            </a:xfrm>
            <a:custGeom>
              <a:avLst/>
              <a:gdLst>
                <a:gd name="T0" fmla="*/ 1 w 240"/>
                <a:gd name="T1" fmla="*/ 1 h 206"/>
                <a:gd name="T2" fmla="*/ 1 w 240"/>
                <a:gd name="T3" fmla="*/ 1 h 206"/>
                <a:gd name="T4" fmla="*/ 1 w 240"/>
                <a:gd name="T5" fmla="*/ 1 h 206"/>
                <a:gd name="T6" fmla="*/ 0 w 240"/>
                <a:gd name="T7" fmla="*/ 0 h 2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206"/>
                <a:gd name="T14" fmla="*/ 240 w 240"/>
                <a:gd name="T15" fmla="*/ 206 h 2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47" name="Freeform 443"/>
            <p:cNvSpPr>
              <a:spLocks/>
            </p:cNvSpPr>
            <p:nvPr/>
          </p:nvSpPr>
          <p:spPr bwMode="auto">
            <a:xfrm>
              <a:off x="5611633" y="4497118"/>
              <a:ext cx="411253" cy="427684"/>
            </a:xfrm>
            <a:custGeom>
              <a:avLst/>
              <a:gdLst>
                <a:gd name="T0" fmla="*/ 1 w 299"/>
                <a:gd name="T1" fmla="*/ 1 h 361"/>
                <a:gd name="T2" fmla="*/ 1 w 299"/>
                <a:gd name="T3" fmla="*/ 1 h 361"/>
                <a:gd name="T4" fmla="*/ 1 w 299"/>
                <a:gd name="T5" fmla="*/ 1 h 361"/>
                <a:gd name="T6" fmla="*/ 1 w 299"/>
                <a:gd name="T7" fmla="*/ 1 h 361"/>
                <a:gd name="T8" fmla="*/ 1 w 299"/>
                <a:gd name="T9" fmla="*/ 1 h 361"/>
                <a:gd name="T10" fmla="*/ 1 w 299"/>
                <a:gd name="T11" fmla="*/ 1 h 361"/>
                <a:gd name="T12" fmla="*/ 1 w 299"/>
                <a:gd name="T13" fmla="*/ 0 h 361"/>
                <a:gd name="T14" fmla="*/ 1 w 299"/>
                <a:gd name="T15" fmla="*/ 1 h 361"/>
                <a:gd name="T16" fmla="*/ 0 w 299"/>
                <a:gd name="T17" fmla="*/ 1 h 361"/>
                <a:gd name="T18" fmla="*/ 1 w 299"/>
                <a:gd name="T19" fmla="*/ 1 h 361"/>
                <a:gd name="T20" fmla="*/ 1 w 299"/>
                <a:gd name="T21" fmla="*/ 1 h 361"/>
                <a:gd name="T22" fmla="*/ 1 w 299"/>
                <a:gd name="T23" fmla="*/ 1 h 361"/>
                <a:gd name="T24" fmla="*/ 1 w 299"/>
                <a:gd name="T25" fmla="*/ 1 h 3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9"/>
                <a:gd name="T40" fmla="*/ 0 h 361"/>
                <a:gd name="T41" fmla="*/ 299 w 299"/>
                <a:gd name="T42" fmla="*/ 361 h 36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48" name="Freeform 444"/>
            <p:cNvSpPr>
              <a:spLocks/>
            </p:cNvSpPr>
            <p:nvPr/>
          </p:nvSpPr>
          <p:spPr bwMode="auto">
            <a:xfrm>
              <a:off x="5611633" y="4497118"/>
              <a:ext cx="411253" cy="427684"/>
            </a:xfrm>
            <a:custGeom>
              <a:avLst/>
              <a:gdLst>
                <a:gd name="T0" fmla="*/ 1 w 299"/>
                <a:gd name="T1" fmla="*/ 1 h 361"/>
                <a:gd name="T2" fmla="*/ 1 w 299"/>
                <a:gd name="T3" fmla="*/ 1 h 361"/>
                <a:gd name="T4" fmla="*/ 1 w 299"/>
                <a:gd name="T5" fmla="*/ 1 h 361"/>
                <a:gd name="T6" fmla="*/ 1 w 299"/>
                <a:gd name="T7" fmla="*/ 1 h 361"/>
                <a:gd name="T8" fmla="*/ 1 w 299"/>
                <a:gd name="T9" fmla="*/ 1 h 361"/>
                <a:gd name="T10" fmla="*/ 1 w 299"/>
                <a:gd name="T11" fmla="*/ 1 h 361"/>
                <a:gd name="T12" fmla="*/ 1 w 299"/>
                <a:gd name="T13" fmla="*/ 0 h 361"/>
                <a:gd name="T14" fmla="*/ 1 w 299"/>
                <a:gd name="T15" fmla="*/ 1 h 361"/>
                <a:gd name="T16" fmla="*/ 0 w 299"/>
                <a:gd name="T17" fmla="*/ 1 h 361"/>
                <a:gd name="T18" fmla="*/ 1 w 299"/>
                <a:gd name="T19" fmla="*/ 1 h 361"/>
                <a:gd name="T20" fmla="*/ 1 w 299"/>
                <a:gd name="T21" fmla="*/ 1 h 361"/>
                <a:gd name="T22" fmla="*/ 1 w 299"/>
                <a:gd name="T23" fmla="*/ 1 h 361"/>
                <a:gd name="T24" fmla="*/ 1 w 299"/>
                <a:gd name="T25" fmla="*/ 1 h 3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9"/>
                <a:gd name="T40" fmla="*/ 0 h 361"/>
                <a:gd name="T41" fmla="*/ 299 w 299"/>
                <a:gd name="T42" fmla="*/ 361 h 36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49" name="Freeform 445"/>
            <p:cNvSpPr>
              <a:spLocks/>
            </p:cNvSpPr>
            <p:nvPr/>
          </p:nvSpPr>
          <p:spPr bwMode="auto">
            <a:xfrm>
              <a:off x="5447559" y="4680412"/>
              <a:ext cx="494356" cy="273029"/>
            </a:xfrm>
            <a:custGeom>
              <a:avLst/>
              <a:gdLst>
                <a:gd name="T0" fmla="*/ 1 w 359"/>
                <a:gd name="T1" fmla="*/ 1 h 231"/>
                <a:gd name="T2" fmla="*/ 1 w 359"/>
                <a:gd name="T3" fmla="*/ 1 h 231"/>
                <a:gd name="T4" fmla="*/ 1 w 359"/>
                <a:gd name="T5" fmla="*/ 1 h 231"/>
                <a:gd name="T6" fmla="*/ 1 w 359"/>
                <a:gd name="T7" fmla="*/ 0 h 231"/>
                <a:gd name="T8" fmla="*/ 1 w 359"/>
                <a:gd name="T9" fmla="*/ 0 h 231"/>
                <a:gd name="T10" fmla="*/ 1 w 359"/>
                <a:gd name="T11" fmla="*/ 1 h 231"/>
                <a:gd name="T12" fmla="*/ 0 w 359"/>
                <a:gd name="T13" fmla="*/ 1 h 231"/>
                <a:gd name="T14" fmla="*/ 1 w 359"/>
                <a:gd name="T15" fmla="*/ 1 h 231"/>
                <a:gd name="T16" fmla="*/ 1 w 359"/>
                <a:gd name="T17" fmla="*/ 1 h 231"/>
                <a:gd name="T18" fmla="*/ 1 w 359"/>
                <a:gd name="T19" fmla="*/ 1 h 231"/>
                <a:gd name="T20" fmla="*/ 1 w 359"/>
                <a:gd name="T21" fmla="*/ 1 h 231"/>
                <a:gd name="T22" fmla="*/ 1 w 359"/>
                <a:gd name="T23" fmla="*/ 1 h 231"/>
                <a:gd name="T24" fmla="*/ 1 w 359"/>
                <a:gd name="T25" fmla="*/ 1 h 231"/>
                <a:gd name="T26" fmla="*/ 1 w 359"/>
                <a:gd name="T27" fmla="*/ 1 h 231"/>
                <a:gd name="T28" fmla="*/ 1 w 359"/>
                <a:gd name="T29" fmla="*/ 1 h 231"/>
                <a:gd name="T30" fmla="*/ 1 w 359"/>
                <a:gd name="T31" fmla="*/ 1 h 231"/>
                <a:gd name="T32" fmla="*/ 1 w 359"/>
                <a:gd name="T33" fmla="*/ 1 h 231"/>
                <a:gd name="T34" fmla="*/ 1 w 359"/>
                <a:gd name="T35" fmla="*/ 1 h 2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9"/>
                <a:gd name="T55" fmla="*/ 0 h 231"/>
                <a:gd name="T56" fmla="*/ 359 w 359"/>
                <a:gd name="T57" fmla="*/ 231 h 2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50" name="Freeform 446"/>
            <p:cNvSpPr>
              <a:spLocks/>
            </p:cNvSpPr>
            <p:nvPr/>
          </p:nvSpPr>
          <p:spPr bwMode="auto">
            <a:xfrm>
              <a:off x="5447559" y="4680412"/>
              <a:ext cx="494356" cy="273029"/>
            </a:xfrm>
            <a:custGeom>
              <a:avLst/>
              <a:gdLst>
                <a:gd name="T0" fmla="*/ 1 w 359"/>
                <a:gd name="T1" fmla="*/ 1 h 231"/>
                <a:gd name="T2" fmla="*/ 1 w 359"/>
                <a:gd name="T3" fmla="*/ 1 h 231"/>
                <a:gd name="T4" fmla="*/ 1 w 359"/>
                <a:gd name="T5" fmla="*/ 1 h 231"/>
                <a:gd name="T6" fmla="*/ 1 w 359"/>
                <a:gd name="T7" fmla="*/ 0 h 231"/>
                <a:gd name="T8" fmla="*/ 1 w 359"/>
                <a:gd name="T9" fmla="*/ 0 h 231"/>
                <a:gd name="T10" fmla="*/ 1 w 359"/>
                <a:gd name="T11" fmla="*/ 1 h 231"/>
                <a:gd name="T12" fmla="*/ 0 w 359"/>
                <a:gd name="T13" fmla="*/ 1 h 231"/>
                <a:gd name="T14" fmla="*/ 1 w 359"/>
                <a:gd name="T15" fmla="*/ 1 h 231"/>
                <a:gd name="T16" fmla="*/ 1 w 359"/>
                <a:gd name="T17" fmla="*/ 1 h 231"/>
                <a:gd name="T18" fmla="*/ 1 w 359"/>
                <a:gd name="T19" fmla="*/ 1 h 231"/>
                <a:gd name="T20" fmla="*/ 1 w 359"/>
                <a:gd name="T21" fmla="*/ 1 h 231"/>
                <a:gd name="T22" fmla="*/ 1 w 359"/>
                <a:gd name="T23" fmla="*/ 1 h 231"/>
                <a:gd name="T24" fmla="*/ 1 w 359"/>
                <a:gd name="T25" fmla="*/ 1 h 231"/>
                <a:gd name="T26" fmla="*/ 1 w 359"/>
                <a:gd name="T27" fmla="*/ 1 h 231"/>
                <a:gd name="T28" fmla="*/ 1 w 359"/>
                <a:gd name="T29" fmla="*/ 1 h 231"/>
                <a:gd name="T30" fmla="*/ 1 w 359"/>
                <a:gd name="T31" fmla="*/ 1 h 231"/>
                <a:gd name="T32" fmla="*/ 1 w 359"/>
                <a:gd name="T33" fmla="*/ 1 h 231"/>
                <a:gd name="T34" fmla="*/ 1 w 359"/>
                <a:gd name="T35" fmla="*/ 1 h 2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9"/>
                <a:gd name="T55" fmla="*/ 0 h 231"/>
                <a:gd name="T56" fmla="*/ 359 w 359"/>
                <a:gd name="T57" fmla="*/ 231 h 2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51" name="Freeform 447"/>
            <p:cNvSpPr>
              <a:spLocks/>
            </p:cNvSpPr>
            <p:nvPr/>
          </p:nvSpPr>
          <p:spPr bwMode="auto">
            <a:xfrm>
              <a:off x="5473130" y="4898073"/>
              <a:ext cx="549760" cy="441049"/>
            </a:xfrm>
            <a:custGeom>
              <a:avLst/>
              <a:gdLst>
                <a:gd name="T0" fmla="*/ 1 w 401"/>
                <a:gd name="T1" fmla="*/ 1 h 376"/>
                <a:gd name="T2" fmla="*/ 1 w 401"/>
                <a:gd name="T3" fmla="*/ 1 h 376"/>
                <a:gd name="T4" fmla="*/ 1 w 401"/>
                <a:gd name="T5" fmla="*/ 1 h 376"/>
                <a:gd name="T6" fmla="*/ 1 w 401"/>
                <a:gd name="T7" fmla="*/ 1 h 376"/>
                <a:gd name="T8" fmla="*/ 1 w 401"/>
                <a:gd name="T9" fmla="*/ 1 h 376"/>
                <a:gd name="T10" fmla="*/ 1 w 401"/>
                <a:gd name="T11" fmla="*/ 1 h 376"/>
                <a:gd name="T12" fmla="*/ 1 w 401"/>
                <a:gd name="T13" fmla="*/ 1 h 376"/>
                <a:gd name="T14" fmla="*/ 1 w 401"/>
                <a:gd name="T15" fmla="*/ 1 h 376"/>
                <a:gd name="T16" fmla="*/ 1 w 401"/>
                <a:gd name="T17" fmla="*/ 1 h 376"/>
                <a:gd name="T18" fmla="*/ 1 w 401"/>
                <a:gd name="T19" fmla="*/ 1 h 376"/>
                <a:gd name="T20" fmla="*/ 1 w 401"/>
                <a:gd name="T21" fmla="*/ 1 h 376"/>
                <a:gd name="T22" fmla="*/ 1 w 401"/>
                <a:gd name="T23" fmla="*/ 1 h 376"/>
                <a:gd name="T24" fmla="*/ 1 w 401"/>
                <a:gd name="T25" fmla="*/ 1 h 376"/>
                <a:gd name="T26" fmla="*/ 1 w 401"/>
                <a:gd name="T27" fmla="*/ 0 h 376"/>
                <a:gd name="T28" fmla="*/ 1 w 401"/>
                <a:gd name="T29" fmla="*/ 1 h 376"/>
                <a:gd name="T30" fmla="*/ 1 w 401"/>
                <a:gd name="T31" fmla="*/ 1 h 376"/>
                <a:gd name="T32" fmla="*/ 0 w 401"/>
                <a:gd name="T33" fmla="*/ 1 h 376"/>
                <a:gd name="T34" fmla="*/ 0 w 401"/>
                <a:gd name="T35" fmla="*/ 1 h 376"/>
                <a:gd name="T36" fmla="*/ 1 w 401"/>
                <a:gd name="T37" fmla="*/ 1 h 376"/>
                <a:gd name="T38" fmla="*/ 1 w 401"/>
                <a:gd name="T39" fmla="*/ 1 h 376"/>
                <a:gd name="T40" fmla="*/ 1 w 401"/>
                <a:gd name="T41" fmla="*/ 1 h 376"/>
                <a:gd name="T42" fmla="*/ 1 w 401"/>
                <a:gd name="T43" fmla="*/ 1 h 376"/>
                <a:gd name="T44" fmla="*/ 1 w 401"/>
                <a:gd name="T45" fmla="*/ 1 h 376"/>
                <a:gd name="T46" fmla="*/ 1 w 401"/>
                <a:gd name="T47" fmla="*/ 1 h 376"/>
                <a:gd name="T48" fmla="*/ 1 w 401"/>
                <a:gd name="T49" fmla="*/ 1 h 376"/>
                <a:gd name="T50" fmla="*/ 1 w 401"/>
                <a:gd name="T51" fmla="*/ 1 h 376"/>
                <a:gd name="T52" fmla="*/ 1 w 401"/>
                <a:gd name="T53" fmla="*/ 1 h 376"/>
                <a:gd name="T54" fmla="*/ 1 w 401"/>
                <a:gd name="T55" fmla="*/ 1 h 376"/>
                <a:gd name="T56" fmla="*/ 1 w 401"/>
                <a:gd name="T57" fmla="*/ 1 h 376"/>
                <a:gd name="T58" fmla="*/ 1 w 401"/>
                <a:gd name="T59" fmla="*/ 1 h 376"/>
                <a:gd name="T60" fmla="*/ 1 w 401"/>
                <a:gd name="T61" fmla="*/ 1 h 376"/>
                <a:gd name="T62" fmla="*/ 1 w 401"/>
                <a:gd name="T63" fmla="*/ 1 h 376"/>
                <a:gd name="T64" fmla="*/ 1 w 401"/>
                <a:gd name="T65" fmla="*/ 1 h 376"/>
                <a:gd name="T66" fmla="*/ 1 w 401"/>
                <a:gd name="T67" fmla="*/ 1 h 376"/>
                <a:gd name="T68" fmla="*/ 1 w 401"/>
                <a:gd name="T69" fmla="*/ 1 h 376"/>
                <a:gd name="T70" fmla="*/ 1 w 401"/>
                <a:gd name="T71" fmla="*/ 1 h 376"/>
                <a:gd name="T72" fmla="*/ 1 w 401"/>
                <a:gd name="T73" fmla="*/ 1 h 3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01"/>
                <a:gd name="T112" fmla="*/ 0 h 376"/>
                <a:gd name="T113" fmla="*/ 401 w 401"/>
                <a:gd name="T114" fmla="*/ 376 h 3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52" name="Freeform 448"/>
            <p:cNvSpPr>
              <a:spLocks/>
            </p:cNvSpPr>
            <p:nvPr/>
          </p:nvSpPr>
          <p:spPr bwMode="auto">
            <a:xfrm>
              <a:off x="5473130" y="4898073"/>
              <a:ext cx="549760" cy="441049"/>
            </a:xfrm>
            <a:custGeom>
              <a:avLst/>
              <a:gdLst>
                <a:gd name="T0" fmla="*/ 1 w 401"/>
                <a:gd name="T1" fmla="*/ 1 h 376"/>
                <a:gd name="T2" fmla="*/ 1 w 401"/>
                <a:gd name="T3" fmla="*/ 1 h 376"/>
                <a:gd name="T4" fmla="*/ 1 w 401"/>
                <a:gd name="T5" fmla="*/ 1 h 376"/>
                <a:gd name="T6" fmla="*/ 1 w 401"/>
                <a:gd name="T7" fmla="*/ 1 h 376"/>
                <a:gd name="T8" fmla="*/ 1 w 401"/>
                <a:gd name="T9" fmla="*/ 1 h 376"/>
                <a:gd name="T10" fmla="*/ 1 w 401"/>
                <a:gd name="T11" fmla="*/ 1 h 376"/>
                <a:gd name="T12" fmla="*/ 1 w 401"/>
                <a:gd name="T13" fmla="*/ 1 h 376"/>
                <a:gd name="T14" fmla="*/ 1 w 401"/>
                <a:gd name="T15" fmla="*/ 1 h 376"/>
                <a:gd name="T16" fmla="*/ 1 w 401"/>
                <a:gd name="T17" fmla="*/ 1 h 376"/>
                <a:gd name="T18" fmla="*/ 1 w 401"/>
                <a:gd name="T19" fmla="*/ 1 h 376"/>
                <a:gd name="T20" fmla="*/ 1 w 401"/>
                <a:gd name="T21" fmla="*/ 1 h 376"/>
                <a:gd name="T22" fmla="*/ 1 w 401"/>
                <a:gd name="T23" fmla="*/ 1 h 376"/>
                <a:gd name="T24" fmla="*/ 1 w 401"/>
                <a:gd name="T25" fmla="*/ 1 h 376"/>
                <a:gd name="T26" fmla="*/ 1 w 401"/>
                <a:gd name="T27" fmla="*/ 0 h 376"/>
                <a:gd name="T28" fmla="*/ 1 w 401"/>
                <a:gd name="T29" fmla="*/ 1 h 376"/>
                <a:gd name="T30" fmla="*/ 1 w 401"/>
                <a:gd name="T31" fmla="*/ 1 h 376"/>
                <a:gd name="T32" fmla="*/ 0 w 401"/>
                <a:gd name="T33" fmla="*/ 1 h 376"/>
                <a:gd name="T34" fmla="*/ 0 w 401"/>
                <a:gd name="T35" fmla="*/ 1 h 376"/>
                <a:gd name="T36" fmla="*/ 1 w 401"/>
                <a:gd name="T37" fmla="*/ 1 h 376"/>
                <a:gd name="T38" fmla="*/ 1 w 401"/>
                <a:gd name="T39" fmla="*/ 1 h 376"/>
                <a:gd name="T40" fmla="*/ 1 w 401"/>
                <a:gd name="T41" fmla="*/ 1 h 376"/>
                <a:gd name="T42" fmla="*/ 1 w 401"/>
                <a:gd name="T43" fmla="*/ 1 h 376"/>
                <a:gd name="T44" fmla="*/ 1 w 401"/>
                <a:gd name="T45" fmla="*/ 1 h 376"/>
                <a:gd name="T46" fmla="*/ 1 w 401"/>
                <a:gd name="T47" fmla="*/ 1 h 376"/>
                <a:gd name="T48" fmla="*/ 1 w 401"/>
                <a:gd name="T49" fmla="*/ 1 h 376"/>
                <a:gd name="T50" fmla="*/ 1 w 401"/>
                <a:gd name="T51" fmla="*/ 1 h 376"/>
                <a:gd name="T52" fmla="*/ 1 w 401"/>
                <a:gd name="T53" fmla="*/ 1 h 376"/>
                <a:gd name="T54" fmla="*/ 1 w 401"/>
                <a:gd name="T55" fmla="*/ 1 h 376"/>
                <a:gd name="T56" fmla="*/ 1 w 401"/>
                <a:gd name="T57" fmla="*/ 1 h 376"/>
                <a:gd name="T58" fmla="*/ 1 w 401"/>
                <a:gd name="T59" fmla="*/ 1 h 376"/>
                <a:gd name="T60" fmla="*/ 1 w 401"/>
                <a:gd name="T61" fmla="*/ 1 h 376"/>
                <a:gd name="T62" fmla="*/ 1 w 401"/>
                <a:gd name="T63" fmla="*/ 1 h 376"/>
                <a:gd name="T64" fmla="*/ 1 w 401"/>
                <a:gd name="T65" fmla="*/ 1 h 376"/>
                <a:gd name="T66" fmla="*/ 1 w 401"/>
                <a:gd name="T67" fmla="*/ 1 h 376"/>
                <a:gd name="T68" fmla="*/ 1 w 401"/>
                <a:gd name="T69" fmla="*/ 1 h 376"/>
                <a:gd name="T70" fmla="*/ 1 w 401"/>
                <a:gd name="T71" fmla="*/ 1 h 376"/>
                <a:gd name="T72" fmla="*/ 1 w 401"/>
                <a:gd name="T73" fmla="*/ 1 h 3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01"/>
                <a:gd name="T112" fmla="*/ 0 h 376"/>
                <a:gd name="T113" fmla="*/ 401 w 401"/>
                <a:gd name="T114" fmla="*/ 376 h 3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53" name="Freeform 449"/>
            <p:cNvSpPr>
              <a:spLocks/>
            </p:cNvSpPr>
            <p:nvPr/>
          </p:nvSpPr>
          <p:spPr bwMode="auto">
            <a:xfrm>
              <a:off x="3742878" y="4873252"/>
              <a:ext cx="1208190" cy="702623"/>
            </a:xfrm>
            <a:custGeom>
              <a:avLst/>
              <a:gdLst>
                <a:gd name="T0" fmla="*/ 1 w 875"/>
                <a:gd name="T1" fmla="*/ 1 h 593"/>
                <a:gd name="T2" fmla="*/ 1 w 875"/>
                <a:gd name="T3" fmla="*/ 1 h 593"/>
                <a:gd name="T4" fmla="*/ 1 w 875"/>
                <a:gd name="T5" fmla="*/ 1 h 593"/>
                <a:gd name="T6" fmla="*/ 1 w 875"/>
                <a:gd name="T7" fmla="*/ 1 h 593"/>
                <a:gd name="T8" fmla="*/ 1 w 875"/>
                <a:gd name="T9" fmla="*/ 1 h 593"/>
                <a:gd name="T10" fmla="*/ 1 w 875"/>
                <a:gd name="T11" fmla="*/ 1 h 593"/>
                <a:gd name="T12" fmla="*/ 1 w 875"/>
                <a:gd name="T13" fmla="*/ 1 h 593"/>
                <a:gd name="T14" fmla="*/ 1 w 875"/>
                <a:gd name="T15" fmla="*/ 1 h 593"/>
                <a:gd name="T16" fmla="*/ 1 w 875"/>
                <a:gd name="T17" fmla="*/ 1 h 593"/>
                <a:gd name="T18" fmla="*/ 1 w 875"/>
                <a:gd name="T19" fmla="*/ 1 h 593"/>
                <a:gd name="T20" fmla="*/ 1 w 875"/>
                <a:gd name="T21" fmla="*/ 1 h 593"/>
                <a:gd name="T22" fmla="*/ 1 w 875"/>
                <a:gd name="T23" fmla="*/ 1 h 593"/>
                <a:gd name="T24" fmla="*/ 1 w 875"/>
                <a:gd name="T25" fmla="*/ 0 h 593"/>
                <a:gd name="T26" fmla="*/ 1 w 875"/>
                <a:gd name="T27" fmla="*/ 1 h 593"/>
                <a:gd name="T28" fmla="*/ 1 w 875"/>
                <a:gd name="T29" fmla="*/ 1 h 593"/>
                <a:gd name="T30" fmla="*/ 1 w 875"/>
                <a:gd name="T31" fmla="*/ 1 h 593"/>
                <a:gd name="T32" fmla="*/ 1 w 875"/>
                <a:gd name="T33" fmla="*/ 1 h 593"/>
                <a:gd name="T34" fmla="*/ 1 w 875"/>
                <a:gd name="T35" fmla="*/ 1 h 593"/>
                <a:gd name="T36" fmla="*/ 1 w 875"/>
                <a:gd name="T37" fmla="*/ 1 h 593"/>
                <a:gd name="T38" fmla="*/ 1 w 875"/>
                <a:gd name="T39" fmla="*/ 1 h 593"/>
                <a:gd name="T40" fmla="*/ 1 w 875"/>
                <a:gd name="T41" fmla="*/ 1 h 593"/>
                <a:gd name="T42" fmla="*/ 1 w 875"/>
                <a:gd name="T43" fmla="*/ 1 h 593"/>
                <a:gd name="T44" fmla="*/ 0 w 875"/>
                <a:gd name="T45" fmla="*/ 1 h 593"/>
                <a:gd name="T46" fmla="*/ 1 w 875"/>
                <a:gd name="T47" fmla="*/ 1 h 593"/>
                <a:gd name="T48" fmla="*/ 1 w 875"/>
                <a:gd name="T49" fmla="*/ 1 h 593"/>
                <a:gd name="T50" fmla="*/ 1 w 875"/>
                <a:gd name="T51" fmla="*/ 1 h 593"/>
                <a:gd name="T52" fmla="*/ 1 w 875"/>
                <a:gd name="T53" fmla="*/ 1 h 593"/>
                <a:gd name="T54" fmla="*/ 1 w 875"/>
                <a:gd name="T55" fmla="*/ 1 h 593"/>
                <a:gd name="T56" fmla="*/ 1 w 875"/>
                <a:gd name="T57" fmla="*/ 1 h 593"/>
                <a:gd name="T58" fmla="*/ 1 w 875"/>
                <a:gd name="T59" fmla="*/ 1 h 593"/>
                <a:gd name="T60" fmla="*/ 1 w 875"/>
                <a:gd name="T61" fmla="*/ 1 h 593"/>
                <a:gd name="T62" fmla="*/ 1 w 875"/>
                <a:gd name="T63" fmla="*/ 1 h 593"/>
                <a:gd name="T64" fmla="*/ 1 w 875"/>
                <a:gd name="T65" fmla="*/ 1 h 593"/>
                <a:gd name="T66" fmla="*/ 1 w 875"/>
                <a:gd name="T67" fmla="*/ 1 h 593"/>
                <a:gd name="T68" fmla="*/ 1 w 875"/>
                <a:gd name="T69" fmla="*/ 1 h 593"/>
                <a:gd name="T70" fmla="*/ 1 w 875"/>
                <a:gd name="T71" fmla="*/ 1 h 593"/>
                <a:gd name="T72" fmla="*/ 1 w 875"/>
                <a:gd name="T73" fmla="*/ 1 h 593"/>
                <a:gd name="T74" fmla="*/ 1 w 875"/>
                <a:gd name="T75" fmla="*/ 1 h 593"/>
                <a:gd name="T76" fmla="*/ 1 w 875"/>
                <a:gd name="T77" fmla="*/ 1 h 59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75"/>
                <a:gd name="T118" fmla="*/ 0 h 593"/>
                <a:gd name="T119" fmla="*/ 875 w 875"/>
                <a:gd name="T120" fmla="*/ 593 h 59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54" name="Freeform 450"/>
            <p:cNvSpPr>
              <a:spLocks/>
            </p:cNvSpPr>
            <p:nvPr/>
          </p:nvSpPr>
          <p:spPr bwMode="auto">
            <a:xfrm>
              <a:off x="3742878" y="4873252"/>
              <a:ext cx="1208190" cy="702623"/>
            </a:xfrm>
            <a:custGeom>
              <a:avLst/>
              <a:gdLst>
                <a:gd name="T0" fmla="*/ 1 w 875"/>
                <a:gd name="T1" fmla="*/ 1 h 593"/>
                <a:gd name="T2" fmla="*/ 1 w 875"/>
                <a:gd name="T3" fmla="*/ 1 h 593"/>
                <a:gd name="T4" fmla="*/ 1 w 875"/>
                <a:gd name="T5" fmla="*/ 1 h 593"/>
                <a:gd name="T6" fmla="*/ 1 w 875"/>
                <a:gd name="T7" fmla="*/ 1 h 593"/>
                <a:gd name="T8" fmla="*/ 1 w 875"/>
                <a:gd name="T9" fmla="*/ 1 h 593"/>
                <a:gd name="T10" fmla="*/ 1 w 875"/>
                <a:gd name="T11" fmla="*/ 1 h 593"/>
                <a:gd name="T12" fmla="*/ 1 w 875"/>
                <a:gd name="T13" fmla="*/ 1 h 593"/>
                <a:gd name="T14" fmla="*/ 1 w 875"/>
                <a:gd name="T15" fmla="*/ 1 h 593"/>
                <a:gd name="T16" fmla="*/ 1 w 875"/>
                <a:gd name="T17" fmla="*/ 1 h 593"/>
                <a:gd name="T18" fmla="*/ 1 w 875"/>
                <a:gd name="T19" fmla="*/ 1 h 593"/>
                <a:gd name="T20" fmla="*/ 1 w 875"/>
                <a:gd name="T21" fmla="*/ 1 h 593"/>
                <a:gd name="T22" fmla="*/ 1 w 875"/>
                <a:gd name="T23" fmla="*/ 1 h 593"/>
                <a:gd name="T24" fmla="*/ 1 w 875"/>
                <a:gd name="T25" fmla="*/ 0 h 593"/>
                <a:gd name="T26" fmla="*/ 1 w 875"/>
                <a:gd name="T27" fmla="*/ 1 h 593"/>
                <a:gd name="T28" fmla="*/ 1 w 875"/>
                <a:gd name="T29" fmla="*/ 1 h 593"/>
                <a:gd name="T30" fmla="*/ 1 w 875"/>
                <a:gd name="T31" fmla="*/ 1 h 593"/>
                <a:gd name="T32" fmla="*/ 1 w 875"/>
                <a:gd name="T33" fmla="*/ 1 h 593"/>
                <a:gd name="T34" fmla="*/ 1 w 875"/>
                <a:gd name="T35" fmla="*/ 1 h 593"/>
                <a:gd name="T36" fmla="*/ 1 w 875"/>
                <a:gd name="T37" fmla="*/ 1 h 593"/>
                <a:gd name="T38" fmla="*/ 1 w 875"/>
                <a:gd name="T39" fmla="*/ 1 h 593"/>
                <a:gd name="T40" fmla="*/ 1 w 875"/>
                <a:gd name="T41" fmla="*/ 1 h 593"/>
                <a:gd name="T42" fmla="*/ 1 w 875"/>
                <a:gd name="T43" fmla="*/ 1 h 593"/>
                <a:gd name="T44" fmla="*/ 0 w 875"/>
                <a:gd name="T45" fmla="*/ 1 h 593"/>
                <a:gd name="T46" fmla="*/ 1 w 875"/>
                <a:gd name="T47" fmla="*/ 1 h 593"/>
                <a:gd name="T48" fmla="*/ 1 w 875"/>
                <a:gd name="T49" fmla="*/ 1 h 593"/>
                <a:gd name="T50" fmla="*/ 1 w 875"/>
                <a:gd name="T51" fmla="*/ 1 h 593"/>
                <a:gd name="T52" fmla="*/ 1 w 875"/>
                <a:gd name="T53" fmla="*/ 1 h 593"/>
                <a:gd name="T54" fmla="*/ 1 w 875"/>
                <a:gd name="T55" fmla="*/ 1 h 593"/>
                <a:gd name="T56" fmla="*/ 1 w 875"/>
                <a:gd name="T57" fmla="*/ 1 h 593"/>
                <a:gd name="T58" fmla="*/ 1 w 875"/>
                <a:gd name="T59" fmla="*/ 1 h 593"/>
                <a:gd name="T60" fmla="*/ 1 w 875"/>
                <a:gd name="T61" fmla="*/ 1 h 593"/>
                <a:gd name="T62" fmla="*/ 1 w 875"/>
                <a:gd name="T63" fmla="*/ 1 h 593"/>
                <a:gd name="T64" fmla="*/ 1 w 875"/>
                <a:gd name="T65" fmla="*/ 1 h 593"/>
                <a:gd name="T66" fmla="*/ 1 w 875"/>
                <a:gd name="T67" fmla="*/ 1 h 593"/>
                <a:gd name="T68" fmla="*/ 1 w 875"/>
                <a:gd name="T69" fmla="*/ 1 h 593"/>
                <a:gd name="T70" fmla="*/ 1 w 875"/>
                <a:gd name="T71" fmla="*/ 1 h 593"/>
                <a:gd name="T72" fmla="*/ 1 w 875"/>
                <a:gd name="T73" fmla="*/ 1 h 593"/>
                <a:gd name="T74" fmla="*/ 1 w 875"/>
                <a:gd name="T75" fmla="*/ 1 h 593"/>
                <a:gd name="T76" fmla="*/ 1 w 875"/>
                <a:gd name="T77" fmla="*/ 1 h 59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75"/>
                <a:gd name="T118" fmla="*/ 0 h 593"/>
                <a:gd name="T119" fmla="*/ 875 w 875"/>
                <a:gd name="T120" fmla="*/ 593 h 59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</a:path>
              </a:pathLst>
            </a:custGeom>
            <a:solidFill>
              <a:srgbClr val="FF3399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55" name="Freeform 451"/>
            <p:cNvSpPr>
              <a:spLocks/>
            </p:cNvSpPr>
            <p:nvPr/>
          </p:nvSpPr>
          <p:spPr bwMode="auto">
            <a:xfrm>
              <a:off x="4134955" y="5186378"/>
              <a:ext cx="579591" cy="387591"/>
            </a:xfrm>
            <a:custGeom>
              <a:avLst/>
              <a:gdLst>
                <a:gd name="T0" fmla="*/ 1 w 419"/>
                <a:gd name="T1" fmla="*/ 1 h 328"/>
                <a:gd name="T2" fmla="*/ 1 w 419"/>
                <a:gd name="T3" fmla="*/ 1 h 328"/>
                <a:gd name="T4" fmla="*/ 1 w 419"/>
                <a:gd name="T5" fmla="*/ 1 h 328"/>
                <a:gd name="T6" fmla="*/ 0 w 419"/>
                <a:gd name="T7" fmla="*/ 1 h 328"/>
                <a:gd name="T8" fmla="*/ 1 w 419"/>
                <a:gd name="T9" fmla="*/ 1 h 328"/>
                <a:gd name="T10" fmla="*/ 1 w 419"/>
                <a:gd name="T11" fmla="*/ 1 h 328"/>
                <a:gd name="T12" fmla="*/ 1 w 419"/>
                <a:gd name="T13" fmla="*/ 1 h 328"/>
                <a:gd name="T14" fmla="*/ 1 w 419"/>
                <a:gd name="T15" fmla="*/ 0 h 328"/>
                <a:gd name="T16" fmla="*/ 1 w 419"/>
                <a:gd name="T17" fmla="*/ 1 h 328"/>
                <a:gd name="T18" fmla="*/ 1 w 419"/>
                <a:gd name="T19" fmla="*/ 1 h 328"/>
                <a:gd name="T20" fmla="*/ 1 w 419"/>
                <a:gd name="T21" fmla="*/ 1 h 328"/>
                <a:gd name="T22" fmla="*/ 1 w 419"/>
                <a:gd name="T23" fmla="*/ 1 h 328"/>
                <a:gd name="T24" fmla="*/ 1 w 419"/>
                <a:gd name="T25" fmla="*/ 1 h 328"/>
                <a:gd name="T26" fmla="*/ 1 w 419"/>
                <a:gd name="T27" fmla="*/ 1 h 328"/>
                <a:gd name="T28" fmla="*/ 1 w 419"/>
                <a:gd name="T29" fmla="*/ 1 h 328"/>
                <a:gd name="T30" fmla="*/ 1 w 419"/>
                <a:gd name="T31" fmla="*/ 1 h 328"/>
                <a:gd name="T32" fmla="*/ 1 w 419"/>
                <a:gd name="T33" fmla="*/ 1 h 328"/>
                <a:gd name="T34" fmla="*/ 1 w 419"/>
                <a:gd name="T35" fmla="*/ 1 h 328"/>
                <a:gd name="T36" fmla="*/ 1 w 419"/>
                <a:gd name="T37" fmla="*/ 1 h 328"/>
                <a:gd name="T38" fmla="*/ 1 w 419"/>
                <a:gd name="T39" fmla="*/ 1 h 328"/>
                <a:gd name="T40" fmla="*/ 1 w 419"/>
                <a:gd name="T41" fmla="*/ 1 h 328"/>
                <a:gd name="T42" fmla="*/ 1 w 419"/>
                <a:gd name="T43" fmla="*/ 1 h 328"/>
                <a:gd name="T44" fmla="*/ 1 w 419"/>
                <a:gd name="T45" fmla="*/ 1 h 328"/>
                <a:gd name="T46" fmla="*/ 1 w 419"/>
                <a:gd name="T47" fmla="*/ 1 h 328"/>
                <a:gd name="T48" fmla="*/ 1 w 419"/>
                <a:gd name="T49" fmla="*/ 1 h 328"/>
                <a:gd name="T50" fmla="*/ 1 w 419"/>
                <a:gd name="T51" fmla="*/ 1 h 3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9"/>
                <a:gd name="T79" fmla="*/ 0 h 328"/>
                <a:gd name="T80" fmla="*/ 419 w 419"/>
                <a:gd name="T81" fmla="*/ 328 h 3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56" name="Freeform 452"/>
            <p:cNvSpPr>
              <a:spLocks/>
            </p:cNvSpPr>
            <p:nvPr/>
          </p:nvSpPr>
          <p:spPr bwMode="auto">
            <a:xfrm>
              <a:off x="4134955" y="5186378"/>
              <a:ext cx="579591" cy="387591"/>
            </a:xfrm>
            <a:custGeom>
              <a:avLst/>
              <a:gdLst>
                <a:gd name="T0" fmla="*/ 1 w 419"/>
                <a:gd name="T1" fmla="*/ 1 h 328"/>
                <a:gd name="T2" fmla="*/ 1 w 419"/>
                <a:gd name="T3" fmla="*/ 1 h 328"/>
                <a:gd name="T4" fmla="*/ 1 w 419"/>
                <a:gd name="T5" fmla="*/ 1 h 328"/>
                <a:gd name="T6" fmla="*/ 0 w 419"/>
                <a:gd name="T7" fmla="*/ 1 h 328"/>
                <a:gd name="T8" fmla="*/ 1 w 419"/>
                <a:gd name="T9" fmla="*/ 1 h 328"/>
                <a:gd name="T10" fmla="*/ 1 w 419"/>
                <a:gd name="T11" fmla="*/ 1 h 328"/>
                <a:gd name="T12" fmla="*/ 1 w 419"/>
                <a:gd name="T13" fmla="*/ 1 h 328"/>
                <a:gd name="T14" fmla="*/ 1 w 419"/>
                <a:gd name="T15" fmla="*/ 0 h 328"/>
                <a:gd name="T16" fmla="*/ 1 w 419"/>
                <a:gd name="T17" fmla="*/ 1 h 328"/>
                <a:gd name="T18" fmla="*/ 1 w 419"/>
                <a:gd name="T19" fmla="*/ 1 h 328"/>
                <a:gd name="T20" fmla="*/ 1 w 419"/>
                <a:gd name="T21" fmla="*/ 1 h 328"/>
                <a:gd name="T22" fmla="*/ 1 w 419"/>
                <a:gd name="T23" fmla="*/ 1 h 328"/>
                <a:gd name="T24" fmla="*/ 1 w 419"/>
                <a:gd name="T25" fmla="*/ 1 h 328"/>
                <a:gd name="T26" fmla="*/ 1 w 419"/>
                <a:gd name="T27" fmla="*/ 1 h 328"/>
                <a:gd name="T28" fmla="*/ 1 w 419"/>
                <a:gd name="T29" fmla="*/ 1 h 328"/>
                <a:gd name="T30" fmla="*/ 1 w 419"/>
                <a:gd name="T31" fmla="*/ 1 h 328"/>
                <a:gd name="T32" fmla="*/ 1 w 419"/>
                <a:gd name="T33" fmla="*/ 1 h 328"/>
                <a:gd name="T34" fmla="*/ 1 w 419"/>
                <a:gd name="T35" fmla="*/ 1 h 328"/>
                <a:gd name="T36" fmla="*/ 1 w 419"/>
                <a:gd name="T37" fmla="*/ 1 h 328"/>
                <a:gd name="T38" fmla="*/ 1 w 419"/>
                <a:gd name="T39" fmla="*/ 1 h 328"/>
                <a:gd name="T40" fmla="*/ 1 w 419"/>
                <a:gd name="T41" fmla="*/ 1 h 328"/>
                <a:gd name="T42" fmla="*/ 1 w 419"/>
                <a:gd name="T43" fmla="*/ 1 h 328"/>
                <a:gd name="T44" fmla="*/ 1 w 419"/>
                <a:gd name="T45" fmla="*/ 1 h 328"/>
                <a:gd name="T46" fmla="*/ 1 w 419"/>
                <a:gd name="T47" fmla="*/ 1 h 328"/>
                <a:gd name="T48" fmla="*/ 1 w 419"/>
                <a:gd name="T49" fmla="*/ 1 h 328"/>
                <a:gd name="T50" fmla="*/ 1 w 419"/>
                <a:gd name="T51" fmla="*/ 1 h 3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9"/>
                <a:gd name="T79" fmla="*/ 0 h 328"/>
                <a:gd name="T80" fmla="*/ 419 w 419"/>
                <a:gd name="T81" fmla="*/ 328 h 3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</a:path>
              </a:pathLst>
            </a:custGeom>
            <a:solidFill>
              <a:srgbClr val="FF3399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57" name="Freeform 453"/>
            <p:cNvSpPr>
              <a:spLocks/>
            </p:cNvSpPr>
            <p:nvPr/>
          </p:nvSpPr>
          <p:spPr bwMode="auto">
            <a:xfrm>
              <a:off x="3075923" y="4871341"/>
              <a:ext cx="771367" cy="486873"/>
            </a:xfrm>
            <a:custGeom>
              <a:avLst/>
              <a:gdLst>
                <a:gd name="T0" fmla="*/ 0 w 562"/>
                <a:gd name="T1" fmla="*/ 1 h 414"/>
                <a:gd name="T2" fmla="*/ 1 w 562"/>
                <a:gd name="T3" fmla="*/ 1 h 414"/>
                <a:gd name="T4" fmla="*/ 1 w 562"/>
                <a:gd name="T5" fmla="*/ 1 h 414"/>
                <a:gd name="T6" fmla="*/ 1 w 562"/>
                <a:gd name="T7" fmla="*/ 1 h 414"/>
                <a:gd name="T8" fmla="*/ 1 w 562"/>
                <a:gd name="T9" fmla="*/ 1 h 414"/>
                <a:gd name="T10" fmla="*/ 1 w 562"/>
                <a:gd name="T11" fmla="*/ 1 h 414"/>
                <a:gd name="T12" fmla="*/ 1 w 562"/>
                <a:gd name="T13" fmla="*/ 1 h 414"/>
                <a:gd name="T14" fmla="*/ 1 w 562"/>
                <a:gd name="T15" fmla="*/ 1 h 414"/>
                <a:gd name="T16" fmla="*/ 1 w 562"/>
                <a:gd name="T17" fmla="*/ 1 h 414"/>
                <a:gd name="T18" fmla="*/ 1 w 562"/>
                <a:gd name="T19" fmla="*/ 1 h 414"/>
                <a:gd name="T20" fmla="*/ 1 w 562"/>
                <a:gd name="T21" fmla="*/ 1 h 414"/>
                <a:gd name="T22" fmla="*/ 1 w 562"/>
                <a:gd name="T23" fmla="*/ 1 h 414"/>
                <a:gd name="T24" fmla="*/ 1 w 562"/>
                <a:gd name="T25" fmla="*/ 1 h 414"/>
                <a:gd name="T26" fmla="*/ 1 w 562"/>
                <a:gd name="T27" fmla="*/ 1 h 414"/>
                <a:gd name="T28" fmla="*/ 1 w 562"/>
                <a:gd name="T29" fmla="*/ 1 h 414"/>
                <a:gd name="T30" fmla="*/ 1 w 562"/>
                <a:gd name="T31" fmla="*/ 1 h 414"/>
                <a:gd name="T32" fmla="*/ 1 w 562"/>
                <a:gd name="T33" fmla="*/ 1 h 414"/>
                <a:gd name="T34" fmla="*/ 1 w 562"/>
                <a:gd name="T35" fmla="*/ 1 h 414"/>
                <a:gd name="T36" fmla="*/ 1 w 562"/>
                <a:gd name="T37" fmla="*/ 1 h 414"/>
                <a:gd name="T38" fmla="*/ 1 w 562"/>
                <a:gd name="T39" fmla="*/ 1 h 414"/>
                <a:gd name="T40" fmla="*/ 1 w 562"/>
                <a:gd name="T41" fmla="*/ 1 h 414"/>
                <a:gd name="T42" fmla="*/ 1 w 562"/>
                <a:gd name="T43" fmla="*/ 1 h 414"/>
                <a:gd name="T44" fmla="*/ 1 w 562"/>
                <a:gd name="T45" fmla="*/ 1 h 414"/>
                <a:gd name="T46" fmla="*/ 1 w 562"/>
                <a:gd name="T47" fmla="*/ 1 h 414"/>
                <a:gd name="T48" fmla="*/ 1 w 562"/>
                <a:gd name="T49" fmla="*/ 1 h 414"/>
                <a:gd name="T50" fmla="*/ 1 w 562"/>
                <a:gd name="T51" fmla="*/ 1 h 414"/>
                <a:gd name="T52" fmla="*/ 1 w 562"/>
                <a:gd name="T53" fmla="*/ 1 h 414"/>
                <a:gd name="T54" fmla="*/ 1 w 562"/>
                <a:gd name="T55" fmla="*/ 0 h 414"/>
                <a:gd name="T56" fmla="*/ 1 w 562"/>
                <a:gd name="T57" fmla="*/ 1 h 414"/>
                <a:gd name="T58" fmla="*/ 1 w 562"/>
                <a:gd name="T59" fmla="*/ 1 h 414"/>
                <a:gd name="T60" fmla="*/ 1 w 562"/>
                <a:gd name="T61" fmla="*/ 1 h 414"/>
                <a:gd name="T62" fmla="*/ 1 w 562"/>
                <a:gd name="T63" fmla="*/ 1 h 414"/>
                <a:gd name="T64" fmla="*/ 1 w 562"/>
                <a:gd name="T65" fmla="*/ 1 h 414"/>
                <a:gd name="T66" fmla="*/ 1 w 562"/>
                <a:gd name="T67" fmla="*/ 1 h 414"/>
                <a:gd name="T68" fmla="*/ 1 w 562"/>
                <a:gd name="T69" fmla="*/ 1 h 414"/>
                <a:gd name="T70" fmla="*/ 1 w 562"/>
                <a:gd name="T71" fmla="*/ 1 h 414"/>
                <a:gd name="T72" fmla="*/ 1 w 562"/>
                <a:gd name="T73" fmla="*/ 1 h 414"/>
                <a:gd name="T74" fmla="*/ 1 w 562"/>
                <a:gd name="T75" fmla="*/ 1 h 414"/>
                <a:gd name="T76" fmla="*/ 1 w 562"/>
                <a:gd name="T77" fmla="*/ 1 h 414"/>
                <a:gd name="T78" fmla="*/ 1 w 562"/>
                <a:gd name="T79" fmla="*/ 1 h 414"/>
                <a:gd name="T80" fmla="*/ 1 w 562"/>
                <a:gd name="T81" fmla="*/ 1 h 414"/>
                <a:gd name="T82" fmla="*/ 1 w 562"/>
                <a:gd name="T83" fmla="*/ 1 h 414"/>
                <a:gd name="T84" fmla="*/ 1 w 562"/>
                <a:gd name="T85" fmla="*/ 1 h 414"/>
                <a:gd name="T86" fmla="*/ 1 w 562"/>
                <a:gd name="T87" fmla="*/ 1 h 414"/>
                <a:gd name="T88" fmla="*/ 1 w 562"/>
                <a:gd name="T89" fmla="*/ 1 h 414"/>
                <a:gd name="T90" fmla="*/ 1 w 562"/>
                <a:gd name="T91" fmla="*/ 1 h 414"/>
                <a:gd name="T92" fmla="*/ 1 w 562"/>
                <a:gd name="T93" fmla="*/ 1 h 414"/>
                <a:gd name="T94" fmla="*/ 1 w 562"/>
                <a:gd name="T95" fmla="*/ 1 h 414"/>
                <a:gd name="T96" fmla="*/ 1 w 562"/>
                <a:gd name="T97" fmla="*/ 1 h 414"/>
                <a:gd name="T98" fmla="*/ 1 w 562"/>
                <a:gd name="T99" fmla="*/ 1 h 414"/>
                <a:gd name="T100" fmla="*/ 1 w 562"/>
                <a:gd name="T101" fmla="*/ 1 h 414"/>
                <a:gd name="T102" fmla="*/ 1 w 562"/>
                <a:gd name="T103" fmla="*/ 1 h 414"/>
                <a:gd name="T104" fmla="*/ 0 w 562"/>
                <a:gd name="T105" fmla="*/ 1 h 4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62"/>
                <a:gd name="T160" fmla="*/ 0 h 414"/>
                <a:gd name="T161" fmla="*/ 562 w 562"/>
                <a:gd name="T162" fmla="*/ 414 h 41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58" name="Freeform 454"/>
            <p:cNvSpPr>
              <a:spLocks/>
            </p:cNvSpPr>
            <p:nvPr/>
          </p:nvSpPr>
          <p:spPr bwMode="auto">
            <a:xfrm>
              <a:off x="3075923" y="4871341"/>
              <a:ext cx="771367" cy="486873"/>
            </a:xfrm>
            <a:custGeom>
              <a:avLst/>
              <a:gdLst>
                <a:gd name="T0" fmla="*/ 0 w 562"/>
                <a:gd name="T1" fmla="*/ 1 h 414"/>
                <a:gd name="T2" fmla="*/ 1 w 562"/>
                <a:gd name="T3" fmla="*/ 1 h 414"/>
                <a:gd name="T4" fmla="*/ 1 w 562"/>
                <a:gd name="T5" fmla="*/ 1 h 414"/>
                <a:gd name="T6" fmla="*/ 1 w 562"/>
                <a:gd name="T7" fmla="*/ 1 h 414"/>
                <a:gd name="T8" fmla="*/ 1 w 562"/>
                <a:gd name="T9" fmla="*/ 1 h 414"/>
                <a:gd name="T10" fmla="*/ 1 w 562"/>
                <a:gd name="T11" fmla="*/ 1 h 414"/>
                <a:gd name="T12" fmla="*/ 1 w 562"/>
                <a:gd name="T13" fmla="*/ 1 h 414"/>
                <a:gd name="T14" fmla="*/ 1 w 562"/>
                <a:gd name="T15" fmla="*/ 1 h 414"/>
                <a:gd name="T16" fmla="*/ 1 w 562"/>
                <a:gd name="T17" fmla="*/ 1 h 414"/>
                <a:gd name="T18" fmla="*/ 1 w 562"/>
                <a:gd name="T19" fmla="*/ 1 h 414"/>
                <a:gd name="T20" fmla="*/ 1 w 562"/>
                <a:gd name="T21" fmla="*/ 1 h 414"/>
                <a:gd name="T22" fmla="*/ 1 w 562"/>
                <a:gd name="T23" fmla="*/ 1 h 414"/>
                <a:gd name="T24" fmla="*/ 1 w 562"/>
                <a:gd name="T25" fmla="*/ 1 h 414"/>
                <a:gd name="T26" fmla="*/ 1 w 562"/>
                <a:gd name="T27" fmla="*/ 1 h 414"/>
                <a:gd name="T28" fmla="*/ 1 w 562"/>
                <a:gd name="T29" fmla="*/ 1 h 414"/>
                <a:gd name="T30" fmla="*/ 1 w 562"/>
                <a:gd name="T31" fmla="*/ 1 h 414"/>
                <a:gd name="T32" fmla="*/ 1 w 562"/>
                <a:gd name="T33" fmla="*/ 1 h 414"/>
                <a:gd name="T34" fmla="*/ 1 w 562"/>
                <a:gd name="T35" fmla="*/ 1 h 414"/>
                <a:gd name="T36" fmla="*/ 1 w 562"/>
                <a:gd name="T37" fmla="*/ 1 h 414"/>
                <a:gd name="T38" fmla="*/ 1 w 562"/>
                <a:gd name="T39" fmla="*/ 1 h 414"/>
                <a:gd name="T40" fmla="*/ 1 w 562"/>
                <a:gd name="T41" fmla="*/ 1 h 414"/>
                <a:gd name="T42" fmla="*/ 1 w 562"/>
                <a:gd name="T43" fmla="*/ 1 h 414"/>
                <a:gd name="T44" fmla="*/ 1 w 562"/>
                <a:gd name="T45" fmla="*/ 1 h 414"/>
                <a:gd name="T46" fmla="*/ 1 w 562"/>
                <a:gd name="T47" fmla="*/ 1 h 414"/>
                <a:gd name="T48" fmla="*/ 1 w 562"/>
                <a:gd name="T49" fmla="*/ 1 h 414"/>
                <a:gd name="T50" fmla="*/ 1 w 562"/>
                <a:gd name="T51" fmla="*/ 1 h 414"/>
                <a:gd name="T52" fmla="*/ 1 w 562"/>
                <a:gd name="T53" fmla="*/ 1 h 414"/>
                <a:gd name="T54" fmla="*/ 1 w 562"/>
                <a:gd name="T55" fmla="*/ 0 h 414"/>
                <a:gd name="T56" fmla="*/ 1 w 562"/>
                <a:gd name="T57" fmla="*/ 1 h 414"/>
                <a:gd name="T58" fmla="*/ 1 w 562"/>
                <a:gd name="T59" fmla="*/ 1 h 414"/>
                <a:gd name="T60" fmla="*/ 1 w 562"/>
                <a:gd name="T61" fmla="*/ 1 h 414"/>
                <a:gd name="T62" fmla="*/ 1 w 562"/>
                <a:gd name="T63" fmla="*/ 1 h 414"/>
                <a:gd name="T64" fmla="*/ 1 w 562"/>
                <a:gd name="T65" fmla="*/ 1 h 414"/>
                <a:gd name="T66" fmla="*/ 1 w 562"/>
                <a:gd name="T67" fmla="*/ 1 h 414"/>
                <a:gd name="T68" fmla="*/ 1 w 562"/>
                <a:gd name="T69" fmla="*/ 1 h 414"/>
                <a:gd name="T70" fmla="*/ 1 w 562"/>
                <a:gd name="T71" fmla="*/ 1 h 414"/>
                <a:gd name="T72" fmla="*/ 1 w 562"/>
                <a:gd name="T73" fmla="*/ 1 h 414"/>
                <a:gd name="T74" fmla="*/ 1 w 562"/>
                <a:gd name="T75" fmla="*/ 1 h 414"/>
                <a:gd name="T76" fmla="*/ 1 w 562"/>
                <a:gd name="T77" fmla="*/ 1 h 414"/>
                <a:gd name="T78" fmla="*/ 1 w 562"/>
                <a:gd name="T79" fmla="*/ 1 h 414"/>
                <a:gd name="T80" fmla="*/ 1 w 562"/>
                <a:gd name="T81" fmla="*/ 1 h 414"/>
                <a:gd name="T82" fmla="*/ 1 w 562"/>
                <a:gd name="T83" fmla="*/ 1 h 414"/>
                <a:gd name="T84" fmla="*/ 1 w 562"/>
                <a:gd name="T85" fmla="*/ 1 h 414"/>
                <a:gd name="T86" fmla="*/ 1 w 562"/>
                <a:gd name="T87" fmla="*/ 1 h 414"/>
                <a:gd name="T88" fmla="*/ 1 w 562"/>
                <a:gd name="T89" fmla="*/ 1 h 414"/>
                <a:gd name="T90" fmla="*/ 1 w 562"/>
                <a:gd name="T91" fmla="*/ 1 h 414"/>
                <a:gd name="T92" fmla="*/ 1 w 562"/>
                <a:gd name="T93" fmla="*/ 1 h 414"/>
                <a:gd name="T94" fmla="*/ 1 w 562"/>
                <a:gd name="T95" fmla="*/ 1 h 414"/>
                <a:gd name="T96" fmla="*/ 1 w 562"/>
                <a:gd name="T97" fmla="*/ 1 h 414"/>
                <a:gd name="T98" fmla="*/ 1 w 562"/>
                <a:gd name="T99" fmla="*/ 1 h 414"/>
                <a:gd name="T100" fmla="*/ 1 w 562"/>
                <a:gd name="T101" fmla="*/ 1 h 414"/>
                <a:gd name="T102" fmla="*/ 1 w 562"/>
                <a:gd name="T103" fmla="*/ 1 h 414"/>
                <a:gd name="T104" fmla="*/ 0 w 562"/>
                <a:gd name="T105" fmla="*/ 1 h 4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62"/>
                <a:gd name="T160" fmla="*/ 0 h 414"/>
                <a:gd name="T161" fmla="*/ 562 w 562"/>
                <a:gd name="T162" fmla="*/ 414 h 41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</a:path>
              </a:pathLst>
            </a:custGeom>
            <a:solidFill>
              <a:srgbClr val="FF3399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59" name="Freeform 455"/>
            <p:cNvSpPr>
              <a:spLocks/>
            </p:cNvSpPr>
            <p:nvPr/>
          </p:nvSpPr>
          <p:spPr bwMode="auto">
            <a:xfrm>
              <a:off x="2773342" y="4657500"/>
              <a:ext cx="543367" cy="502147"/>
            </a:xfrm>
            <a:custGeom>
              <a:avLst/>
              <a:gdLst>
                <a:gd name="T0" fmla="*/ 1 w 393"/>
                <a:gd name="T1" fmla="*/ 1 h 428"/>
                <a:gd name="T2" fmla="*/ 1 w 393"/>
                <a:gd name="T3" fmla="*/ 1 h 428"/>
                <a:gd name="T4" fmla="*/ 1 w 393"/>
                <a:gd name="T5" fmla="*/ 1 h 428"/>
                <a:gd name="T6" fmla="*/ 1 w 393"/>
                <a:gd name="T7" fmla="*/ 1 h 428"/>
                <a:gd name="T8" fmla="*/ 1 w 393"/>
                <a:gd name="T9" fmla="*/ 1 h 428"/>
                <a:gd name="T10" fmla="*/ 0 w 393"/>
                <a:gd name="T11" fmla="*/ 1 h 428"/>
                <a:gd name="T12" fmla="*/ 1 w 393"/>
                <a:gd name="T13" fmla="*/ 1 h 428"/>
                <a:gd name="T14" fmla="*/ 1 w 393"/>
                <a:gd name="T15" fmla="*/ 1 h 428"/>
                <a:gd name="T16" fmla="*/ 1 w 393"/>
                <a:gd name="T17" fmla="*/ 1 h 428"/>
                <a:gd name="T18" fmla="*/ 1 w 393"/>
                <a:gd name="T19" fmla="*/ 1 h 428"/>
                <a:gd name="T20" fmla="*/ 1 w 393"/>
                <a:gd name="T21" fmla="*/ 1 h 428"/>
                <a:gd name="T22" fmla="*/ 1 w 393"/>
                <a:gd name="T23" fmla="*/ 1 h 428"/>
                <a:gd name="T24" fmla="*/ 1 w 393"/>
                <a:gd name="T25" fmla="*/ 1 h 428"/>
                <a:gd name="T26" fmla="*/ 1 w 393"/>
                <a:gd name="T27" fmla="*/ 0 h 428"/>
                <a:gd name="T28" fmla="*/ 1 w 393"/>
                <a:gd name="T29" fmla="*/ 1 h 428"/>
                <a:gd name="T30" fmla="*/ 1 w 393"/>
                <a:gd name="T31" fmla="*/ 1 h 428"/>
                <a:gd name="T32" fmla="*/ 1 w 393"/>
                <a:gd name="T33" fmla="*/ 1 h 428"/>
                <a:gd name="T34" fmla="*/ 1 w 393"/>
                <a:gd name="T35" fmla="*/ 1 h 428"/>
                <a:gd name="T36" fmla="*/ 1 w 393"/>
                <a:gd name="T37" fmla="*/ 1 h 428"/>
                <a:gd name="T38" fmla="*/ 1 w 393"/>
                <a:gd name="T39" fmla="*/ 1 h 428"/>
                <a:gd name="T40" fmla="*/ 1 w 393"/>
                <a:gd name="T41" fmla="*/ 1 h 428"/>
                <a:gd name="T42" fmla="*/ 1 w 393"/>
                <a:gd name="T43" fmla="*/ 1 h 428"/>
                <a:gd name="T44" fmla="*/ 1 w 393"/>
                <a:gd name="T45" fmla="*/ 1 h 428"/>
                <a:gd name="T46" fmla="*/ 1 w 393"/>
                <a:gd name="T47" fmla="*/ 1 h 428"/>
                <a:gd name="T48" fmla="*/ 1 w 393"/>
                <a:gd name="T49" fmla="*/ 1 h 428"/>
                <a:gd name="T50" fmla="*/ 1 w 393"/>
                <a:gd name="T51" fmla="*/ 1 h 428"/>
                <a:gd name="T52" fmla="*/ 1 w 393"/>
                <a:gd name="T53" fmla="*/ 1 h 428"/>
                <a:gd name="T54" fmla="*/ 1 w 393"/>
                <a:gd name="T55" fmla="*/ 1 h 428"/>
                <a:gd name="T56" fmla="*/ 1 w 393"/>
                <a:gd name="T57" fmla="*/ 1 h 428"/>
                <a:gd name="T58" fmla="*/ 1 w 393"/>
                <a:gd name="T59" fmla="*/ 1 h 428"/>
                <a:gd name="T60" fmla="*/ 1 w 393"/>
                <a:gd name="T61" fmla="*/ 1 h 428"/>
                <a:gd name="T62" fmla="*/ 1 w 393"/>
                <a:gd name="T63" fmla="*/ 1 h 428"/>
                <a:gd name="T64" fmla="*/ 1 w 393"/>
                <a:gd name="T65" fmla="*/ 1 h 428"/>
                <a:gd name="T66" fmla="*/ 1 w 393"/>
                <a:gd name="T67" fmla="*/ 1 h 428"/>
                <a:gd name="T68" fmla="*/ 1 w 393"/>
                <a:gd name="T69" fmla="*/ 1 h 428"/>
                <a:gd name="T70" fmla="*/ 1 w 393"/>
                <a:gd name="T71" fmla="*/ 1 h 428"/>
                <a:gd name="T72" fmla="*/ 1 w 393"/>
                <a:gd name="T73" fmla="*/ 1 h 428"/>
                <a:gd name="T74" fmla="*/ 1 w 393"/>
                <a:gd name="T75" fmla="*/ 1 h 428"/>
                <a:gd name="T76" fmla="*/ 1 w 393"/>
                <a:gd name="T77" fmla="*/ 1 h 428"/>
                <a:gd name="T78" fmla="*/ 1 w 393"/>
                <a:gd name="T79" fmla="*/ 1 h 428"/>
                <a:gd name="T80" fmla="*/ 1 w 393"/>
                <a:gd name="T81" fmla="*/ 1 h 428"/>
                <a:gd name="T82" fmla="*/ 1 w 393"/>
                <a:gd name="T83" fmla="*/ 1 h 4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3"/>
                <a:gd name="T127" fmla="*/ 0 h 428"/>
                <a:gd name="T128" fmla="*/ 393 w 393"/>
                <a:gd name="T129" fmla="*/ 428 h 4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60" name="Freeform 456"/>
            <p:cNvSpPr>
              <a:spLocks/>
            </p:cNvSpPr>
            <p:nvPr/>
          </p:nvSpPr>
          <p:spPr bwMode="auto">
            <a:xfrm>
              <a:off x="2773342" y="4657500"/>
              <a:ext cx="543367" cy="502147"/>
            </a:xfrm>
            <a:custGeom>
              <a:avLst/>
              <a:gdLst>
                <a:gd name="T0" fmla="*/ 1 w 393"/>
                <a:gd name="T1" fmla="*/ 1 h 428"/>
                <a:gd name="T2" fmla="*/ 1 w 393"/>
                <a:gd name="T3" fmla="*/ 1 h 428"/>
                <a:gd name="T4" fmla="*/ 1 w 393"/>
                <a:gd name="T5" fmla="*/ 1 h 428"/>
                <a:gd name="T6" fmla="*/ 1 w 393"/>
                <a:gd name="T7" fmla="*/ 1 h 428"/>
                <a:gd name="T8" fmla="*/ 1 w 393"/>
                <a:gd name="T9" fmla="*/ 1 h 428"/>
                <a:gd name="T10" fmla="*/ 0 w 393"/>
                <a:gd name="T11" fmla="*/ 1 h 428"/>
                <a:gd name="T12" fmla="*/ 1 w 393"/>
                <a:gd name="T13" fmla="*/ 1 h 428"/>
                <a:gd name="T14" fmla="*/ 1 w 393"/>
                <a:gd name="T15" fmla="*/ 1 h 428"/>
                <a:gd name="T16" fmla="*/ 1 w 393"/>
                <a:gd name="T17" fmla="*/ 1 h 428"/>
                <a:gd name="T18" fmla="*/ 1 w 393"/>
                <a:gd name="T19" fmla="*/ 1 h 428"/>
                <a:gd name="T20" fmla="*/ 1 w 393"/>
                <a:gd name="T21" fmla="*/ 1 h 428"/>
                <a:gd name="T22" fmla="*/ 1 w 393"/>
                <a:gd name="T23" fmla="*/ 1 h 428"/>
                <a:gd name="T24" fmla="*/ 1 w 393"/>
                <a:gd name="T25" fmla="*/ 1 h 428"/>
                <a:gd name="T26" fmla="*/ 1 w 393"/>
                <a:gd name="T27" fmla="*/ 0 h 428"/>
                <a:gd name="T28" fmla="*/ 1 w 393"/>
                <a:gd name="T29" fmla="*/ 1 h 428"/>
                <a:gd name="T30" fmla="*/ 1 w 393"/>
                <a:gd name="T31" fmla="*/ 1 h 428"/>
                <a:gd name="T32" fmla="*/ 1 w 393"/>
                <a:gd name="T33" fmla="*/ 1 h 428"/>
                <a:gd name="T34" fmla="*/ 1 w 393"/>
                <a:gd name="T35" fmla="*/ 1 h 428"/>
                <a:gd name="T36" fmla="*/ 1 w 393"/>
                <a:gd name="T37" fmla="*/ 1 h 428"/>
                <a:gd name="T38" fmla="*/ 1 w 393"/>
                <a:gd name="T39" fmla="*/ 1 h 428"/>
                <a:gd name="T40" fmla="*/ 1 w 393"/>
                <a:gd name="T41" fmla="*/ 1 h 428"/>
                <a:gd name="T42" fmla="*/ 1 w 393"/>
                <a:gd name="T43" fmla="*/ 1 h 428"/>
                <a:gd name="T44" fmla="*/ 1 w 393"/>
                <a:gd name="T45" fmla="*/ 1 h 428"/>
                <a:gd name="T46" fmla="*/ 1 w 393"/>
                <a:gd name="T47" fmla="*/ 1 h 428"/>
                <a:gd name="T48" fmla="*/ 1 w 393"/>
                <a:gd name="T49" fmla="*/ 1 h 428"/>
                <a:gd name="T50" fmla="*/ 1 w 393"/>
                <a:gd name="T51" fmla="*/ 1 h 428"/>
                <a:gd name="T52" fmla="*/ 1 w 393"/>
                <a:gd name="T53" fmla="*/ 1 h 428"/>
                <a:gd name="T54" fmla="*/ 1 w 393"/>
                <a:gd name="T55" fmla="*/ 1 h 428"/>
                <a:gd name="T56" fmla="*/ 1 w 393"/>
                <a:gd name="T57" fmla="*/ 1 h 428"/>
                <a:gd name="T58" fmla="*/ 1 w 393"/>
                <a:gd name="T59" fmla="*/ 1 h 428"/>
                <a:gd name="T60" fmla="*/ 1 w 393"/>
                <a:gd name="T61" fmla="*/ 1 h 428"/>
                <a:gd name="T62" fmla="*/ 1 w 393"/>
                <a:gd name="T63" fmla="*/ 1 h 428"/>
                <a:gd name="T64" fmla="*/ 1 w 393"/>
                <a:gd name="T65" fmla="*/ 1 h 428"/>
                <a:gd name="T66" fmla="*/ 1 w 393"/>
                <a:gd name="T67" fmla="*/ 1 h 428"/>
                <a:gd name="T68" fmla="*/ 1 w 393"/>
                <a:gd name="T69" fmla="*/ 1 h 428"/>
                <a:gd name="T70" fmla="*/ 1 w 393"/>
                <a:gd name="T71" fmla="*/ 1 h 428"/>
                <a:gd name="T72" fmla="*/ 1 w 393"/>
                <a:gd name="T73" fmla="*/ 1 h 428"/>
                <a:gd name="T74" fmla="*/ 1 w 393"/>
                <a:gd name="T75" fmla="*/ 1 h 428"/>
                <a:gd name="T76" fmla="*/ 1 w 393"/>
                <a:gd name="T77" fmla="*/ 1 h 428"/>
                <a:gd name="T78" fmla="*/ 1 w 393"/>
                <a:gd name="T79" fmla="*/ 1 h 428"/>
                <a:gd name="T80" fmla="*/ 1 w 393"/>
                <a:gd name="T81" fmla="*/ 1 h 428"/>
                <a:gd name="T82" fmla="*/ 1 w 393"/>
                <a:gd name="T83" fmla="*/ 1 h 4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3"/>
                <a:gd name="T127" fmla="*/ 0 h 428"/>
                <a:gd name="T128" fmla="*/ 393 w 393"/>
                <a:gd name="T129" fmla="*/ 428 h 4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</a:path>
              </a:pathLst>
            </a:custGeom>
            <a:solidFill>
              <a:srgbClr val="FF3399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61" name="Freeform 457"/>
            <p:cNvSpPr>
              <a:spLocks/>
            </p:cNvSpPr>
            <p:nvPr/>
          </p:nvSpPr>
          <p:spPr bwMode="auto">
            <a:xfrm>
              <a:off x="2980036" y="4191630"/>
              <a:ext cx="568937" cy="471597"/>
            </a:xfrm>
            <a:custGeom>
              <a:avLst/>
              <a:gdLst>
                <a:gd name="T0" fmla="*/ 1 w 411"/>
                <a:gd name="T1" fmla="*/ 1 h 403"/>
                <a:gd name="T2" fmla="*/ 1 w 411"/>
                <a:gd name="T3" fmla="*/ 1 h 403"/>
                <a:gd name="T4" fmla="*/ 1 w 411"/>
                <a:gd name="T5" fmla="*/ 1 h 403"/>
                <a:gd name="T6" fmla="*/ 1 w 411"/>
                <a:gd name="T7" fmla="*/ 1 h 403"/>
                <a:gd name="T8" fmla="*/ 1 w 411"/>
                <a:gd name="T9" fmla="*/ 1 h 403"/>
                <a:gd name="T10" fmla="*/ 1 w 411"/>
                <a:gd name="T11" fmla="*/ 1 h 403"/>
                <a:gd name="T12" fmla="*/ 0 w 411"/>
                <a:gd name="T13" fmla="*/ 1 h 403"/>
                <a:gd name="T14" fmla="*/ 1 w 411"/>
                <a:gd name="T15" fmla="*/ 1 h 403"/>
                <a:gd name="T16" fmla="*/ 1 w 411"/>
                <a:gd name="T17" fmla="*/ 1 h 403"/>
                <a:gd name="T18" fmla="*/ 1 w 411"/>
                <a:gd name="T19" fmla="*/ 1 h 403"/>
                <a:gd name="T20" fmla="*/ 1 w 411"/>
                <a:gd name="T21" fmla="*/ 1 h 403"/>
                <a:gd name="T22" fmla="*/ 1 w 411"/>
                <a:gd name="T23" fmla="*/ 1 h 403"/>
                <a:gd name="T24" fmla="*/ 1 w 411"/>
                <a:gd name="T25" fmla="*/ 1 h 403"/>
                <a:gd name="T26" fmla="*/ 1 w 411"/>
                <a:gd name="T27" fmla="*/ 1 h 403"/>
                <a:gd name="T28" fmla="*/ 1 w 411"/>
                <a:gd name="T29" fmla="*/ 1 h 403"/>
                <a:gd name="T30" fmla="*/ 1 w 411"/>
                <a:gd name="T31" fmla="*/ 1 h 403"/>
                <a:gd name="T32" fmla="*/ 1 w 411"/>
                <a:gd name="T33" fmla="*/ 1 h 403"/>
                <a:gd name="T34" fmla="*/ 1 w 411"/>
                <a:gd name="T35" fmla="*/ 1 h 403"/>
                <a:gd name="T36" fmla="*/ 1 w 411"/>
                <a:gd name="T37" fmla="*/ 1 h 403"/>
                <a:gd name="T38" fmla="*/ 1 w 411"/>
                <a:gd name="T39" fmla="*/ 1 h 403"/>
                <a:gd name="T40" fmla="*/ 1 w 411"/>
                <a:gd name="T41" fmla="*/ 1 h 403"/>
                <a:gd name="T42" fmla="*/ 1 w 411"/>
                <a:gd name="T43" fmla="*/ 1 h 403"/>
                <a:gd name="T44" fmla="*/ 1 w 411"/>
                <a:gd name="T45" fmla="*/ 1 h 403"/>
                <a:gd name="T46" fmla="*/ 1 w 411"/>
                <a:gd name="T47" fmla="*/ 0 h 403"/>
                <a:gd name="T48" fmla="*/ 1 w 411"/>
                <a:gd name="T49" fmla="*/ 1 h 403"/>
                <a:gd name="T50" fmla="*/ 1 w 411"/>
                <a:gd name="T51" fmla="*/ 1 h 403"/>
                <a:gd name="T52" fmla="*/ 1 w 411"/>
                <a:gd name="T53" fmla="*/ 1 h 403"/>
                <a:gd name="T54" fmla="*/ 1 w 411"/>
                <a:gd name="T55" fmla="*/ 1 h 403"/>
                <a:gd name="T56" fmla="*/ 1 w 411"/>
                <a:gd name="T57" fmla="*/ 1 h 403"/>
                <a:gd name="T58" fmla="*/ 1 w 411"/>
                <a:gd name="T59" fmla="*/ 1 h 403"/>
                <a:gd name="T60" fmla="*/ 1 w 411"/>
                <a:gd name="T61" fmla="*/ 1 h 403"/>
                <a:gd name="T62" fmla="*/ 1 w 411"/>
                <a:gd name="T63" fmla="*/ 1 h 4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1"/>
                <a:gd name="T97" fmla="*/ 0 h 403"/>
                <a:gd name="T98" fmla="*/ 411 w 411"/>
                <a:gd name="T99" fmla="*/ 403 h 40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62" name="Freeform 458"/>
            <p:cNvSpPr>
              <a:spLocks/>
            </p:cNvSpPr>
            <p:nvPr/>
          </p:nvSpPr>
          <p:spPr bwMode="auto">
            <a:xfrm>
              <a:off x="2980036" y="4191630"/>
              <a:ext cx="568937" cy="471597"/>
            </a:xfrm>
            <a:custGeom>
              <a:avLst/>
              <a:gdLst>
                <a:gd name="T0" fmla="*/ 1 w 411"/>
                <a:gd name="T1" fmla="*/ 1 h 403"/>
                <a:gd name="T2" fmla="*/ 1 w 411"/>
                <a:gd name="T3" fmla="*/ 1 h 403"/>
                <a:gd name="T4" fmla="*/ 1 w 411"/>
                <a:gd name="T5" fmla="*/ 1 h 403"/>
                <a:gd name="T6" fmla="*/ 1 w 411"/>
                <a:gd name="T7" fmla="*/ 1 h 403"/>
                <a:gd name="T8" fmla="*/ 1 w 411"/>
                <a:gd name="T9" fmla="*/ 1 h 403"/>
                <a:gd name="T10" fmla="*/ 1 w 411"/>
                <a:gd name="T11" fmla="*/ 1 h 403"/>
                <a:gd name="T12" fmla="*/ 0 w 411"/>
                <a:gd name="T13" fmla="*/ 1 h 403"/>
                <a:gd name="T14" fmla="*/ 1 w 411"/>
                <a:gd name="T15" fmla="*/ 1 h 403"/>
                <a:gd name="T16" fmla="*/ 1 w 411"/>
                <a:gd name="T17" fmla="*/ 1 h 403"/>
                <a:gd name="T18" fmla="*/ 1 w 411"/>
                <a:gd name="T19" fmla="*/ 1 h 403"/>
                <a:gd name="T20" fmla="*/ 1 w 411"/>
                <a:gd name="T21" fmla="*/ 1 h 403"/>
                <a:gd name="T22" fmla="*/ 1 w 411"/>
                <a:gd name="T23" fmla="*/ 1 h 403"/>
                <a:gd name="T24" fmla="*/ 1 w 411"/>
                <a:gd name="T25" fmla="*/ 1 h 403"/>
                <a:gd name="T26" fmla="*/ 1 w 411"/>
                <a:gd name="T27" fmla="*/ 1 h 403"/>
                <a:gd name="T28" fmla="*/ 1 w 411"/>
                <a:gd name="T29" fmla="*/ 1 h 403"/>
                <a:gd name="T30" fmla="*/ 1 w 411"/>
                <a:gd name="T31" fmla="*/ 1 h 403"/>
                <a:gd name="T32" fmla="*/ 1 w 411"/>
                <a:gd name="T33" fmla="*/ 1 h 403"/>
                <a:gd name="T34" fmla="*/ 1 w 411"/>
                <a:gd name="T35" fmla="*/ 1 h 403"/>
                <a:gd name="T36" fmla="*/ 1 w 411"/>
                <a:gd name="T37" fmla="*/ 1 h 403"/>
                <a:gd name="T38" fmla="*/ 1 w 411"/>
                <a:gd name="T39" fmla="*/ 1 h 403"/>
                <a:gd name="T40" fmla="*/ 1 w 411"/>
                <a:gd name="T41" fmla="*/ 1 h 403"/>
                <a:gd name="T42" fmla="*/ 1 w 411"/>
                <a:gd name="T43" fmla="*/ 1 h 403"/>
                <a:gd name="T44" fmla="*/ 1 w 411"/>
                <a:gd name="T45" fmla="*/ 1 h 403"/>
                <a:gd name="T46" fmla="*/ 1 w 411"/>
                <a:gd name="T47" fmla="*/ 0 h 403"/>
                <a:gd name="T48" fmla="*/ 1 w 411"/>
                <a:gd name="T49" fmla="*/ 1 h 403"/>
                <a:gd name="T50" fmla="*/ 1 w 411"/>
                <a:gd name="T51" fmla="*/ 1 h 403"/>
                <a:gd name="T52" fmla="*/ 1 w 411"/>
                <a:gd name="T53" fmla="*/ 1 h 403"/>
                <a:gd name="T54" fmla="*/ 1 w 411"/>
                <a:gd name="T55" fmla="*/ 1 h 403"/>
                <a:gd name="T56" fmla="*/ 1 w 411"/>
                <a:gd name="T57" fmla="*/ 1 h 403"/>
                <a:gd name="T58" fmla="*/ 1 w 411"/>
                <a:gd name="T59" fmla="*/ 1 h 403"/>
                <a:gd name="T60" fmla="*/ 1 w 411"/>
                <a:gd name="T61" fmla="*/ 1 h 403"/>
                <a:gd name="T62" fmla="*/ 1 w 411"/>
                <a:gd name="T63" fmla="*/ 1 h 4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1"/>
                <a:gd name="T97" fmla="*/ 0 h 403"/>
                <a:gd name="T98" fmla="*/ 411 w 411"/>
                <a:gd name="T99" fmla="*/ 403 h 40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solidFill>
              <a:srgbClr val="FF3399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63" name="Freeform 459"/>
            <p:cNvSpPr>
              <a:spLocks/>
            </p:cNvSpPr>
            <p:nvPr/>
          </p:nvSpPr>
          <p:spPr bwMode="auto">
            <a:xfrm>
              <a:off x="3193120" y="3914782"/>
              <a:ext cx="701048" cy="968016"/>
            </a:xfrm>
            <a:custGeom>
              <a:avLst/>
              <a:gdLst>
                <a:gd name="T0" fmla="*/ 1 w 508"/>
                <a:gd name="T1" fmla="*/ 1 h 821"/>
                <a:gd name="T2" fmla="*/ 1 w 508"/>
                <a:gd name="T3" fmla="*/ 0 h 821"/>
                <a:gd name="T4" fmla="*/ 1 w 508"/>
                <a:gd name="T5" fmla="*/ 1 h 821"/>
                <a:gd name="T6" fmla="*/ 1 w 508"/>
                <a:gd name="T7" fmla="*/ 1 h 821"/>
                <a:gd name="T8" fmla="*/ 1 w 508"/>
                <a:gd name="T9" fmla="*/ 1 h 821"/>
                <a:gd name="T10" fmla="*/ 1 w 508"/>
                <a:gd name="T11" fmla="*/ 1 h 821"/>
                <a:gd name="T12" fmla="*/ 1 w 508"/>
                <a:gd name="T13" fmla="*/ 1 h 821"/>
                <a:gd name="T14" fmla="*/ 1 w 508"/>
                <a:gd name="T15" fmla="*/ 1 h 821"/>
                <a:gd name="T16" fmla="*/ 1 w 508"/>
                <a:gd name="T17" fmla="*/ 1 h 821"/>
                <a:gd name="T18" fmla="*/ 1 w 508"/>
                <a:gd name="T19" fmla="*/ 1 h 821"/>
                <a:gd name="T20" fmla="*/ 1 w 508"/>
                <a:gd name="T21" fmla="*/ 1 h 821"/>
                <a:gd name="T22" fmla="*/ 1 w 508"/>
                <a:gd name="T23" fmla="*/ 1 h 821"/>
                <a:gd name="T24" fmla="*/ 1 w 508"/>
                <a:gd name="T25" fmla="*/ 1 h 821"/>
                <a:gd name="T26" fmla="*/ 1 w 508"/>
                <a:gd name="T27" fmla="*/ 1 h 821"/>
                <a:gd name="T28" fmla="*/ 1 w 508"/>
                <a:gd name="T29" fmla="*/ 1 h 821"/>
                <a:gd name="T30" fmla="*/ 1 w 508"/>
                <a:gd name="T31" fmla="*/ 1 h 821"/>
                <a:gd name="T32" fmla="*/ 1 w 508"/>
                <a:gd name="T33" fmla="*/ 1 h 821"/>
                <a:gd name="T34" fmla="*/ 1 w 508"/>
                <a:gd name="T35" fmla="*/ 1 h 821"/>
                <a:gd name="T36" fmla="*/ 1 w 508"/>
                <a:gd name="T37" fmla="*/ 1 h 821"/>
                <a:gd name="T38" fmla="*/ 1 w 508"/>
                <a:gd name="T39" fmla="*/ 1 h 821"/>
                <a:gd name="T40" fmla="*/ 1 w 508"/>
                <a:gd name="T41" fmla="*/ 1 h 821"/>
                <a:gd name="T42" fmla="*/ 1 w 508"/>
                <a:gd name="T43" fmla="*/ 1 h 821"/>
                <a:gd name="T44" fmla="*/ 1 w 508"/>
                <a:gd name="T45" fmla="*/ 1 h 821"/>
                <a:gd name="T46" fmla="*/ 1 w 508"/>
                <a:gd name="T47" fmla="*/ 1 h 821"/>
                <a:gd name="T48" fmla="*/ 1 w 508"/>
                <a:gd name="T49" fmla="*/ 1 h 821"/>
                <a:gd name="T50" fmla="*/ 1 w 508"/>
                <a:gd name="T51" fmla="*/ 1 h 821"/>
                <a:gd name="T52" fmla="*/ 1 w 508"/>
                <a:gd name="T53" fmla="*/ 1 h 821"/>
                <a:gd name="T54" fmla="*/ 1 w 508"/>
                <a:gd name="T55" fmla="*/ 1 h 821"/>
                <a:gd name="T56" fmla="*/ 1 w 508"/>
                <a:gd name="T57" fmla="*/ 1 h 821"/>
                <a:gd name="T58" fmla="*/ 1 w 508"/>
                <a:gd name="T59" fmla="*/ 1 h 821"/>
                <a:gd name="T60" fmla="*/ 1 w 508"/>
                <a:gd name="T61" fmla="*/ 1 h 821"/>
                <a:gd name="T62" fmla="*/ 1 w 508"/>
                <a:gd name="T63" fmla="*/ 1 h 821"/>
                <a:gd name="T64" fmla="*/ 1 w 508"/>
                <a:gd name="T65" fmla="*/ 1 h 821"/>
                <a:gd name="T66" fmla="*/ 1 w 508"/>
                <a:gd name="T67" fmla="*/ 1 h 821"/>
                <a:gd name="T68" fmla="*/ 1 w 508"/>
                <a:gd name="T69" fmla="*/ 1 h 821"/>
                <a:gd name="T70" fmla="*/ 1 w 508"/>
                <a:gd name="T71" fmla="*/ 1 h 821"/>
                <a:gd name="T72" fmla="*/ 1 w 508"/>
                <a:gd name="T73" fmla="*/ 1 h 821"/>
                <a:gd name="T74" fmla="*/ 0 w 508"/>
                <a:gd name="T75" fmla="*/ 1 h 821"/>
                <a:gd name="T76" fmla="*/ 1 w 508"/>
                <a:gd name="T77" fmla="*/ 1 h 821"/>
                <a:gd name="T78" fmla="*/ 1 w 508"/>
                <a:gd name="T79" fmla="*/ 1 h 821"/>
                <a:gd name="T80" fmla="*/ 1 w 508"/>
                <a:gd name="T81" fmla="*/ 1 h 821"/>
                <a:gd name="T82" fmla="*/ 1 w 508"/>
                <a:gd name="T83" fmla="*/ 1 h 8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821"/>
                <a:gd name="T128" fmla="*/ 508 w 508"/>
                <a:gd name="T129" fmla="*/ 821 h 8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64" name="Freeform 460"/>
            <p:cNvSpPr>
              <a:spLocks/>
            </p:cNvSpPr>
            <p:nvPr/>
          </p:nvSpPr>
          <p:spPr bwMode="auto">
            <a:xfrm>
              <a:off x="3193120" y="3914782"/>
              <a:ext cx="701048" cy="968016"/>
            </a:xfrm>
            <a:custGeom>
              <a:avLst/>
              <a:gdLst>
                <a:gd name="T0" fmla="*/ 1 w 508"/>
                <a:gd name="T1" fmla="*/ 1 h 821"/>
                <a:gd name="T2" fmla="*/ 1 w 508"/>
                <a:gd name="T3" fmla="*/ 0 h 821"/>
                <a:gd name="T4" fmla="*/ 1 w 508"/>
                <a:gd name="T5" fmla="*/ 1 h 821"/>
                <a:gd name="T6" fmla="*/ 1 w 508"/>
                <a:gd name="T7" fmla="*/ 1 h 821"/>
                <a:gd name="T8" fmla="*/ 1 w 508"/>
                <a:gd name="T9" fmla="*/ 1 h 821"/>
                <a:gd name="T10" fmla="*/ 1 w 508"/>
                <a:gd name="T11" fmla="*/ 1 h 821"/>
                <a:gd name="T12" fmla="*/ 1 w 508"/>
                <a:gd name="T13" fmla="*/ 1 h 821"/>
                <a:gd name="T14" fmla="*/ 1 w 508"/>
                <a:gd name="T15" fmla="*/ 1 h 821"/>
                <a:gd name="T16" fmla="*/ 1 w 508"/>
                <a:gd name="T17" fmla="*/ 1 h 821"/>
                <a:gd name="T18" fmla="*/ 1 w 508"/>
                <a:gd name="T19" fmla="*/ 1 h 821"/>
                <a:gd name="T20" fmla="*/ 1 w 508"/>
                <a:gd name="T21" fmla="*/ 1 h 821"/>
                <a:gd name="T22" fmla="*/ 1 w 508"/>
                <a:gd name="T23" fmla="*/ 1 h 821"/>
                <a:gd name="T24" fmla="*/ 1 w 508"/>
                <a:gd name="T25" fmla="*/ 1 h 821"/>
                <a:gd name="T26" fmla="*/ 1 w 508"/>
                <a:gd name="T27" fmla="*/ 1 h 821"/>
                <a:gd name="T28" fmla="*/ 1 w 508"/>
                <a:gd name="T29" fmla="*/ 1 h 821"/>
                <a:gd name="T30" fmla="*/ 1 w 508"/>
                <a:gd name="T31" fmla="*/ 1 h 821"/>
                <a:gd name="T32" fmla="*/ 1 w 508"/>
                <a:gd name="T33" fmla="*/ 1 h 821"/>
                <a:gd name="T34" fmla="*/ 1 w 508"/>
                <a:gd name="T35" fmla="*/ 1 h 821"/>
                <a:gd name="T36" fmla="*/ 1 w 508"/>
                <a:gd name="T37" fmla="*/ 1 h 821"/>
                <a:gd name="T38" fmla="*/ 1 w 508"/>
                <a:gd name="T39" fmla="*/ 1 h 821"/>
                <a:gd name="T40" fmla="*/ 1 w 508"/>
                <a:gd name="T41" fmla="*/ 1 h 821"/>
                <a:gd name="T42" fmla="*/ 1 w 508"/>
                <a:gd name="T43" fmla="*/ 1 h 821"/>
                <a:gd name="T44" fmla="*/ 1 w 508"/>
                <a:gd name="T45" fmla="*/ 1 h 821"/>
                <a:gd name="T46" fmla="*/ 1 w 508"/>
                <a:gd name="T47" fmla="*/ 1 h 821"/>
                <a:gd name="T48" fmla="*/ 1 w 508"/>
                <a:gd name="T49" fmla="*/ 1 h 821"/>
                <a:gd name="T50" fmla="*/ 1 w 508"/>
                <a:gd name="T51" fmla="*/ 1 h 821"/>
                <a:gd name="T52" fmla="*/ 1 w 508"/>
                <a:gd name="T53" fmla="*/ 1 h 821"/>
                <a:gd name="T54" fmla="*/ 1 w 508"/>
                <a:gd name="T55" fmla="*/ 1 h 821"/>
                <a:gd name="T56" fmla="*/ 1 w 508"/>
                <a:gd name="T57" fmla="*/ 1 h 821"/>
                <a:gd name="T58" fmla="*/ 1 w 508"/>
                <a:gd name="T59" fmla="*/ 1 h 821"/>
                <a:gd name="T60" fmla="*/ 1 w 508"/>
                <a:gd name="T61" fmla="*/ 1 h 821"/>
                <a:gd name="T62" fmla="*/ 1 w 508"/>
                <a:gd name="T63" fmla="*/ 1 h 821"/>
                <a:gd name="T64" fmla="*/ 1 w 508"/>
                <a:gd name="T65" fmla="*/ 1 h 821"/>
                <a:gd name="T66" fmla="*/ 1 w 508"/>
                <a:gd name="T67" fmla="*/ 1 h 821"/>
                <a:gd name="T68" fmla="*/ 1 w 508"/>
                <a:gd name="T69" fmla="*/ 1 h 821"/>
                <a:gd name="T70" fmla="*/ 1 w 508"/>
                <a:gd name="T71" fmla="*/ 1 h 821"/>
                <a:gd name="T72" fmla="*/ 1 w 508"/>
                <a:gd name="T73" fmla="*/ 1 h 821"/>
                <a:gd name="T74" fmla="*/ 0 w 508"/>
                <a:gd name="T75" fmla="*/ 1 h 821"/>
                <a:gd name="T76" fmla="*/ 1 w 508"/>
                <a:gd name="T77" fmla="*/ 1 h 821"/>
                <a:gd name="T78" fmla="*/ 1 w 508"/>
                <a:gd name="T79" fmla="*/ 1 h 821"/>
                <a:gd name="T80" fmla="*/ 1 w 508"/>
                <a:gd name="T81" fmla="*/ 1 h 821"/>
                <a:gd name="T82" fmla="*/ 1 w 508"/>
                <a:gd name="T83" fmla="*/ 1 h 8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821"/>
                <a:gd name="T128" fmla="*/ 508 w 508"/>
                <a:gd name="T129" fmla="*/ 821 h 8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</a:path>
              </a:pathLst>
            </a:custGeom>
            <a:solidFill>
              <a:srgbClr val="FFFF00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65" name="Freeform 461"/>
            <p:cNvSpPr>
              <a:spLocks/>
            </p:cNvSpPr>
            <p:nvPr/>
          </p:nvSpPr>
          <p:spPr bwMode="auto">
            <a:xfrm>
              <a:off x="3621420" y="4220270"/>
              <a:ext cx="279140" cy="399044"/>
            </a:xfrm>
            <a:custGeom>
              <a:avLst/>
              <a:gdLst>
                <a:gd name="T0" fmla="*/ 1 w 201"/>
                <a:gd name="T1" fmla="*/ 1 h 338"/>
                <a:gd name="T2" fmla="*/ 1 w 201"/>
                <a:gd name="T3" fmla="*/ 1 h 338"/>
                <a:gd name="T4" fmla="*/ 0 w 201"/>
                <a:gd name="T5" fmla="*/ 1 h 338"/>
                <a:gd name="T6" fmla="*/ 1 w 201"/>
                <a:gd name="T7" fmla="*/ 1 h 338"/>
                <a:gd name="T8" fmla="*/ 1 w 201"/>
                <a:gd name="T9" fmla="*/ 1 h 338"/>
                <a:gd name="T10" fmla="*/ 1 w 201"/>
                <a:gd name="T11" fmla="*/ 1 h 338"/>
                <a:gd name="T12" fmla="*/ 1 w 201"/>
                <a:gd name="T13" fmla="*/ 1 h 338"/>
                <a:gd name="T14" fmla="*/ 1 w 201"/>
                <a:gd name="T15" fmla="*/ 1 h 338"/>
                <a:gd name="T16" fmla="*/ 1 w 201"/>
                <a:gd name="T17" fmla="*/ 1 h 338"/>
                <a:gd name="T18" fmla="*/ 1 w 201"/>
                <a:gd name="T19" fmla="*/ 0 h 338"/>
                <a:gd name="T20" fmla="*/ 1 w 201"/>
                <a:gd name="T21" fmla="*/ 1 h 338"/>
                <a:gd name="T22" fmla="*/ 1 w 201"/>
                <a:gd name="T23" fmla="*/ 1 h 338"/>
                <a:gd name="T24" fmla="*/ 1 w 201"/>
                <a:gd name="T25" fmla="*/ 1 h 338"/>
                <a:gd name="T26" fmla="*/ 1 w 201"/>
                <a:gd name="T27" fmla="*/ 1 h 338"/>
                <a:gd name="T28" fmla="*/ 1 w 201"/>
                <a:gd name="T29" fmla="*/ 1 h 338"/>
                <a:gd name="T30" fmla="*/ 1 w 201"/>
                <a:gd name="T31" fmla="*/ 1 h 3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1"/>
                <a:gd name="T49" fmla="*/ 0 h 338"/>
                <a:gd name="T50" fmla="*/ 201 w 201"/>
                <a:gd name="T51" fmla="*/ 338 h 3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66" name="Freeform 462"/>
            <p:cNvSpPr>
              <a:spLocks/>
            </p:cNvSpPr>
            <p:nvPr/>
          </p:nvSpPr>
          <p:spPr bwMode="auto">
            <a:xfrm>
              <a:off x="3621420" y="4220270"/>
              <a:ext cx="279140" cy="399044"/>
            </a:xfrm>
            <a:custGeom>
              <a:avLst/>
              <a:gdLst>
                <a:gd name="T0" fmla="*/ 1 w 201"/>
                <a:gd name="T1" fmla="*/ 1 h 338"/>
                <a:gd name="T2" fmla="*/ 1 w 201"/>
                <a:gd name="T3" fmla="*/ 1 h 338"/>
                <a:gd name="T4" fmla="*/ 0 w 201"/>
                <a:gd name="T5" fmla="*/ 1 h 338"/>
                <a:gd name="T6" fmla="*/ 1 w 201"/>
                <a:gd name="T7" fmla="*/ 1 h 338"/>
                <a:gd name="T8" fmla="*/ 1 w 201"/>
                <a:gd name="T9" fmla="*/ 1 h 338"/>
                <a:gd name="T10" fmla="*/ 1 w 201"/>
                <a:gd name="T11" fmla="*/ 1 h 338"/>
                <a:gd name="T12" fmla="*/ 1 w 201"/>
                <a:gd name="T13" fmla="*/ 1 h 338"/>
                <a:gd name="T14" fmla="*/ 1 w 201"/>
                <a:gd name="T15" fmla="*/ 1 h 338"/>
                <a:gd name="T16" fmla="*/ 1 w 201"/>
                <a:gd name="T17" fmla="*/ 1 h 338"/>
                <a:gd name="T18" fmla="*/ 1 w 201"/>
                <a:gd name="T19" fmla="*/ 0 h 338"/>
                <a:gd name="T20" fmla="*/ 1 w 201"/>
                <a:gd name="T21" fmla="*/ 1 h 338"/>
                <a:gd name="T22" fmla="*/ 1 w 201"/>
                <a:gd name="T23" fmla="*/ 1 h 338"/>
                <a:gd name="T24" fmla="*/ 1 w 201"/>
                <a:gd name="T25" fmla="*/ 1 h 338"/>
                <a:gd name="T26" fmla="*/ 1 w 201"/>
                <a:gd name="T27" fmla="*/ 1 h 338"/>
                <a:gd name="T28" fmla="*/ 1 w 201"/>
                <a:gd name="T29" fmla="*/ 1 h 338"/>
                <a:gd name="T30" fmla="*/ 1 w 201"/>
                <a:gd name="T31" fmla="*/ 1 h 3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1"/>
                <a:gd name="T49" fmla="*/ 0 h 338"/>
                <a:gd name="T50" fmla="*/ 201 w 201"/>
                <a:gd name="T51" fmla="*/ 338 h 3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solidFill>
              <a:srgbClr val="FFFF00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67" name="Freeform 463"/>
            <p:cNvSpPr>
              <a:spLocks/>
            </p:cNvSpPr>
            <p:nvPr/>
          </p:nvSpPr>
          <p:spPr bwMode="auto">
            <a:xfrm>
              <a:off x="3783365" y="4466570"/>
              <a:ext cx="200300" cy="183294"/>
            </a:xfrm>
            <a:custGeom>
              <a:avLst/>
              <a:gdLst>
                <a:gd name="T0" fmla="*/ 0 w 148"/>
                <a:gd name="T1" fmla="*/ 1 h 157"/>
                <a:gd name="T2" fmla="*/ 1 w 148"/>
                <a:gd name="T3" fmla="*/ 1 h 157"/>
                <a:gd name="T4" fmla="*/ 1 w 148"/>
                <a:gd name="T5" fmla="*/ 0 h 157"/>
                <a:gd name="T6" fmla="*/ 1 w 148"/>
                <a:gd name="T7" fmla="*/ 1 h 157"/>
                <a:gd name="T8" fmla="*/ 1 w 148"/>
                <a:gd name="T9" fmla="*/ 1 h 157"/>
                <a:gd name="T10" fmla="*/ 1 w 148"/>
                <a:gd name="T11" fmla="*/ 1 h 157"/>
                <a:gd name="T12" fmla="*/ 1 w 148"/>
                <a:gd name="T13" fmla="*/ 1 h 157"/>
                <a:gd name="T14" fmla="*/ 1 w 148"/>
                <a:gd name="T15" fmla="*/ 1 h 157"/>
                <a:gd name="T16" fmla="*/ 1 w 148"/>
                <a:gd name="T17" fmla="*/ 1 h 157"/>
                <a:gd name="T18" fmla="*/ 1 w 148"/>
                <a:gd name="T19" fmla="*/ 1 h 157"/>
                <a:gd name="T20" fmla="*/ 1 w 148"/>
                <a:gd name="T21" fmla="*/ 1 h 157"/>
                <a:gd name="T22" fmla="*/ 1 w 148"/>
                <a:gd name="T23" fmla="*/ 1 h 157"/>
                <a:gd name="T24" fmla="*/ 1 w 148"/>
                <a:gd name="T25" fmla="*/ 1 h 157"/>
                <a:gd name="T26" fmla="*/ 1 w 148"/>
                <a:gd name="T27" fmla="*/ 1 h 157"/>
                <a:gd name="T28" fmla="*/ 1 w 148"/>
                <a:gd name="T29" fmla="*/ 1 h 157"/>
                <a:gd name="T30" fmla="*/ 1 w 148"/>
                <a:gd name="T31" fmla="*/ 1 h 157"/>
                <a:gd name="T32" fmla="*/ 1 w 148"/>
                <a:gd name="T33" fmla="*/ 1 h 157"/>
                <a:gd name="T34" fmla="*/ 1 w 148"/>
                <a:gd name="T35" fmla="*/ 1 h 157"/>
                <a:gd name="T36" fmla="*/ 1 w 148"/>
                <a:gd name="T37" fmla="*/ 1 h 157"/>
                <a:gd name="T38" fmla="*/ 1 w 148"/>
                <a:gd name="T39" fmla="*/ 1 h 157"/>
                <a:gd name="T40" fmla="*/ 1 w 148"/>
                <a:gd name="T41" fmla="*/ 1 h 157"/>
                <a:gd name="T42" fmla="*/ 1 w 148"/>
                <a:gd name="T43" fmla="*/ 1 h 157"/>
                <a:gd name="T44" fmla="*/ 1 w 148"/>
                <a:gd name="T45" fmla="*/ 1 h 157"/>
                <a:gd name="T46" fmla="*/ 1 w 148"/>
                <a:gd name="T47" fmla="*/ 1 h 157"/>
                <a:gd name="T48" fmla="*/ 1 w 148"/>
                <a:gd name="T49" fmla="*/ 1 h 157"/>
                <a:gd name="T50" fmla="*/ 1 w 148"/>
                <a:gd name="T51" fmla="*/ 1 h 157"/>
                <a:gd name="T52" fmla="*/ 1 w 148"/>
                <a:gd name="T53" fmla="*/ 1 h 157"/>
                <a:gd name="T54" fmla="*/ 1 w 148"/>
                <a:gd name="T55" fmla="*/ 1 h 157"/>
                <a:gd name="T56" fmla="*/ 1 w 148"/>
                <a:gd name="T57" fmla="*/ 1 h 157"/>
                <a:gd name="T58" fmla="*/ 1 w 148"/>
                <a:gd name="T59" fmla="*/ 1 h 157"/>
                <a:gd name="T60" fmla="*/ 1 w 148"/>
                <a:gd name="T61" fmla="*/ 1 h 157"/>
                <a:gd name="T62" fmla="*/ 1 w 148"/>
                <a:gd name="T63" fmla="*/ 1 h 157"/>
                <a:gd name="T64" fmla="*/ 1 w 148"/>
                <a:gd name="T65" fmla="*/ 1 h 157"/>
                <a:gd name="T66" fmla="*/ 1 w 148"/>
                <a:gd name="T67" fmla="*/ 1 h 157"/>
                <a:gd name="T68" fmla="*/ 1 w 148"/>
                <a:gd name="T69" fmla="*/ 1 h 157"/>
                <a:gd name="T70" fmla="*/ 1 w 148"/>
                <a:gd name="T71" fmla="*/ 1 h 157"/>
                <a:gd name="T72" fmla="*/ 1 w 148"/>
                <a:gd name="T73" fmla="*/ 1 h 157"/>
                <a:gd name="T74" fmla="*/ 1 w 148"/>
                <a:gd name="T75" fmla="*/ 1 h 157"/>
                <a:gd name="T76" fmla="*/ 1 w 148"/>
                <a:gd name="T77" fmla="*/ 1 h 157"/>
                <a:gd name="T78" fmla="*/ 1 w 148"/>
                <a:gd name="T79" fmla="*/ 1 h 157"/>
                <a:gd name="T80" fmla="*/ 1 w 148"/>
                <a:gd name="T81" fmla="*/ 1 h 157"/>
                <a:gd name="T82" fmla="*/ 1 w 148"/>
                <a:gd name="T83" fmla="*/ 1 h 157"/>
                <a:gd name="T84" fmla="*/ 1 w 148"/>
                <a:gd name="T85" fmla="*/ 1 h 157"/>
                <a:gd name="T86" fmla="*/ 1 w 148"/>
                <a:gd name="T87" fmla="*/ 1 h 157"/>
                <a:gd name="T88" fmla="*/ 1 w 148"/>
                <a:gd name="T89" fmla="*/ 1 h 157"/>
                <a:gd name="T90" fmla="*/ 1 w 148"/>
                <a:gd name="T91" fmla="*/ 1 h 157"/>
                <a:gd name="T92" fmla="*/ 1 w 148"/>
                <a:gd name="T93" fmla="*/ 1 h 157"/>
                <a:gd name="T94" fmla="*/ 1 w 148"/>
                <a:gd name="T95" fmla="*/ 1 h 157"/>
                <a:gd name="T96" fmla="*/ 1 w 148"/>
                <a:gd name="T97" fmla="*/ 1 h 157"/>
                <a:gd name="T98" fmla="*/ 1 w 148"/>
                <a:gd name="T99" fmla="*/ 1 h 157"/>
                <a:gd name="T100" fmla="*/ 1 w 148"/>
                <a:gd name="T101" fmla="*/ 1 h 157"/>
                <a:gd name="T102" fmla="*/ 1 w 148"/>
                <a:gd name="T103" fmla="*/ 1 h 157"/>
                <a:gd name="T104" fmla="*/ 1 w 148"/>
                <a:gd name="T105" fmla="*/ 1 h 157"/>
                <a:gd name="T106" fmla="*/ 1 w 148"/>
                <a:gd name="T107" fmla="*/ 1 h 157"/>
                <a:gd name="T108" fmla="*/ 1 w 148"/>
                <a:gd name="T109" fmla="*/ 1 h 157"/>
                <a:gd name="T110" fmla="*/ 1 w 148"/>
                <a:gd name="T111" fmla="*/ 1 h 157"/>
                <a:gd name="T112" fmla="*/ 1 w 148"/>
                <a:gd name="T113" fmla="*/ 1 h 157"/>
                <a:gd name="T114" fmla="*/ 1 w 148"/>
                <a:gd name="T115" fmla="*/ 1 h 157"/>
                <a:gd name="T116" fmla="*/ 0 w 148"/>
                <a:gd name="T117" fmla="*/ 1 h 1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8"/>
                <a:gd name="T178" fmla="*/ 0 h 157"/>
                <a:gd name="T179" fmla="*/ 148 w 148"/>
                <a:gd name="T180" fmla="*/ 157 h 1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68" name="Freeform 464"/>
            <p:cNvSpPr>
              <a:spLocks/>
            </p:cNvSpPr>
            <p:nvPr/>
          </p:nvSpPr>
          <p:spPr bwMode="auto">
            <a:xfrm>
              <a:off x="3783365" y="4466570"/>
              <a:ext cx="200300" cy="183294"/>
            </a:xfrm>
            <a:custGeom>
              <a:avLst/>
              <a:gdLst>
                <a:gd name="T0" fmla="*/ 0 w 148"/>
                <a:gd name="T1" fmla="*/ 1 h 157"/>
                <a:gd name="T2" fmla="*/ 1 w 148"/>
                <a:gd name="T3" fmla="*/ 1 h 157"/>
                <a:gd name="T4" fmla="*/ 1 w 148"/>
                <a:gd name="T5" fmla="*/ 0 h 157"/>
                <a:gd name="T6" fmla="*/ 1 w 148"/>
                <a:gd name="T7" fmla="*/ 1 h 157"/>
                <a:gd name="T8" fmla="*/ 1 w 148"/>
                <a:gd name="T9" fmla="*/ 1 h 157"/>
                <a:gd name="T10" fmla="*/ 1 w 148"/>
                <a:gd name="T11" fmla="*/ 1 h 157"/>
                <a:gd name="T12" fmla="*/ 1 w 148"/>
                <a:gd name="T13" fmla="*/ 1 h 157"/>
                <a:gd name="T14" fmla="*/ 1 w 148"/>
                <a:gd name="T15" fmla="*/ 1 h 157"/>
                <a:gd name="T16" fmla="*/ 1 w 148"/>
                <a:gd name="T17" fmla="*/ 1 h 157"/>
                <a:gd name="T18" fmla="*/ 1 w 148"/>
                <a:gd name="T19" fmla="*/ 1 h 157"/>
                <a:gd name="T20" fmla="*/ 1 w 148"/>
                <a:gd name="T21" fmla="*/ 1 h 157"/>
                <a:gd name="T22" fmla="*/ 1 w 148"/>
                <a:gd name="T23" fmla="*/ 1 h 157"/>
                <a:gd name="T24" fmla="*/ 1 w 148"/>
                <a:gd name="T25" fmla="*/ 1 h 157"/>
                <a:gd name="T26" fmla="*/ 1 w 148"/>
                <a:gd name="T27" fmla="*/ 1 h 157"/>
                <a:gd name="T28" fmla="*/ 1 w 148"/>
                <a:gd name="T29" fmla="*/ 1 h 157"/>
                <a:gd name="T30" fmla="*/ 1 w 148"/>
                <a:gd name="T31" fmla="*/ 1 h 157"/>
                <a:gd name="T32" fmla="*/ 1 w 148"/>
                <a:gd name="T33" fmla="*/ 1 h 157"/>
                <a:gd name="T34" fmla="*/ 1 w 148"/>
                <a:gd name="T35" fmla="*/ 1 h 157"/>
                <a:gd name="T36" fmla="*/ 1 w 148"/>
                <a:gd name="T37" fmla="*/ 1 h 157"/>
                <a:gd name="T38" fmla="*/ 1 w 148"/>
                <a:gd name="T39" fmla="*/ 1 h 157"/>
                <a:gd name="T40" fmla="*/ 1 w 148"/>
                <a:gd name="T41" fmla="*/ 1 h 157"/>
                <a:gd name="T42" fmla="*/ 1 w 148"/>
                <a:gd name="T43" fmla="*/ 1 h 157"/>
                <a:gd name="T44" fmla="*/ 1 w 148"/>
                <a:gd name="T45" fmla="*/ 1 h 157"/>
                <a:gd name="T46" fmla="*/ 1 w 148"/>
                <a:gd name="T47" fmla="*/ 1 h 157"/>
                <a:gd name="T48" fmla="*/ 1 w 148"/>
                <a:gd name="T49" fmla="*/ 1 h 157"/>
                <a:gd name="T50" fmla="*/ 1 w 148"/>
                <a:gd name="T51" fmla="*/ 1 h 157"/>
                <a:gd name="T52" fmla="*/ 1 w 148"/>
                <a:gd name="T53" fmla="*/ 1 h 157"/>
                <a:gd name="T54" fmla="*/ 1 w 148"/>
                <a:gd name="T55" fmla="*/ 1 h 157"/>
                <a:gd name="T56" fmla="*/ 1 w 148"/>
                <a:gd name="T57" fmla="*/ 1 h 157"/>
                <a:gd name="T58" fmla="*/ 1 w 148"/>
                <a:gd name="T59" fmla="*/ 1 h 157"/>
                <a:gd name="T60" fmla="*/ 1 w 148"/>
                <a:gd name="T61" fmla="*/ 1 h 157"/>
                <a:gd name="T62" fmla="*/ 1 w 148"/>
                <a:gd name="T63" fmla="*/ 1 h 157"/>
                <a:gd name="T64" fmla="*/ 1 w 148"/>
                <a:gd name="T65" fmla="*/ 1 h 157"/>
                <a:gd name="T66" fmla="*/ 1 w 148"/>
                <a:gd name="T67" fmla="*/ 1 h 157"/>
                <a:gd name="T68" fmla="*/ 1 w 148"/>
                <a:gd name="T69" fmla="*/ 1 h 157"/>
                <a:gd name="T70" fmla="*/ 1 w 148"/>
                <a:gd name="T71" fmla="*/ 1 h 157"/>
                <a:gd name="T72" fmla="*/ 1 w 148"/>
                <a:gd name="T73" fmla="*/ 1 h 157"/>
                <a:gd name="T74" fmla="*/ 1 w 148"/>
                <a:gd name="T75" fmla="*/ 1 h 157"/>
                <a:gd name="T76" fmla="*/ 1 w 148"/>
                <a:gd name="T77" fmla="*/ 1 h 157"/>
                <a:gd name="T78" fmla="*/ 1 w 148"/>
                <a:gd name="T79" fmla="*/ 1 h 157"/>
                <a:gd name="T80" fmla="*/ 1 w 148"/>
                <a:gd name="T81" fmla="*/ 1 h 157"/>
                <a:gd name="T82" fmla="*/ 1 w 148"/>
                <a:gd name="T83" fmla="*/ 1 h 157"/>
                <a:gd name="T84" fmla="*/ 1 w 148"/>
                <a:gd name="T85" fmla="*/ 1 h 157"/>
                <a:gd name="T86" fmla="*/ 1 w 148"/>
                <a:gd name="T87" fmla="*/ 1 h 157"/>
                <a:gd name="T88" fmla="*/ 1 w 148"/>
                <a:gd name="T89" fmla="*/ 1 h 157"/>
                <a:gd name="T90" fmla="*/ 1 w 148"/>
                <a:gd name="T91" fmla="*/ 1 h 157"/>
                <a:gd name="T92" fmla="*/ 1 w 148"/>
                <a:gd name="T93" fmla="*/ 1 h 157"/>
                <a:gd name="T94" fmla="*/ 1 w 148"/>
                <a:gd name="T95" fmla="*/ 1 h 157"/>
                <a:gd name="T96" fmla="*/ 1 w 148"/>
                <a:gd name="T97" fmla="*/ 1 h 157"/>
                <a:gd name="T98" fmla="*/ 1 w 148"/>
                <a:gd name="T99" fmla="*/ 1 h 157"/>
                <a:gd name="T100" fmla="*/ 1 w 148"/>
                <a:gd name="T101" fmla="*/ 1 h 157"/>
                <a:gd name="T102" fmla="*/ 1 w 148"/>
                <a:gd name="T103" fmla="*/ 1 h 157"/>
                <a:gd name="T104" fmla="*/ 1 w 148"/>
                <a:gd name="T105" fmla="*/ 1 h 157"/>
                <a:gd name="T106" fmla="*/ 1 w 148"/>
                <a:gd name="T107" fmla="*/ 1 h 157"/>
                <a:gd name="T108" fmla="*/ 1 w 148"/>
                <a:gd name="T109" fmla="*/ 1 h 157"/>
                <a:gd name="T110" fmla="*/ 1 w 148"/>
                <a:gd name="T111" fmla="*/ 1 h 157"/>
                <a:gd name="T112" fmla="*/ 1 w 148"/>
                <a:gd name="T113" fmla="*/ 1 h 157"/>
                <a:gd name="T114" fmla="*/ 0 w 148"/>
                <a:gd name="T115" fmla="*/ 1 h 1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"/>
                <a:gd name="T175" fmla="*/ 0 h 157"/>
                <a:gd name="T176" fmla="*/ 148 w 148"/>
                <a:gd name="T177" fmla="*/ 157 h 1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solidFill>
              <a:srgbClr val="FF3399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69" name="Freeform 465"/>
            <p:cNvSpPr>
              <a:spLocks/>
            </p:cNvSpPr>
            <p:nvPr/>
          </p:nvSpPr>
          <p:spPr bwMode="auto">
            <a:xfrm>
              <a:off x="3772712" y="4590674"/>
              <a:ext cx="654171" cy="439140"/>
            </a:xfrm>
            <a:custGeom>
              <a:avLst/>
              <a:gdLst>
                <a:gd name="T0" fmla="*/ 1 w 474"/>
                <a:gd name="T1" fmla="*/ 1 h 372"/>
                <a:gd name="T2" fmla="*/ 1 w 474"/>
                <a:gd name="T3" fmla="*/ 1 h 372"/>
                <a:gd name="T4" fmla="*/ 1 w 474"/>
                <a:gd name="T5" fmla="*/ 1 h 372"/>
                <a:gd name="T6" fmla="*/ 1 w 474"/>
                <a:gd name="T7" fmla="*/ 1 h 372"/>
                <a:gd name="T8" fmla="*/ 1 w 474"/>
                <a:gd name="T9" fmla="*/ 1 h 372"/>
                <a:gd name="T10" fmla="*/ 1 w 474"/>
                <a:gd name="T11" fmla="*/ 1 h 372"/>
                <a:gd name="T12" fmla="*/ 1 w 474"/>
                <a:gd name="T13" fmla="*/ 1 h 372"/>
                <a:gd name="T14" fmla="*/ 1 w 474"/>
                <a:gd name="T15" fmla="*/ 1 h 372"/>
                <a:gd name="T16" fmla="*/ 1 w 474"/>
                <a:gd name="T17" fmla="*/ 1 h 372"/>
                <a:gd name="T18" fmla="*/ 1 w 474"/>
                <a:gd name="T19" fmla="*/ 1 h 372"/>
                <a:gd name="T20" fmla="*/ 1 w 474"/>
                <a:gd name="T21" fmla="*/ 1 h 372"/>
                <a:gd name="T22" fmla="*/ 1 w 474"/>
                <a:gd name="T23" fmla="*/ 1 h 372"/>
                <a:gd name="T24" fmla="*/ 1 w 474"/>
                <a:gd name="T25" fmla="*/ 1 h 372"/>
                <a:gd name="T26" fmla="*/ 1 w 474"/>
                <a:gd name="T27" fmla="*/ 1 h 372"/>
                <a:gd name="T28" fmla="*/ 1 w 474"/>
                <a:gd name="T29" fmla="*/ 1 h 372"/>
                <a:gd name="T30" fmla="*/ 1 w 474"/>
                <a:gd name="T31" fmla="*/ 1 h 372"/>
                <a:gd name="T32" fmla="*/ 1 w 474"/>
                <a:gd name="T33" fmla="*/ 1 h 372"/>
                <a:gd name="T34" fmla="*/ 1 w 474"/>
                <a:gd name="T35" fmla="*/ 1 h 372"/>
                <a:gd name="T36" fmla="*/ 1 w 474"/>
                <a:gd name="T37" fmla="*/ 1 h 372"/>
                <a:gd name="T38" fmla="*/ 1 w 474"/>
                <a:gd name="T39" fmla="*/ 1 h 372"/>
                <a:gd name="T40" fmla="*/ 1 w 474"/>
                <a:gd name="T41" fmla="*/ 1 h 372"/>
                <a:gd name="T42" fmla="*/ 1 w 474"/>
                <a:gd name="T43" fmla="*/ 1 h 372"/>
                <a:gd name="T44" fmla="*/ 1 w 474"/>
                <a:gd name="T45" fmla="*/ 1 h 372"/>
                <a:gd name="T46" fmla="*/ 1 w 474"/>
                <a:gd name="T47" fmla="*/ 1 h 372"/>
                <a:gd name="T48" fmla="*/ 1 w 474"/>
                <a:gd name="T49" fmla="*/ 0 h 372"/>
                <a:gd name="T50" fmla="*/ 1 w 474"/>
                <a:gd name="T51" fmla="*/ 1 h 372"/>
                <a:gd name="T52" fmla="*/ 1 w 474"/>
                <a:gd name="T53" fmla="*/ 1 h 372"/>
                <a:gd name="T54" fmla="*/ 1 w 474"/>
                <a:gd name="T55" fmla="*/ 1 h 372"/>
                <a:gd name="T56" fmla="*/ 1 w 474"/>
                <a:gd name="T57" fmla="*/ 1 h 372"/>
                <a:gd name="T58" fmla="*/ 1 w 474"/>
                <a:gd name="T59" fmla="*/ 1 h 372"/>
                <a:gd name="T60" fmla="*/ 0 w 474"/>
                <a:gd name="T61" fmla="*/ 1 h 372"/>
                <a:gd name="T62" fmla="*/ 1 w 474"/>
                <a:gd name="T63" fmla="*/ 1 h 3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74"/>
                <a:gd name="T97" fmla="*/ 0 h 372"/>
                <a:gd name="T98" fmla="*/ 474 w 474"/>
                <a:gd name="T99" fmla="*/ 372 h 3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70" name="Freeform 466"/>
            <p:cNvSpPr>
              <a:spLocks/>
            </p:cNvSpPr>
            <p:nvPr/>
          </p:nvSpPr>
          <p:spPr bwMode="auto">
            <a:xfrm>
              <a:off x="3772712" y="4590674"/>
              <a:ext cx="654171" cy="439140"/>
            </a:xfrm>
            <a:custGeom>
              <a:avLst/>
              <a:gdLst>
                <a:gd name="T0" fmla="*/ 1 w 474"/>
                <a:gd name="T1" fmla="*/ 1 h 372"/>
                <a:gd name="T2" fmla="*/ 1 w 474"/>
                <a:gd name="T3" fmla="*/ 1 h 372"/>
                <a:gd name="T4" fmla="*/ 1 w 474"/>
                <a:gd name="T5" fmla="*/ 1 h 372"/>
                <a:gd name="T6" fmla="*/ 1 w 474"/>
                <a:gd name="T7" fmla="*/ 1 h 372"/>
                <a:gd name="T8" fmla="*/ 1 w 474"/>
                <a:gd name="T9" fmla="*/ 1 h 372"/>
                <a:gd name="T10" fmla="*/ 1 w 474"/>
                <a:gd name="T11" fmla="*/ 1 h 372"/>
                <a:gd name="T12" fmla="*/ 1 w 474"/>
                <a:gd name="T13" fmla="*/ 1 h 372"/>
                <a:gd name="T14" fmla="*/ 1 w 474"/>
                <a:gd name="T15" fmla="*/ 1 h 372"/>
                <a:gd name="T16" fmla="*/ 1 w 474"/>
                <a:gd name="T17" fmla="*/ 1 h 372"/>
                <a:gd name="T18" fmla="*/ 1 w 474"/>
                <a:gd name="T19" fmla="*/ 1 h 372"/>
                <a:gd name="T20" fmla="*/ 1 w 474"/>
                <a:gd name="T21" fmla="*/ 1 h 372"/>
                <a:gd name="T22" fmla="*/ 1 w 474"/>
                <a:gd name="T23" fmla="*/ 1 h 372"/>
                <a:gd name="T24" fmla="*/ 1 w 474"/>
                <a:gd name="T25" fmla="*/ 1 h 372"/>
                <a:gd name="T26" fmla="*/ 1 w 474"/>
                <a:gd name="T27" fmla="*/ 1 h 372"/>
                <a:gd name="T28" fmla="*/ 1 w 474"/>
                <a:gd name="T29" fmla="*/ 1 h 372"/>
                <a:gd name="T30" fmla="*/ 1 w 474"/>
                <a:gd name="T31" fmla="*/ 1 h 372"/>
                <a:gd name="T32" fmla="*/ 1 w 474"/>
                <a:gd name="T33" fmla="*/ 1 h 372"/>
                <a:gd name="T34" fmla="*/ 1 w 474"/>
                <a:gd name="T35" fmla="*/ 1 h 372"/>
                <a:gd name="T36" fmla="*/ 1 w 474"/>
                <a:gd name="T37" fmla="*/ 1 h 372"/>
                <a:gd name="T38" fmla="*/ 1 w 474"/>
                <a:gd name="T39" fmla="*/ 1 h 372"/>
                <a:gd name="T40" fmla="*/ 1 w 474"/>
                <a:gd name="T41" fmla="*/ 1 h 372"/>
                <a:gd name="T42" fmla="*/ 1 w 474"/>
                <a:gd name="T43" fmla="*/ 1 h 372"/>
                <a:gd name="T44" fmla="*/ 1 w 474"/>
                <a:gd name="T45" fmla="*/ 1 h 372"/>
                <a:gd name="T46" fmla="*/ 1 w 474"/>
                <a:gd name="T47" fmla="*/ 1 h 372"/>
                <a:gd name="T48" fmla="*/ 1 w 474"/>
                <a:gd name="T49" fmla="*/ 0 h 372"/>
                <a:gd name="T50" fmla="*/ 1 w 474"/>
                <a:gd name="T51" fmla="*/ 1 h 372"/>
                <a:gd name="T52" fmla="*/ 1 w 474"/>
                <a:gd name="T53" fmla="*/ 1 h 372"/>
                <a:gd name="T54" fmla="*/ 1 w 474"/>
                <a:gd name="T55" fmla="*/ 1 h 372"/>
                <a:gd name="T56" fmla="*/ 1 w 474"/>
                <a:gd name="T57" fmla="*/ 1 h 372"/>
                <a:gd name="T58" fmla="*/ 1 w 474"/>
                <a:gd name="T59" fmla="*/ 1 h 372"/>
                <a:gd name="T60" fmla="*/ 0 w 474"/>
                <a:gd name="T61" fmla="*/ 1 h 372"/>
                <a:gd name="T62" fmla="*/ 1 w 474"/>
                <a:gd name="T63" fmla="*/ 1 h 3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74"/>
                <a:gd name="T97" fmla="*/ 0 h 372"/>
                <a:gd name="T98" fmla="*/ 474 w 474"/>
                <a:gd name="T99" fmla="*/ 372 h 3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</a:path>
              </a:pathLst>
            </a:custGeom>
            <a:solidFill>
              <a:srgbClr val="FF3399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71" name="Freeform 467"/>
            <p:cNvSpPr>
              <a:spLocks/>
            </p:cNvSpPr>
            <p:nvPr/>
          </p:nvSpPr>
          <p:spPr bwMode="auto">
            <a:xfrm>
              <a:off x="3821719" y="4208815"/>
              <a:ext cx="536973" cy="521240"/>
            </a:xfrm>
            <a:custGeom>
              <a:avLst/>
              <a:gdLst>
                <a:gd name="T0" fmla="*/ 0 w 391"/>
                <a:gd name="T1" fmla="*/ 1 h 442"/>
                <a:gd name="T2" fmla="*/ 1 w 391"/>
                <a:gd name="T3" fmla="*/ 1 h 442"/>
                <a:gd name="T4" fmla="*/ 1 w 391"/>
                <a:gd name="T5" fmla="*/ 1 h 442"/>
                <a:gd name="T6" fmla="*/ 1 w 391"/>
                <a:gd name="T7" fmla="*/ 1 h 442"/>
                <a:gd name="T8" fmla="*/ 1 w 391"/>
                <a:gd name="T9" fmla="*/ 0 h 442"/>
                <a:gd name="T10" fmla="*/ 1 w 391"/>
                <a:gd name="T11" fmla="*/ 1 h 442"/>
                <a:gd name="T12" fmla="*/ 1 w 391"/>
                <a:gd name="T13" fmla="*/ 1 h 442"/>
                <a:gd name="T14" fmla="*/ 1 w 391"/>
                <a:gd name="T15" fmla="*/ 1 h 442"/>
                <a:gd name="T16" fmla="*/ 1 w 391"/>
                <a:gd name="T17" fmla="*/ 1 h 442"/>
                <a:gd name="T18" fmla="*/ 1 w 391"/>
                <a:gd name="T19" fmla="*/ 1 h 442"/>
                <a:gd name="T20" fmla="*/ 1 w 391"/>
                <a:gd name="T21" fmla="*/ 1 h 442"/>
                <a:gd name="T22" fmla="*/ 1 w 391"/>
                <a:gd name="T23" fmla="*/ 1 h 442"/>
                <a:gd name="T24" fmla="*/ 1 w 391"/>
                <a:gd name="T25" fmla="*/ 1 h 442"/>
                <a:gd name="T26" fmla="*/ 1 w 391"/>
                <a:gd name="T27" fmla="*/ 1 h 442"/>
                <a:gd name="T28" fmla="*/ 1 w 391"/>
                <a:gd name="T29" fmla="*/ 1 h 442"/>
                <a:gd name="T30" fmla="*/ 1 w 391"/>
                <a:gd name="T31" fmla="*/ 1 h 442"/>
                <a:gd name="T32" fmla="*/ 1 w 391"/>
                <a:gd name="T33" fmla="*/ 1 h 442"/>
                <a:gd name="T34" fmla="*/ 1 w 391"/>
                <a:gd name="T35" fmla="*/ 1 h 442"/>
                <a:gd name="T36" fmla="*/ 0 w 391"/>
                <a:gd name="T37" fmla="*/ 1 h 4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1"/>
                <a:gd name="T58" fmla="*/ 0 h 442"/>
                <a:gd name="T59" fmla="*/ 391 w 391"/>
                <a:gd name="T60" fmla="*/ 442 h 4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72" name="Freeform 468"/>
            <p:cNvSpPr>
              <a:spLocks/>
            </p:cNvSpPr>
            <p:nvPr/>
          </p:nvSpPr>
          <p:spPr bwMode="auto">
            <a:xfrm>
              <a:off x="3821719" y="4208815"/>
              <a:ext cx="536973" cy="521240"/>
            </a:xfrm>
            <a:custGeom>
              <a:avLst/>
              <a:gdLst>
                <a:gd name="T0" fmla="*/ 0 w 391"/>
                <a:gd name="T1" fmla="*/ 1 h 442"/>
                <a:gd name="T2" fmla="*/ 1 w 391"/>
                <a:gd name="T3" fmla="*/ 1 h 442"/>
                <a:gd name="T4" fmla="*/ 1 w 391"/>
                <a:gd name="T5" fmla="*/ 1 h 442"/>
                <a:gd name="T6" fmla="*/ 1 w 391"/>
                <a:gd name="T7" fmla="*/ 1 h 442"/>
                <a:gd name="T8" fmla="*/ 1 w 391"/>
                <a:gd name="T9" fmla="*/ 0 h 442"/>
                <a:gd name="T10" fmla="*/ 1 w 391"/>
                <a:gd name="T11" fmla="*/ 1 h 442"/>
                <a:gd name="T12" fmla="*/ 1 w 391"/>
                <a:gd name="T13" fmla="*/ 1 h 442"/>
                <a:gd name="T14" fmla="*/ 1 w 391"/>
                <a:gd name="T15" fmla="*/ 1 h 442"/>
                <a:gd name="T16" fmla="*/ 1 w 391"/>
                <a:gd name="T17" fmla="*/ 1 h 442"/>
                <a:gd name="T18" fmla="*/ 1 w 391"/>
                <a:gd name="T19" fmla="*/ 1 h 442"/>
                <a:gd name="T20" fmla="*/ 1 w 391"/>
                <a:gd name="T21" fmla="*/ 1 h 442"/>
                <a:gd name="T22" fmla="*/ 1 w 391"/>
                <a:gd name="T23" fmla="*/ 1 h 442"/>
                <a:gd name="T24" fmla="*/ 1 w 391"/>
                <a:gd name="T25" fmla="*/ 1 h 442"/>
                <a:gd name="T26" fmla="*/ 1 w 391"/>
                <a:gd name="T27" fmla="*/ 1 h 442"/>
                <a:gd name="T28" fmla="*/ 1 w 391"/>
                <a:gd name="T29" fmla="*/ 1 h 442"/>
                <a:gd name="T30" fmla="*/ 1 w 391"/>
                <a:gd name="T31" fmla="*/ 1 h 442"/>
                <a:gd name="T32" fmla="*/ 1 w 391"/>
                <a:gd name="T33" fmla="*/ 1 h 442"/>
                <a:gd name="T34" fmla="*/ 1 w 391"/>
                <a:gd name="T35" fmla="*/ 1 h 442"/>
                <a:gd name="T36" fmla="*/ 0 w 391"/>
                <a:gd name="T37" fmla="*/ 1 h 4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1"/>
                <a:gd name="T58" fmla="*/ 0 h 442"/>
                <a:gd name="T59" fmla="*/ 391 w 391"/>
                <a:gd name="T60" fmla="*/ 442 h 4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solidFill>
              <a:srgbClr val="FF3399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73" name="Freeform 469"/>
            <p:cNvSpPr>
              <a:spLocks/>
            </p:cNvSpPr>
            <p:nvPr/>
          </p:nvSpPr>
          <p:spPr bwMode="auto">
            <a:xfrm>
              <a:off x="4177572" y="4401655"/>
              <a:ext cx="428299" cy="400954"/>
            </a:xfrm>
            <a:custGeom>
              <a:avLst/>
              <a:gdLst>
                <a:gd name="T0" fmla="*/ 0 w 309"/>
                <a:gd name="T1" fmla="*/ 1 h 342"/>
                <a:gd name="T2" fmla="*/ 1 w 309"/>
                <a:gd name="T3" fmla="*/ 1 h 342"/>
                <a:gd name="T4" fmla="*/ 1 w 309"/>
                <a:gd name="T5" fmla="*/ 1 h 342"/>
                <a:gd name="T6" fmla="*/ 1 w 309"/>
                <a:gd name="T7" fmla="*/ 1 h 342"/>
                <a:gd name="T8" fmla="*/ 1 w 309"/>
                <a:gd name="T9" fmla="*/ 1 h 342"/>
                <a:gd name="T10" fmla="*/ 1 w 309"/>
                <a:gd name="T11" fmla="*/ 1 h 342"/>
                <a:gd name="T12" fmla="*/ 1 w 309"/>
                <a:gd name="T13" fmla="*/ 0 h 342"/>
                <a:gd name="T14" fmla="*/ 1 w 309"/>
                <a:gd name="T15" fmla="*/ 1 h 342"/>
                <a:gd name="T16" fmla="*/ 1 w 309"/>
                <a:gd name="T17" fmla="*/ 1 h 342"/>
                <a:gd name="T18" fmla="*/ 1 w 309"/>
                <a:gd name="T19" fmla="*/ 1 h 342"/>
                <a:gd name="T20" fmla="*/ 1 w 309"/>
                <a:gd name="T21" fmla="*/ 1 h 342"/>
                <a:gd name="T22" fmla="*/ 1 w 309"/>
                <a:gd name="T23" fmla="*/ 1 h 342"/>
                <a:gd name="T24" fmla="*/ 1 w 309"/>
                <a:gd name="T25" fmla="*/ 1 h 342"/>
                <a:gd name="T26" fmla="*/ 1 w 309"/>
                <a:gd name="T27" fmla="*/ 1 h 342"/>
                <a:gd name="T28" fmla="*/ 1 w 309"/>
                <a:gd name="T29" fmla="*/ 1 h 342"/>
                <a:gd name="T30" fmla="*/ 1 w 309"/>
                <a:gd name="T31" fmla="*/ 1 h 342"/>
                <a:gd name="T32" fmla="*/ 1 w 309"/>
                <a:gd name="T33" fmla="*/ 1 h 342"/>
                <a:gd name="T34" fmla="*/ 1 w 309"/>
                <a:gd name="T35" fmla="*/ 1 h 342"/>
                <a:gd name="T36" fmla="*/ 0 w 309"/>
                <a:gd name="T37" fmla="*/ 1 h 3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9"/>
                <a:gd name="T58" fmla="*/ 0 h 342"/>
                <a:gd name="T59" fmla="*/ 309 w 309"/>
                <a:gd name="T60" fmla="*/ 342 h 3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74" name="Freeform 470"/>
            <p:cNvSpPr>
              <a:spLocks/>
            </p:cNvSpPr>
            <p:nvPr/>
          </p:nvSpPr>
          <p:spPr bwMode="auto">
            <a:xfrm>
              <a:off x="4177572" y="4401655"/>
              <a:ext cx="428299" cy="400954"/>
            </a:xfrm>
            <a:custGeom>
              <a:avLst/>
              <a:gdLst>
                <a:gd name="T0" fmla="*/ 0 w 309"/>
                <a:gd name="T1" fmla="*/ 1 h 342"/>
                <a:gd name="T2" fmla="*/ 1 w 309"/>
                <a:gd name="T3" fmla="*/ 1 h 342"/>
                <a:gd name="T4" fmla="*/ 1 w 309"/>
                <a:gd name="T5" fmla="*/ 1 h 342"/>
                <a:gd name="T6" fmla="*/ 1 w 309"/>
                <a:gd name="T7" fmla="*/ 1 h 342"/>
                <a:gd name="T8" fmla="*/ 1 w 309"/>
                <a:gd name="T9" fmla="*/ 1 h 342"/>
                <a:gd name="T10" fmla="*/ 1 w 309"/>
                <a:gd name="T11" fmla="*/ 1 h 342"/>
                <a:gd name="T12" fmla="*/ 1 w 309"/>
                <a:gd name="T13" fmla="*/ 0 h 342"/>
                <a:gd name="T14" fmla="*/ 1 w 309"/>
                <a:gd name="T15" fmla="*/ 1 h 342"/>
                <a:gd name="T16" fmla="*/ 1 w 309"/>
                <a:gd name="T17" fmla="*/ 1 h 342"/>
                <a:gd name="T18" fmla="*/ 1 w 309"/>
                <a:gd name="T19" fmla="*/ 1 h 342"/>
                <a:gd name="T20" fmla="*/ 1 w 309"/>
                <a:gd name="T21" fmla="*/ 1 h 342"/>
                <a:gd name="T22" fmla="*/ 1 w 309"/>
                <a:gd name="T23" fmla="*/ 1 h 342"/>
                <a:gd name="T24" fmla="*/ 1 w 309"/>
                <a:gd name="T25" fmla="*/ 1 h 342"/>
                <a:gd name="T26" fmla="*/ 1 w 309"/>
                <a:gd name="T27" fmla="*/ 1 h 342"/>
                <a:gd name="T28" fmla="*/ 1 w 309"/>
                <a:gd name="T29" fmla="*/ 1 h 342"/>
                <a:gd name="T30" fmla="*/ 1 w 309"/>
                <a:gd name="T31" fmla="*/ 1 h 342"/>
                <a:gd name="T32" fmla="*/ 1 w 309"/>
                <a:gd name="T33" fmla="*/ 1 h 342"/>
                <a:gd name="T34" fmla="*/ 1 w 309"/>
                <a:gd name="T35" fmla="*/ 1 h 342"/>
                <a:gd name="T36" fmla="*/ 0 w 309"/>
                <a:gd name="T37" fmla="*/ 1 h 3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9"/>
                <a:gd name="T58" fmla="*/ 0 h 342"/>
                <a:gd name="T59" fmla="*/ 309 w 309"/>
                <a:gd name="T60" fmla="*/ 342 h 3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75" name="Freeform 471"/>
            <p:cNvSpPr>
              <a:spLocks/>
            </p:cNvSpPr>
            <p:nvPr/>
          </p:nvSpPr>
          <p:spPr bwMode="auto">
            <a:xfrm>
              <a:off x="4390656" y="4873252"/>
              <a:ext cx="121459" cy="51551"/>
            </a:xfrm>
            <a:custGeom>
              <a:avLst/>
              <a:gdLst>
                <a:gd name="T0" fmla="*/ 0 w 87"/>
                <a:gd name="T1" fmla="*/ 0 h 41"/>
                <a:gd name="T2" fmla="*/ 1 w 87"/>
                <a:gd name="T3" fmla="*/ 1 h 41"/>
                <a:gd name="T4" fmla="*/ 1 w 87"/>
                <a:gd name="T5" fmla="*/ 1 h 41"/>
                <a:gd name="T6" fmla="*/ 0 60000 65536"/>
                <a:gd name="T7" fmla="*/ 0 60000 65536"/>
                <a:gd name="T8" fmla="*/ 0 60000 65536"/>
                <a:gd name="T9" fmla="*/ 0 w 87"/>
                <a:gd name="T10" fmla="*/ 0 h 41"/>
                <a:gd name="T11" fmla="*/ 87 w 87"/>
                <a:gd name="T12" fmla="*/ 41 h 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76" name="Line 472"/>
            <p:cNvSpPr>
              <a:spLocks noChangeShapeType="1"/>
            </p:cNvSpPr>
            <p:nvPr/>
          </p:nvSpPr>
          <p:spPr bwMode="auto">
            <a:xfrm flipV="1">
              <a:off x="4390656" y="4800699"/>
              <a:ext cx="36224" cy="72553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77" name="Line 473"/>
            <p:cNvSpPr>
              <a:spLocks noChangeShapeType="1"/>
            </p:cNvSpPr>
            <p:nvPr/>
          </p:nvSpPr>
          <p:spPr bwMode="auto">
            <a:xfrm>
              <a:off x="4605874" y="4716689"/>
              <a:ext cx="164076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78" name="Freeform 474"/>
            <p:cNvSpPr>
              <a:spLocks/>
            </p:cNvSpPr>
            <p:nvPr/>
          </p:nvSpPr>
          <p:spPr bwMode="auto">
            <a:xfrm>
              <a:off x="4680454" y="4726236"/>
              <a:ext cx="507143" cy="265393"/>
            </a:xfrm>
            <a:custGeom>
              <a:avLst/>
              <a:gdLst>
                <a:gd name="T0" fmla="*/ 1 w 369"/>
                <a:gd name="T1" fmla="*/ 0 h 228"/>
                <a:gd name="T2" fmla="*/ 1 w 369"/>
                <a:gd name="T3" fmla="*/ 1 h 228"/>
                <a:gd name="T4" fmla="*/ 1 w 369"/>
                <a:gd name="T5" fmla="*/ 1 h 228"/>
                <a:gd name="T6" fmla="*/ 1 w 369"/>
                <a:gd name="T7" fmla="*/ 1 h 228"/>
                <a:gd name="T8" fmla="*/ 1 w 369"/>
                <a:gd name="T9" fmla="*/ 1 h 228"/>
                <a:gd name="T10" fmla="*/ 1 w 369"/>
                <a:gd name="T11" fmla="*/ 1 h 228"/>
                <a:gd name="T12" fmla="*/ 1 w 369"/>
                <a:gd name="T13" fmla="*/ 1 h 228"/>
                <a:gd name="T14" fmla="*/ 1 w 369"/>
                <a:gd name="T15" fmla="*/ 1 h 228"/>
                <a:gd name="T16" fmla="*/ 1 w 369"/>
                <a:gd name="T17" fmla="*/ 1 h 228"/>
                <a:gd name="T18" fmla="*/ 1 w 369"/>
                <a:gd name="T19" fmla="*/ 1 h 228"/>
                <a:gd name="T20" fmla="*/ 1 w 369"/>
                <a:gd name="T21" fmla="*/ 1 h 228"/>
                <a:gd name="T22" fmla="*/ 1 w 369"/>
                <a:gd name="T23" fmla="*/ 1 h 228"/>
                <a:gd name="T24" fmla="*/ 1 w 369"/>
                <a:gd name="T25" fmla="*/ 1 h 228"/>
                <a:gd name="T26" fmla="*/ 1 w 369"/>
                <a:gd name="T27" fmla="*/ 1 h 228"/>
                <a:gd name="T28" fmla="*/ 1 w 369"/>
                <a:gd name="T29" fmla="*/ 1 h 228"/>
                <a:gd name="T30" fmla="*/ 0 w 369"/>
                <a:gd name="T31" fmla="*/ 1 h 2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9"/>
                <a:gd name="T49" fmla="*/ 0 h 228"/>
                <a:gd name="T50" fmla="*/ 369 w 369"/>
                <a:gd name="T51" fmla="*/ 228 h 2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79" name="Freeform 475"/>
            <p:cNvSpPr>
              <a:spLocks/>
            </p:cNvSpPr>
            <p:nvPr/>
          </p:nvSpPr>
          <p:spPr bwMode="auto">
            <a:xfrm>
              <a:off x="4507854" y="4804518"/>
              <a:ext cx="172599" cy="120287"/>
            </a:xfrm>
            <a:custGeom>
              <a:avLst/>
              <a:gdLst>
                <a:gd name="T0" fmla="*/ 1 w 124"/>
                <a:gd name="T1" fmla="*/ 1 h 102"/>
                <a:gd name="T2" fmla="*/ 1 w 124"/>
                <a:gd name="T3" fmla="*/ 0 h 102"/>
                <a:gd name="T4" fmla="*/ 0 w 124"/>
                <a:gd name="T5" fmla="*/ 1 h 102"/>
                <a:gd name="T6" fmla="*/ 1 w 124"/>
                <a:gd name="T7" fmla="*/ 1 h 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"/>
                <a:gd name="T13" fmla="*/ 0 h 102"/>
                <a:gd name="T14" fmla="*/ 124 w 124"/>
                <a:gd name="T15" fmla="*/ 102 h 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80" name="Freeform 476"/>
            <p:cNvSpPr>
              <a:spLocks/>
            </p:cNvSpPr>
            <p:nvPr/>
          </p:nvSpPr>
          <p:spPr bwMode="auto">
            <a:xfrm>
              <a:off x="4390656" y="4709051"/>
              <a:ext cx="796937" cy="282576"/>
            </a:xfrm>
            <a:custGeom>
              <a:avLst/>
              <a:gdLst>
                <a:gd name="T0" fmla="*/ 1 w 578"/>
                <a:gd name="T1" fmla="*/ 1 h 242"/>
                <a:gd name="T2" fmla="*/ 1 w 578"/>
                <a:gd name="T3" fmla="*/ 1 h 242"/>
                <a:gd name="T4" fmla="*/ 1 w 578"/>
                <a:gd name="T5" fmla="*/ 1 h 242"/>
                <a:gd name="T6" fmla="*/ 1 w 578"/>
                <a:gd name="T7" fmla="*/ 1 h 242"/>
                <a:gd name="T8" fmla="*/ 1 w 578"/>
                <a:gd name="T9" fmla="*/ 1 h 242"/>
                <a:gd name="T10" fmla="*/ 1 w 578"/>
                <a:gd name="T11" fmla="*/ 1 h 242"/>
                <a:gd name="T12" fmla="*/ 1 w 578"/>
                <a:gd name="T13" fmla="*/ 1 h 242"/>
                <a:gd name="T14" fmla="*/ 1 w 578"/>
                <a:gd name="T15" fmla="*/ 1 h 242"/>
                <a:gd name="T16" fmla="*/ 1 w 578"/>
                <a:gd name="T17" fmla="*/ 1 h 242"/>
                <a:gd name="T18" fmla="*/ 1 w 578"/>
                <a:gd name="T19" fmla="*/ 1 h 242"/>
                <a:gd name="T20" fmla="*/ 1 w 578"/>
                <a:gd name="T21" fmla="*/ 1 h 242"/>
                <a:gd name="T22" fmla="*/ 1 w 578"/>
                <a:gd name="T23" fmla="*/ 1 h 242"/>
                <a:gd name="T24" fmla="*/ 1 w 578"/>
                <a:gd name="T25" fmla="*/ 1 h 242"/>
                <a:gd name="T26" fmla="*/ 1 w 578"/>
                <a:gd name="T27" fmla="*/ 1 h 242"/>
                <a:gd name="T28" fmla="*/ 1 w 578"/>
                <a:gd name="T29" fmla="*/ 1 h 242"/>
                <a:gd name="T30" fmla="*/ 1 w 578"/>
                <a:gd name="T31" fmla="*/ 1 h 242"/>
                <a:gd name="T32" fmla="*/ 1 w 578"/>
                <a:gd name="T33" fmla="*/ 1 h 242"/>
                <a:gd name="T34" fmla="*/ 1 w 578"/>
                <a:gd name="T35" fmla="*/ 0 h 242"/>
                <a:gd name="T36" fmla="*/ 1 w 578"/>
                <a:gd name="T37" fmla="*/ 1 h 242"/>
                <a:gd name="T38" fmla="*/ 1 w 578"/>
                <a:gd name="T39" fmla="*/ 1 h 242"/>
                <a:gd name="T40" fmla="*/ 0 w 578"/>
                <a:gd name="T41" fmla="*/ 1 h 242"/>
                <a:gd name="T42" fmla="*/ 1 w 578"/>
                <a:gd name="T43" fmla="*/ 1 h 242"/>
                <a:gd name="T44" fmla="*/ 1 w 578"/>
                <a:gd name="T45" fmla="*/ 1 h 242"/>
                <a:gd name="T46" fmla="*/ 1 w 578"/>
                <a:gd name="T47" fmla="*/ 1 h 242"/>
                <a:gd name="T48" fmla="*/ 1 w 578"/>
                <a:gd name="T49" fmla="*/ 1 h 242"/>
                <a:gd name="T50" fmla="*/ 1 w 578"/>
                <a:gd name="T51" fmla="*/ 1 h 2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78"/>
                <a:gd name="T79" fmla="*/ 0 h 242"/>
                <a:gd name="T80" fmla="*/ 578 w 578"/>
                <a:gd name="T81" fmla="*/ 242 h 24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81" name="Freeform 477"/>
            <p:cNvSpPr>
              <a:spLocks/>
            </p:cNvSpPr>
            <p:nvPr/>
          </p:nvSpPr>
          <p:spPr bwMode="auto">
            <a:xfrm>
              <a:off x="4390656" y="4709051"/>
              <a:ext cx="796937" cy="282576"/>
            </a:xfrm>
            <a:custGeom>
              <a:avLst/>
              <a:gdLst>
                <a:gd name="T0" fmla="*/ 1 w 578"/>
                <a:gd name="T1" fmla="*/ 1 h 242"/>
                <a:gd name="T2" fmla="*/ 1 w 578"/>
                <a:gd name="T3" fmla="*/ 1 h 242"/>
                <a:gd name="T4" fmla="*/ 1 w 578"/>
                <a:gd name="T5" fmla="*/ 1 h 242"/>
                <a:gd name="T6" fmla="*/ 1 w 578"/>
                <a:gd name="T7" fmla="*/ 1 h 242"/>
                <a:gd name="T8" fmla="*/ 1 w 578"/>
                <a:gd name="T9" fmla="*/ 1 h 242"/>
                <a:gd name="T10" fmla="*/ 1 w 578"/>
                <a:gd name="T11" fmla="*/ 1 h 242"/>
                <a:gd name="T12" fmla="*/ 1 w 578"/>
                <a:gd name="T13" fmla="*/ 1 h 242"/>
                <a:gd name="T14" fmla="*/ 1 w 578"/>
                <a:gd name="T15" fmla="*/ 1 h 242"/>
                <a:gd name="T16" fmla="*/ 1 w 578"/>
                <a:gd name="T17" fmla="*/ 1 h 242"/>
                <a:gd name="T18" fmla="*/ 1 w 578"/>
                <a:gd name="T19" fmla="*/ 1 h 242"/>
                <a:gd name="T20" fmla="*/ 1 w 578"/>
                <a:gd name="T21" fmla="*/ 1 h 242"/>
                <a:gd name="T22" fmla="*/ 1 w 578"/>
                <a:gd name="T23" fmla="*/ 1 h 242"/>
                <a:gd name="T24" fmla="*/ 1 w 578"/>
                <a:gd name="T25" fmla="*/ 1 h 242"/>
                <a:gd name="T26" fmla="*/ 1 w 578"/>
                <a:gd name="T27" fmla="*/ 1 h 242"/>
                <a:gd name="T28" fmla="*/ 1 w 578"/>
                <a:gd name="T29" fmla="*/ 1 h 242"/>
                <a:gd name="T30" fmla="*/ 1 w 578"/>
                <a:gd name="T31" fmla="*/ 1 h 242"/>
                <a:gd name="T32" fmla="*/ 1 w 578"/>
                <a:gd name="T33" fmla="*/ 1 h 242"/>
                <a:gd name="T34" fmla="*/ 1 w 578"/>
                <a:gd name="T35" fmla="*/ 0 h 242"/>
                <a:gd name="T36" fmla="*/ 1 w 578"/>
                <a:gd name="T37" fmla="*/ 1 h 242"/>
                <a:gd name="T38" fmla="*/ 1 w 578"/>
                <a:gd name="T39" fmla="*/ 1 h 242"/>
                <a:gd name="T40" fmla="*/ 0 w 578"/>
                <a:gd name="T41" fmla="*/ 1 h 242"/>
                <a:gd name="T42" fmla="*/ 1 w 578"/>
                <a:gd name="T43" fmla="*/ 1 h 242"/>
                <a:gd name="T44" fmla="*/ 1 w 578"/>
                <a:gd name="T45" fmla="*/ 1 h 242"/>
                <a:gd name="T46" fmla="*/ 1 w 578"/>
                <a:gd name="T47" fmla="*/ 1 h 242"/>
                <a:gd name="T48" fmla="*/ 1 w 578"/>
                <a:gd name="T49" fmla="*/ 1 h 242"/>
                <a:gd name="T50" fmla="*/ 1 w 578"/>
                <a:gd name="T51" fmla="*/ 1 h 2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78"/>
                <a:gd name="T79" fmla="*/ 0 h 242"/>
                <a:gd name="T80" fmla="*/ 578 w 578"/>
                <a:gd name="T81" fmla="*/ 242 h 24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82" name="Freeform 478"/>
            <p:cNvSpPr>
              <a:spLocks/>
            </p:cNvSpPr>
            <p:nvPr/>
          </p:nvSpPr>
          <p:spPr bwMode="auto">
            <a:xfrm>
              <a:off x="4546208" y="4090440"/>
              <a:ext cx="632863" cy="635798"/>
            </a:xfrm>
            <a:custGeom>
              <a:avLst/>
              <a:gdLst>
                <a:gd name="T0" fmla="*/ 1 w 455"/>
                <a:gd name="T1" fmla="*/ 0 h 540"/>
                <a:gd name="T2" fmla="*/ 1 w 455"/>
                <a:gd name="T3" fmla="*/ 1 h 540"/>
                <a:gd name="T4" fmla="*/ 1 w 455"/>
                <a:gd name="T5" fmla="*/ 1 h 540"/>
                <a:gd name="T6" fmla="*/ 1 w 455"/>
                <a:gd name="T7" fmla="*/ 1 h 540"/>
                <a:gd name="T8" fmla="*/ 1 w 455"/>
                <a:gd name="T9" fmla="*/ 1 h 540"/>
                <a:gd name="T10" fmla="*/ 1 w 455"/>
                <a:gd name="T11" fmla="*/ 1 h 540"/>
                <a:gd name="T12" fmla="*/ 1 w 455"/>
                <a:gd name="T13" fmla="*/ 1 h 540"/>
                <a:gd name="T14" fmla="*/ 1 w 455"/>
                <a:gd name="T15" fmla="*/ 1 h 540"/>
                <a:gd name="T16" fmla="*/ 0 w 455"/>
                <a:gd name="T17" fmla="*/ 1 h 540"/>
                <a:gd name="T18" fmla="*/ 1 w 455"/>
                <a:gd name="T19" fmla="*/ 1 h 540"/>
                <a:gd name="T20" fmla="*/ 1 w 455"/>
                <a:gd name="T21" fmla="*/ 1 h 540"/>
                <a:gd name="T22" fmla="*/ 1 w 455"/>
                <a:gd name="T23" fmla="*/ 1 h 540"/>
                <a:gd name="T24" fmla="*/ 1 w 455"/>
                <a:gd name="T25" fmla="*/ 1 h 540"/>
                <a:gd name="T26" fmla="*/ 1 w 455"/>
                <a:gd name="T27" fmla="*/ 1 h 540"/>
                <a:gd name="T28" fmla="*/ 1 w 455"/>
                <a:gd name="T29" fmla="*/ 1 h 540"/>
                <a:gd name="T30" fmla="*/ 1 w 455"/>
                <a:gd name="T31" fmla="*/ 1 h 540"/>
                <a:gd name="T32" fmla="*/ 1 w 455"/>
                <a:gd name="T33" fmla="*/ 1 h 540"/>
                <a:gd name="T34" fmla="*/ 1 w 455"/>
                <a:gd name="T35" fmla="*/ 0 h 5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5"/>
                <a:gd name="T55" fmla="*/ 0 h 540"/>
                <a:gd name="T56" fmla="*/ 455 w 455"/>
                <a:gd name="T57" fmla="*/ 540 h 5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83" name="Freeform 479"/>
            <p:cNvSpPr>
              <a:spLocks/>
            </p:cNvSpPr>
            <p:nvPr/>
          </p:nvSpPr>
          <p:spPr bwMode="auto">
            <a:xfrm>
              <a:off x="4546208" y="4090440"/>
              <a:ext cx="632863" cy="635798"/>
            </a:xfrm>
            <a:custGeom>
              <a:avLst/>
              <a:gdLst>
                <a:gd name="T0" fmla="*/ 1 w 455"/>
                <a:gd name="T1" fmla="*/ 0 h 540"/>
                <a:gd name="T2" fmla="*/ 1 w 455"/>
                <a:gd name="T3" fmla="*/ 1 h 540"/>
                <a:gd name="T4" fmla="*/ 1 w 455"/>
                <a:gd name="T5" fmla="*/ 1 h 540"/>
                <a:gd name="T6" fmla="*/ 1 w 455"/>
                <a:gd name="T7" fmla="*/ 1 h 540"/>
                <a:gd name="T8" fmla="*/ 1 w 455"/>
                <a:gd name="T9" fmla="*/ 1 h 540"/>
                <a:gd name="T10" fmla="*/ 1 w 455"/>
                <a:gd name="T11" fmla="*/ 1 h 540"/>
                <a:gd name="T12" fmla="*/ 1 w 455"/>
                <a:gd name="T13" fmla="*/ 1 h 540"/>
                <a:gd name="T14" fmla="*/ 1 w 455"/>
                <a:gd name="T15" fmla="*/ 1 h 540"/>
                <a:gd name="T16" fmla="*/ 0 w 455"/>
                <a:gd name="T17" fmla="*/ 1 h 540"/>
                <a:gd name="T18" fmla="*/ 1 w 455"/>
                <a:gd name="T19" fmla="*/ 1 h 540"/>
                <a:gd name="T20" fmla="*/ 1 w 455"/>
                <a:gd name="T21" fmla="*/ 1 h 540"/>
                <a:gd name="T22" fmla="*/ 1 w 455"/>
                <a:gd name="T23" fmla="*/ 1 h 540"/>
                <a:gd name="T24" fmla="*/ 1 w 455"/>
                <a:gd name="T25" fmla="*/ 1 h 540"/>
                <a:gd name="T26" fmla="*/ 1 w 455"/>
                <a:gd name="T27" fmla="*/ 1 h 540"/>
                <a:gd name="T28" fmla="*/ 1 w 455"/>
                <a:gd name="T29" fmla="*/ 1 h 540"/>
                <a:gd name="T30" fmla="*/ 1 w 455"/>
                <a:gd name="T31" fmla="*/ 1 h 540"/>
                <a:gd name="T32" fmla="*/ 1 w 455"/>
                <a:gd name="T33" fmla="*/ 1 h 540"/>
                <a:gd name="T34" fmla="*/ 1 w 455"/>
                <a:gd name="T35" fmla="*/ 0 h 5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5"/>
                <a:gd name="T55" fmla="*/ 0 h 540"/>
                <a:gd name="T56" fmla="*/ 455 w 455"/>
                <a:gd name="T57" fmla="*/ 540 h 5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84" name="Freeform 480"/>
            <p:cNvSpPr>
              <a:spLocks/>
            </p:cNvSpPr>
            <p:nvPr/>
          </p:nvSpPr>
          <p:spPr bwMode="auto">
            <a:xfrm>
              <a:off x="4273460" y="4017885"/>
              <a:ext cx="850209" cy="387591"/>
            </a:xfrm>
            <a:custGeom>
              <a:avLst/>
              <a:gdLst>
                <a:gd name="T0" fmla="*/ 1 w 618"/>
                <a:gd name="T1" fmla="*/ 1 h 330"/>
                <a:gd name="T2" fmla="*/ 1 w 618"/>
                <a:gd name="T3" fmla="*/ 1 h 330"/>
                <a:gd name="T4" fmla="*/ 1 w 618"/>
                <a:gd name="T5" fmla="*/ 1 h 330"/>
                <a:gd name="T6" fmla="*/ 1 w 618"/>
                <a:gd name="T7" fmla="*/ 1 h 330"/>
                <a:gd name="T8" fmla="*/ 1 w 618"/>
                <a:gd name="T9" fmla="*/ 1 h 330"/>
                <a:gd name="T10" fmla="*/ 0 w 618"/>
                <a:gd name="T11" fmla="*/ 1 h 330"/>
                <a:gd name="T12" fmla="*/ 1 w 618"/>
                <a:gd name="T13" fmla="*/ 1 h 330"/>
                <a:gd name="T14" fmla="*/ 1 w 618"/>
                <a:gd name="T15" fmla="*/ 1 h 330"/>
                <a:gd name="T16" fmla="*/ 1 w 618"/>
                <a:gd name="T17" fmla="*/ 1 h 330"/>
                <a:gd name="T18" fmla="*/ 1 w 618"/>
                <a:gd name="T19" fmla="*/ 1 h 330"/>
                <a:gd name="T20" fmla="*/ 1 w 618"/>
                <a:gd name="T21" fmla="*/ 1 h 330"/>
                <a:gd name="T22" fmla="*/ 1 w 618"/>
                <a:gd name="T23" fmla="*/ 1 h 330"/>
                <a:gd name="T24" fmla="*/ 1 w 618"/>
                <a:gd name="T25" fmla="*/ 1 h 330"/>
                <a:gd name="T26" fmla="*/ 1 w 618"/>
                <a:gd name="T27" fmla="*/ 1 h 330"/>
                <a:gd name="T28" fmla="*/ 1 w 618"/>
                <a:gd name="T29" fmla="*/ 1 h 330"/>
                <a:gd name="T30" fmla="*/ 1 w 618"/>
                <a:gd name="T31" fmla="*/ 1 h 330"/>
                <a:gd name="T32" fmla="*/ 1 w 618"/>
                <a:gd name="T33" fmla="*/ 1 h 330"/>
                <a:gd name="T34" fmla="*/ 1 w 618"/>
                <a:gd name="T35" fmla="*/ 1 h 330"/>
                <a:gd name="T36" fmla="*/ 1 w 618"/>
                <a:gd name="T37" fmla="*/ 1 h 330"/>
                <a:gd name="T38" fmla="*/ 1 w 618"/>
                <a:gd name="T39" fmla="*/ 1 h 330"/>
                <a:gd name="T40" fmla="*/ 1 w 618"/>
                <a:gd name="T41" fmla="*/ 1 h 330"/>
                <a:gd name="T42" fmla="*/ 1 w 618"/>
                <a:gd name="T43" fmla="*/ 1 h 330"/>
                <a:gd name="T44" fmla="*/ 1 w 618"/>
                <a:gd name="T45" fmla="*/ 1 h 330"/>
                <a:gd name="T46" fmla="*/ 1 w 618"/>
                <a:gd name="T47" fmla="*/ 1 h 330"/>
                <a:gd name="T48" fmla="*/ 1 w 618"/>
                <a:gd name="T49" fmla="*/ 1 h 330"/>
                <a:gd name="T50" fmla="*/ 1 w 618"/>
                <a:gd name="T51" fmla="*/ 0 h 330"/>
                <a:gd name="T52" fmla="*/ 1 w 618"/>
                <a:gd name="T53" fmla="*/ 1 h 330"/>
                <a:gd name="T54" fmla="*/ 1 w 618"/>
                <a:gd name="T55" fmla="*/ 1 h 330"/>
                <a:gd name="T56" fmla="*/ 1 w 618"/>
                <a:gd name="T57" fmla="*/ 1 h 330"/>
                <a:gd name="T58" fmla="*/ 1 w 618"/>
                <a:gd name="T59" fmla="*/ 1 h 330"/>
                <a:gd name="T60" fmla="*/ 1 w 618"/>
                <a:gd name="T61" fmla="*/ 1 h 330"/>
                <a:gd name="T62" fmla="*/ 1 w 618"/>
                <a:gd name="T63" fmla="*/ 1 h 330"/>
                <a:gd name="T64" fmla="*/ 1 w 618"/>
                <a:gd name="T65" fmla="*/ 1 h 330"/>
                <a:gd name="T66" fmla="*/ 1 w 618"/>
                <a:gd name="T67" fmla="*/ 1 h 330"/>
                <a:gd name="T68" fmla="*/ 1 w 618"/>
                <a:gd name="T69" fmla="*/ 1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18"/>
                <a:gd name="T106" fmla="*/ 0 h 330"/>
                <a:gd name="T107" fmla="*/ 618 w 618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85" name="Freeform 481"/>
            <p:cNvSpPr>
              <a:spLocks/>
            </p:cNvSpPr>
            <p:nvPr/>
          </p:nvSpPr>
          <p:spPr bwMode="auto">
            <a:xfrm>
              <a:off x="4273460" y="4017885"/>
              <a:ext cx="850209" cy="387591"/>
            </a:xfrm>
            <a:custGeom>
              <a:avLst/>
              <a:gdLst>
                <a:gd name="T0" fmla="*/ 1 w 618"/>
                <a:gd name="T1" fmla="*/ 1 h 330"/>
                <a:gd name="T2" fmla="*/ 1 w 618"/>
                <a:gd name="T3" fmla="*/ 1 h 330"/>
                <a:gd name="T4" fmla="*/ 1 w 618"/>
                <a:gd name="T5" fmla="*/ 1 h 330"/>
                <a:gd name="T6" fmla="*/ 1 w 618"/>
                <a:gd name="T7" fmla="*/ 1 h 330"/>
                <a:gd name="T8" fmla="*/ 1 w 618"/>
                <a:gd name="T9" fmla="*/ 1 h 330"/>
                <a:gd name="T10" fmla="*/ 0 w 618"/>
                <a:gd name="T11" fmla="*/ 1 h 330"/>
                <a:gd name="T12" fmla="*/ 1 w 618"/>
                <a:gd name="T13" fmla="*/ 1 h 330"/>
                <a:gd name="T14" fmla="*/ 1 w 618"/>
                <a:gd name="T15" fmla="*/ 1 h 330"/>
                <a:gd name="T16" fmla="*/ 1 w 618"/>
                <a:gd name="T17" fmla="*/ 1 h 330"/>
                <a:gd name="T18" fmla="*/ 1 w 618"/>
                <a:gd name="T19" fmla="*/ 1 h 330"/>
                <a:gd name="T20" fmla="*/ 1 w 618"/>
                <a:gd name="T21" fmla="*/ 1 h 330"/>
                <a:gd name="T22" fmla="*/ 1 w 618"/>
                <a:gd name="T23" fmla="*/ 1 h 330"/>
                <a:gd name="T24" fmla="*/ 1 w 618"/>
                <a:gd name="T25" fmla="*/ 1 h 330"/>
                <a:gd name="T26" fmla="*/ 1 w 618"/>
                <a:gd name="T27" fmla="*/ 1 h 330"/>
                <a:gd name="T28" fmla="*/ 1 w 618"/>
                <a:gd name="T29" fmla="*/ 1 h 330"/>
                <a:gd name="T30" fmla="*/ 1 w 618"/>
                <a:gd name="T31" fmla="*/ 1 h 330"/>
                <a:gd name="T32" fmla="*/ 1 w 618"/>
                <a:gd name="T33" fmla="*/ 1 h 330"/>
                <a:gd name="T34" fmla="*/ 1 w 618"/>
                <a:gd name="T35" fmla="*/ 1 h 330"/>
                <a:gd name="T36" fmla="*/ 1 w 618"/>
                <a:gd name="T37" fmla="*/ 1 h 330"/>
                <a:gd name="T38" fmla="*/ 1 w 618"/>
                <a:gd name="T39" fmla="*/ 1 h 330"/>
                <a:gd name="T40" fmla="*/ 1 w 618"/>
                <a:gd name="T41" fmla="*/ 1 h 330"/>
                <a:gd name="T42" fmla="*/ 1 w 618"/>
                <a:gd name="T43" fmla="*/ 1 h 330"/>
                <a:gd name="T44" fmla="*/ 1 w 618"/>
                <a:gd name="T45" fmla="*/ 1 h 330"/>
                <a:gd name="T46" fmla="*/ 1 w 618"/>
                <a:gd name="T47" fmla="*/ 1 h 330"/>
                <a:gd name="T48" fmla="*/ 1 w 618"/>
                <a:gd name="T49" fmla="*/ 1 h 330"/>
                <a:gd name="T50" fmla="*/ 1 w 618"/>
                <a:gd name="T51" fmla="*/ 0 h 330"/>
                <a:gd name="T52" fmla="*/ 1 w 618"/>
                <a:gd name="T53" fmla="*/ 1 h 330"/>
                <a:gd name="T54" fmla="*/ 1 w 618"/>
                <a:gd name="T55" fmla="*/ 1 h 330"/>
                <a:gd name="T56" fmla="*/ 1 w 618"/>
                <a:gd name="T57" fmla="*/ 1 h 330"/>
                <a:gd name="T58" fmla="*/ 1 w 618"/>
                <a:gd name="T59" fmla="*/ 1 h 330"/>
                <a:gd name="T60" fmla="*/ 1 w 618"/>
                <a:gd name="T61" fmla="*/ 1 h 330"/>
                <a:gd name="T62" fmla="*/ 1 w 618"/>
                <a:gd name="T63" fmla="*/ 1 h 330"/>
                <a:gd name="T64" fmla="*/ 1 w 618"/>
                <a:gd name="T65" fmla="*/ 1 h 330"/>
                <a:gd name="T66" fmla="*/ 1 w 618"/>
                <a:gd name="T67" fmla="*/ 1 h 330"/>
                <a:gd name="T68" fmla="*/ 1 w 618"/>
                <a:gd name="T69" fmla="*/ 1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18"/>
                <a:gd name="T106" fmla="*/ 0 h 330"/>
                <a:gd name="T107" fmla="*/ 618 w 618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solidFill>
              <a:srgbClr val="FFFF00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86" name="Freeform 482"/>
            <p:cNvSpPr>
              <a:spLocks/>
            </p:cNvSpPr>
            <p:nvPr/>
          </p:nvSpPr>
          <p:spPr bwMode="auto">
            <a:xfrm>
              <a:off x="3634206" y="3464187"/>
              <a:ext cx="818246" cy="874460"/>
            </a:xfrm>
            <a:custGeom>
              <a:avLst/>
              <a:gdLst>
                <a:gd name="T0" fmla="*/ 1 w 593"/>
                <a:gd name="T1" fmla="*/ 1 h 743"/>
                <a:gd name="T2" fmla="*/ 0 w 593"/>
                <a:gd name="T3" fmla="*/ 1 h 743"/>
                <a:gd name="T4" fmla="*/ 1 w 593"/>
                <a:gd name="T5" fmla="*/ 1 h 743"/>
                <a:gd name="T6" fmla="*/ 1 w 593"/>
                <a:gd name="T7" fmla="*/ 1 h 743"/>
                <a:gd name="T8" fmla="*/ 1 w 593"/>
                <a:gd name="T9" fmla="*/ 1 h 743"/>
                <a:gd name="T10" fmla="*/ 1 w 593"/>
                <a:gd name="T11" fmla="*/ 1 h 743"/>
                <a:gd name="T12" fmla="*/ 1 w 593"/>
                <a:gd name="T13" fmla="*/ 1 h 743"/>
                <a:gd name="T14" fmla="*/ 1 w 593"/>
                <a:gd name="T15" fmla="*/ 1 h 743"/>
                <a:gd name="T16" fmla="*/ 1 w 593"/>
                <a:gd name="T17" fmla="*/ 1 h 743"/>
                <a:gd name="T18" fmla="*/ 1 w 593"/>
                <a:gd name="T19" fmla="*/ 1 h 743"/>
                <a:gd name="T20" fmla="*/ 1 w 593"/>
                <a:gd name="T21" fmla="*/ 1 h 743"/>
                <a:gd name="T22" fmla="*/ 1 w 593"/>
                <a:gd name="T23" fmla="*/ 1 h 743"/>
                <a:gd name="T24" fmla="*/ 1 w 593"/>
                <a:gd name="T25" fmla="*/ 1 h 743"/>
                <a:gd name="T26" fmla="*/ 1 w 593"/>
                <a:gd name="T27" fmla="*/ 1 h 743"/>
                <a:gd name="T28" fmla="*/ 1 w 593"/>
                <a:gd name="T29" fmla="*/ 1 h 743"/>
                <a:gd name="T30" fmla="*/ 1 w 593"/>
                <a:gd name="T31" fmla="*/ 1 h 743"/>
                <a:gd name="T32" fmla="*/ 1 w 593"/>
                <a:gd name="T33" fmla="*/ 1 h 743"/>
                <a:gd name="T34" fmla="*/ 1 w 593"/>
                <a:gd name="T35" fmla="*/ 1 h 743"/>
                <a:gd name="T36" fmla="*/ 1 w 593"/>
                <a:gd name="T37" fmla="*/ 1 h 743"/>
                <a:gd name="T38" fmla="*/ 1 w 593"/>
                <a:gd name="T39" fmla="*/ 1 h 743"/>
                <a:gd name="T40" fmla="*/ 1 w 593"/>
                <a:gd name="T41" fmla="*/ 1 h 743"/>
                <a:gd name="T42" fmla="*/ 1 w 593"/>
                <a:gd name="T43" fmla="*/ 1 h 743"/>
                <a:gd name="T44" fmla="*/ 1 w 593"/>
                <a:gd name="T45" fmla="*/ 1 h 743"/>
                <a:gd name="T46" fmla="*/ 1 w 593"/>
                <a:gd name="T47" fmla="*/ 1 h 743"/>
                <a:gd name="T48" fmla="*/ 1 w 593"/>
                <a:gd name="T49" fmla="*/ 1 h 743"/>
                <a:gd name="T50" fmla="*/ 1 w 593"/>
                <a:gd name="T51" fmla="*/ 0 h 743"/>
                <a:gd name="T52" fmla="*/ 1 w 593"/>
                <a:gd name="T53" fmla="*/ 1 h 743"/>
                <a:gd name="T54" fmla="*/ 1 w 593"/>
                <a:gd name="T55" fmla="*/ 1 h 743"/>
                <a:gd name="T56" fmla="*/ 1 w 593"/>
                <a:gd name="T57" fmla="*/ 1 h 743"/>
                <a:gd name="T58" fmla="*/ 1 w 593"/>
                <a:gd name="T59" fmla="*/ 1 h 743"/>
                <a:gd name="T60" fmla="*/ 1 w 593"/>
                <a:gd name="T61" fmla="*/ 1 h 743"/>
                <a:gd name="T62" fmla="*/ 1 w 593"/>
                <a:gd name="T63" fmla="*/ 1 h 743"/>
                <a:gd name="T64" fmla="*/ 1 w 593"/>
                <a:gd name="T65" fmla="*/ 1 h 743"/>
                <a:gd name="T66" fmla="*/ 1 w 593"/>
                <a:gd name="T67" fmla="*/ 1 h 743"/>
                <a:gd name="T68" fmla="*/ 1 w 593"/>
                <a:gd name="T69" fmla="*/ 1 h 743"/>
                <a:gd name="T70" fmla="*/ 1 w 593"/>
                <a:gd name="T71" fmla="*/ 1 h 743"/>
                <a:gd name="T72" fmla="*/ 1 w 593"/>
                <a:gd name="T73" fmla="*/ 1 h 743"/>
                <a:gd name="T74" fmla="*/ 1 w 593"/>
                <a:gd name="T75" fmla="*/ 1 h 743"/>
                <a:gd name="T76" fmla="*/ 1 w 593"/>
                <a:gd name="T77" fmla="*/ 1 h 743"/>
                <a:gd name="T78" fmla="*/ 1 w 593"/>
                <a:gd name="T79" fmla="*/ 1 h 743"/>
                <a:gd name="T80" fmla="*/ 1 w 593"/>
                <a:gd name="T81" fmla="*/ 1 h 743"/>
                <a:gd name="T82" fmla="*/ 1 w 593"/>
                <a:gd name="T83" fmla="*/ 1 h 743"/>
                <a:gd name="T84" fmla="*/ 1 w 593"/>
                <a:gd name="T85" fmla="*/ 1 h 743"/>
                <a:gd name="T86" fmla="*/ 1 w 593"/>
                <a:gd name="T87" fmla="*/ 1 h 743"/>
                <a:gd name="T88" fmla="*/ 1 w 593"/>
                <a:gd name="T89" fmla="*/ 1 h 743"/>
                <a:gd name="T90" fmla="*/ 1 w 593"/>
                <a:gd name="T91" fmla="*/ 1 h 743"/>
                <a:gd name="T92" fmla="*/ 1 w 593"/>
                <a:gd name="T93" fmla="*/ 1 h 7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3"/>
                <a:gd name="T142" fmla="*/ 0 h 743"/>
                <a:gd name="T143" fmla="*/ 593 w 593"/>
                <a:gd name="T144" fmla="*/ 743 h 7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87" name="Freeform 483"/>
            <p:cNvSpPr>
              <a:spLocks/>
            </p:cNvSpPr>
            <p:nvPr/>
          </p:nvSpPr>
          <p:spPr bwMode="auto">
            <a:xfrm>
              <a:off x="3634206" y="3464187"/>
              <a:ext cx="818246" cy="874460"/>
            </a:xfrm>
            <a:custGeom>
              <a:avLst/>
              <a:gdLst>
                <a:gd name="T0" fmla="*/ 1 w 593"/>
                <a:gd name="T1" fmla="*/ 1 h 743"/>
                <a:gd name="T2" fmla="*/ 0 w 593"/>
                <a:gd name="T3" fmla="*/ 1 h 743"/>
                <a:gd name="T4" fmla="*/ 1 w 593"/>
                <a:gd name="T5" fmla="*/ 1 h 743"/>
                <a:gd name="T6" fmla="*/ 1 w 593"/>
                <a:gd name="T7" fmla="*/ 1 h 743"/>
                <a:gd name="T8" fmla="*/ 1 w 593"/>
                <a:gd name="T9" fmla="*/ 1 h 743"/>
                <a:gd name="T10" fmla="*/ 1 w 593"/>
                <a:gd name="T11" fmla="*/ 1 h 743"/>
                <a:gd name="T12" fmla="*/ 1 w 593"/>
                <a:gd name="T13" fmla="*/ 1 h 743"/>
                <a:gd name="T14" fmla="*/ 1 w 593"/>
                <a:gd name="T15" fmla="*/ 1 h 743"/>
                <a:gd name="T16" fmla="*/ 1 w 593"/>
                <a:gd name="T17" fmla="*/ 1 h 743"/>
                <a:gd name="T18" fmla="*/ 1 w 593"/>
                <a:gd name="T19" fmla="*/ 1 h 743"/>
                <a:gd name="T20" fmla="*/ 1 w 593"/>
                <a:gd name="T21" fmla="*/ 1 h 743"/>
                <a:gd name="T22" fmla="*/ 1 w 593"/>
                <a:gd name="T23" fmla="*/ 1 h 743"/>
                <a:gd name="T24" fmla="*/ 1 w 593"/>
                <a:gd name="T25" fmla="*/ 1 h 743"/>
                <a:gd name="T26" fmla="*/ 1 w 593"/>
                <a:gd name="T27" fmla="*/ 1 h 743"/>
                <a:gd name="T28" fmla="*/ 1 w 593"/>
                <a:gd name="T29" fmla="*/ 1 h 743"/>
                <a:gd name="T30" fmla="*/ 1 w 593"/>
                <a:gd name="T31" fmla="*/ 1 h 743"/>
                <a:gd name="T32" fmla="*/ 1 w 593"/>
                <a:gd name="T33" fmla="*/ 1 h 743"/>
                <a:gd name="T34" fmla="*/ 1 w 593"/>
                <a:gd name="T35" fmla="*/ 1 h 743"/>
                <a:gd name="T36" fmla="*/ 1 w 593"/>
                <a:gd name="T37" fmla="*/ 1 h 743"/>
                <a:gd name="T38" fmla="*/ 1 w 593"/>
                <a:gd name="T39" fmla="*/ 1 h 743"/>
                <a:gd name="T40" fmla="*/ 1 w 593"/>
                <a:gd name="T41" fmla="*/ 1 h 743"/>
                <a:gd name="T42" fmla="*/ 1 w 593"/>
                <a:gd name="T43" fmla="*/ 1 h 743"/>
                <a:gd name="T44" fmla="*/ 1 w 593"/>
                <a:gd name="T45" fmla="*/ 1 h 743"/>
                <a:gd name="T46" fmla="*/ 1 w 593"/>
                <a:gd name="T47" fmla="*/ 1 h 743"/>
                <a:gd name="T48" fmla="*/ 1 w 593"/>
                <a:gd name="T49" fmla="*/ 1 h 743"/>
                <a:gd name="T50" fmla="*/ 1 w 593"/>
                <a:gd name="T51" fmla="*/ 0 h 743"/>
                <a:gd name="T52" fmla="*/ 1 w 593"/>
                <a:gd name="T53" fmla="*/ 1 h 743"/>
                <a:gd name="T54" fmla="*/ 1 w 593"/>
                <a:gd name="T55" fmla="*/ 1 h 743"/>
                <a:gd name="T56" fmla="*/ 1 w 593"/>
                <a:gd name="T57" fmla="*/ 1 h 743"/>
                <a:gd name="T58" fmla="*/ 1 w 593"/>
                <a:gd name="T59" fmla="*/ 1 h 743"/>
                <a:gd name="T60" fmla="*/ 1 w 593"/>
                <a:gd name="T61" fmla="*/ 1 h 743"/>
                <a:gd name="T62" fmla="*/ 1 w 593"/>
                <a:gd name="T63" fmla="*/ 1 h 743"/>
                <a:gd name="T64" fmla="*/ 1 w 593"/>
                <a:gd name="T65" fmla="*/ 1 h 743"/>
                <a:gd name="T66" fmla="*/ 1 w 593"/>
                <a:gd name="T67" fmla="*/ 1 h 743"/>
                <a:gd name="T68" fmla="*/ 1 w 593"/>
                <a:gd name="T69" fmla="*/ 1 h 743"/>
                <a:gd name="T70" fmla="*/ 1 w 593"/>
                <a:gd name="T71" fmla="*/ 1 h 743"/>
                <a:gd name="T72" fmla="*/ 1 w 593"/>
                <a:gd name="T73" fmla="*/ 1 h 743"/>
                <a:gd name="T74" fmla="*/ 1 w 593"/>
                <a:gd name="T75" fmla="*/ 1 h 743"/>
                <a:gd name="T76" fmla="*/ 1 w 593"/>
                <a:gd name="T77" fmla="*/ 1 h 743"/>
                <a:gd name="T78" fmla="*/ 1 w 593"/>
                <a:gd name="T79" fmla="*/ 1 h 743"/>
                <a:gd name="T80" fmla="*/ 1 w 593"/>
                <a:gd name="T81" fmla="*/ 1 h 743"/>
                <a:gd name="T82" fmla="*/ 1 w 593"/>
                <a:gd name="T83" fmla="*/ 1 h 743"/>
                <a:gd name="T84" fmla="*/ 1 w 593"/>
                <a:gd name="T85" fmla="*/ 1 h 743"/>
                <a:gd name="T86" fmla="*/ 1 w 593"/>
                <a:gd name="T87" fmla="*/ 1 h 743"/>
                <a:gd name="T88" fmla="*/ 1 w 593"/>
                <a:gd name="T89" fmla="*/ 1 h 743"/>
                <a:gd name="T90" fmla="*/ 1 w 593"/>
                <a:gd name="T91" fmla="*/ 1 h 743"/>
                <a:gd name="T92" fmla="*/ 1 w 593"/>
                <a:gd name="T93" fmla="*/ 1 h 7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3"/>
                <a:gd name="T142" fmla="*/ 0 h 743"/>
                <a:gd name="T143" fmla="*/ 593 w 593"/>
                <a:gd name="T144" fmla="*/ 743 h 7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88" name="Freeform 484"/>
            <p:cNvSpPr>
              <a:spLocks/>
            </p:cNvSpPr>
            <p:nvPr/>
          </p:nvSpPr>
          <p:spPr bwMode="auto">
            <a:xfrm>
              <a:off x="2909717" y="3889962"/>
              <a:ext cx="519927" cy="530786"/>
            </a:xfrm>
            <a:custGeom>
              <a:avLst/>
              <a:gdLst>
                <a:gd name="T0" fmla="*/ 0 w 376"/>
                <a:gd name="T1" fmla="*/ 1 h 449"/>
                <a:gd name="T2" fmla="*/ 1 w 376"/>
                <a:gd name="T3" fmla="*/ 0 h 449"/>
                <a:gd name="T4" fmla="*/ 1 w 376"/>
                <a:gd name="T5" fmla="*/ 1 h 449"/>
                <a:gd name="T6" fmla="*/ 1 w 376"/>
                <a:gd name="T7" fmla="*/ 1 h 449"/>
                <a:gd name="T8" fmla="*/ 1 w 376"/>
                <a:gd name="T9" fmla="*/ 1 h 449"/>
                <a:gd name="T10" fmla="*/ 1 w 376"/>
                <a:gd name="T11" fmla="*/ 1 h 449"/>
                <a:gd name="T12" fmla="*/ 1 w 376"/>
                <a:gd name="T13" fmla="*/ 1 h 449"/>
                <a:gd name="T14" fmla="*/ 1 w 376"/>
                <a:gd name="T15" fmla="*/ 1 h 449"/>
                <a:gd name="T16" fmla="*/ 1 w 376"/>
                <a:gd name="T17" fmla="*/ 1 h 449"/>
                <a:gd name="T18" fmla="*/ 1 w 376"/>
                <a:gd name="T19" fmla="*/ 1 h 449"/>
                <a:gd name="T20" fmla="*/ 1 w 376"/>
                <a:gd name="T21" fmla="*/ 1 h 449"/>
                <a:gd name="T22" fmla="*/ 1 w 376"/>
                <a:gd name="T23" fmla="*/ 1 h 449"/>
                <a:gd name="T24" fmla="*/ 1 w 376"/>
                <a:gd name="T25" fmla="*/ 1 h 449"/>
                <a:gd name="T26" fmla="*/ 1 w 376"/>
                <a:gd name="T27" fmla="*/ 1 h 449"/>
                <a:gd name="T28" fmla="*/ 1 w 376"/>
                <a:gd name="T29" fmla="*/ 1 h 449"/>
                <a:gd name="T30" fmla="*/ 1 w 376"/>
                <a:gd name="T31" fmla="*/ 1 h 449"/>
                <a:gd name="T32" fmla="*/ 1 w 376"/>
                <a:gd name="T33" fmla="*/ 1 h 449"/>
                <a:gd name="T34" fmla="*/ 1 w 376"/>
                <a:gd name="T35" fmla="*/ 1 h 449"/>
                <a:gd name="T36" fmla="*/ 1 w 376"/>
                <a:gd name="T37" fmla="*/ 1 h 449"/>
                <a:gd name="T38" fmla="*/ 1 w 376"/>
                <a:gd name="T39" fmla="*/ 1 h 449"/>
                <a:gd name="T40" fmla="*/ 1 w 376"/>
                <a:gd name="T41" fmla="*/ 1 h 449"/>
                <a:gd name="T42" fmla="*/ 1 w 376"/>
                <a:gd name="T43" fmla="*/ 1 h 449"/>
                <a:gd name="T44" fmla="*/ 1 w 376"/>
                <a:gd name="T45" fmla="*/ 1 h 449"/>
                <a:gd name="T46" fmla="*/ 1 w 376"/>
                <a:gd name="T47" fmla="*/ 1 h 449"/>
                <a:gd name="T48" fmla="*/ 1 w 376"/>
                <a:gd name="T49" fmla="*/ 1 h 449"/>
                <a:gd name="T50" fmla="*/ 1 w 376"/>
                <a:gd name="T51" fmla="*/ 1 h 449"/>
                <a:gd name="T52" fmla="*/ 1 w 376"/>
                <a:gd name="T53" fmla="*/ 1 h 449"/>
                <a:gd name="T54" fmla="*/ 1 w 376"/>
                <a:gd name="T55" fmla="*/ 1 h 449"/>
                <a:gd name="T56" fmla="*/ 1 w 376"/>
                <a:gd name="T57" fmla="*/ 1 h 449"/>
                <a:gd name="T58" fmla="*/ 1 w 376"/>
                <a:gd name="T59" fmla="*/ 1 h 449"/>
                <a:gd name="T60" fmla="*/ 1 w 376"/>
                <a:gd name="T61" fmla="*/ 1 h 449"/>
                <a:gd name="T62" fmla="*/ 0 w 376"/>
                <a:gd name="T63" fmla="*/ 1 h 4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6"/>
                <a:gd name="T97" fmla="*/ 0 h 449"/>
                <a:gd name="T98" fmla="*/ 376 w 376"/>
                <a:gd name="T99" fmla="*/ 449 h 4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89" name="Freeform 485"/>
            <p:cNvSpPr>
              <a:spLocks/>
            </p:cNvSpPr>
            <p:nvPr/>
          </p:nvSpPr>
          <p:spPr bwMode="auto">
            <a:xfrm>
              <a:off x="2909717" y="3889962"/>
              <a:ext cx="519927" cy="530786"/>
            </a:xfrm>
            <a:custGeom>
              <a:avLst/>
              <a:gdLst>
                <a:gd name="T0" fmla="*/ 0 w 376"/>
                <a:gd name="T1" fmla="*/ 1 h 449"/>
                <a:gd name="T2" fmla="*/ 1 w 376"/>
                <a:gd name="T3" fmla="*/ 0 h 449"/>
                <a:gd name="T4" fmla="*/ 1 w 376"/>
                <a:gd name="T5" fmla="*/ 1 h 449"/>
                <a:gd name="T6" fmla="*/ 1 w 376"/>
                <a:gd name="T7" fmla="*/ 1 h 449"/>
                <a:gd name="T8" fmla="*/ 1 w 376"/>
                <a:gd name="T9" fmla="*/ 1 h 449"/>
                <a:gd name="T10" fmla="*/ 1 w 376"/>
                <a:gd name="T11" fmla="*/ 1 h 449"/>
                <a:gd name="T12" fmla="*/ 1 w 376"/>
                <a:gd name="T13" fmla="*/ 1 h 449"/>
                <a:gd name="T14" fmla="*/ 1 w 376"/>
                <a:gd name="T15" fmla="*/ 1 h 449"/>
                <a:gd name="T16" fmla="*/ 1 w 376"/>
                <a:gd name="T17" fmla="*/ 1 h 449"/>
                <a:gd name="T18" fmla="*/ 1 w 376"/>
                <a:gd name="T19" fmla="*/ 1 h 449"/>
                <a:gd name="T20" fmla="*/ 1 w 376"/>
                <a:gd name="T21" fmla="*/ 1 h 449"/>
                <a:gd name="T22" fmla="*/ 1 w 376"/>
                <a:gd name="T23" fmla="*/ 1 h 449"/>
                <a:gd name="T24" fmla="*/ 1 w 376"/>
                <a:gd name="T25" fmla="*/ 1 h 449"/>
                <a:gd name="T26" fmla="*/ 1 w 376"/>
                <a:gd name="T27" fmla="*/ 1 h 449"/>
                <a:gd name="T28" fmla="*/ 1 w 376"/>
                <a:gd name="T29" fmla="*/ 1 h 449"/>
                <a:gd name="T30" fmla="*/ 1 w 376"/>
                <a:gd name="T31" fmla="*/ 1 h 449"/>
                <a:gd name="T32" fmla="*/ 1 w 376"/>
                <a:gd name="T33" fmla="*/ 1 h 449"/>
                <a:gd name="T34" fmla="*/ 1 w 376"/>
                <a:gd name="T35" fmla="*/ 1 h 449"/>
                <a:gd name="T36" fmla="*/ 1 w 376"/>
                <a:gd name="T37" fmla="*/ 1 h 449"/>
                <a:gd name="T38" fmla="*/ 1 w 376"/>
                <a:gd name="T39" fmla="*/ 1 h 449"/>
                <a:gd name="T40" fmla="*/ 1 w 376"/>
                <a:gd name="T41" fmla="*/ 1 h 449"/>
                <a:gd name="T42" fmla="*/ 1 w 376"/>
                <a:gd name="T43" fmla="*/ 1 h 449"/>
                <a:gd name="T44" fmla="*/ 1 w 376"/>
                <a:gd name="T45" fmla="*/ 1 h 449"/>
                <a:gd name="T46" fmla="*/ 1 w 376"/>
                <a:gd name="T47" fmla="*/ 1 h 449"/>
                <a:gd name="T48" fmla="*/ 1 w 376"/>
                <a:gd name="T49" fmla="*/ 1 h 449"/>
                <a:gd name="T50" fmla="*/ 1 w 376"/>
                <a:gd name="T51" fmla="*/ 1 h 449"/>
                <a:gd name="T52" fmla="*/ 1 w 376"/>
                <a:gd name="T53" fmla="*/ 1 h 449"/>
                <a:gd name="T54" fmla="*/ 1 w 376"/>
                <a:gd name="T55" fmla="*/ 1 h 449"/>
                <a:gd name="T56" fmla="*/ 1 w 376"/>
                <a:gd name="T57" fmla="*/ 1 h 449"/>
                <a:gd name="T58" fmla="*/ 1 w 376"/>
                <a:gd name="T59" fmla="*/ 1 h 449"/>
                <a:gd name="T60" fmla="*/ 1 w 376"/>
                <a:gd name="T61" fmla="*/ 1 h 449"/>
                <a:gd name="T62" fmla="*/ 0 w 376"/>
                <a:gd name="T63" fmla="*/ 1 h 4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6"/>
                <a:gd name="T97" fmla="*/ 0 h 449"/>
                <a:gd name="T98" fmla="*/ 376 w 376"/>
                <a:gd name="T99" fmla="*/ 449 h 4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</a:path>
              </a:pathLst>
            </a:custGeom>
            <a:solidFill>
              <a:srgbClr val="FFFF00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90" name="Freeform 486"/>
            <p:cNvSpPr>
              <a:spLocks/>
            </p:cNvSpPr>
            <p:nvPr/>
          </p:nvSpPr>
          <p:spPr bwMode="auto">
            <a:xfrm>
              <a:off x="3602243" y="3613111"/>
              <a:ext cx="470919" cy="502147"/>
            </a:xfrm>
            <a:custGeom>
              <a:avLst/>
              <a:gdLst>
                <a:gd name="T0" fmla="*/ 0 w 342"/>
                <a:gd name="T1" fmla="*/ 1 h 426"/>
                <a:gd name="T2" fmla="*/ 1 w 342"/>
                <a:gd name="T3" fmla="*/ 1 h 426"/>
                <a:gd name="T4" fmla="*/ 1 w 342"/>
                <a:gd name="T5" fmla="*/ 1 h 426"/>
                <a:gd name="T6" fmla="*/ 1 w 342"/>
                <a:gd name="T7" fmla="*/ 1 h 426"/>
                <a:gd name="T8" fmla="*/ 1 w 342"/>
                <a:gd name="T9" fmla="*/ 1 h 426"/>
                <a:gd name="T10" fmla="*/ 1 w 342"/>
                <a:gd name="T11" fmla="*/ 1 h 426"/>
                <a:gd name="T12" fmla="*/ 1 w 342"/>
                <a:gd name="T13" fmla="*/ 1 h 426"/>
                <a:gd name="T14" fmla="*/ 1 w 342"/>
                <a:gd name="T15" fmla="*/ 1 h 426"/>
                <a:gd name="T16" fmla="*/ 1 w 342"/>
                <a:gd name="T17" fmla="*/ 1 h 426"/>
                <a:gd name="T18" fmla="*/ 1 w 342"/>
                <a:gd name="T19" fmla="*/ 1 h 426"/>
                <a:gd name="T20" fmla="*/ 1 w 342"/>
                <a:gd name="T21" fmla="*/ 1 h 426"/>
                <a:gd name="T22" fmla="*/ 1 w 342"/>
                <a:gd name="T23" fmla="*/ 1 h 426"/>
                <a:gd name="T24" fmla="*/ 1 w 342"/>
                <a:gd name="T25" fmla="*/ 1 h 426"/>
                <a:gd name="T26" fmla="*/ 1 w 342"/>
                <a:gd name="T27" fmla="*/ 1 h 426"/>
                <a:gd name="T28" fmla="*/ 1 w 342"/>
                <a:gd name="T29" fmla="*/ 1 h 426"/>
                <a:gd name="T30" fmla="*/ 1 w 342"/>
                <a:gd name="T31" fmla="*/ 1 h 426"/>
                <a:gd name="T32" fmla="*/ 1 w 342"/>
                <a:gd name="T33" fmla="*/ 1 h 426"/>
                <a:gd name="T34" fmla="*/ 1 w 342"/>
                <a:gd name="T35" fmla="*/ 1 h 426"/>
                <a:gd name="T36" fmla="*/ 1 w 342"/>
                <a:gd name="T37" fmla="*/ 1 h 426"/>
                <a:gd name="T38" fmla="*/ 1 w 342"/>
                <a:gd name="T39" fmla="*/ 1 h 426"/>
                <a:gd name="T40" fmla="*/ 1 w 342"/>
                <a:gd name="T41" fmla="*/ 1 h 426"/>
                <a:gd name="T42" fmla="*/ 1 w 342"/>
                <a:gd name="T43" fmla="*/ 0 h 426"/>
                <a:gd name="T44" fmla="*/ 1 w 342"/>
                <a:gd name="T45" fmla="*/ 1 h 426"/>
                <a:gd name="T46" fmla="*/ 1 w 342"/>
                <a:gd name="T47" fmla="*/ 1 h 426"/>
                <a:gd name="T48" fmla="*/ 1 w 342"/>
                <a:gd name="T49" fmla="*/ 1 h 426"/>
                <a:gd name="T50" fmla="*/ 1 w 342"/>
                <a:gd name="T51" fmla="*/ 1 h 426"/>
                <a:gd name="T52" fmla="*/ 0 w 342"/>
                <a:gd name="T53" fmla="*/ 1 h 4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42"/>
                <a:gd name="T82" fmla="*/ 0 h 426"/>
                <a:gd name="T83" fmla="*/ 342 w 342"/>
                <a:gd name="T84" fmla="*/ 426 h 4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91" name="Freeform 487"/>
            <p:cNvSpPr>
              <a:spLocks/>
            </p:cNvSpPr>
            <p:nvPr/>
          </p:nvSpPr>
          <p:spPr bwMode="auto">
            <a:xfrm>
              <a:off x="3602243" y="3613111"/>
              <a:ext cx="470919" cy="502147"/>
            </a:xfrm>
            <a:custGeom>
              <a:avLst/>
              <a:gdLst>
                <a:gd name="T0" fmla="*/ 0 w 342"/>
                <a:gd name="T1" fmla="*/ 1 h 426"/>
                <a:gd name="T2" fmla="*/ 1 w 342"/>
                <a:gd name="T3" fmla="*/ 1 h 426"/>
                <a:gd name="T4" fmla="*/ 1 w 342"/>
                <a:gd name="T5" fmla="*/ 1 h 426"/>
                <a:gd name="T6" fmla="*/ 1 w 342"/>
                <a:gd name="T7" fmla="*/ 1 h 426"/>
                <a:gd name="T8" fmla="*/ 1 w 342"/>
                <a:gd name="T9" fmla="*/ 1 h 426"/>
                <a:gd name="T10" fmla="*/ 1 w 342"/>
                <a:gd name="T11" fmla="*/ 1 h 426"/>
                <a:gd name="T12" fmla="*/ 1 w 342"/>
                <a:gd name="T13" fmla="*/ 1 h 426"/>
                <a:gd name="T14" fmla="*/ 1 w 342"/>
                <a:gd name="T15" fmla="*/ 1 h 426"/>
                <a:gd name="T16" fmla="*/ 1 w 342"/>
                <a:gd name="T17" fmla="*/ 1 h 426"/>
                <a:gd name="T18" fmla="*/ 1 w 342"/>
                <a:gd name="T19" fmla="*/ 1 h 426"/>
                <a:gd name="T20" fmla="*/ 1 w 342"/>
                <a:gd name="T21" fmla="*/ 1 h 426"/>
                <a:gd name="T22" fmla="*/ 1 w 342"/>
                <a:gd name="T23" fmla="*/ 1 h 426"/>
                <a:gd name="T24" fmla="*/ 1 w 342"/>
                <a:gd name="T25" fmla="*/ 1 h 426"/>
                <a:gd name="T26" fmla="*/ 1 w 342"/>
                <a:gd name="T27" fmla="*/ 1 h 426"/>
                <a:gd name="T28" fmla="*/ 1 w 342"/>
                <a:gd name="T29" fmla="*/ 1 h 426"/>
                <a:gd name="T30" fmla="*/ 1 w 342"/>
                <a:gd name="T31" fmla="*/ 1 h 426"/>
                <a:gd name="T32" fmla="*/ 1 w 342"/>
                <a:gd name="T33" fmla="*/ 1 h 426"/>
                <a:gd name="T34" fmla="*/ 1 w 342"/>
                <a:gd name="T35" fmla="*/ 1 h 426"/>
                <a:gd name="T36" fmla="*/ 1 w 342"/>
                <a:gd name="T37" fmla="*/ 1 h 426"/>
                <a:gd name="T38" fmla="*/ 1 w 342"/>
                <a:gd name="T39" fmla="*/ 1 h 426"/>
                <a:gd name="T40" fmla="*/ 1 w 342"/>
                <a:gd name="T41" fmla="*/ 1 h 426"/>
                <a:gd name="T42" fmla="*/ 1 w 342"/>
                <a:gd name="T43" fmla="*/ 0 h 426"/>
                <a:gd name="T44" fmla="*/ 1 w 342"/>
                <a:gd name="T45" fmla="*/ 1 h 426"/>
                <a:gd name="T46" fmla="*/ 1 w 342"/>
                <a:gd name="T47" fmla="*/ 1 h 426"/>
                <a:gd name="T48" fmla="*/ 1 w 342"/>
                <a:gd name="T49" fmla="*/ 1 h 426"/>
                <a:gd name="T50" fmla="*/ 1 w 342"/>
                <a:gd name="T51" fmla="*/ 1 h 426"/>
                <a:gd name="T52" fmla="*/ 0 w 342"/>
                <a:gd name="T53" fmla="*/ 1 h 4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42"/>
                <a:gd name="T82" fmla="*/ 0 h 426"/>
                <a:gd name="T83" fmla="*/ 342 w 342"/>
                <a:gd name="T84" fmla="*/ 426 h 4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</a:path>
              </a:pathLst>
            </a:custGeom>
            <a:solidFill>
              <a:srgbClr val="FFFF00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92" name="Freeform 488"/>
            <p:cNvSpPr>
              <a:spLocks/>
            </p:cNvSpPr>
            <p:nvPr/>
          </p:nvSpPr>
          <p:spPr bwMode="auto">
            <a:xfrm>
              <a:off x="2639099" y="3546288"/>
              <a:ext cx="1108043" cy="568972"/>
            </a:xfrm>
            <a:custGeom>
              <a:avLst/>
              <a:gdLst>
                <a:gd name="T0" fmla="*/ 1 w 806"/>
                <a:gd name="T1" fmla="*/ 0 h 483"/>
                <a:gd name="T2" fmla="*/ 1 w 806"/>
                <a:gd name="T3" fmla="*/ 1 h 483"/>
                <a:gd name="T4" fmla="*/ 1 w 806"/>
                <a:gd name="T5" fmla="*/ 1 h 483"/>
                <a:gd name="T6" fmla="*/ 1 w 806"/>
                <a:gd name="T7" fmla="*/ 1 h 483"/>
                <a:gd name="T8" fmla="*/ 1 w 806"/>
                <a:gd name="T9" fmla="*/ 1 h 483"/>
                <a:gd name="T10" fmla="*/ 1 w 806"/>
                <a:gd name="T11" fmla="*/ 1 h 483"/>
                <a:gd name="T12" fmla="*/ 1 w 806"/>
                <a:gd name="T13" fmla="*/ 1 h 483"/>
                <a:gd name="T14" fmla="*/ 1 w 806"/>
                <a:gd name="T15" fmla="*/ 1 h 483"/>
                <a:gd name="T16" fmla="*/ 1 w 806"/>
                <a:gd name="T17" fmla="*/ 1 h 483"/>
                <a:gd name="T18" fmla="*/ 1 w 806"/>
                <a:gd name="T19" fmla="*/ 1 h 483"/>
                <a:gd name="T20" fmla="*/ 1 w 806"/>
                <a:gd name="T21" fmla="*/ 1 h 483"/>
                <a:gd name="T22" fmla="*/ 1 w 806"/>
                <a:gd name="T23" fmla="*/ 1 h 483"/>
                <a:gd name="T24" fmla="*/ 1 w 806"/>
                <a:gd name="T25" fmla="*/ 1 h 483"/>
                <a:gd name="T26" fmla="*/ 1 w 806"/>
                <a:gd name="T27" fmla="*/ 1 h 483"/>
                <a:gd name="T28" fmla="*/ 1 w 806"/>
                <a:gd name="T29" fmla="*/ 1 h 483"/>
                <a:gd name="T30" fmla="*/ 1 w 806"/>
                <a:gd name="T31" fmla="*/ 1 h 483"/>
                <a:gd name="T32" fmla="*/ 1 w 806"/>
                <a:gd name="T33" fmla="*/ 1 h 483"/>
                <a:gd name="T34" fmla="*/ 1 w 806"/>
                <a:gd name="T35" fmla="*/ 1 h 483"/>
                <a:gd name="T36" fmla="*/ 1 w 806"/>
                <a:gd name="T37" fmla="*/ 1 h 483"/>
                <a:gd name="T38" fmla="*/ 1 w 806"/>
                <a:gd name="T39" fmla="*/ 1 h 483"/>
                <a:gd name="T40" fmla="*/ 1 w 806"/>
                <a:gd name="T41" fmla="*/ 1 h 483"/>
                <a:gd name="T42" fmla="*/ 1 w 806"/>
                <a:gd name="T43" fmla="*/ 1 h 483"/>
                <a:gd name="T44" fmla="*/ 1 w 806"/>
                <a:gd name="T45" fmla="*/ 1 h 483"/>
                <a:gd name="T46" fmla="*/ 1 w 806"/>
                <a:gd name="T47" fmla="*/ 1 h 483"/>
                <a:gd name="T48" fmla="*/ 1 w 806"/>
                <a:gd name="T49" fmla="*/ 1 h 483"/>
                <a:gd name="T50" fmla="*/ 1 w 806"/>
                <a:gd name="T51" fmla="*/ 1 h 483"/>
                <a:gd name="T52" fmla="*/ 1 w 806"/>
                <a:gd name="T53" fmla="*/ 1 h 483"/>
                <a:gd name="T54" fmla="*/ 1 w 806"/>
                <a:gd name="T55" fmla="*/ 1 h 483"/>
                <a:gd name="T56" fmla="*/ 1 w 806"/>
                <a:gd name="T57" fmla="*/ 1 h 483"/>
                <a:gd name="T58" fmla="*/ 1 w 806"/>
                <a:gd name="T59" fmla="*/ 1 h 483"/>
                <a:gd name="T60" fmla="*/ 1 w 806"/>
                <a:gd name="T61" fmla="*/ 1 h 483"/>
                <a:gd name="T62" fmla="*/ 1 w 806"/>
                <a:gd name="T63" fmla="*/ 1 h 483"/>
                <a:gd name="T64" fmla="*/ 0 w 806"/>
                <a:gd name="T65" fmla="*/ 1 h 483"/>
                <a:gd name="T66" fmla="*/ 1 w 806"/>
                <a:gd name="T67" fmla="*/ 1 h 483"/>
                <a:gd name="T68" fmla="*/ 1 w 806"/>
                <a:gd name="T69" fmla="*/ 0 h 4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06"/>
                <a:gd name="T106" fmla="*/ 0 h 483"/>
                <a:gd name="T107" fmla="*/ 806 w 806"/>
                <a:gd name="T108" fmla="*/ 483 h 48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93" name="Freeform 489"/>
            <p:cNvSpPr>
              <a:spLocks/>
            </p:cNvSpPr>
            <p:nvPr/>
          </p:nvSpPr>
          <p:spPr bwMode="auto">
            <a:xfrm>
              <a:off x="2639099" y="3546288"/>
              <a:ext cx="1108043" cy="568972"/>
            </a:xfrm>
            <a:custGeom>
              <a:avLst/>
              <a:gdLst>
                <a:gd name="T0" fmla="*/ 1 w 806"/>
                <a:gd name="T1" fmla="*/ 0 h 483"/>
                <a:gd name="T2" fmla="*/ 1 w 806"/>
                <a:gd name="T3" fmla="*/ 1 h 483"/>
                <a:gd name="T4" fmla="*/ 1 w 806"/>
                <a:gd name="T5" fmla="*/ 1 h 483"/>
                <a:gd name="T6" fmla="*/ 1 w 806"/>
                <a:gd name="T7" fmla="*/ 1 h 483"/>
                <a:gd name="T8" fmla="*/ 1 w 806"/>
                <a:gd name="T9" fmla="*/ 1 h 483"/>
                <a:gd name="T10" fmla="*/ 1 w 806"/>
                <a:gd name="T11" fmla="*/ 1 h 483"/>
                <a:gd name="T12" fmla="*/ 1 w 806"/>
                <a:gd name="T13" fmla="*/ 1 h 483"/>
                <a:gd name="T14" fmla="*/ 1 w 806"/>
                <a:gd name="T15" fmla="*/ 1 h 483"/>
                <a:gd name="T16" fmla="*/ 1 w 806"/>
                <a:gd name="T17" fmla="*/ 1 h 483"/>
                <a:gd name="T18" fmla="*/ 1 w 806"/>
                <a:gd name="T19" fmla="*/ 1 h 483"/>
                <a:gd name="T20" fmla="*/ 1 w 806"/>
                <a:gd name="T21" fmla="*/ 1 h 483"/>
                <a:gd name="T22" fmla="*/ 1 w 806"/>
                <a:gd name="T23" fmla="*/ 1 h 483"/>
                <a:gd name="T24" fmla="*/ 1 w 806"/>
                <a:gd name="T25" fmla="*/ 1 h 483"/>
                <a:gd name="T26" fmla="*/ 1 w 806"/>
                <a:gd name="T27" fmla="*/ 1 h 483"/>
                <a:gd name="T28" fmla="*/ 1 w 806"/>
                <a:gd name="T29" fmla="*/ 1 h 483"/>
                <a:gd name="T30" fmla="*/ 1 w 806"/>
                <a:gd name="T31" fmla="*/ 1 h 483"/>
                <a:gd name="T32" fmla="*/ 1 w 806"/>
                <a:gd name="T33" fmla="*/ 1 h 483"/>
                <a:gd name="T34" fmla="*/ 1 w 806"/>
                <a:gd name="T35" fmla="*/ 1 h 483"/>
                <a:gd name="T36" fmla="*/ 1 w 806"/>
                <a:gd name="T37" fmla="*/ 1 h 483"/>
                <a:gd name="T38" fmla="*/ 1 w 806"/>
                <a:gd name="T39" fmla="*/ 1 h 483"/>
                <a:gd name="T40" fmla="*/ 1 w 806"/>
                <a:gd name="T41" fmla="*/ 1 h 483"/>
                <a:gd name="T42" fmla="*/ 1 w 806"/>
                <a:gd name="T43" fmla="*/ 1 h 483"/>
                <a:gd name="T44" fmla="*/ 1 w 806"/>
                <a:gd name="T45" fmla="*/ 1 h 483"/>
                <a:gd name="T46" fmla="*/ 1 w 806"/>
                <a:gd name="T47" fmla="*/ 1 h 483"/>
                <a:gd name="T48" fmla="*/ 1 w 806"/>
                <a:gd name="T49" fmla="*/ 1 h 483"/>
                <a:gd name="T50" fmla="*/ 1 w 806"/>
                <a:gd name="T51" fmla="*/ 1 h 483"/>
                <a:gd name="T52" fmla="*/ 1 w 806"/>
                <a:gd name="T53" fmla="*/ 1 h 483"/>
                <a:gd name="T54" fmla="*/ 1 w 806"/>
                <a:gd name="T55" fmla="*/ 1 h 483"/>
                <a:gd name="T56" fmla="*/ 1 w 806"/>
                <a:gd name="T57" fmla="*/ 1 h 483"/>
                <a:gd name="T58" fmla="*/ 1 w 806"/>
                <a:gd name="T59" fmla="*/ 1 h 483"/>
                <a:gd name="T60" fmla="*/ 1 w 806"/>
                <a:gd name="T61" fmla="*/ 1 h 483"/>
                <a:gd name="T62" fmla="*/ 1 w 806"/>
                <a:gd name="T63" fmla="*/ 1 h 483"/>
                <a:gd name="T64" fmla="*/ 0 w 806"/>
                <a:gd name="T65" fmla="*/ 1 h 483"/>
                <a:gd name="T66" fmla="*/ 1 w 806"/>
                <a:gd name="T67" fmla="*/ 1 h 483"/>
                <a:gd name="T68" fmla="*/ 1 w 806"/>
                <a:gd name="T69" fmla="*/ 0 h 4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06"/>
                <a:gd name="T106" fmla="*/ 0 h 483"/>
                <a:gd name="T107" fmla="*/ 806 w 806"/>
                <a:gd name="T108" fmla="*/ 483 h 48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94" name="Freeform 490"/>
            <p:cNvSpPr>
              <a:spLocks/>
            </p:cNvSpPr>
            <p:nvPr/>
          </p:nvSpPr>
          <p:spPr bwMode="auto">
            <a:xfrm>
              <a:off x="2792520" y="3355356"/>
              <a:ext cx="982322" cy="442958"/>
            </a:xfrm>
            <a:custGeom>
              <a:avLst/>
              <a:gdLst>
                <a:gd name="T0" fmla="*/ 1 w 712"/>
                <a:gd name="T1" fmla="*/ 1 h 374"/>
                <a:gd name="T2" fmla="*/ 1 w 712"/>
                <a:gd name="T3" fmla="*/ 1 h 374"/>
                <a:gd name="T4" fmla="*/ 1 w 712"/>
                <a:gd name="T5" fmla="*/ 1 h 374"/>
                <a:gd name="T6" fmla="*/ 1 w 712"/>
                <a:gd name="T7" fmla="*/ 1 h 374"/>
                <a:gd name="T8" fmla="*/ 1 w 712"/>
                <a:gd name="T9" fmla="*/ 0 h 374"/>
                <a:gd name="T10" fmla="*/ 1 w 712"/>
                <a:gd name="T11" fmla="*/ 1 h 374"/>
                <a:gd name="T12" fmla="*/ 1 w 712"/>
                <a:gd name="T13" fmla="*/ 1 h 374"/>
                <a:gd name="T14" fmla="*/ 1 w 712"/>
                <a:gd name="T15" fmla="*/ 1 h 374"/>
                <a:gd name="T16" fmla="*/ 1 w 712"/>
                <a:gd name="T17" fmla="*/ 1 h 374"/>
                <a:gd name="T18" fmla="*/ 0 w 712"/>
                <a:gd name="T19" fmla="*/ 1 h 374"/>
                <a:gd name="T20" fmla="*/ 1 w 712"/>
                <a:gd name="T21" fmla="*/ 1 h 374"/>
                <a:gd name="T22" fmla="*/ 1 w 712"/>
                <a:gd name="T23" fmla="*/ 1 h 374"/>
                <a:gd name="T24" fmla="*/ 1 w 712"/>
                <a:gd name="T25" fmla="*/ 1 h 374"/>
                <a:gd name="T26" fmla="*/ 1 w 712"/>
                <a:gd name="T27" fmla="*/ 1 h 374"/>
                <a:gd name="T28" fmla="*/ 1 w 712"/>
                <a:gd name="T29" fmla="*/ 1 h 374"/>
                <a:gd name="T30" fmla="*/ 1 w 712"/>
                <a:gd name="T31" fmla="*/ 1 h 374"/>
                <a:gd name="T32" fmla="*/ 1 w 712"/>
                <a:gd name="T33" fmla="*/ 1 h 374"/>
                <a:gd name="T34" fmla="*/ 1 w 712"/>
                <a:gd name="T35" fmla="*/ 1 h 374"/>
                <a:gd name="T36" fmla="*/ 1 w 712"/>
                <a:gd name="T37" fmla="*/ 1 h 374"/>
                <a:gd name="T38" fmla="*/ 1 w 712"/>
                <a:gd name="T39" fmla="*/ 1 h 374"/>
                <a:gd name="T40" fmla="*/ 1 w 712"/>
                <a:gd name="T41" fmla="*/ 1 h 374"/>
                <a:gd name="T42" fmla="*/ 1 w 712"/>
                <a:gd name="T43" fmla="*/ 1 h 374"/>
                <a:gd name="T44" fmla="*/ 1 w 712"/>
                <a:gd name="T45" fmla="*/ 1 h 374"/>
                <a:gd name="T46" fmla="*/ 1 w 712"/>
                <a:gd name="T47" fmla="*/ 1 h 374"/>
                <a:gd name="T48" fmla="*/ 1 w 712"/>
                <a:gd name="T49" fmla="*/ 1 h 374"/>
                <a:gd name="T50" fmla="*/ 1 w 712"/>
                <a:gd name="T51" fmla="*/ 1 h 374"/>
                <a:gd name="T52" fmla="*/ 1 w 712"/>
                <a:gd name="T53" fmla="*/ 1 h 374"/>
                <a:gd name="T54" fmla="*/ 1 w 712"/>
                <a:gd name="T55" fmla="*/ 1 h 3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12"/>
                <a:gd name="T85" fmla="*/ 0 h 374"/>
                <a:gd name="T86" fmla="*/ 712 w 712"/>
                <a:gd name="T87" fmla="*/ 374 h 3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95" name="Freeform 491"/>
            <p:cNvSpPr>
              <a:spLocks/>
            </p:cNvSpPr>
            <p:nvPr/>
          </p:nvSpPr>
          <p:spPr bwMode="auto">
            <a:xfrm>
              <a:off x="2792520" y="3355356"/>
              <a:ext cx="982322" cy="442958"/>
            </a:xfrm>
            <a:custGeom>
              <a:avLst/>
              <a:gdLst>
                <a:gd name="T0" fmla="*/ 1 w 712"/>
                <a:gd name="T1" fmla="*/ 1 h 374"/>
                <a:gd name="T2" fmla="*/ 1 w 712"/>
                <a:gd name="T3" fmla="*/ 1 h 374"/>
                <a:gd name="T4" fmla="*/ 1 w 712"/>
                <a:gd name="T5" fmla="*/ 1 h 374"/>
                <a:gd name="T6" fmla="*/ 1 w 712"/>
                <a:gd name="T7" fmla="*/ 1 h 374"/>
                <a:gd name="T8" fmla="*/ 1 w 712"/>
                <a:gd name="T9" fmla="*/ 0 h 374"/>
                <a:gd name="T10" fmla="*/ 1 w 712"/>
                <a:gd name="T11" fmla="*/ 1 h 374"/>
                <a:gd name="T12" fmla="*/ 1 w 712"/>
                <a:gd name="T13" fmla="*/ 1 h 374"/>
                <a:gd name="T14" fmla="*/ 1 w 712"/>
                <a:gd name="T15" fmla="*/ 1 h 374"/>
                <a:gd name="T16" fmla="*/ 1 w 712"/>
                <a:gd name="T17" fmla="*/ 1 h 374"/>
                <a:gd name="T18" fmla="*/ 0 w 712"/>
                <a:gd name="T19" fmla="*/ 1 h 374"/>
                <a:gd name="T20" fmla="*/ 1 w 712"/>
                <a:gd name="T21" fmla="*/ 1 h 374"/>
                <a:gd name="T22" fmla="*/ 1 w 712"/>
                <a:gd name="T23" fmla="*/ 1 h 374"/>
                <a:gd name="T24" fmla="*/ 1 w 712"/>
                <a:gd name="T25" fmla="*/ 1 h 374"/>
                <a:gd name="T26" fmla="*/ 1 w 712"/>
                <a:gd name="T27" fmla="*/ 1 h 374"/>
                <a:gd name="T28" fmla="*/ 1 w 712"/>
                <a:gd name="T29" fmla="*/ 1 h 374"/>
                <a:gd name="T30" fmla="*/ 1 w 712"/>
                <a:gd name="T31" fmla="*/ 1 h 374"/>
                <a:gd name="T32" fmla="*/ 1 w 712"/>
                <a:gd name="T33" fmla="*/ 1 h 374"/>
                <a:gd name="T34" fmla="*/ 1 w 712"/>
                <a:gd name="T35" fmla="*/ 1 h 374"/>
                <a:gd name="T36" fmla="*/ 1 w 712"/>
                <a:gd name="T37" fmla="*/ 1 h 374"/>
                <a:gd name="T38" fmla="*/ 1 w 712"/>
                <a:gd name="T39" fmla="*/ 1 h 374"/>
                <a:gd name="T40" fmla="*/ 1 w 712"/>
                <a:gd name="T41" fmla="*/ 1 h 374"/>
                <a:gd name="T42" fmla="*/ 1 w 712"/>
                <a:gd name="T43" fmla="*/ 1 h 374"/>
                <a:gd name="T44" fmla="*/ 1 w 712"/>
                <a:gd name="T45" fmla="*/ 1 h 374"/>
                <a:gd name="T46" fmla="*/ 1 w 712"/>
                <a:gd name="T47" fmla="*/ 1 h 374"/>
                <a:gd name="T48" fmla="*/ 1 w 712"/>
                <a:gd name="T49" fmla="*/ 1 h 374"/>
                <a:gd name="T50" fmla="*/ 1 w 712"/>
                <a:gd name="T51" fmla="*/ 1 h 374"/>
                <a:gd name="T52" fmla="*/ 1 w 712"/>
                <a:gd name="T53" fmla="*/ 1 h 374"/>
                <a:gd name="T54" fmla="*/ 1 w 712"/>
                <a:gd name="T55" fmla="*/ 1 h 3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12"/>
                <a:gd name="T85" fmla="*/ 0 h 374"/>
                <a:gd name="T86" fmla="*/ 712 w 712"/>
                <a:gd name="T87" fmla="*/ 374 h 3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96" name="Freeform 492"/>
            <p:cNvSpPr>
              <a:spLocks/>
            </p:cNvSpPr>
            <p:nvPr/>
          </p:nvSpPr>
          <p:spPr bwMode="auto">
            <a:xfrm>
              <a:off x="2040332" y="3139604"/>
              <a:ext cx="784152" cy="1074938"/>
            </a:xfrm>
            <a:custGeom>
              <a:avLst/>
              <a:gdLst>
                <a:gd name="T0" fmla="*/ 0 w 568"/>
                <a:gd name="T1" fmla="*/ 1 h 914"/>
                <a:gd name="T2" fmla="*/ 1 w 568"/>
                <a:gd name="T3" fmla="*/ 1 h 914"/>
                <a:gd name="T4" fmla="*/ 1 w 568"/>
                <a:gd name="T5" fmla="*/ 1 h 914"/>
                <a:gd name="T6" fmla="*/ 1 w 568"/>
                <a:gd name="T7" fmla="*/ 1 h 914"/>
                <a:gd name="T8" fmla="*/ 1 w 568"/>
                <a:gd name="T9" fmla="*/ 1 h 914"/>
                <a:gd name="T10" fmla="*/ 1 w 568"/>
                <a:gd name="T11" fmla="*/ 1 h 914"/>
                <a:gd name="T12" fmla="*/ 1 w 568"/>
                <a:gd name="T13" fmla="*/ 1 h 914"/>
                <a:gd name="T14" fmla="*/ 1 w 568"/>
                <a:gd name="T15" fmla="*/ 1 h 914"/>
                <a:gd name="T16" fmla="*/ 1 w 568"/>
                <a:gd name="T17" fmla="*/ 1 h 914"/>
                <a:gd name="T18" fmla="*/ 1 w 568"/>
                <a:gd name="T19" fmla="*/ 1 h 914"/>
                <a:gd name="T20" fmla="*/ 1 w 568"/>
                <a:gd name="T21" fmla="*/ 1 h 914"/>
                <a:gd name="T22" fmla="*/ 1 w 568"/>
                <a:gd name="T23" fmla="*/ 1 h 914"/>
                <a:gd name="T24" fmla="*/ 1 w 568"/>
                <a:gd name="T25" fmla="*/ 1 h 914"/>
                <a:gd name="T26" fmla="*/ 1 w 568"/>
                <a:gd name="T27" fmla="*/ 1 h 914"/>
                <a:gd name="T28" fmla="*/ 1 w 568"/>
                <a:gd name="T29" fmla="*/ 1 h 914"/>
                <a:gd name="T30" fmla="*/ 1 w 568"/>
                <a:gd name="T31" fmla="*/ 1 h 914"/>
                <a:gd name="T32" fmla="*/ 1 w 568"/>
                <a:gd name="T33" fmla="*/ 1 h 914"/>
                <a:gd name="T34" fmla="*/ 1 w 568"/>
                <a:gd name="T35" fmla="*/ 0 h 914"/>
                <a:gd name="T36" fmla="*/ 1 w 568"/>
                <a:gd name="T37" fmla="*/ 1 h 914"/>
                <a:gd name="T38" fmla="*/ 1 w 568"/>
                <a:gd name="T39" fmla="*/ 1 h 914"/>
                <a:gd name="T40" fmla="*/ 1 w 568"/>
                <a:gd name="T41" fmla="*/ 1 h 914"/>
                <a:gd name="T42" fmla="*/ 1 w 568"/>
                <a:gd name="T43" fmla="*/ 1 h 914"/>
                <a:gd name="T44" fmla="*/ 1 w 568"/>
                <a:gd name="T45" fmla="*/ 1 h 914"/>
                <a:gd name="T46" fmla="*/ 1 w 568"/>
                <a:gd name="T47" fmla="*/ 1 h 914"/>
                <a:gd name="T48" fmla="*/ 1 w 568"/>
                <a:gd name="T49" fmla="*/ 1 h 914"/>
                <a:gd name="T50" fmla="*/ 1 w 568"/>
                <a:gd name="T51" fmla="*/ 1 h 914"/>
                <a:gd name="T52" fmla="*/ 1 w 568"/>
                <a:gd name="T53" fmla="*/ 1 h 914"/>
                <a:gd name="T54" fmla="*/ 1 w 568"/>
                <a:gd name="T55" fmla="*/ 1 h 914"/>
                <a:gd name="T56" fmla="*/ 1 w 568"/>
                <a:gd name="T57" fmla="*/ 1 h 914"/>
                <a:gd name="T58" fmla="*/ 1 w 568"/>
                <a:gd name="T59" fmla="*/ 1 h 914"/>
                <a:gd name="T60" fmla="*/ 1 w 568"/>
                <a:gd name="T61" fmla="*/ 1 h 914"/>
                <a:gd name="T62" fmla="*/ 1 w 568"/>
                <a:gd name="T63" fmla="*/ 1 h 914"/>
                <a:gd name="T64" fmla="*/ 1 w 568"/>
                <a:gd name="T65" fmla="*/ 1 h 914"/>
                <a:gd name="T66" fmla="*/ 1 w 568"/>
                <a:gd name="T67" fmla="*/ 1 h 914"/>
                <a:gd name="T68" fmla="*/ 1 w 568"/>
                <a:gd name="T69" fmla="*/ 1 h 914"/>
                <a:gd name="T70" fmla="*/ 1 w 568"/>
                <a:gd name="T71" fmla="*/ 1 h 914"/>
                <a:gd name="T72" fmla="*/ 1 w 568"/>
                <a:gd name="T73" fmla="*/ 1 h 914"/>
                <a:gd name="T74" fmla="*/ 1 w 568"/>
                <a:gd name="T75" fmla="*/ 1 h 914"/>
                <a:gd name="T76" fmla="*/ 1 w 568"/>
                <a:gd name="T77" fmla="*/ 1 h 914"/>
                <a:gd name="T78" fmla="*/ 1 w 568"/>
                <a:gd name="T79" fmla="*/ 1 h 914"/>
                <a:gd name="T80" fmla="*/ 1 w 568"/>
                <a:gd name="T81" fmla="*/ 1 h 914"/>
                <a:gd name="T82" fmla="*/ 0 w 568"/>
                <a:gd name="T83" fmla="*/ 1 h 9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68"/>
                <a:gd name="T127" fmla="*/ 0 h 914"/>
                <a:gd name="T128" fmla="*/ 568 w 568"/>
                <a:gd name="T129" fmla="*/ 914 h 9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97" name="Freeform 493"/>
            <p:cNvSpPr>
              <a:spLocks/>
            </p:cNvSpPr>
            <p:nvPr/>
          </p:nvSpPr>
          <p:spPr bwMode="auto">
            <a:xfrm>
              <a:off x="2040332" y="3139604"/>
              <a:ext cx="784152" cy="1074938"/>
            </a:xfrm>
            <a:custGeom>
              <a:avLst/>
              <a:gdLst>
                <a:gd name="T0" fmla="*/ 0 w 568"/>
                <a:gd name="T1" fmla="*/ 1 h 914"/>
                <a:gd name="T2" fmla="*/ 1 w 568"/>
                <a:gd name="T3" fmla="*/ 1 h 914"/>
                <a:gd name="T4" fmla="*/ 1 w 568"/>
                <a:gd name="T5" fmla="*/ 1 h 914"/>
                <a:gd name="T6" fmla="*/ 1 w 568"/>
                <a:gd name="T7" fmla="*/ 1 h 914"/>
                <a:gd name="T8" fmla="*/ 1 w 568"/>
                <a:gd name="T9" fmla="*/ 1 h 914"/>
                <a:gd name="T10" fmla="*/ 1 w 568"/>
                <a:gd name="T11" fmla="*/ 1 h 914"/>
                <a:gd name="T12" fmla="*/ 1 w 568"/>
                <a:gd name="T13" fmla="*/ 1 h 914"/>
                <a:gd name="T14" fmla="*/ 1 w 568"/>
                <a:gd name="T15" fmla="*/ 1 h 914"/>
                <a:gd name="T16" fmla="*/ 1 w 568"/>
                <a:gd name="T17" fmla="*/ 1 h 914"/>
                <a:gd name="T18" fmla="*/ 1 w 568"/>
                <a:gd name="T19" fmla="*/ 1 h 914"/>
                <a:gd name="T20" fmla="*/ 1 w 568"/>
                <a:gd name="T21" fmla="*/ 1 h 914"/>
                <a:gd name="T22" fmla="*/ 1 w 568"/>
                <a:gd name="T23" fmla="*/ 1 h 914"/>
                <a:gd name="T24" fmla="*/ 1 w 568"/>
                <a:gd name="T25" fmla="*/ 1 h 914"/>
                <a:gd name="T26" fmla="*/ 1 w 568"/>
                <a:gd name="T27" fmla="*/ 1 h 914"/>
                <a:gd name="T28" fmla="*/ 1 w 568"/>
                <a:gd name="T29" fmla="*/ 1 h 914"/>
                <a:gd name="T30" fmla="*/ 1 w 568"/>
                <a:gd name="T31" fmla="*/ 1 h 914"/>
                <a:gd name="T32" fmla="*/ 1 w 568"/>
                <a:gd name="T33" fmla="*/ 1 h 914"/>
                <a:gd name="T34" fmla="*/ 1 w 568"/>
                <a:gd name="T35" fmla="*/ 0 h 914"/>
                <a:gd name="T36" fmla="*/ 1 w 568"/>
                <a:gd name="T37" fmla="*/ 1 h 914"/>
                <a:gd name="T38" fmla="*/ 1 w 568"/>
                <a:gd name="T39" fmla="*/ 1 h 914"/>
                <a:gd name="T40" fmla="*/ 1 w 568"/>
                <a:gd name="T41" fmla="*/ 1 h 914"/>
                <a:gd name="T42" fmla="*/ 1 w 568"/>
                <a:gd name="T43" fmla="*/ 1 h 914"/>
                <a:gd name="T44" fmla="*/ 1 w 568"/>
                <a:gd name="T45" fmla="*/ 1 h 914"/>
                <a:gd name="T46" fmla="*/ 1 w 568"/>
                <a:gd name="T47" fmla="*/ 1 h 914"/>
                <a:gd name="T48" fmla="*/ 1 w 568"/>
                <a:gd name="T49" fmla="*/ 1 h 914"/>
                <a:gd name="T50" fmla="*/ 1 w 568"/>
                <a:gd name="T51" fmla="*/ 1 h 914"/>
                <a:gd name="T52" fmla="*/ 1 w 568"/>
                <a:gd name="T53" fmla="*/ 1 h 914"/>
                <a:gd name="T54" fmla="*/ 1 w 568"/>
                <a:gd name="T55" fmla="*/ 1 h 914"/>
                <a:gd name="T56" fmla="*/ 1 w 568"/>
                <a:gd name="T57" fmla="*/ 1 h 914"/>
                <a:gd name="T58" fmla="*/ 1 w 568"/>
                <a:gd name="T59" fmla="*/ 1 h 914"/>
                <a:gd name="T60" fmla="*/ 1 w 568"/>
                <a:gd name="T61" fmla="*/ 1 h 914"/>
                <a:gd name="T62" fmla="*/ 1 w 568"/>
                <a:gd name="T63" fmla="*/ 1 h 914"/>
                <a:gd name="T64" fmla="*/ 1 w 568"/>
                <a:gd name="T65" fmla="*/ 1 h 914"/>
                <a:gd name="T66" fmla="*/ 1 w 568"/>
                <a:gd name="T67" fmla="*/ 1 h 914"/>
                <a:gd name="T68" fmla="*/ 1 w 568"/>
                <a:gd name="T69" fmla="*/ 1 h 914"/>
                <a:gd name="T70" fmla="*/ 1 w 568"/>
                <a:gd name="T71" fmla="*/ 1 h 914"/>
                <a:gd name="T72" fmla="*/ 1 w 568"/>
                <a:gd name="T73" fmla="*/ 1 h 914"/>
                <a:gd name="T74" fmla="*/ 1 w 568"/>
                <a:gd name="T75" fmla="*/ 1 h 914"/>
                <a:gd name="T76" fmla="*/ 1 w 568"/>
                <a:gd name="T77" fmla="*/ 1 h 914"/>
                <a:gd name="T78" fmla="*/ 1 w 568"/>
                <a:gd name="T79" fmla="*/ 1 h 914"/>
                <a:gd name="T80" fmla="*/ 1 w 568"/>
                <a:gd name="T81" fmla="*/ 1 h 914"/>
                <a:gd name="T82" fmla="*/ 0 w 568"/>
                <a:gd name="T83" fmla="*/ 1 h 9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68"/>
                <a:gd name="T127" fmla="*/ 0 h 914"/>
                <a:gd name="T128" fmla="*/ 568 w 568"/>
                <a:gd name="T129" fmla="*/ 914 h 9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</a:path>
              </a:pathLst>
            </a:custGeom>
            <a:solidFill>
              <a:srgbClr val="FFFF00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98" name="Freeform 494"/>
            <p:cNvSpPr>
              <a:spLocks/>
            </p:cNvSpPr>
            <p:nvPr/>
          </p:nvSpPr>
          <p:spPr bwMode="auto">
            <a:xfrm>
              <a:off x="1548104" y="3256072"/>
              <a:ext cx="1065423" cy="700715"/>
            </a:xfrm>
            <a:custGeom>
              <a:avLst/>
              <a:gdLst>
                <a:gd name="T0" fmla="*/ 1 w 774"/>
                <a:gd name="T1" fmla="*/ 1 h 595"/>
                <a:gd name="T2" fmla="*/ 1 w 774"/>
                <a:gd name="T3" fmla="*/ 1 h 595"/>
                <a:gd name="T4" fmla="*/ 1 w 774"/>
                <a:gd name="T5" fmla="*/ 1 h 595"/>
                <a:gd name="T6" fmla="*/ 1 w 774"/>
                <a:gd name="T7" fmla="*/ 1 h 595"/>
                <a:gd name="T8" fmla="*/ 1 w 774"/>
                <a:gd name="T9" fmla="*/ 1 h 595"/>
                <a:gd name="T10" fmla="*/ 1 w 774"/>
                <a:gd name="T11" fmla="*/ 1 h 595"/>
                <a:gd name="T12" fmla="*/ 1 w 774"/>
                <a:gd name="T13" fmla="*/ 1 h 595"/>
                <a:gd name="T14" fmla="*/ 1 w 774"/>
                <a:gd name="T15" fmla="*/ 1 h 595"/>
                <a:gd name="T16" fmla="*/ 1 w 774"/>
                <a:gd name="T17" fmla="*/ 1 h 595"/>
                <a:gd name="T18" fmla="*/ 1 w 774"/>
                <a:gd name="T19" fmla="*/ 1 h 595"/>
                <a:gd name="T20" fmla="*/ 1 w 774"/>
                <a:gd name="T21" fmla="*/ 1 h 595"/>
                <a:gd name="T22" fmla="*/ 1 w 774"/>
                <a:gd name="T23" fmla="*/ 1 h 595"/>
                <a:gd name="T24" fmla="*/ 1 w 774"/>
                <a:gd name="T25" fmla="*/ 1 h 595"/>
                <a:gd name="T26" fmla="*/ 1 w 774"/>
                <a:gd name="T27" fmla="*/ 1 h 595"/>
                <a:gd name="T28" fmla="*/ 1 w 774"/>
                <a:gd name="T29" fmla="*/ 1 h 595"/>
                <a:gd name="T30" fmla="*/ 1 w 774"/>
                <a:gd name="T31" fmla="*/ 1 h 595"/>
                <a:gd name="T32" fmla="*/ 1 w 774"/>
                <a:gd name="T33" fmla="*/ 1 h 595"/>
                <a:gd name="T34" fmla="*/ 1 w 774"/>
                <a:gd name="T35" fmla="*/ 1 h 595"/>
                <a:gd name="T36" fmla="*/ 1 w 774"/>
                <a:gd name="T37" fmla="*/ 1 h 595"/>
                <a:gd name="T38" fmla="*/ 1 w 774"/>
                <a:gd name="T39" fmla="*/ 1 h 595"/>
                <a:gd name="T40" fmla="*/ 1 w 774"/>
                <a:gd name="T41" fmla="*/ 1 h 595"/>
                <a:gd name="T42" fmla="*/ 1 w 774"/>
                <a:gd name="T43" fmla="*/ 1 h 595"/>
                <a:gd name="T44" fmla="*/ 1 w 774"/>
                <a:gd name="T45" fmla="*/ 1 h 595"/>
                <a:gd name="T46" fmla="*/ 1 w 774"/>
                <a:gd name="T47" fmla="*/ 1 h 595"/>
                <a:gd name="T48" fmla="*/ 1 w 774"/>
                <a:gd name="T49" fmla="*/ 1 h 595"/>
                <a:gd name="T50" fmla="*/ 1 w 774"/>
                <a:gd name="T51" fmla="*/ 1 h 595"/>
                <a:gd name="T52" fmla="*/ 1 w 774"/>
                <a:gd name="T53" fmla="*/ 1 h 595"/>
                <a:gd name="T54" fmla="*/ 1 w 774"/>
                <a:gd name="T55" fmla="*/ 1 h 595"/>
                <a:gd name="T56" fmla="*/ 1 w 774"/>
                <a:gd name="T57" fmla="*/ 1 h 595"/>
                <a:gd name="T58" fmla="*/ 1 w 774"/>
                <a:gd name="T59" fmla="*/ 0 h 595"/>
                <a:gd name="T60" fmla="*/ 0 w 774"/>
                <a:gd name="T61" fmla="*/ 1 h 595"/>
                <a:gd name="T62" fmla="*/ 1 w 774"/>
                <a:gd name="T63" fmla="*/ 1 h 595"/>
                <a:gd name="T64" fmla="*/ 1 w 774"/>
                <a:gd name="T65" fmla="*/ 1 h 5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4"/>
                <a:gd name="T100" fmla="*/ 0 h 595"/>
                <a:gd name="T101" fmla="*/ 774 w 774"/>
                <a:gd name="T102" fmla="*/ 595 h 5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99" name="Freeform 495"/>
            <p:cNvSpPr>
              <a:spLocks/>
            </p:cNvSpPr>
            <p:nvPr/>
          </p:nvSpPr>
          <p:spPr bwMode="auto">
            <a:xfrm>
              <a:off x="1548104" y="3256072"/>
              <a:ext cx="1065423" cy="700715"/>
            </a:xfrm>
            <a:custGeom>
              <a:avLst/>
              <a:gdLst>
                <a:gd name="T0" fmla="*/ 1 w 774"/>
                <a:gd name="T1" fmla="*/ 1 h 595"/>
                <a:gd name="T2" fmla="*/ 1 w 774"/>
                <a:gd name="T3" fmla="*/ 1 h 595"/>
                <a:gd name="T4" fmla="*/ 1 w 774"/>
                <a:gd name="T5" fmla="*/ 1 h 595"/>
                <a:gd name="T6" fmla="*/ 1 w 774"/>
                <a:gd name="T7" fmla="*/ 1 h 595"/>
                <a:gd name="T8" fmla="*/ 1 w 774"/>
                <a:gd name="T9" fmla="*/ 1 h 595"/>
                <a:gd name="T10" fmla="*/ 1 w 774"/>
                <a:gd name="T11" fmla="*/ 1 h 595"/>
                <a:gd name="T12" fmla="*/ 1 w 774"/>
                <a:gd name="T13" fmla="*/ 1 h 595"/>
                <a:gd name="T14" fmla="*/ 1 w 774"/>
                <a:gd name="T15" fmla="*/ 1 h 595"/>
                <a:gd name="T16" fmla="*/ 1 w 774"/>
                <a:gd name="T17" fmla="*/ 1 h 595"/>
                <a:gd name="T18" fmla="*/ 1 w 774"/>
                <a:gd name="T19" fmla="*/ 1 h 595"/>
                <a:gd name="T20" fmla="*/ 1 w 774"/>
                <a:gd name="T21" fmla="*/ 1 h 595"/>
                <a:gd name="T22" fmla="*/ 1 w 774"/>
                <a:gd name="T23" fmla="*/ 1 h 595"/>
                <a:gd name="T24" fmla="*/ 1 w 774"/>
                <a:gd name="T25" fmla="*/ 1 h 595"/>
                <a:gd name="T26" fmla="*/ 1 w 774"/>
                <a:gd name="T27" fmla="*/ 1 h 595"/>
                <a:gd name="T28" fmla="*/ 1 w 774"/>
                <a:gd name="T29" fmla="*/ 1 h 595"/>
                <a:gd name="T30" fmla="*/ 1 w 774"/>
                <a:gd name="T31" fmla="*/ 1 h 595"/>
                <a:gd name="T32" fmla="*/ 1 w 774"/>
                <a:gd name="T33" fmla="*/ 1 h 595"/>
                <a:gd name="T34" fmla="*/ 1 w 774"/>
                <a:gd name="T35" fmla="*/ 1 h 595"/>
                <a:gd name="T36" fmla="*/ 1 w 774"/>
                <a:gd name="T37" fmla="*/ 1 h 595"/>
                <a:gd name="T38" fmla="*/ 1 w 774"/>
                <a:gd name="T39" fmla="*/ 1 h 595"/>
                <a:gd name="T40" fmla="*/ 1 w 774"/>
                <a:gd name="T41" fmla="*/ 1 h 595"/>
                <a:gd name="T42" fmla="*/ 1 w 774"/>
                <a:gd name="T43" fmla="*/ 1 h 595"/>
                <a:gd name="T44" fmla="*/ 1 w 774"/>
                <a:gd name="T45" fmla="*/ 1 h 595"/>
                <a:gd name="T46" fmla="*/ 1 w 774"/>
                <a:gd name="T47" fmla="*/ 1 h 595"/>
                <a:gd name="T48" fmla="*/ 1 w 774"/>
                <a:gd name="T49" fmla="*/ 1 h 595"/>
                <a:gd name="T50" fmla="*/ 1 w 774"/>
                <a:gd name="T51" fmla="*/ 1 h 595"/>
                <a:gd name="T52" fmla="*/ 1 w 774"/>
                <a:gd name="T53" fmla="*/ 1 h 595"/>
                <a:gd name="T54" fmla="*/ 1 w 774"/>
                <a:gd name="T55" fmla="*/ 1 h 595"/>
                <a:gd name="T56" fmla="*/ 1 w 774"/>
                <a:gd name="T57" fmla="*/ 1 h 595"/>
                <a:gd name="T58" fmla="*/ 1 w 774"/>
                <a:gd name="T59" fmla="*/ 0 h 595"/>
                <a:gd name="T60" fmla="*/ 0 w 774"/>
                <a:gd name="T61" fmla="*/ 1 h 595"/>
                <a:gd name="T62" fmla="*/ 1 w 774"/>
                <a:gd name="T63" fmla="*/ 1 h 595"/>
                <a:gd name="T64" fmla="*/ 1 w 774"/>
                <a:gd name="T65" fmla="*/ 1 h 5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4"/>
                <a:gd name="T100" fmla="*/ 0 h 595"/>
                <a:gd name="T101" fmla="*/ 774 w 774"/>
                <a:gd name="T102" fmla="*/ 595 h 5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00" name="Freeform 496"/>
            <p:cNvSpPr>
              <a:spLocks/>
            </p:cNvSpPr>
            <p:nvPr/>
          </p:nvSpPr>
          <p:spPr bwMode="auto">
            <a:xfrm>
              <a:off x="1486310" y="2129583"/>
              <a:ext cx="1491595" cy="1252502"/>
            </a:xfrm>
            <a:custGeom>
              <a:avLst/>
              <a:gdLst>
                <a:gd name="T0" fmla="*/ 1 w 1081"/>
                <a:gd name="T1" fmla="*/ 1 h 1061"/>
                <a:gd name="T2" fmla="*/ 1 w 1081"/>
                <a:gd name="T3" fmla="*/ 1 h 1061"/>
                <a:gd name="T4" fmla="*/ 1 w 1081"/>
                <a:gd name="T5" fmla="*/ 1 h 1061"/>
                <a:gd name="T6" fmla="*/ 1 w 1081"/>
                <a:gd name="T7" fmla="*/ 1 h 1061"/>
                <a:gd name="T8" fmla="*/ 1 w 1081"/>
                <a:gd name="T9" fmla="*/ 1 h 1061"/>
                <a:gd name="T10" fmla="*/ 1 w 1081"/>
                <a:gd name="T11" fmla="*/ 1 h 1061"/>
                <a:gd name="T12" fmla="*/ 1 w 1081"/>
                <a:gd name="T13" fmla="*/ 1 h 1061"/>
                <a:gd name="T14" fmla="*/ 1 w 1081"/>
                <a:gd name="T15" fmla="*/ 1 h 1061"/>
                <a:gd name="T16" fmla="*/ 1 w 1081"/>
                <a:gd name="T17" fmla="*/ 1 h 1061"/>
                <a:gd name="T18" fmla="*/ 1 w 1081"/>
                <a:gd name="T19" fmla="*/ 1 h 1061"/>
                <a:gd name="T20" fmla="*/ 1 w 1081"/>
                <a:gd name="T21" fmla="*/ 1 h 1061"/>
                <a:gd name="T22" fmla="*/ 1 w 1081"/>
                <a:gd name="T23" fmla="*/ 1 h 1061"/>
                <a:gd name="T24" fmla="*/ 1 w 1081"/>
                <a:gd name="T25" fmla="*/ 1 h 1061"/>
                <a:gd name="T26" fmla="*/ 1 w 1081"/>
                <a:gd name="T27" fmla="*/ 1 h 1061"/>
                <a:gd name="T28" fmla="*/ 1 w 1081"/>
                <a:gd name="T29" fmla="*/ 1 h 1061"/>
                <a:gd name="T30" fmla="*/ 1 w 1081"/>
                <a:gd name="T31" fmla="*/ 1 h 1061"/>
                <a:gd name="T32" fmla="*/ 1 w 1081"/>
                <a:gd name="T33" fmla="*/ 1 h 1061"/>
                <a:gd name="T34" fmla="*/ 1 w 1081"/>
                <a:gd name="T35" fmla="*/ 1 h 1061"/>
                <a:gd name="T36" fmla="*/ 1 w 1081"/>
                <a:gd name="T37" fmla="*/ 1 h 1061"/>
                <a:gd name="T38" fmla="*/ 1 w 1081"/>
                <a:gd name="T39" fmla="*/ 1 h 1061"/>
                <a:gd name="T40" fmla="*/ 1 w 1081"/>
                <a:gd name="T41" fmla="*/ 1 h 1061"/>
                <a:gd name="T42" fmla="*/ 1 w 1081"/>
                <a:gd name="T43" fmla="*/ 1 h 1061"/>
                <a:gd name="T44" fmla="*/ 1 w 1081"/>
                <a:gd name="T45" fmla="*/ 1 h 1061"/>
                <a:gd name="T46" fmla="*/ 1 w 1081"/>
                <a:gd name="T47" fmla="*/ 1 h 1061"/>
                <a:gd name="T48" fmla="*/ 1 w 1081"/>
                <a:gd name="T49" fmla="*/ 1 h 1061"/>
                <a:gd name="T50" fmla="*/ 1 w 1081"/>
                <a:gd name="T51" fmla="*/ 1 h 1061"/>
                <a:gd name="T52" fmla="*/ 1 w 1081"/>
                <a:gd name="T53" fmla="*/ 0 h 1061"/>
                <a:gd name="T54" fmla="*/ 1 w 1081"/>
                <a:gd name="T55" fmla="*/ 1 h 1061"/>
                <a:gd name="T56" fmla="*/ 1 w 1081"/>
                <a:gd name="T57" fmla="*/ 1 h 1061"/>
                <a:gd name="T58" fmla="*/ 1 w 1081"/>
                <a:gd name="T59" fmla="*/ 1 h 1061"/>
                <a:gd name="T60" fmla="*/ 1 w 1081"/>
                <a:gd name="T61" fmla="*/ 1 h 1061"/>
                <a:gd name="T62" fmla="*/ 1 w 1081"/>
                <a:gd name="T63" fmla="*/ 1 h 1061"/>
                <a:gd name="T64" fmla="*/ 1 w 1081"/>
                <a:gd name="T65" fmla="*/ 1 h 1061"/>
                <a:gd name="T66" fmla="*/ 1 w 1081"/>
                <a:gd name="T67" fmla="*/ 1 h 1061"/>
                <a:gd name="T68" fmla="*/ 1 w 1081"/>
                <a:gd name="T69" fmla="*/ 1 h 1061"/>
                <a:gd name="T70" fmla="*/ 1 w 1081"/>
                <a:gd name="T71" fmla="*/ 1 h 1061"/>
                <a:gd name="T72" fmla="*/ 1 w 1081"/>
                <a:gd name="T73" fmla="*/ 1 h 1061"/>
                <a:gd name="T74" fmla="*/ 1 w 1081"/>
                <a:gd name="T75" fmla="*/ 1 h 1061"/>
                <a:gd name="T76" fmla="*/ 1 w 1081"/>
                <a:gd name="T77" fmla="*/ 1 h 1061"/>
                <a:gd name="T78" fmla="*/ 1 w 1081"/>
                <a:gd name="T79" fmla="*/ 1 h 1061"/>
                <a:gd name="T80" fmla="*/ 1 w 1081"/>
                <a:gd name="T81" fmla="*/ 1 h 1061"/>
                <a:gd name="T82" fmla="*/ 1 w 1081"/>
                <a:gd name="T83" fmla="*/ 1 h 1061"/>
                <a:gd name="T84" fmla="*/ 1 w 1081"/>
                <a:gd name="T85" fmla="*/ 1 h 1061"/>
                <a:gd name="T86" fmla="*/ 1 w 1081"/>
                <a:gd name="T87" fmla="*/ 1 h 1061"/>
                <a:gd name="T88" fmla="*/ 1 w 1081"/>
                <a:gd name="T89" fmla="*/ 1 h 1061"/>
                <a:gd name="T90" fmla="*/ 1 w 1081"/>
                <a:gd name="T91" fmla="*/ 1 h 1061"/>
                <a:gd name="T92" fmla="*/ 1 w 1081"/>
                <a:gd name="T93" fmla="*/ 1 h 1061"/>
                <a:gd name="T94" fmla="*/ 1 w 1081"/>
                <a:gd name="T95" fmla="*/ 1 h 1061"/>
                <a:gd name="T96" fmla="*/ 1 w 1081"/>
                <a:gd name="T97" fmla="*/ 1 h 1061"/>
                <a:gd name="T98" fmla="*/ 1 w 1081"/>
                <a:gd name="T99" fmla="*/ 1 h 1061"/>
                <a:gd name="T100" fmla="*/ 1 w 1081"/>
                <a:gd name="T101" fmla="*/ 1 h 1061"/>
                <a:gd name="T102" fmla="*/ 1 w 1081"/>
                <a:gd name="T103" fmla="*/ 1 h 1061"/>
                <a:gd name="T104" fmla="*/ 1 w 1081"/>
                <a:gd name="T105" fmla="*/ 1 h 1061"/>
                <a:gd name="T106" fmla="*/ 1 w 1081"/>
                <a:gd name="T107" fmla="*/ 1 h 1061"/>
                <a:gd name="T108" fmla="*/ 0 w 1081"/>
                <a:gd name="T109" fmla="*/ 1 h 1061"/>
                <a:gd name="T110" fmla="*/ 1 w 1081"/>
                <a:gd name="T111" fmla="*/ 1 h 1061"/>
                <a:gd name="T112" fmla="*/ 1 w 1081"/>
                <a:gd name="T113" fmla="*/ 1 h 1061"/>
                <a:gd name="T114" fmla="*/ 1 w 1081"/>
                <a:gd name="T115" fmla="*/ 1 h 10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1"/>
                <a:gd name="T175" fmla="*/ 0 h 1061"/>
                <a:gd name="T176" fmla="*/ 1081 w 1081"/>
                <a:gd name="T177" fmla="*/ 1061 h 10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01" name="Freeform 497"/>
            <p:cNvSpPr>
              <a:spLocks/>
            </p:cNvSpPr>
            <p:nvPr/>
          </p:nvSpPr>
          <p:spPr bwMode="auto">
            <a:xfrm>
              <a:off x="1486310" y="2129583"/>
              <a:ext cx="1491595" cy="1252502"/>
            </a:xfrm>
            <a:custGeom>
              <a:avLst/>
              <a:gdLst>
                <a:gd name="T0" fmla="*/ 1 w 1081"/>
                <a:gd name="T1" fmla="*/ 1 h 1061"/>
                <a:gd name="T2" fmla="*/ 1 w 1081"/>
                <a:gd name="T3" fmla="*/ 1 h 1061"/>
                <a:gd name="T4" fmla="*/ 1 w 1081"/>
                <a:gd name="T5" fmla="*/ 1 h 1061"/>
                <a:gd name="T6" fmla="*/ 1 w 1081"/>
                <a:gd name="T7" fmla="*/ 1 h 1061"/>
                <a:gd name="T8" fmla="*/ 1 w 1081"/>
                <a:gd name="T9" fmla="*/ 1 h 1061"/>
                <a:gd name="T10" fmla="*/ 1 w 1081"/>
                <a:gd name="T11" fmla="*/ 1 h 1061"/>
                <a:gd name="T12" fmla="*/ 1 w 1081"/>
                <a:gd name="T13" fmla="*/ 1 h 1061"/>
                <a:gd name="T14" fmla="*/ 1 w 1081"/>
                <a:gd name="T15" fmla="*/ 1 h 1061"/>
                <a:gd name="T16" fmla="*/ 1 w 1081"/>
                <a:gd name="T17" fmla="*/ 1 h 1061"/>
                <a:gd name="T18" fmla="*/ 1 w 1081"/>
                <a:gd name="T19" fmla="*/ 1 h 1061"/>
                <a:gd name="T20" fmla="*/ 1 w 1081"/>
                <a:gd name="T21" fmla="*/ 1 h 1061"/>
                <a:gd name="T22" fmla="*/ 1 w 1081"/>
                <a:gd name="T23" fmla="*/ 1 h 1061"/>
                <a:gd name="T24" fmla="*/ 1 w 1081"/>
                <a:gd name="T25" fmla="*/ 1 h 1061"/>
                <a:gd name="T26" fmla="*/ 1 w 1081"/>
                <a:gd name="T27" fmla="*/ 1 h 1061"/>
                <a:gd name="T28" fmla="*/ 1 w 1081"/>
                <a:gd name="T29" fmla="*/ 1 h 1061"/>
                <a:gd name="T30" fmla="*/ 1 w 1081"/>
                <a:gd name="T31" fmla="*/ 1 h 1061"/>
                <a:gd name="T32" fmla="*/ 1 w 1081"/>
                <a:gd name="T33" fmla="*/ 1 h 1061"/>
                <a:gd name="T34" fmla="*/ 1 w 1081"/>
                <a:gd name="T35" fmla="*/ 1 h 1061"/>
                <a:gd name="T36" fmla="*/ 1 w 1081"/>
                <a:gd name="T37" fmla="*/ 1 h 1061"/>
                <a:gd name="T38" fmla="*/ 1 w 1081"/>
                <a:gd name="T39" fmla="*/ 1 h 1061"/>
                <a:gd name="T40" fmla="*/ 1 w 1081"/>
                <a:gd name="T41" fmla="*/ 1 h 1061"/>
                <a:gd name="T42" fmla="*/ 1 w 1081"/>
                <a:gd name="T43" fmla="*/ 1 h 1061"/>
                <a:gd name="T44" fmla="*/ 1 w 1081"/>
                <a:gd name="T45" fmla="*/ 1 h 1061"/>
                <a:gd name="T46" fmla="*/ 1 w 1081"/>
                <a:gd name="T47" fmla="*/ 1 h 1061"/>
                <a:gd name="T48" fmla="*/ 1 w 1081"/>
                <a:gd name="T49" fmla="*/ 1 h 1061"/>
                <a:gd name="T50" fmla="*/ 1 w 1081"/>
                <a:gd name="T51" fmla="*/ 1 h 1061"/>
                <a:gd name="T52" fmla="*/ 1 w 1081"/>
                <a:gd name="T53" fmla="*/ 0 h 1061"/>
                <a:gd name="T54" fmla="*/ 1 w 1081"/>
                <a:gd name="T55" fmla="*/ 1 h 1061"/>
                <a:gd name="T56" fmla="*/ 1 w 1081"/>
                <a:gd name="T57" fmla="*/ 1 h 1061"/>
                <a:gd name="T58" fmla="*/ 1 w 1081"/>
                <a:gd name="T59" fmla="*/ 1 h 1061"/>
                <a:gd name="T60" fmla="*/ 1 w 1081"/>
                <a:gd name="T61" fmla="*/ 1 h 1061"/>
                <a:gd name="T62" fmla="*/ 1 w 1081"/>
                <a:gd name="T63" fmla="*/ 1 h 1061"/>
                <a:gd name="T64" fmla="*/ 1 w 1081"/>
                <a:gd name="T65" fmla="*/ 1 h 1061"/>
                <a:gd name="T66" fmla="*/ 1 w 1081"/>
                <a:gd name="T67" fmla="*/ 1 h 1061"/>
                <a:gd name="T68" fmla="*/ 1 w 1081"/>
                <a:gd name="T69" fmla="*/ 1 h 1061"/>
                <a:gd name="T70" fmla="*/ 1 w 1081"/>
                <a:gd name="T71" fmla="*/ 1 h 1061"/>
                <a:gd name="T72" fmla="*/ 1 w 1081"/>
                <a:gd name="T73" fmla="*/ 1 h 1061"/>
                <a:gd name="T74" fmla="*/ 1 w 1081"/>
                <a:gd name="T75" fmla="*/ 1 h 1061"/>
                <a:gd name="T76" fmla="*/ 1 w 1081"/>
                <a:gd name="T77" fmla="*/ 1 h 1061"/>
                <a:gd name="T78" fmla="*/ 1 w 1081"/>
                <a:gd name="T79" fmla="*/ 1 h 1061"/>
                <a:gd name="T80" fmla="*/ 1 w 1081"/>
                <a:gd name="T81" fmla="*/ 1 h 1061"/>
                <a:gd name="T82" fmla="*/ 1 w 1081"/>
                <a:gd name="T83" fmla="*/ 1 h 1061"/>
                <a:gd name="T84" fmla="*/ 1 w 1081"/>
                <a:gd name="T85" fmla="*/ 1 h 1061"/>
                <a:gd name="T86" fmla="*/ 1 w 1081"/>
                <a:gd name="T87" fmla="*/ 1 h 1061"/>
                <a:gd name="T88" fmla="*/ 1 w 1081"/>
                <a:gd name="T89" fmla="*/ 1 h 1061"/>
                <a:gd name="T90" fmla="*/ 1 w 1081"/>
                <a:gd name="T91" fmla="*/ 1 h 1061"/>
                <a:gd name="T92" fmla="*/ 1 w 1081"/>
                <a:gd name="T93" fmla="*/ 1 h 1061"/>
                <a:gd name="T94" fmla="*/ 1 w 1081"/>
                <a:gd name="T95" fmla="*/ 1 h 1061"/>
                <a:gd name="T96" fmla="*/ 1 w 1081"/>
                <a:gd name="T97" fmla="*/ 1 h 1061"/>
                <a:gd name="T98" fmla="*/ 1 w 1081"/>
                <a:gd name="T99" fmla="*/ 1 h 1061"/>
                <a:gd name="T100" fmla="*/ 1 w 1081"/>
                <a:gd name="T101" fmla="*/ 1 h 1061"/>
                <a:gd name="T102" fmla="*/ 1 w 1081"/>
                <a:gd name="T103" fmla="*/ 1 h 1061"/>
                <a:gd name="T104" fmla="*/ 1 w 1081"/>
                <a:gd name="T105" fmla="*/ 1 h 1061"/>
                <a:gd name="T106" fmla="*/ 1 w 1081"/>
                <a:gd name="T107" fmla="*/ 1 h 1061"/>
                <a:gd name="T108" fmla="*/ 0 w 1081"/>
                <a:gd name="T109" fmla="*/ 1 h 1061"/>
                <a:gd name="T110" fmla="*/ 1 w 1081"/>
                <a:gd name="T111" fmla="*/ 1 h 1061"/>
                <a:gd name="T112" fmla="*/ 1 w 1081"/>
                <a:gd name="T113" fmla="*/ 1 h 1061"/>
                <a:gd name="T114" fmla="*/ 1 w 1081"/>
                <a:gd name="T115" fmla="*/ 1 h 10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1"/>
                <a:gd name="T175" fmla="*/ 0 h 1061"/>
                <a:gd name="T176" fmla="*/ 1081 w 1081"/>
                <a:gd name="T177" fmla="*/ 1061 h 10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02" name="Freeform 498"/>
            <p:cNvSpPr>
              <a:spLocks/>
            </p:cNvSpPr>
            <p:nvPr/>
          </p:nvSpPr>
          <p:spPr bwMode="auto">
            <a:xfrm>
              <a:off x="3764186" y="1052736"/>
              <a:ext cx="38355" cy="103103"/>
            </a:xfrm>
            <a:custGeom>
              <a:avLst/>
              <a:gdLst>
                <a:gd name="T0" fmla="*/ 1 w 27"/>
                <a:gd name="T1" fmla="*/ 1 h 88"/>
                <a:gd name="T2" fmla="*/ 1 w 27"/>
                <a:gd name="T3" fmla="*/ 1 h 88"/>
                <a:gd name="T4" fmla="*/ 1 w 27"/>
                <a:gd name="T5" fmla="*/ 1 h 88"/>
                <a:gd name="T6" fmla="*/ 1 w 27"/>
                <a:gd name="T7" fmla="*/ 0 h 88"/>
                <a:gd name="T8" fmla="*/ 0 w 27"/>
                <a:gd name="T9" fmla="*/ 1 h 88"/>
                <a:gd name="T10" fmla="*/ 1 w 27"/>
                <a:gd name="T11" fmla="*/ 1 h 88"/>
                <a:gd name="T12" fmla="*/ 1 w 27"/>
                <a:gd name="T13" fmla="*/ 1 h 88"/>
                <a:gd name="T14" fmla="*/ 1 w 27"/>
                <a:gd name="T15" fmla="*/ 1 h 88"/>
                <a:gd name="T16" fmla="*/ 1 w 27"/>
                <a:gd name="T17" fmla="*/ 1 h 88"/>
                <a:gd name="T18" fmla="*/ 1 w 27"/>
                <a:gd name="T19" fmla="*/ 1 h 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88"/>
                <a:gd name="T32" fmla="*/ 27 w 27"/>
                <a:gd name="T33" fmla="*/ 88 h 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88">
                  <a:moveTo>
                    <a:pt x="6" y="85"/>
                  </a:moveTo>
                  <a:lnTo>
                    <a:pt x="16" y="79"/>
                  </a:lnTo>
                  <a:lnTo>
                    <a:pt x="27" y="4"/>
                  </a:lnTo>
                  <a:lnTo>
                    <a:pt x="12" y="0"/>
                  </a:lnTo>
                  <a:lnTo>
                    <a:pt x="0" y="75"/>
                  </a:lnTo>
                  <a:lnTo>
                    <a:pt x="12" y="69"/>
                  </a:lnTo>
                  <a:lnTo>
                    <a:pt x="6" y="85"/>
                  </a:lnTo>
                  <a:lnTo>
                    <a:pt x="16" y="88"/>
                  </a:lnTo>
                  <a:lnTo>
                    <a:pt x="16" y="79"/>
                  </a:lnTo>
                  <a:lnTo>
                    <a:pt x="6" y="8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03" name="Freeform 499"/>
            <p:cNvSpPr>
              <a:spLocks/>
            </p:cNvSpPr>
            <p:nvPr/>
          </p:nvSpPr>
          <p:spPr bwMode="auto">
            <a:xfrm>
              <a:off x="3621420" y="1071829"/>
              <a:ext cx="161946" cy="82101"/>
            </a:xfrm>
            <a:custGeom>
              <a:avLst/>
              <a:gdLst>
                <a:gd name="T0" fmla="*/ 1 w 117"/>
                <a:gd name="T1" fmla="*/ 1 h 68"/>
                <a:gd name="T2" fmla="*/ 1 w 117"/>
                <a:gd name="T3" fmla="*/ 1 h 68"/>
                <a:gd name="T4" fmla="*/ 1 w 117"/>
                <a:gd name="T5" fmla="*/ 1 h 68"/>
                <a:gd name="T6" fmla="*/ 1 w 117"/>
                <a:gd name="T7" fmla="*/ 1 h 68"/>
                <a:gd name="T8" fmla="*/ 1 w 117"/>
                <a:gd name="T9" fmla="*/ 1 h 68"/>
                <a:gd name="T10" fmla="*/ 0 w 117"/>
                <a:gd name="T11" fmla="*/ 1 h 68"/>
                <a:gd name="T12" fmla="*/ 1 w 117"/>
                <a:gd name="T13" fmla="*/ 1 h 68"/>
                <a:gd name="T14" fmla="*/ 1 w 117"/>
                <a:gd name="T15" fmla="*/ 0 h 68"/>
                <a:gd name="T16" fmla="*/ 0 w 117"/>
                <a:gd name="T17" fmla="*/ 1 h 68"/>
                <a:gd name="T18" fmla="*/ 1 w 117"/>
                <a:gd name="T19" fmla="*/ 1 h 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7"/>
                <a:gd name="T31" fmla="*/ 0 h 68"/>
                <a:gd name="T32" fmla="*/ 117 w 117"/>
                <a:gd name="T33" fmla="*/ 68 h 6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7" h="68">
                  <a:moveTo>
                    <a:pt x="9" y="16"/>
                  </a:moveTo>
                  <a:lnTo>
                    <a:pt x="2" y="18"/>
                  </a:lnTo>
                  <a:lnTo>
                    <a:pt x="111" y="68"/>
                  </a:lnTo>
                  <a:lnTo>
                    <a:pt x="117" y="52"/>
                  </a:lnTo>
                  <a:lnTo>
                    <a:pt x="7" y="2"/>
                  </a:lnTo>
                  <a:lnTo>
                    <a:pt x="0" y="4"/>
                  </a:lnTo>
                  <a:lnTo>
                    <a:pt x="7" y="2"/>
                  </a:lnTo>
                  <a:lnTo>
                    <a:pt x="4" y="0"/>
                  </a:lnTo>
                  <a:lnTo>
                    <a:pt x="0" y="4"/>
                  </a:lnTo>
                  <a:lnTo>
                    <a:pt x="9" y="1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04" name="Freeform 500"/>
            <p:cNvSpPr>
              <a:spLocks/>
            </p:cNvSpPr>
            <p:nvPr/>
          </p:nvSpPr>
          <p:spPr bwMode="auto">
            <a:xfrm>
              <a:off x="3570281" y="1079469"/>
              <a:ext cx="63926" cy="47733"/>
            </a:xfrm>
            <a:custGeom>
              <a:avLst/>
              <a:gdLst>
                <a:gd name="T0" fmla="*/ 1 w 46"/>
                <a:gd name="T1" fmla="*/ 1 h 42"/>
                <a:gd name="T2" fmla="*/ 1 w 46"/>
                <a:gd name="T3" fmla="*/ 1 h 42"/>
                <a:gd name="T4" fmla="*/ 1 w 46"/>
                <a:gd name="T5" fmla="*/ 1 h 42"/>
                <a:gd name="T6" fmla="*/ 1 w 46"/>
                <a:gd name="T7" fmla="*/ 0 h 42"/>
                <a:gd name="T8" fmla="*/ 0 w 46"/>
                <a:gd name="T9" fmla="*/ 1 h 42"/>
                <a:gd name="T10" fmla="*/ 1 w 46"/>
                <a:gd name="T11" fmla="*/ 1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"/>
                <a:gd name="T19" fmla="*/ 0 h 42"/>
                <a:gd name="T20" fmla="*/ 46 w 46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" h="42">
                  <a:moveTo>
                    <a:pt x="6" y="37"/>
                  </a:moveTo>
                  <a:lnTo>
                    <a:pt x="12" y="42"/>
                  </a:lnTo>
                  <a:lnTo>
                    <a:pt x="46" y="12"/>
                  </a:lnTo>
                  <a:lnTo>
                    <a:pt x="37" y="0"/>
                  </a:lnTo>
                  <a:lnTo>
                    <a:pt x="0" y="31"/>
                  </a:lnTo>
                  <a:lnTo>
                    <a:pt x="6" y="3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05" name="Freeform 501"/>
            <p:cNvSpPr>
              <a:spLocks/>
            </p:cNvSpPr>
            <p:nvPr/>
          </p:nvSpPr>
          <p:spPr bwMode="auto">
            <a:xfrm>
              <a:off x="3020523" y="1990205"/>
              <a:ext cx="31963" cy="28640"/>
            </a:xfrm>
            <a:custGeom>
              <a:avLst/>
              <a:gdLst>
                <a:gd name="T0" fmla="*/ 1 w 23"/>
                <a:gd name="T1" fmla="*/ 0 h 25"/>
                <a:gd name="T2" fmla="*/ 1 w 23"/>
                <a:gd name="T3" fmla="*/ 1 h 25"/>
                <a:gd name="T4" fmla="*/ 0 w 23"/>
                <a:gd name="T5" fmla="*/ 1 h 25"/>
                <a:gd name="T6" fmla="*/ 1 w 23"/>
                <a:gd name="T7" fmla="*/ 1 h 25"/>
                <a:gd name="T8" fmla="*/ 1 w 23"/>
                <a:gd name="T9" fmla="*/ 1 h 25"/>
                <a:gd name="T10" fmla="*/ 1 w 23"/>
                <a:gd name="T11" fmla="*/ 1 h 25"/>
                <a:gd name="T12" fmla="*/ 1 w 23"/>
                <a:gd name="T13" fmla="*/ 0 h 25"/>
                <a:gd name="T14" fmla="*/ 1 w 23"/>
                <a:gd name="T15" fmla="*/ 1 h 25"/>
                <a:gd name="T16" fmla="*/ 1 w 23"/>
                <a:gd name="T17" fmla="*/ 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5"/>
                <a:gd name="T29" fmla="*/ 23 w 23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5">
                  <a:moveTo>
                    <a:pt x="12" y="0"/>
                  </a:moveTo>
                  <a:lnTo>
                    <a:pt x="12" y="2"/>
                  </a:lnTo>
                  <a:lnTo>
                    <a:pt x="0" y="16"/>
                  </a:lnTo>
                  <a:lnTo>
                    <a:pt x="12" y="25"/>
                  </a:lnTo>
                  <a:lnTo>
                    <a:pt x="23" y="14"/>
                  </a:lnTo>
                  <a:lnTo>
                    <a:pt x="21" y="16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06" name="Freeform 502"/>
            <p:cNvSpPr>
              <a:spLocks/>
            </p:cNvSpPr>
            <p:nvPr/>
          </p:nvSpPr>
          <p:spPr bwMode="auto">
            <a:xfrm>
              <a:off x="3039699" y="1969201"/>
              <a:ext cx="57533" cy="40096"/>
            </a:xfrm>
            <a:custGeom>
              <a:avLst/>
              <a:gdLst>
                <a:gd name="T0" fmla="*/ 1 w 44"/>
                <a:gd name="T1" fmla="*/ 1 h 35"/>
                <a:gd name="T2" fmla="*/ 1 w 44"/>
                <a:gd name="T3" fmla="*/ 0 h 35"/>
                <a:gd name="T4" fmla="*/ 0 w 44"/>
                <a:gd name="T5" fmla="*/ 1 h 35"/>
                <a:gd name="T6" fmla="*/ 1 w 44"/>
                <a:gd name="T7" fmla="*/ 1 h 35"/>
                <a:gd name="T8" fmla="*/ 1 w 44"/>
                <a:gd name="T9" fmla="*/ 1 h 35"/>
                <a:gd name="T10" fmla="*/ 1 w 44"/>
                <a:gd name="T11" fmla="*/ 1 h 35"/>
                <a:gd name="T12" fmla="*/ 1 w 44"/>
                <a:gd name="T13" fmla="*/ 1 h 35"/>
                <a:gd name="T14" fmla="*/ 1 w 44"/>
                <a:gd name="T15" fmla="*/ 1 h 35"/>
                <a:gd name="T16" fmla="*/ 1 w 44"/>
                <a:gd name="T17" fmla="*/ 1 h 35"/>
                <a:gd name="T18" fmla="*/ 1 w 44"/>
                <a:gd name="T19" fmla="*/ 1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35"/>
                <a:gd name="T32" fmla="*/ 44 w 44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35">
                  <a:moveTo>
                    <a:pt x="30" y="4"/>
                  </a:moveTo>
                  <a:lnTo>
                    <a:pt x="32" y="0"/>
                  </a:lnTo>
                  <a:lnTo>
                    <a:pt x="0" y="19"/>
                  </a:lnTo>
                  <a:lnTo>
                    <a:pt x="9" y="35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07" name="Freeform 503"/>
            <p:cNvSpPr>
              <a:spLocks/>
            </p:cNvSpPr>
            <p:nvPr/>
          </p:nvSpPr>
          <p:spPr bwMode="auto">
            <a:xfrm>
              <a:off x="3078054" y="1360136"/>
              <a:ext cx="428299" cy="624343"/>
            </a:xfrm>
            <a:custGeom>
              <a:avLst/>
              <a:gdLst>
                <a:gd name="T0" fmla="*/ 1 w 309"/>
                <a:gd name="T1" fmla="*/ 0 h 528"/>
                <a:gd name="T2" fmla="*/ 1 w 309"/>
                <a:gd name="T3" fmla="*/ 1 h 528"/>
                <a:gd name="T4" fmla="*/ 0 w 309"/>
                <a:gd name="T5" fmla="*/ 1 h 528"/>
                <a:gd name="T6" fmla="*/ 1 w 309"/>
                <a:gd name="T7" fmla="*/ 1 h 528"/>
                <a:gd name="T8" fmla="*/ 1 w 309"/>
                <a:gd name="T9" fmla="*/ 1 h 528"/>
                <a:gd name="T10" fmla="*/ 1 w 309"/>
                <a:gd name="T11" fmla="*/ 1 h 528"/>
                <a:gd name="T12" fmla="*/ 1 w 309"/>
                <a:gd name="T13" fmla="*/ 0 h 528"/>
                <a:gd name="T14" fmla="*/ 1 w 309"/>
                <a:gd name="T15" fmla="*/ 1 h 528"/>
                <a:gd name="T16" fmla="*/ 1 w 309"/>
                <a:gd name="T17" fmla="*/ 1 h 528"/>
                <a:gd name="T18" fmla="*/ 1 w 309"/>
                <a:gd name="T19" fmla="*/ 0 h 5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9"/>
                <a:gd name="T31" fmla="*/ 0 h 528"/>
                <a:gd name="T32" fmla="*/ 309 w 309"/>
                <a:gd name="T33" fmla="*/ 528 h 5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9" h="528">
                  <a:moveTo>
                    <a:pt x="300" y="0"/>
                  </a:moveTo>
                  <a:lnTo>
                    <a:pt x="296" y="4"/>
                  </a:lnTo>
                  <a:lnTo>
                    <a:pt x="0" y="520"/>
                  </a:lnTo>
                  <a:lnTo>
                    <a:pt x="14" y="528"/>
                  </a:lnTo>
                  <a:lnTo>
                    <a:pt x="309" y="12"/>
                  </a:lnTo>
                  <a:lnTo>
                    <a:pt x="306" y="15"/>
                  </a:lnTo>
                  <a:lnTo>
                    <a:pt x="300" y="0"/>
                  </a:lnTo>
                  <a:lnTo>
                    <a:pt x="296" y="2"/>
                  </a:lnTo>
                  <a:lnTo>
                    <a:pt x="296" y="4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08" name="Freeform 504"/>
            <p:cNvSpPr>
              <a:spLocks/>
            </p:cNvSpPr>
            <p:nvPr/>
          </p:nvSpPr>
          <p:spPr bwMode="auto">
            <a:xfrm>
              <a:off x="3495699" y="1281854"/>
              <a:ext cx="210953" cy="97375"/>
            </a:xfrm>
            <a:custGeom>
              <a:avLst/>
              <a:gdLst>
                <a:gd name="T0" fmla="*/ 1 w 155"/>
                <a:gd name="T1" fmla="*/ 1 h 82"/>
                <a:gd name="T2" fmla="*/ 1 w 155"/>
                <a:gd name="T3" fmla="*/ 0 h 82"/>
                <a:gd name="T4" fmla="*/ 0 w 155"/>
                <a:gd name="T5" fmla="*/ 1 h 82"/>
                <a:gd name="T6" fmla="*/ 1 w 155"/>
                <a:gd name="T7" fmla="*/ 1 h 82"/>
                <a:gd name="T8" fmla="*/ 1 w 155"/>
                <a:gd name="T9" fmla="*/ 1 h 82"/>
                <a:gd name="T10" fmla="*/ 1 w 155"/>
                <a:gd name="T11" fmla="*/ 1 h 82"/>
                <a:gd name="T12" fmla="*/ 1 w 155"/>
                <a:gd name="T13" fmla="*/ 1 h 82"/>
                <a:gd name="T14" fmla="*/ 1 w 155"/>
                <a:gd name="T15" fmla="*/ 1 h 82"/>
                <a:gd name="T16" fmla="*/ 1 w 155"/>
                <a:gd name="T17" fmla="*/ 1 h 82"/>
                <a:gd name="T18" fmla="*/ 1 w 155"/>
                <a:gd name="T19" fmla="*/ 1 h 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5"/>
                <a:gd name="T31" fmla="*/ 0 h 82"/>
                <a:gd name="T32" fmla="*/ 155 w 155"/>
                <a:gd name="T33" fmla="*/ 82 h 8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5" h="82">
                  <a:moveTo>
                    <a:pt x="142" y="4"/>
                  </a:moveTo>
                  <a:lnTo>
                    <a:pt x="146" y="0"/>
                  </a:lnTo>
                  <a:lnTo>
                    <a:pt x="0" y="67"/>
                  </a:lnTo>
                  <a:lnTo>
                    <a:pt x="6" y="82"/>
                  </a:lnTo>
                  <a:lnTo>
                    <a:pt x="151" y="15"/>
                  </a:lnTo>
                  <a:lnTo>
                    <a:pt x="155" y="11"/>
                  </a:lnTo>
                  <a:lnTo>
                    <a:pt x="151" y="15"/>
                  </a:lnTo>
                  <a:lnTo>
                    <a:pt x="155" y="13"/>
                  </a:lnTo>
                  <a:lnTo>
                    <a:pt x="155" y="11"/>
                  </a:lnTo>
                  <a:lnTo>
                    <a:pt x="142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09" name="Freeform 505"/>
            <p:cNvSpPr>
              <a:spLocks/>
            </p:cNvSpPr>
            <p:nvPr/>
          </p:nvSpPr>
          <p:spPr bwMode="auto">
            <a:xfrm>
              <a:off x="3691738" y="1125289"/>
              <a:ext cx="95889" cy="171837"/>
            </a:xfrm>
            <a:custGeom>
              <a:avLst/>
              <a:gdLst>
                <a:gd name="T0" fmla="*/ 1 w 73"/>
                <a:gd name="T1" fmla="*/ 1 h 144"/>
                <a:gd name="T2" fmla="*/ 1 w 73"/>
                <a:gd name="T3" fmla="*/ 1 h 144"/>
                <a:gd name="T4" fmla="*/ 0 w 73"/>
                <a:gd name="T5" fmla="*/ 1 h 144"/>
                <a:gd name="T6" fmla="*/ 1 w 73"/>
                <a:gd name="T7" fmla="*/ 1 h 144"/>
                <a:gd name="T8" fmla="*/ 1 w 73"/>
                <a:gd name="T9" fmla="*/ 1 h 144"/>
                <a:gd name="T10" fmla="*/ 1 w 73"/>
                <a:gd name="T11" fmla="*/ 1 h 144"/>
                <a:gd name="T12" fmla="*/ 1 w 73"/>
                <a:gd name="T13" fmla="*/ 1 h 144"/>
                <a:gd name="T14" fmla="*/ 1 w 73"/>
                <a:gd name="T15" fmla="*/ 0 h 144"/>
                <a:gd name="T16" fmla="*/ 1 w 73"/>
                <a:gd name="T17" fmla="*/ 1 h 144"/>
                <a:gd name="T18" fmla="*/ 1 w 73"/>
                <a:gd name="T19" fmla="*/ 1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3"/>
                <a:gd name="T31" fmla="*/ 0 h 144"/>
                <a:gd name="T32" fmla="*/ 73 w 73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3" h="144">
                  <a:moveTo>
                    <a:pt x="73" y="10"/>
                  </a:moveTo>
                  <a:lnTo>
                    <a:pt x="59" y="12"/>
                  </a:lnTo>
                  <a:lnTo>
                    <a:pt x="0" y="137"/>
                  </a:lnTo>
                  <a:lnTo>
                    <a:pt x="13" y="144"/>
                  </a:lnTo>
                  <a:lnTo>
                    <a:pt x="73" y="20"/>
                  </a:lnTo>
                  <a:lnTo>
                    <a:pt x="59" y="22"/>
                  </a:lnTo>
                  <a:lnTo>
                    <a:pt x="73" y="10"/>
                  </a:lnTo>
                  <a:lnTo>
                    <a:pt x="63" y="0"/>
                  </a:lnTo>
                  <a:lnTo>
                    <a:pt x="59" y="12"/>
                  </a:lnTo>
                  <a:lnTo>
                    <a:pt x="73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10" name="Freeform 506"/>
            <p:cNvSpPr>
              <a:spLocks/>
            </p:cNvSpPr>
            <p:nvPr/>
          </p:nvSpPr>
          <p:spPr bwMode="auto">
            <a:xfrm>
              <a:off x="3768450" y="1138655"/>
              <a:ext cx="291927" cy="303579"/>
            </a:xfrm>
            <a:custGeom>
              <a:avLst/>
              <a:gdLst>
                <a:gd name="T0" fmla="*/ 1 w 211"/>
                <a:gd name="T1" fmla="*/ 1 h 259"/>
                <a:gd name="T2" fmla="*/ 1 w 211"/>
                <a:gd name="T3" fmla="*/ 1 h 259"/>
                <a:gd name="T4" fmla="*/ 1 w 211"/>
                <a:gd name="T5" fmla="*/ 0 h 259"/>
                <a:gd name="T6" fmla="*/ 0 w 211"/>
                <a:gd name="T7" fmla="*/ 1 h 259"/>
                <a:gd name="T8" fmla="*/ 1 w 211"/>
                <a:gd name="T9" fmla="*/ 1 h 259"/>
                <a:gd name="T10" fmla="*/ 1 w 211"/>
                <a:gd name="T11" fmla="*/ 1 h 259"/>
                <a:gd name="T12" fmla="*/ 1 w 211"/>
                <a:gd name="T13" fmla="*/ 1 h 259"/>
                <a:gd name="T14" fmla="*/ 1 w 211"/>
                <a:gd name="T15" fmla="*/ 1 h 259"/>
                <a:gd name="T16" fmla="*/ 1 w 211"/>
                <a:gd name="T17" fmla="*/ 1 h 259"/>
                <a:gd name="T18" fmla="*/ 1 w 211"/>
                <a:gd name="T19" fmla="*/ 1 h 2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1"/>
                <a:gd name="T31" fmla="*/ 0 h 259"/>
                <a:gd name="T32" fmla="*/ 211 w 211"/>
                <a:gd name="T33" fmla="*/ 259 h 25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1" h="259">
                  <a:moveTo>
                    <a:pt x="211" y="253"/>
                  </a:moveTo>
                  <a:lnTo>
                    <a:pt x="209" y="248"/>
                  </a:lnTo>
                  <a:lnTo>
                    <a:pt x="14" y="0"/>
                  </a:lnTo>
                  <a:lnTo>
                    <a:pt x="0" y="12"/>
                  </a:lnTo>
                  <a:lnTo>
                    <a:pt x="196" y="259"/>
                  </a:lnTo>
                  <a:lnTo>
                    <a:pt x="194" y="255"/>
                  </a:lnTo>
                  <a:lnTo>
                    <a:pt x="211" y="253"/>
                  </a:lnTo>
                  <a:lnTo>
                    <a:pt x="211" y="250"/>
                  </a:lnTo>
                  <a:lnTo>
                    <a:pt x="209" y="248"/>
                  </a:lnTo>
                  <a:lnTo>
                    <a:pt x="211" y="2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11" name="Freeform 507"/>
            <p:cNvSpPr>
              <a:spLocks/>
            </p:cNvSpPr>
            <p:nvPr/>
          </p:nvSpPr>
          <p:spPr bwMode="auto">
            <a:xfrm>
              <a:off x="4034805" y="1434596"/>
              <a:ext cx="59663" cy="248209"/>
            </a:xfrm>
            <a:custGeom>
              <a:avLst/>
              <a:gdLst>
                <a:gd name="T0" fmla="*/ 1 w 40"/>
                <a:gd name="T1" fmla="*/ 1 h 208"/>
                <a:gd name="T2" fmla="*/ 1 w 40"/>
                <a:gd name="T3" fmla="*/ 1 h 208"/>
                <a:gd name="T4" fmla="*/ 1 w 40"/>
                <a:gd name="T5" fmla="*/ 0 h 208"/>
                <a:gd name="T6" fmla="*/ 0 w 40"/>
                <a:gd name="T7" fmla="*/ 1 h 208"/>
                <a:gd name="T8" fmla="*/ 1 w 40"/>
                <a:gd name="T9" fmla="*/ 1 h 208"/>
                <a:gd name="T10" fmla="*/ 1 w 40"/>
                <a:gd name="T11" fmla="*/ 1 h 2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208"/>
                <a:gd name="T20" fmla="*/ 40 w 40"/>
                <a:gd name="T21" fmla="*/ 208 h 2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208">
                  <a:moveTo>
                    <a:pt x="33" y="208"/>
                  </a:moveTo>
                  <a:lnTo>
                    <a:pt x="40" y="206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5" y="208"/>
                  </a:lnTo>
                  <a:lnTo>
                    <a:pt x="33" y="20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12" name="Freeform 508"/>
            <p:cNvSpPr>
              <a:spLocks/>
            </p:cNvSpPr>
            <p:nvPr/>
          </p:nvSpPr>
          <p:spPr bwMode="auto">
            <a:xfrm>
              <a:off x="2899064" y="2009297"/>
              <a:ext cx="140635" cy="127923"/>
            </a:xfrm>
            <a:custGeom>
              <a:avLst/>
              <a:gdLst>
                <a:gd name="T0" fmla="*/ 1 w 102"/>
                <a:gd name="T1" fmla="*/ 1 h 107"/>
                <a:gd name="T2" fmla="*/ 1 w 102"/>
                <a:gd name="T3" fmla="*/ 0 h 107"/>
                <a:gd name="T4" fmla="*/ 0 w 102"/>
                <a:gd name="T5" fmla="*/ 1 h 107"/>
                <a:gd name="T6" fmla="*/ 1 w 102"/>
                <a:gd name="T7" fmla="*/ 1 h 107"/>
                <a:gd name="T8" fmla="*/ 1 w 102"/>
                <a:gd name="T9" fmla="*/ 1 h 107"/>
                <a:gd name="T10" fmla="*/ 1 w 102"/>
                <a:gd name="T11" fmla="*/ 1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107"/>
                <a:gd name="T20" fmla="*/ 102 w 102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107">
                  <a:moveTo>
                    <a:pt x="96" y="4"/>
                  </a:moveTo>
                  <a:lnTo>
                    <a:pt x="90" y="0"/>
                  </a:lnTo>
                  <a:lnTo>
                    <a:pt x="0" y="98"/>
                  </a:lnTo>
                  <a:lnTo>
                    <a:pt x="11" y="107"/>
                  </a:lnTo>
                  <a:lnTo>
                    <a:pt x="102" y="9"/>
                  </a:lnTo>
                  <a:lnTo>
                    <a:pt x="96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13" name="Freeform 509"/>
            <p:cNvSpPr>
              <a:spLocks/>
            </p:cNvSpPr>
            <p:nvPr/>
          </p:nvSpPr>
          <p:spPr bwMode="auto">
            <a:xfrm>
              <a:off x="1548104" y="3130057"/>
              <a:ext cx="25570" cy="126015"/>
            </a:xfrm>
            <a:custGeom>
              <a:avLst/>
              <a:gdLst>
                <a:gd name="T0" fmla="*/ 1 w 19"/>
                <a:gd name="T1" fmla="*/ 1 h 107"/>
                <a:gd name="T2" fmla="*/ 0 w 19"/>
                <a:gd name="T3" fmla="*/ 1 h 107"/>
                <a:gd name="T4" fmla="*/ 1 w 19"/>
                <a:gd name="T5" fmla="*/ 1 h 107"/>
                <a:gd name="T6" fmla="*/ 1 w 19"/>
                <a:gd name="T7" fmla="*/ 1 h 107"/>
                <a:gd name="T8" fmla="*/ 1 w 19"/>
                <a:gd name="T9" fmla="*/ 1 h 107"/>
                <a:gd name="T10" fmla="*/ 1 w 19"/>
                <a:gd name="T11" fmla="*/ 0 h 107"/>
                <a:gd name="T12" fmla="*/ 1 w 19"/>
                <a:gd name="T13" fmla="*/ 1 h 107"/>
                <a:gd name="T14" fmla="*/ 1 w 19"/>
                <a:gd name="T15" fmla="*/ 1 h 107"/>
                <a:gd name="T16" fmla="*/ 1 w 19"/>
                <a:gd name="T17" fmla="*/ 0 h 107"/>
                <a:gd name="T18" fmla="*/ 1 w 19"/>
                <a:gd name="T19" fmla="*/ 1 h 1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07"/>
                <a:gd name="T32" fmla="*/ 19 w 19"/>
                <a:gd name="T33" fmla="*/ 107 h 10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07">
                  <a:moveTo>
                    <a:pt x="4" y="13"/>
                  </a:moveTo>
                  <a:lnTo>
                    <a:pt x="0" y="7"/>
                  </a:lnTo>
                  <a:lnTo>
                    <a:pt x="2" y="107"/>
                  </a:lnTo>
                  <a:lnTo>
                    <a:pt x="19" y="107"/>
                  </a:lnTo>
                  <a:lnTo>
                    <a:pt x="15" y="6"/>
                  </a:lnTo>
                  <a:lnTo>
                    <a:pt x="12" y="0"/>
                  </a:lnTo>
                  <a:lnTo>
                    <a:pt x="15" y="6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14" name="Freeform 510"/>
            <p:cNvSpPr>
              <a:spLocks/>
            </p:cNvSpPr>
            <p:nvPr/>
          </p:nvSpPr>
          <p:spPr bwMode="auto">
            <a:xfrm>
              <a:off x="1475656" y="3093782"/>
              <a:ext cx="89496" cy="55370"/>
            </a:xfrm>
            <a:custGeom>
              <a:avLst/>
              <a:gdLst>
                <a:gd name="T0" fmla="*/ 0 w 64"/>
                <a:gd name="T1" fmla="*/ 1 h 46"/>
                <a:gd name="T2" fmla="*/ 1 w 64"/>
                <a:gd name="T3" fmla="*/ 1 h 46"/>
                <a:gd name="T4" fmla="*/ 1 w 64"/>
                <a:gd name="T5" fmla="*/ 1 h 46"/>
                <a:gd name="T6" fmla="*/ 1 w 64"/>
                <a:gd name="T7" fmla="*/ 1 h 46"/>
                <a:gd name="T8" fmla="*/ 1 w 64"/>
                <a:gd name="T9" fmla="*/ 0 h 46"/>
                <a:gd name="T10" fmla="*/ 1 w 64"/>
                <a:gd name="T11" fmla="*/ 1 h 46"/>
                <a:gd name="T12" fmla="*/ 0 w 64"/>
                <a:gd name="T13" fmla="*/ 1 h 46"/>
                <a:gd name="T14" fmla="*/ 1 w 64"/>
                <a:gd name="T15" fmla="*/ 1 h 46"/>
                <a:gd name="T16" fmla="*/ 1 w 64"/>
                <a:gd name="T17" fmla="*/ 1 h 46"/>
                <a:gd name="T18" fmla="*/ 0 w 64"/>
                <a:gd name="T19" fmla="*/ 1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4"/>
                <a:gd name="T31" fmla="*/ 0 h 46"/>
                <a:gd name="T32" fmla="*/ 64 w 64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4" h="46">
                  <a:moveTo>
                    <a:pt x="0" y="8"/>
                  </a:moveTo>
                  <a:lnTo>
                    <a:pt x="4" y="14"/>
                  </a:lnTo>
                  <a:lnTo>
                    <a:pt x="56" y="46"/>
                  </a:lnTo>
                  <a:lnTo>
                    <a:pt x="64" y="33"/>
                  </a:lnTo>
                  <a:lnTo>
                    <a:pt x="14" y="0"/>
                  </a:lnTo>
                  <a:lnTo>
                    <a:pt x="18" y="6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15" name="Freeform 511"/>
            <p:cNvSpPr>
              <a:spLocks/>
            </p:cNvSpPr>
            <p:nvPr/>
          </p:nvSpPr>
          <p:spPr bwMode="auto">
            <a:xfrm>
              <a:off x="1475656" y="3040320"/>
              <a:ext cx="27702" cy="63007"/>
            </a:xfrm>
            <a:custGeom>
              <a:avLst/>
              <a:gdLst>
                <a:gd name="T0" fmla="*/ 1 w 18"/>
                <a:gd name="T1" fmla="*/ 1 h 50"/>
                <a:gd name="T2" fmla="*/ 0 w 18"/>
                <a:gd name="T3" fmla="*/ 1 h 50"/>
                <a:gd name="T4" fmla="*/ 0 w 18"/>
                <a:gd name="T5" fmla="*/ 1 h 50"/>
                <a:gd name="T6" fmla="*/ 1 w 18"/>
                <a:gd name="T7" fmla="*/ 1 h 50"/>
                <a:gd name="T8" fmla="*/ 1 w 18"/>
                <a:gd name="T9" fmla="*/ 1 h 50"/>
                <a:gd name="T10" fmla="*/ 1 w 18"/>
                <a:gd name="T11" fmla="*/ 1 h 50"/>
                <a:gd name="T12" fmla="*/ 1 w 18"/>
                <a:gd name="T13" fmla="*/ 1 h 50"/>
                <a:gd name="T14" fmla="*/ 0 w 18"/>
                <a:gd name="T15" fmla="*/ 0 h 50"/>
                <a:gd name="T16" fmla="*/ 0 w 18"/>
                <a:gd name="T17" fmla="*/ 1 h 50"/>
                <a:gd name="T18" fmla="*/ 1 w 18"/>
                <a:gd name="T19" fmla="*/ 1 h 5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50"/>
                <a:gd name="T32" fmla="*/ 18 w 18"/>
                <a:gd name="T33" fmla="*/ 50 h 5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50">
                  <a:moveTo>
                    <a:pt x="10" y="4"/>
                  </a:moveTo>
                  <a:lnTo>
                    <a:pt x="0" y="11"/>
                  </a:lnTo>
                  <a:lnTo>
                    <a:pt x="0" y="50"/>
                  </a:lnTo>
                  <a:lnTo>
                    <a:pt x="18" y="48"/>
                  </a:lnTo>
                  <a:lnTo>
                    <a:pt x="16" y="11"/>
                  </a:lnTo>
                  <a:lnTo>
                    <a:pt x="6" y="19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16" name="Freeform 512"/>
            <p:cNvSpPr>
              <a:spLocks/>
            </p:cNvSpPr>
            <p:nvPr/>
          </p:nvSpPr>
          <p:spPr bwMode="auto">
            <a:xfrm>
              <a:off x="1484182" y="3047958"/>
              <a:ext cx="53270" cy="30548"/>
            </a:xfrm>
            <a:custGeom>
              <a:avLst/>
              <a:gdLst>
                <a:gd name="T0" fmla="*/ 1 w 37"/>
                <a:gd name="T1" fmla="*/ 1 h 27"/>
                <a:gd name="T2" fmla="*/ 1 w 37"/>
                <a:gd name="T3" fmla="*/ 1 h 27"/>
                <a:gd name="T4" fmla="*/ 1 w 37"/>
                <a:gd name="T5" fmla="*/ 0 h 27"/>
                <a:gd name="T6" fmla="*/ 0 w 37"/>
                <a:gd name="T7" fmla="*/ 1 h 27"/>
                <a:gd name="T8" fmla="*/ 1 w 37"/>
                <a:gd name="T9" fmla="*/ 1 h 27"/>
                <a:gd name="T10" fmla="*/ 1 w 37"/>
                <a:gd name="T11" fmla="*/ 1 h 27"/>
                <a:gd name="T12" fmla="*/ 1 w 37"/>
                <a:gd name="T13" fmla="*/ 1 h 27"/>
                <a:gd name="T14" fmla="*/ 1 w 37"/>
                <a:gd name="T15" fmla="*/ 1 h 27"/>
                <a:gd name="T16" fmla="*/ 1 w 37"/>
                <a:gd name="T17" fmla="*/ 1 h 27"/>
                <a:gd name="T18" fmla="*/ 1 w 37"/>
                <a:gd name="T19" fmla="*/ 1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7"/>
                <a:gd name="T32" fmla="*/ 37 w 3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7">
                  <a:moveTo>
                    <a:pt x="27" y="11"/>
                  </a:moveTo>
                  <a:lnTo>
                    <a:pt x="35" y="9"/>
                  </a:lnTo>
                  <a:lnTo>
                    <a:pt x="4" y="0"/>
                  </a:lnTo>
                  <a:lnTo>
                    <a:pt x="0" y="15"/>
                  </a:lnTo>
                  <a:lnTo>
                    <a:pt x="29" y="25"/>
                  </a:lnTo>
                  <a:lnTo>
                    <a:pt x="37" y="25"/>
                  </a:lnTo>
                  <a:lnTo>
                    <a:pt x="29" y="25"/>
                  </a:lnTo>
                  <a:lnTo>
                    <a:pt x="33" y="27"/>
                  </a:lnTo>
                  <a:lnTo>
                    <a:pt x="37" y="25"/>
                  </a:lnTo>
                  <a:lnTo>
                    <a:pt x="27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17" name="Freeform 513"/>
            <p:cNvSpPr>
              <a:spLocks/>
            </p:cNvSpPr>
            <p:nvPr/>
          </p:nvSpPr>
          <p:spPr bwMode="auto">
            <a:xfrm>
              <a:off x="1518274" y="3047958"/>
              <a:ext cx="38355" cy="28640"/>
            </a:xfrm>
            <a:custGeom>
              <a:avLst/>
              <a:gdLst>
                <a:gd name="T0" fmla="*/ 1 w 27"/>
                <a:gd name="T1" fmla="*/ 1 h 23"/>
                <a:gd name="T2" fmla="*/ 1 w 27"/>
                <a:gd name="T3" fmla="*/ 0 h 23"/>
                <a:gd name="T4" fmla="*/ 0 w 27"/>
                <a:gd name="T5" fmla="*/ 1 h 23"/>
                <a:gd name="T6" fmla="*/ 1 w 27"/>
                <a:gd name="T7" fmla="*/ 1 h 23"/>
                <a:gd name="T8" fmla="*/ 1 w 27"/>
                <a:gd name="T9" fmla="*/ 1 h 23"/>
                <a:gd name="T10" fmla="*/ 1 w 27"/>
                <a:gd name="T11" fmla="*/ 1 h 23"/>
                <a:gd name="T12" fmla="*/ 1 w 27"/>
                <a:gd name="T13" fmla="*/ 1 h 23"/>
                <a:gd name="T14" fmla="*/ 1 w 27"/>
                <a:gd name="T15" fmla="*/ 1 h 23"/>
                <a:gd name="T16" fmla="*/ 1 w 27"/>
                <a:gd name="T17" fmla="*/ 1 h 23"/>
                <a:gd name="T18" fmla="*/ 1 w 27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3"/>
                <a:gd name="T32" fmla="*/ 27 w 2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3">
                  <a:moveTo>
                    <a:pt x="11" y="4"/>
                  </a:moveTo>
                  <a:lnTo>
                    <a:pt x="13" y="0"/>
                  </a:lnTo>
                  <a:lnTo>
                    <a:pt x="0" y="9"/>
                  </a:lnTo>
                  <a:lnTo>
                    <a:pt x="10" y="23"/>
                  </a:lnTo>
                  <a:lnTo>
                    <a:pt x="23" y="13"/>
                  </a:lnTo>
                  <a:lnTo>
                    <a:pt x="27" y="7"/>
                  </a:lnTo>
                  <a:lnTo>
                    <a:pt x="23" y="13"/>
                  </a:lnTo>
                  <a:lnTo>
                    <a:pt x="25" y="11"/>
                  </a:lnTo>
                  <a:lnTo>
                    <a:pt x="27" y="7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18" name="Freeform 514"/>
            <p:cNvSpPr>
              <a:spLocks/>
            </p:cNvSpPr>
            <p:nvPr/>
          </p:nvSpPr>
          <p:spPr bwMode="auto">
            <a:xfrm>
              <a:off x="1537452" y="2837935"/>
              <a:ext cx="74581" cy="217661"/>
            </a:xfrm>
            <a:custGeom>
              <a:avLst/>
              <a:gdLst>
                <a:gd name="T0" fmla="*/ 1 w 56"/>
                <a:gd name="T1" fmla="*/ 0 h 186"/>
                <a:gd name="T2" fmla="*/ 1 w 56"/>
                <a:gd name="T3" fmla="*/ 1 h 186"/>
                <a:gd name="T4" fmla="*/ 0 w 56"/>
                <a:gd name="T5" fmla="*/ 1 h 186"/>
                <a:gd name="T6" fmla="*/ 1 w 56"/>
                <a:gd name="T7" fmla="*/ 1 h 186"/>
                <a:gd name="T8" fmla="*/ 1 w 56"/>
                <a:gd name="T9" fmla="*/ 1 h 186"/>
                <a:gd name="T10" fmla="*/ 1 w 56"/>
                <a:gd name="T11" fmla="*/ 1 h 186"/>
                <a:gd name="T12" fmla="*/ 1 w 56"/>
                <a:gd name="T13" fmla="*/ 0 h 186"/>
                <a:gd name="T14" fmla="*/ 1 w 56"/>
                <a:gd name="T15" fmla="*/ 0 h 186"/>
                <a:gd name="T16" fmla="*/ 1 w 56"/>
                <a:gd name="T17" fmla="*/ 1 h 186"/>
                <a:gd name="T18" fmla="*/ 1 w 56"/>
                <a:gd name="T19" fmla="*/ 0 h 1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186"/>
                <a:gd name="T32" fmla="*/ 56 w 56"/>
                <a:gd name="T33" fmla="*/ 186 h 18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186">
                  <a:moveTo>
                    <a:pt x="48" y="0"/>
                  </a:moveTo>
                  <a:lnTo>
                    <a:pt x="39" y="8"/>
                  </a:lnTo>
                  <a:lnTo>
                    <a:pt x="0" y="183"/>
                  </a:lnTo>
                  <a:lnTo>
                    <a:pt x="16" y="186"/>
                  </a:lnTo>
                  <a:lnTo>
                    <a:pt x="56" y="10"/>
                  </a:lnTo>
                  <a:lnTo>
                    <a:pt x="47" y="17"/>
                  </a:lnTo>
                  <a:lnTo>
                    <a:pt x="48" y="0"/>
                  </a:lnTo>
                  <a:lnTo>
                    <a:pt x="41" y="0"/>
                  </a:lnTo>
                  <a:lnTo>
                    <a:pt x="39" y="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19" name="Freeform 515"/>
            <p:cNvSpPr>
              <a:spLocks/>
            </p:cNvSpPr>
            <p:nvPr/>
          </p:nvSpPr>
          <p:spPr bwMode="auto">
            <a:xfrm>
              <a:off x="1603509" y="2837935"/>
              <a:ext cx="80972" cy="26731"/>
            </a:xfrm>
            <a:custGeom>
              <a:avLst/>
              <a:gdLst>
                <a:gd name="T0" fmla="*/ 1 w 63"/>
                <a:gd name="T1" fmla="*/ 1 h 23"/>
                <a:gd name="T2" fmla="*/ 1 w 63"/>
                <a:gd name="T3" fmla="*/ 1 h 23"/>
                <a:gd name="T4" fmla="*/ 1 w 63"/>
                <a:gd name="T5" fmla="*/ 0 h 23"/>
                <a:gd name="T6" fmla="*/ 0 w 63"/>
                <a:gd name="T7" fmla="*/ 1 h 23"/>
                <a:gd name="T8" fmla="*/ 1 w 63"/>
                <a:gd name="T9" fmla="*/ 1 h 23"/>
                <a:gd name="T10" fmla="*/ 1 w 63"/>
                <a:gd name="T11" fmla="*/ 1 h 23"/>
                <a:gd name="T12" fmla="*/ 1 w 63"/>
                <a:gd name="T13" fmla="*/ 1 h 23"/>
                <a:gd name="T14" fmla="*/ 1 w 63"/>
                <a:gd name="T15" fmla="*/ 1 h 23"/>
                <a:gd name="T16" fmla="*/ 1 w 63"/>
                <a:gd name="T17" fmla="*/ 1 h 23"/>
                <a:gd name="T18" fmla="*/ 1 w 63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23"/>
                <a:gd name="T32" fmla="*/ 63 w 6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23">
                  <a:moveTo>
                    <a:pt x="63" y="16"/>
                  </a:moveTo>
                  <a:lnTo>
                    <a:pt x="57" y="8"/>
                  </a:lnTo>
                  <a:lnTo>
                    <a:pt x="1" y="0"/>
                  </a:lnTo>
                  <a:lnTo>
                    <a:pt x="0" y="17"/>
                  </a:lnTo>
                  <a:lnTo>
                    <a:pt x="55" y="23"/>
                  </a:lnTo>
                  <a:lnTo>
                    <a:pt x="48" y="17"/>
                  </a:lnTo>
                  <a:lnTo>
                    <a:pt x="63" y="16"/>
                  </a:lnTo>
                  <a:lnTo>
                    <a:pt x="63" y="10"/>
                  </a:lnTo>
                  <a:lnTo>
                    <a:pt x="57" y="8"/>
                  </a:lnTo>
                  <a:lnTo>
                    <a:pt x="63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20" name="Freeform 516"/>
            <p:cNvSpPr>
              <a:spLocks/>
            </p:cNvSpPr>
            <p:nvPr/>
          </p:nvSpPr>
          <p:spPr bwMode="auto">
            <a:xfrm>
              <a:off x="1665303" y="2857028"/>
              <a:ext cx="31963" cy="55370"/>
            </a:xfrm>
            <a:custGeom>
              <a:avLst/>
              <a:gdLst>
                <a:gd name="T0" fmla="*/ 2 w 19"/>
                <a:gd name="T1" fmla="*/ 1 h 49"/>
                <a:gd name="T2" fmla="*/ 2 w 19"/>
                <a:gd name="T3" fmla="*/ 1 h 49"/>
                <a:gd name="T4" fmla="*/ 2 w 19"/>
                <a:gd name="T5" fmla="*/ 0 h 49"/>
                <a:gd name="T6" fmla="*/ 0 w 19"/>
                <a:gd name="T7" fmla="*/ 1 h 49"/>
                <a:gd name="T8" fmla="*/ 2 w 19"/>
                <a:gd name="T9" fmla="*/ 1 h 49"/>
                <a:gd name="T10" fmla="*/ 2 w 19"/>
                <a:gd name="T11" fmla="*/ 1 h 49"/>
                <a:gd name="T12" fmla="*/ 2 w 19"/>
                <a:gd name="T13" fmla="*/ 1 h 49"/>
                <a:gd name="T14" fmla="*/ 2 w 19"/>
                <a:gd name="T15" fmla="*/ 1 h 49"/>
                <a:gd name="T16" fmla="*/ 2 w 19"/>
                <a:gd name="T17" fmla="*/ 1 h 49"/>
                <a:gd name="T18" fmla="*/ 2 w 19"/>
                <a:gd name="T19" fmla="*/ 1 h 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9"/>
                <a:gd name="T32" fmla="*/ 19 w 19"/>
                <a:gd name="T33" fmla="*/ 49 h 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9">
                  <a:moveTo>
                    <a:pt x="17" y="38"/>
                  </a:moveTo>
                  <a:lnTo>
                    <a:pt x="19" y="44"/>
                  </a:lnTo>
                  <a:lnTo>
                    <a:pt x="15" y="0"/>
                  </a:lnTo>
                  <a:lnTo>
                    <a:pt x="0" y="1"/>
                  </a:lnTo>
                  <a:lnTo>
                    <a:pt x="3" y="4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3" y="48"/>
                  </a:lnTo>
                  <a:lnTo>
                    <a:pt x="5" y="49"/>
                  </a:lnTo>
                  <a:lnTo>
                    <a:pt x="17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21" name="Freeform 517"/>
            <p:cNvSpPr>
              <a:spLocks/>
            </p:cNvSpPr>
            <p:nvPr/>
          </p:nvSpPr>
          <p:spPr bwMode="auto">
            <a:xfrm>
              <a:off x="1673827" y="2902850"/>
              <a:ext cx="44748" cy="38186"/>
            </a:xfrm>
            <a:custGeom>
              <a:avLst/>
              <a:gdLst>
                <a:gd name="T0" fmla="*/ 1 w 33"/>
                <a:gd name="T1" fmla="*/ 1 h 33"/>
                <a:gd name="T2" fmla="*/ 1 w 33"/>
                <a:gd name="T3" fmla="*/ 1 h 33"/>
                <a:gd name="T4" fmla="*/ 1 w 33"/>
                <a:gd name="T5" fmla="*/ 0 h 33"/>
                <a:gd name="T6" fmla="*/ 0 w 33"/>
                <a:gd name="T7" fmla="*/ 1 h 33"/>
                <a:gd name="T8" fmla="*/ 1 w 33"/>
                <a:gd name="T9" fmla="*/ 1 h 33"/>
                <a:gd name="T10" fmla="*/ 1 w 33"/>
                <a:gd name="T11" fmla="*/ 1 h 33"/>
                <a:gd name="T12" fmla="*/ 1 w 33"/>
                <a:gd name="T13" fmla="*/ 1 h 33"/>
                <a:gd name="T14" fmla="*/ 1 w 33"/>
                <a:gd name="T15" fmla="*/ 1 h 33"/>
                <a:gd name="T16" fmla="*/ 1 w 33"/>
                <a:gd name="T17" fmla="*/ 1 h 33"/>
                <a:gd name="T18" fmla="*/ 1 w 33"/>
                <a:gd name="T19" fmla="*/ 1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3"/>
                <a:gd name="T32" fmla="*/ 33 w 33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3">
                  <a:moveTo>
                    <a:pt x="29" y="17"/>
                  </a:moveTo>
                  <a:lnTo>
                    <a:pt x="33" y="19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23" y="31"/>
                  </a:lnTo>
                  <a:lnTo>
                    <a:pt x="27" y="33"/>
                  </a:lnTo>
                  <a:lnTo>
                    <a:pt x="23" y="31"/>
                  </a:lnTo>
                  <a:lnTo>
                    <a:pt x="25" y="33"/>
                  </a:lnTo>
                  <a:lnTo>
                    <a:pt x="27" y="33"/>
                  </a:lnTo>
                  <a:lnTo>
                    <a:pt x="29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22" name="Freeform 518"/>
            <p:cNvSpPr>
              <a:spLocks/>
            </p:cNvSpPr>
            <p:nvPr/>
          </p:nvSpPr>
          <p:spPr bwMode="auto">
            <a:xfrm>
              <a:off x="1710051" y="2921943"/>
              <a:ext cx="34094" cy="21002"/>
            </a:xfrm>
            <a:custGeom>
              <a:avLst/>
              <a:gdLst>
                <a:gd name="T0" fmla="*/ 1 w 23"/>
                <a:gd name="T1" fmla="*/ 0 h 18"/>
                <a:gd name="T2" fmla="*/ 1 w 23"/>
                <a:gd name="T3" fmla="*/ 0 h 18"/>
                <a:gd name="T4" fmla="*/ 1 w 23"/>
                <a:gd name="T5" fmla="*/ 0 h 18"/>
                <a:gd name="T6" fmla="*/ 0 w 23"/>
                <a:gd name="T7" fmla="*/ 1 h 18"/>
                <a:gd name="T8" fmla="*/ 1 w 23"/>
                <a:gd name="T9" fmla="*/ 1 h 18"/>
                <a:gd name="T10" fmla="*/ 1 w 23"/>
                <a:gd name="T11" fmla="*/ 1 h 18"/>
                <a:gd name="T12" fmla="*/ 1 w 23"/>
                <a:gd name="T13" fmla="*/ 1 h 18"/>
                <a:gd name="T14" fmla="*/ 1 w 23"/>
                <a:gd name="T15" fmla="*/ 1 h 18"/>
                <a:gd name="T16" fmla="*/ 1 w 23"/>
                <a:gd name="T17" fmla="*/ 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18"/>
                <a:gd name="T29" fmla="*/ 23 w 23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18">
                  <a:moveTo>
                    <a:pt x="19" y="0"/>
                  </a:moveTo>
                  <a:lnTo>
                    <a:pt x="21" y="0"/>
                  </a:lnTo>
                  <a:lnTo>
                    <a:pt x="2" y="0"/>
                  </a:lnTo>
                  <a:lnTo>
                    <a:pt x="0" y="16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23" name="Freeform 519"/>
            <p:cNvSpPr>
              <a:spLocks/>
            </p:cNvSpPr>
            <p:nvPr/>
          </p:nvSpPr>
          <p:spPr bwMode="auto">
            <a:xfrm>
              <a:off x="1737752" y="2910488"/>
              <a:ext cx="80972" cy="30548"/>
            </a:xfrm>
            <a:custGeom>
              <a:avLst/>
              <a:gdLst>
                <a:gd name="T0" fmla="*/ 1 w 60"/>
                <a:gd name="T1" fmla="*/ 0 h 27"/>
                <a:gd name="T2" fmla="*/ 0 w 60"/>
                <a:gd name="T3" fmla="*/ 1 h 27"/>
                <a:gd name="T4" fmla="*/ 1 w 60"/>
                <a:gd name="T5" fmla="*/ 1 h 27"/>
                <a:gd name="T6" fmla="*/ 1 w 60"/>
                <a:gd name="T7" fmla="*/ 1 h 27"/>
                <a:gd name="T8" fmla="*/ 1 w 60"/>
                <a:gd name="T9" fmla="*/ 1 h 27"/>
                <a:gd name="T10" fmla="*/ 1 w 60"/>
                <a:gd name="T11" fmla="*/ 1 h 27"/>
                <a:gd name="T12" fmla="*/ 1 w 60"/>
                <a:gd name="T13" fmla="*/ 1 h 27"/>
                <a:gd name="T14" fmla="*/ 1 w 60"/>
                <a:gd name="T15" fmla="*/ 0 h 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"/>
                <a:gd name="T25" fmla="*/ 0 h 27"/>
                <a:gd name="T26" fmla="*/ 60 w 60"/>
                <a:gd name="T27" fmla="*/ 27 h 2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" h="27">
                  <a:moveTo>
                    <a:pt x="54" y="0"/>
                  </a:moveTo>
                  <a:lnTo>
                    <a:pt x="0" y="11"/>
                  </a:lnTo>
                  <a:lnTo>
                    <a:pt x="4" y="27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24" name="Freeform 520"/>
            <p:cNvSpPr>
              <a:spLocks/>
            </p:cNvSpPr>
            <p:nvPr/>
          </p:nvSpPr>
          <p:spPr bwMode="auto">
            <a:xfrm>
              <a:off x="1812333" y="2887576"/>
              <a:ext cx="85235" cy="38186"/>
            </a:xfrm>
            <a:custGeom>
              <a:avLst/>
              <a:gdLst>
                <a:gd name="T0" fmla="*/ 1 w 63"/>
                <a:gd name="T1" fmla="*/ 1 h 34"/>
                <a:gd name="T2" fmla="*/ 1 w 63"/>
                <a:gd name="T3" fmla="*/ 0 h 34"/>
                <a:gd name="T4" fmla="*/ 0 w 63"/>
                <a:gd name="T5" fmla="*/ 1 h 34"/>
                <a:gd name="T6" fmla="*/ 1 w 63"/>
                <a:gd name="T7" fmla="*/ 1 h 34"/>
                <a:gd name="T8" fmla="*/ 1 w 63"/>
                <a:gd name="T9" fmla="*/ 1 h 34"/>
                <a:gd name="T10" fmla="*/ 1 w 63"/>
                <a:gd name="T11" fmla="*/ 1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"/>
                <a:gd name="T20" fmla="*/ 63 w 63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">
                  <a:moveTo>
                    <a:pt x="58" y="1"/>
                  </a:moveTo>
                  <a:lnTo>
                    <a:pt x="58" y="0"/>
                  </a:lnTo>
                  <a:lnTo>
                    <a:pt x="0" y="19"/>
                  </a:lnTo>
                  <a:lnTo>
                    <a:pt x="6" y="34"/>
                  </a:lnTo>
                  <a:lnTo>
                    <a:pt x="63" y="15"/>
                  </a:lnTo>
                  <a:lnTo>
                    <a:pt x="58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25" name="Freeform 521"/>
            <p:cNvSpPr>
              <a:spLocks/>
            </p:cNvSpPr>
            <p:nvPr/>
          </p:nvSpPr>
          <p:spPr bwMode="auto">
            <a:xfrm>
              <a:off x="1895436" y="2864664"/>
              <a:ext cx="57533" cy="38186"/>
            </a:xfrm>
            <a:custGeom>
              <a:avLst/>
              <a:gdLst>
                <a:gd name="T0" fmla="*/ 1 w 44"/>
                <a:gd name="T1" fmla="*/ 1 h 31"/>
                <a:gd name="T2" fmla="*/ 1 w 44"/>
                <a:gd name="T3" fmla="*/ 0 h 31"/>
                <a:gd name="T4" fmla="*/ 0 w 44"/>
                <a:gd name="T5" fmla="*/ 1 h 31"/>
                <a:gd name="T6" fmla="*/ 1 w 44"/>
                <a:gd name="T7" fmla="*/ 1 h 31"/>
                <a:gd name="T8" fmla="*/ 1 w 44"/>
                <a:gd name="T9" fmla="*/ 1 h 31"/>
                <a:gd name="T10" fmla="*/ 1 w 44"/>
                <a:gd name="T11" fmla="*/ 1 h 31"/>
                <a:gd name="T12" fmla="*/ 1 w 44"/>
                <a:gd name="T13" fmla="*/ 1 h 31"/>
                <a:gd name="T14" fmla="*/ 1 w 44"/>
                <a:gd name="T15" fmla="*/ 1 h 31"/>
                <a:gd name="T16" fmla="*/ 1 w 44"/>
                <a:gd name="T17" fmla="*/ 1 h 31"/>
                <a:gd name="T18" fmla="*/ 1 w 44"/>
                <a:gd name="T19" fmla="*/ 1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31"/>
                <a:gd name="T32" fmla="*/ 44 w 44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31">
                  <a:moveTo>
                    <a:pt x="32" y="2"/>
                  </a:moveTo>
                  <a:lnTo>
                    <a:pt x="36" y="0"/>
                  </a:lnTo>
                  <a:lnTo>
                    <a:pt x="0" y="17"/>
                  </a:lnTo>
                  <a:lnTo>
                    <a:pt x="5" y="31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32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26" name="Freeform 522"/>
            <p:cNvSpPr>
              <a:spLocks/>
            </p:cNvSpPr>
            <p:nvPr/>
          </p:nvSpPr>
          <p:spPr bwMode="auto">
            <a:xfrm>
              <a:off x="1938053" y="2830297"/>
              <a:ext cx="57533" cy="51551"/>
            </a:xfrm>
            <a:custGeom>
              <a:avLst/>
              <a:gdLst>
                <a:gd name="T0" fmla="*/ 1 w 41"/>
                <a:gd name="T1" fmla="*/ 0 h 43"/>
                <a:gd name="T2" fmla="*/ 0 w 41"/>
                <a:gd name="T3" fmla="*/ 1 h 43"/>
                <a:gd name="T4" fmla="*/ 1 w 41"/>
                <a:gd name="T5" fmla="*/ 1 h 43"/>
                <a:gd name="T6" fmla="*/ 1 w 41"/>
                <a:gd name="T7" fmla="*/ 1 h 43"/>
                <a:gd name="T8" fmla="*/ 1 w 41"/>
                <a:gd name="T9" fmla="*/ 1 h 43"/>
                <a:gd name="T10" fmla="*/ 1 w 41"/>
                <a:gd name="T11" fmla="*/ 1 h 43"/>
                <a:gd name="T12" fmla="*/ 1 w 41"/>
                <a:gd name="T13" fmla="*/ 1 h 43"/>
                <a:gd name="T14" fmla="*/ 1 w 41"/>
                <a:gd name="T15" fmla="*/ 0 h 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1"/>
                <a:gd name="T25" fmla="*/ 0 h 43"/>
                <a:gd name="T26" fmla="*/ 41 w 41"/>
                <a:gd name="T27" fmla="*/ 43 h 4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1" h="43">
                  <a:moveTo>
                    <a:pt x="29" y="0"/>
                  </a:moveTo>
                  <a:lnTo>
                    <a:pt x="0" y="33"/>
                  </a:lnTo>
                  <a:lnTo>
                    <a:pt x="12" y="43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27" name="Freeform 523"/>
            <p:cNvSpPr>
              <a:spLocks/>
            </p:cNvSpPr>
            <p:nvPr/>
          </p:nvSpPr>
          <p:spPr bwMode="auto">
            <a:xfrm>
              <a:off x="1976407" y="2761561"/>
              <a:ext cx="78841" cy="82101"/>
            </a:xfrm>
            <a:custGeom>
              <a:avLst/>
              <a:gdLst>
                <a:gd name="T0" fmla="*/ 1 w 58"/>
                <a:gd name="T1" fmla="*/ 0 h 69"/>
                <a:gd name="T2" fmla="*/ 0 w 58"/>
                <a:gd name="T3" fmla="*/ 1 h 69"/>
                <a:gd name="T4" fmla="*/ 1 w 58"/>
                <a:gd name="T5" fmla="*/ 1 h 69"/>
                <a:gd name="T6" fmla="*/ 1 w 58"/>
                <a:gd name="T7" fmla="*/ 1 h 69"/>
                <a:gd name="T8" fmla="*/ 1 w 58"/>
                <a:gd name="T9" fmla="*/ 0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69"/>
                <a:gd name="T17" fmla="*/ 58 w 58"/>
                <a:gd name="T18" fmla="*/ 69 h 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69">
                  <a:moveTo>
                    <a:pt x="44" y="0"/>
                  </a:moveTo>
                  <a:lnTo>
                    <a:pt x="0" y="59"/>
                  </a:lnTo>
                  <a:lnTo>
                    <a:pt x="12" y="69"/>
                  </a:lnTo>
                  <a:lnTo>
                    <a:pt x="58" y="1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28" name="Freeform 524"/>
            <p:cNvSpPr>
              <a:spLocks/>
            </p:cNvSpPr>
            <p:nvPr/>
          </p:nvSpPr>
          <p:spPr bwMode="auto">
            <a:xfrm>
              <a:off x="2038201" y="2704282"/>
              <a:ext cx="72448" cy="68736"/>
            </a:xfrm>
            <a:custGeom>
              <a:avLst/>
              <a:gdLst>
                <a:gd name="T0" fmla="*/ 1 w 54"/>
                <a:gd name="T1" fmla="*/ 0 h 60"/>
                <a:gd name="T2" fmla="*/ 0 w 54"/>
                <a:gd name="T3" fmla="*/ 1 h 60"/>
                <a:gd name="T4" fmla="*/ 1 w 54"/>
                <a:gd name="T5" fmla="*/ 1 h 60"/>
                <a:gd name="T6" fmla="*/ 1 w 54"/>
                <a:gd name="T7" fmla="*/ 1 h 60"/>
                <a:gd name="T8" fmla="*/ 1 w 54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0"/>
                <a:gd name="T17" fmla="*/ 54 w 54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0">
                  <a:moveTo>
                    <a:pt x="40" y="0"/>
                  </a:moveTo>
                  <a:lnTo>
                    <a:pt x="0" y="50"/>
                  </a:lnTo>
                  <a:lnTo>
                    <a:pt x="14" y="60"/>
                  </a:lnTo>
                  <a:lnTo>
                    <a:pt x="54" y="1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29" name="Freeform 525"/>
            <p:cNvSpPr>
              <a:spLocks/>
            </p:cNvSpPr>
            <p:nvPr/>
          </p:nvSpPr>
          <p:spPr bwMode="auto">
            <a:xfrm>
              <a:off x="2091473" y="2647004"/>
              <a:ext cx="70318" cy="68736"/>
            </a:xfrm>
            <a:custGeom>
              <a:avLst/>
              <a:gdLst>
                <a:gd name="T0" fmla="*/ 1 w 50"/>
                <a:gd name="T1" fmla="*/ 0 h 60"/>
                <a:gd name="T2" fmla="*/ 0 w 50"/>
                <a:gd name="T3" fmla="*/ 1 h 60"/>
                <a:gd name="T4" fmla="*/ 1 w 50"/>
                <a:gd name="T5" fmla="*/ 1 h 60"/>
                <a:gd name="T6" fmla="*/ 1 w 50"/>
                <a:gd name="T7" fmla="*/ 1 h 60"/>
                <a:gd name="T8" fmla="*/ 1 w 50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"/>
                <a:gd name="T16" fmla="*/ 0 h 60"/>
                <a:gd name="T17" fmla="*/ 50 w 50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" h="60">
                  <a:moveTo>
                    <a:pt x="37" y="0"/>
                  </a:moveTo>
                  <a:lnTo>
                    <a:pt x="0" y="48"/>
                  </a:lnTo>
                  <a:lnTo>
                    <a:pt x="14" y="60"/>
                  </a:lnTo>
                  <a:lnTo>
                    <a:pt x="50" y="1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30" name="Freeform 526"/>
            <p:cNvSpPr>
              <a:spLocks/>
            </p:cNvSpPr>
            <p:nvPr/>
          </p:nvSpPr>
          <p:spPr bwMode="auto">
            <a:xfrm>
              <a:off x="2140482" y="2591635"/>
              <a:ext cx="68187" cy="64917"/>
            </a:xfrm>
            <a:custGeom>
              <a:avLst/>
              <a:gdLst>
                <a:gd name="T0" fmla="*/ 1 w 48"/>
                <a:gd name="T1" fmla="*/ 0 h 56"/>
                <a:gd name="T2" fmla="*/ 0 w 48"/>
                <a:gd name="T3" fmla="*/ 1 h 56"/>
                <a:gd name="T4" fmla="*/ 1 w 48"/>
                <a:gd name="T5" fmla="*/ 1 h 56"/>
                <a:gd name="T6" fmla="*/ 1 w 48"/>
                <a:gd name="T7" fmla="*/ 1 h 56"/>
                <a:gd name="T8" fmla="*/ 1 w 48"/>
                <a:gd name="T9" fmla="*/ 1 h 56"/>
                <a:gd name="T10" fmla="*/ 1 w 48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"/>
                <a:gd name="T19" fmla="*/ 0 h 56"/>
                <a:gd name="T20" fmla="*/ 48 w 48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" h="56">
                  <a:moveTo>
                    <a:pt x="35" y="0"/>
                  </a:moveTo>
                  <a:lnTo>
                    <a:pt x="0" y="46"/>
                  </a:lnTo>
                  <a:lnTo>
                    <a:pt x="13" y="56"/>
                  </a:lnTo>
                  <a:lnTo>
                    <a:pt x="48" y="10"/>
                  </a:lnTo>
                  <a:lnTo>
                    <a:pt x="48" y="1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31" name="Freeform 527"/>
            <p:cNvSpPr>
              <a:spLocks/>
            </p:cNvSpPr>
            <p:nvPr/>
          </p:nvSpPr>
          <p:spPr bwMode="auto">
            <a:xfrm>
              <a:off x="2191623" y="2562994"/>
              <a:ext cx="38355" cy="42005"/>
            </a:xfrm>
            <a:custGeom>
              <a:avLst/>
              <a:gdLst>
                <a:gd name="T0" fmla="*/ 1 w 30"/>
                <a:gd name="T1" fmla="*/ 0 h 35"/>
                <a:gd name="T2" fmla="*/ 1 w 30"/>
                <a:gd name="T3" fmla="*/ 1 h 35"/>
                <a:gd name="T4" fmla="*/ 0 w 30"/>
                <a:gd name="T5" fmla="*/ 1 h 35"/>
                <a:gd name="T6" fmla="*/ 1 w 30"/>
                <a:gd name="T7" fmla="*/ 1 h 35"/>
                <a:gd name="T8" fmla="*/ 1 w 30"/>
                <a:gd name="T9" fmla="*/ 1 h 35"/>
                <a:gd name="T10" fmla="*/ 1 w 30"/>
                <a:gd name="T11" fmla="*/ 1 h 35"/>
                <a:gd name="T12" fmla="*/ 1 w 30"/>
                <a:gd name="T13" fmla="*/ 0 h 35"/>
                <a:gd name="T14" fmla="*/ 1 w 30"/>
                <a:gd name="T15" fmla="*/ 1 h 35"/>
                <a:gd name="T16" fmla="*/ 1 w 30"/>
                <a:gd name="T17" fmla="*/ 1 h 35"/>
                <a:gd name="T18" fmla="*/ 1 w 30"/>
                <a:gd name="T19" fmla="*/ 0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5"/>
                <a:gd name="T32" fmla="*/ 30 w 30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5">
                  <a:moveTo>
                    <a:pt x="21" y="0"/>
                  </a:moveTo>
                  <a:lnTo>
                    <a:pt x="19" y="2"/>
                  </a:lnTo>
                  <a:lnTo>
                    <a:pt x="0" y="23"/>
                  </a:lnTo>
                  <a:lnTo>
                    <a:pt x="13" y="35"/>
                  </a:lnTo>
                  <a:lnTo>
                    <a:pt x="30" y="13"/>
                  </a:lnTo>
                  <a:lnTo>
                    <a:pt x="30" y="15"/>
                  </a:lnTo>
                  <a:lnTo>
                    <a:pt x="21" y="0"/>
                  </a:lnTo>
                  <a:lnTo>
                    <a:pt x="21" y="2"/>
                  </a:lnTo>
                  <a:lnTo>
                    <a:pt x="19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32" name="Freeform 528"/>
            <p:cNvSpPr>
              <a:spLocks/>
            </p:cNvSpPr>
            <p:nvPr/>
          </p:nvSpPr>
          <p:spPr bwMode="auto">
            <a:xfrm>
              <a:off x="2219324" y="2549630"/>
              <a:ext cx="36224" cy="32458"/>
            </a:xfrm>
            <a:custGeom>
              <a:avLst/>
              <a:gdLst>
                <a:gd name="T0" fmla="*/ 1 w 25"/>
                <a:gd name="T1" fmla="*/ 0 h 25"/>
                <a:gd name="T2" fmla="*/ 1 w 25"/>
                <a:gd name="T3" fmla="*/ 0 h 25"/>
                <a:gd name="T4" fmla="*/ 0 w 25"/>
                <a:gd name="T5" fmla="*/ 1 h 25"/>
                <a:gd name="T6" fmla="*/ 1 w 25"/>
                <a:gd name="T7" fmla="*/ 1 h 25"/>
                <a:gd name="T8" fmla="*/ 1 w 25"/>
                <a:gd name="T9" fmla="*/ 1 h 25"/>
                <a:gd name="T10" fmla="*/ 1 w 25"/>
                <a:gd name="T11" fmla="*/ 1 h 25"/>
                <a:gd name="T12" fmla="*/ 1 w 25"/>
                <a:gd name="T13" fmla="*/ 0 h 25"/>
                <a:gd name="T14" fmla="*/ 1 w 25"/>
                <a:gd name="T15" fmla="*/ 0 h 25"/>
                <a:gd name="T16" fmla="*/ 1 w 25"/>
                <a:gd name="T17" fmla="*/ 0 h 25"/>
                <a:gd name="T18" fmla="*/ 1 w 25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5"/>
                <a:gd name="T32" fmla="*/ 25 w 25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5">
                  <a:moveTo>
                    <a:pt x="19" y="0"/>
                  </a:moveTo>
                  <a:lnTo>
                    <a:pt x="15" y="0"/>
                  </a:lnTo>
                  <a:lnTo>
                    <a:pt x="0" y="10"/>
                  </a:lnTo>
                  <a:lnTo>
                    <a:pt x="9" y="25"/>
                  </a:lnTo>
                  <a:lnTo>
                    <a:pt x="25" y="14"/>
                  </a:lnTo>
                  <a:lnTo>
                    <a:pt x="21" y="16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33" name="Freeform 529"/>
            <p:cNvSpPr>
              <a:spLocks/>
            </p:cNvSpPr>
            <p:nvPr/>
          </p:nvSpPr>
          <p:spPr bwMode="auto">
            <a:xfrm>
              <a:off x="2247024" y="2549630"/>
              <a:ext cx="59663" cy="21002"/>
            </a:xfrm>
            <a:custGeom>
              <a:avLst/>
              <a:gdLst>
                <a:gd name="T0" fmla="*/ 1 w 44"/>
                <a:gd name="T1" fmla="*/ 0 h 19"/>
                <a:gd name="T2" fmla="*/ 1 w 44"/>
                <a:gd name="T3" fmla="*/ 0 h 19"/>
                <a:gd name="T4" fmla="*/ 0 w 44"/>
                <a:gd name="T5" fmla="*/ 1 h 19"/>
                <a:gd name="T6" fmla="*/ 1 w 44"/>
                <a:gd name="T7" fmla="*/ 1 h 19"/>
                <a:gd name="T8" fmla="*/ 1 w 44"/>
                <a:gd name="T9" fmla="*/ 1 h 19"/>
                <a:gd name="T10" fmla="*/ 1 w 44"/>
                <a:gd name="T11" fmla="*/ 1 h 19"/>
                <a:gd name="T12" fmla="*/ 1 w 44"/>
                <a:gd name="T13" fmla="*/ 1 h 19"/>
                <a:gd name="T14" fmla="*/ 1 w 44"/>
                <a:gd name="T15" fmla="*/ 1 h 19"/>
                <a:gd name="T16" fmla="*/ 1 w 44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19"/>
                <a:gd name="T29" fmla="*/ 44 w 44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19">
                  <a:moveTo>
                    <a:pt x="38" y="0"/>
                  </a:moveTo>
                  <a:lnTo>
                    <a:pt x="40" y="0"/>
                  </a:lnTo>
                  <a:lnTo>
                    <a:pt x="0" y="3"/>
                  </a:lnTo>
                  <a:lnTo>
                    <a:pt x="2" y="19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34" name="Freeform 530"/>
            <p:cNvSpPr>
              <a:spLocks/>
            </p:cNvSpPr>
            <p:nvPr/>
          </p:nvSpPr>
          <p:spPr bwMode="auto">
            <a:xfrm>
              <a:off x="2298165" y="2538173"/>
              <a:ext cx="57533" cy="28640"/>
            </a:xfrm>
            <a:custGeom>
              <a:avLst/>
              <a:gdLst>
                <a:gd name="T0" fmla="*/ 1 w 42"/>
                <a:gd name="T1" fmla="*/ 1 h 25"/>
                <a:gd name="T2" fmla="*/ 1 w 42"/>
                <a:gd name="T3" fmla="*/ 0 h 25"/>
                <a:gd name="T4" fmla="*/ 0 w 42"/>
                <a:gd name="T5" fmla="*/ 1 h 25"/>
                <a:gd name="T6" fmla="*/ 1 w 42"/>
                <a:gd name="T7" fmla="*/ 1 h 25"/>
                <a:gd name="T8" fmla="*/ 1 w 42"/>
                <a:gd name="T9" fmla="*/ 1 h 25"/>
                <a:gd name="T10" fmla="*/ 1 w 42"/>
                <a:gd name="T11" fmla="*/ 1 h 25"/>
                <a:gd name="T12" fmla="*/ 1 w 42"/>
                <a:gd name="T13" fmla="*/ 1 h 25"/>
                <a:gd name="T14" fmla="*/ 1 w 42"/>
                <a:gd name="T15" fmla="*/ 1 h 25"/>
                <a:gd name="T16" fmla="*/ 1 w 42"/>
                <a:gd name="T17" fmla="*/ 1 h 25"/>
                <a:gd name="T18" fmla="*/ 1 w 42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25"/>
                <a:gd name="T32" fmla="*/ 42 w 42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25">
                  <a:moveTo>
                    <a:pt x="29" y="2"/>
                  </a:moveTo>
                  <a:lnTo>
                    <a:pt x="33" y="0"/>
                  </a:lnTo>
                  <a:lnTo>
                    <a:pt x="0" y="10"/>
                  </a:lnTo>
                  <a:lnTo>
                    <a:pt x="6" y="25"/>
                  </a:lnTo>
                  <a:lnTo>
                    <a:pt x="37" y="15"/>
                  </a:lnTo>
                  <a:lnTo>
                    <a:pt x="42" y="12"/>
                  </a:lnTo>
                  <a:lnTo>
                    <a:pt x="37" y="15"/>
                  </a:lnTo>
                  <a:lnTo>
                    <a:pt x="41" y="13"/>
                  </a:lnTo>
                  <a:lnTo>
                    <a:pt x="42" y="12"/>
                  </a:lnTo>
                  <a:lnTo>
                    <a:pt x="29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35" name="Freeform 531"/>
            <p:cNvSpPr>
              <a:spLocks/>
            </p:cNvSpPr>
            <p:nvPr/>
          </p:nvSpPr>
          <p:spPr bwMode="auto">
            <a:xfrm>
              <a:off x="2340782" y="2520989"/>
              <a:ext cx="31963" cy="28640"/>
            </a:xfrm>
            <a:custGeom>
              <a:avLst/>
              <a:gdLst>
                <a:gd name="T0" fmla="*/ 1 w 25"/>
                <a:gd name="T1" fmla="*/ 1 h 25"/>
                <a:gd name="T2" fmla="*/ 1 w 25"/>
                <a:gd name="T3" fmla="*/ 0 h 25"/>
                <a:gd name="T4" fmla="*/ 0 w 25"/>
                <a:gd name="T5" fmla="*/ 1 h 25"/>
                <a:gd name="T6" fmla="*/ 1 w 25"/>
                <a:gd name="T7" fmla="*/ 1 h 25"/>
                <a:gd name="T8" fmla="*/ 1 w 25"/>
                <a:gd name="T9" fmla="*/ 1 h 25"/>
                <a:gd name="T10" fmla="*/ 1 w 25"/>
                <a:gd name="T11" fmla="*/ 1 h 25"/>
                <a:gd name="T12" fmla="*/ 1 w 25"/>
                <a:gd name="T13" fmla="*/ 1 h 25"/>
                <a:gd name="T14" fmla="*/ 1 w 25"/>
                <a:gd name="T15" fmla="*/ 1 h 25"/>
                <a:gd name="T16" fmla="*/ 1 w 25"/>
                <a:gd name="T17" fmla="*/ 1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0" y="1"/>
                  </a:moveTo>
                  <a:lnTo>
                    <a:pt x="12" y="0"/>
                  </a:lnTo>
                  <a:lnTo>
                    <a:pt x="0" y="15"/>
                  </a:lnTo>
                  <a:lnTo>
                    <a:pt x="13" y="25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36" name="Freeform 532"/>
            <p:cNvSpPr>
              <a:spLocks/>
            </p:cNvSpPr>
            <p:nvPr/>
          </p:nvSpPr>
          <p:spPr bwMode="auto">
            <a:xfrm>
              <a:off x="2351437" y="2492352"/>
              <a:ext cx="36224" cy="38186"/>
            </a:xfrm>
            <a:custGeom>
              <a:avLst/>
              <a:gdLst>
                <a:gd name="T0" fmla="*/ 1 w 25"/>
                <a:gd name="T1" fmla="*/ 0 h 32"/>
                <a:gd name="T2" fmla="*/ 1 w 25"/>
                <a:gd name="T3" fmla="*/ 1 h 32"/>
                <a:gd name="T4" fmla="*/ 0 w 25"/>
                <a:gd name="T5" fmla="*/ 1 h 32"/>
                <a:gd name="T6" fmla="*/ 1 w 25"/>
                <a:gd name="T7" fmla="*/ 1 h 32"/>
                <a:gd name="T8" fmla="*/ 1 w 25"/>
                <a:gd name="T9" fmla="*/ 1 h 32"/>
                <a:gd name="T10" fmla="*/ 1 w 25"/>
                <a:gd name="T11" fmla="*/ 0 h 32"/>
                <a:gd name="T12" fmla="*/ 1 w 25"/>
                <a:gd name="T13" fmla="*/ 1 h 32"/>
                <a:gd name="T14" fmla="*/ 1 w 25"/>
                <a:gd name="T15" fmla="*/ 0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32"/>
                <a:gd name="T26" fmla="*/ 25 w 25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32">
                  <a:moveTo>
                    <a:pt x="11" y="0"/>
                  </a:moveTo>
                  <a:lnTo>
                    <a:pt x="11" y="2"/>
                  </a:lnTo>
                  <a:lnTo>
                    <a:pt x="0" y="26"/>
                  </a:lnTo>
                  <a:lnTo>
                    <a:pt x="15" y="32"/>
                  </a:lnTo>
                  <a:lnTo>
                    <a:pt x="25" y="7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37" name="Freeform 533"/>
            <p:cNvSpPr>
              <a:spLocks/>
            </p:cNvSpPr>
            <p:nvPr/>
          </p:nvSpPr>
          <p:spPr bwMode="auto">
            <a:xfrm>
              <a:off x="2368483" y="2457982"/>
              <a:ext cx="31963" cy="42005"/>
            </a:xfrm>
            <a:custGeom>
              <a:avLst/>
              <a:gdLst>
                <a:gd name="T0" fmla="*/ 1 w 27"/>
                <a:gd name="T1" fmla="*/ 0 h 36"/>
                <a:gd name="T2" fmla="*/ 0 w 27"/>
                <a:gd name="T3" fmla="*/ 1 h 36"/>
                <a:gd name="T4" fmla="*/ 1 w 27"/>
                <a:gd name="T5" fmla="*/ 1 h 36"/>
                <a:gd name="T6" fmla="*/ 1 w 27"/>
                <a:gd name="T7" fmla="*/ 1 h 36"/>
                <a:gd name="T8" fmla="*/ 1 w 27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6"/>
                <a:gd name="T17" fmla="*/ 27 w 27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6">
                  <a:moveTo>
                    <a:pt x="14" y="0"/>
                  </a:moveTo>
                  <a:lnTo>
                    <a:pt x="0" y="29"/>
                  </a:lnTo>
                  <a:lnTo>
                    <a:pt x="14" y="36"/>
                  </a:lnTo>
                  <a:lnTo>
                    <a:pt x="27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38" name="Freeform 534"/>
            <p:cNvSpPr>
              <a:spLocks/>
            </p:cNvSpPr>
            <p:nvPr/>
          </p:nvSpPr>
          <p:spPr bwMode="auto">
            <a:xfrm>
              <a:off x="2387661" y="2436981"/>
              <a:ext cx="34094" cy="28640"/>
            </a:xfrm>
            <a:custGeom>
              <a:avLst/>
              <a:gdLst>
                <a:gd name="T0" fmla="*/ 1 w 24"/>
                <a:gd name="T1" fmla="*/ 0 h 26"/>
                <a:gd name="T2" fmla="*/ 1 w 24"/>
                <a:gd name="T3" fmla="*/ 1 h 26"/>
                <a:gd name="T4" fmla="*/ 0 w 24"/>
                <a:gd name="T5" fmla="*/ 1 h 26"/>
                <a:gd name="T6" fmla="*/ 1 w 24"/>
                <a:gd name="T7" fmla="*/ 1 h 26"/>
                <a:gd name="T8" fmla="*/ 1 w 24"/>
                <a:gd name="T9" fmla="*/ 1 h 26"/>
                <a:gd name="T10" fmla="*/ 1 w 24"/>
                <a:gd name="T11" fmla="*/ 1 h 26"/>
                <a:gd name="T12" fmla="*/ 1 w 24"/>
                <a:gd name="T13" fmla="*/ 0 h 26"/>
                <a:gd name="T14" fmla="*/ 1 w 24"/>
                <a:gd name="T15" fmla="*/ 1 h 26"/>
                <a:gd name="T16" fmla="*/ 1 w 24"/>
                <a:gd name="T17" fmla="*/ 0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"/>
                <a:gd name="T28" fmla="*/ 0 h 26"/>
                <a:gd name="T29" fmla="*/ 24 w 24"/>
                <a:gd name="T30" fmla="*/ 26 h 2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" h="26">
                  <a:moveTo>
                    <a:pt x="11" y="0"/>
                  </a:moveTo>
                  <a:lnTo>
                    <a:pt x="11" y="2"/>
                  </a:lnTo>
                  <a:lnTo>
                    <a:pt x="0" y="19"/>
                  </a:lnTo>
                  <a:lnTo>
                    <a:pt x="13" y="26"/>
                  </a:lnTo>
                  <a:lnTo>
                    <a:pt x="24" y="9"/>
                  </a:lnTo>
                  <a:lnTo>
                    <a:pt x="23" y="11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39" name="Freeform 535"/>
            <p:cNvSpPr>
              <a:spLocks/>
            </p:cNvSpPr>
            <p:nvPr/>
          </p:nvSpPr>
          <p:spPr bwMode="auto">
            <a:xfrm>
              <a:off x="2400446" y="2408342"/>
              <a:ext cx="51141" cy="40096"/>
            </a:xfrm>
            <a:custGeom>
              <a:avLst/>
              <a:gdLst>
                <a:gd name="T0" fmla="*/ 1 w 37"/>
                <a:gd name="T1" fmla="*/ 0 h 34"/>
                <a:gd name="T2" fmla="*/ 1 w 37"/>
                <a:gd name="T3" fmla="*/ 0 h 34"/>
                <a:gd name="T4" fmla="*/ 0 w 37"/>
                <a:gd name="T5" fmla="*/ 1 h 34"/>
                <a:gd name="T6" fmla="*/ 1 w 37"/>
                <a:gd name="T7" fmla="*/ 1 h 34"/>
                <a:gd name="T8" fmla="*/ 1 w 37"/>
                <a:gd name="T9" fmla="*/ 1 h 34"/>
                <a:gd name="T10" fmla="*/ 1 w 37"/>
                <a:gd name="T11" fmla="*/ 0 h 34"/>
                <a:gd name="T12" fmla="*/ 1 w 37"/>
                <a:gd name="T13" fmla="*/ 0 h 34"/>
                <a:gd name="T14" fmla="*/ 1 w 37"/>
                <a:gd name="T15" fmla="*/ 0 h 3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34"/>
                <a:gd name="T26" fmla="*/ 37 w 37"/>
                <a:gd name="T27" fmla="*/ 34 h 3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34">
                  <a:moveTo>
                    <a:pt x="27" y="0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2" y="34"/>
                  </a:lnTo>
                  <a:lnTo>
                    <a:pt x="37" y="13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40" name="Freeform 536"/>
            <p:cNvSpPr>
              <a:spLocks/>
            </p:cNvSpPr>
            <p:nvPr/>
          </p:nvSpPr>
          <p:spPr bwMode="auto">
            <a:xfrm>
              <a:off x="2440931" y="2362518"/>
              <a:ext cx="80972" cy="63007"/>
            </a:xfrm>
            <a:custGeom>
              <a:avLst/>
              <a:gdLst>
                <a:gd name="T0" fmla="*/ 1 w 59"/>
                <a:gd name="T1" fmla="*/ 0 h 52"/>
                <a:gd name="T2" fmla="*/ 1 w 59"/>
                <a:gd name="T3" fmla="*/ 0 h 52"/>
                <a:gd name="T4" fmla="*/ 0 w 59"/>
                <a:gd name="T5" fmla="*/ 1 h 52"/>
                <a:gd name="T6" fmla="*/ 1 w 59"/>
                <a:gd name="T7" fmla="*/ 1 h 52"/>
                <a:gd name="T8" fmla="*/ 1 w 59"/>
                <a:gd name="T9" fmla="*/ 1 h 52"/>
                <a:gd name="T10" fmla="*/ 1 w 59"/>
                <a:gd name="T11" fmla="*/ 0 h 52"/>
                <a:gd name="T12" fmla="*/ 1 w 59"/>
                <a:gd name="T13" fmla="*/ 0 h 52"/>
                <a:gd name="T14" fmla="*/ 1 w 59"/>
                <a:gd name="T15" fmla="*/ 0 h 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"/>
                <a:gd name="T25" fmla="*/ 0 h 52"/>
                <a:gd name="T26" fmla="*/ 59 w 59"/>
                <a:gd name="T27" fmla="*/ 52 h 5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" h="52">
                  <a:moveTo>
                    <a:pt x="52" y="0"/>
                  </a:moveTo>
                  <a:lnTo>
                    <a:pt x="50" y="0"/>
                  </a:lnTo>
                  <a:lnTo>
                    <a:pt x="0" y="39"/>
                  </a:lnTo>
                  <a:lnTo>
                    <a:pt x="10" y="52"/>
                  </a:lnTo>
                  <a:lnTo>
                    <a:pt x="59" y="14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41" name="Freeform 537"/>
            <p:cNvSpPr>
              <a:spLocks/>
            </p:cNvSpPr>
            <p:nvPr/>
          </p:nvSpPr>
          <p:spPr bwMode="auto">
            <a:xfrm>
              <a:off x="2511250" y="2312876"/>
              <a:ext cx="108674" cy="66826"/>
            </a:xfrm>
            <a:custGeom>
              <a:avLst/>
              <a:gdLst>
                <a:gd name="T0" fmla="*/ 1 w 78"/>
                <a:gd name="T1" fmla="*/ 0 h 56"/>
                <a:gd name="T2" fmla="*/ 0 w 78"/>
                <a:gd name="T3" fmla="*/ 1 h 56"/>
                <a:gd name="T4" fmla="*/ 1 w 78"/>
                <a:gd name="T5" fmla="*/ 1 h 56"/>
                <a:gd name="T6" fmla="*/ 1 w 78"/>
                <a:gd name="T7" fmla="*/ 1 h 56"/>
                <a:gd name="T8" fmla="*/ 1 w 78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56"/>
                <a:gd name="T17" fmla="*/ 78 w 78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56">
                  <a:moveTo>
                    <a:pt x="71" y="0"/>
                  </a:moveTo>
                  <a:lnTo>
                    <a:pt x="0" y="42"/>
                  </a:lnTo>
                  <a:lnTo>
                    <a:pt x="7" y="56"/>
                  </a:lnTo>
                  <a:lnTo>
                    <a:pt x="78" y="15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42" name="Freeform 538"/>
            <p:cNvSpPr>
              <a:spLocks/>
            </p:cNvSpPr>
            <p:nvPr/>
          </p:nvSpPr>
          <p:spPr bwMode="auto">
            <a:xfrm>
              <a:off x="2609270" y="2242232"/>
              <a:ext cx="174729" cy="89737"/>
            </a:xfrm>
            <a:custGeom>
              <a:avLst/>
              <a:gdLst>
                <a:gd name="T0" fmla="*/ 1 w 128"/>
                <a:gd name="T1" fmla="*/ 1 h 74"/>
                <a:gd name="T2" fmla="*/ 1 w 128"/>
                <a:gd name="T3" fmla="*/ 0 h 74"/>
                <a:gd name="T4" fmla="*/ 0 w 128"/>
                <a:gd name="T5" fmla="*/ 1 h 74"/>
                <a:gd name="T6" fmla="*/ 1 w 128"/>
                <a:gd name="T7" fmla="*/ 1 h 74"/>
                <a:gd name="T8" fmla="*/ 1 w 128"/>
                <a:gd name="T9" fmla="*/ 1 h 74"/>
                <a:gd name="T10" fmla="*/ 1 w 128"/>
                <a:gd name="T11" fmla="*/ 1 h 74"/>
                <a:gd name="T12" fmla="*/ 1 w 128"/>
                <a:gd name="T13" fmla="*/ 1 h 74"/>
                <a:gd name="T14" fmla="*/ 1 w 128"/>
                <a:gd name="T15" fmla="*/ 1 h 74"/>
                <a:gd name="T16" fmla="*/ 1 w 128"/>
                <a:gd name="T17" fmla="*/ 1 h 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8"/>
                <a:gd name="T28" fmla="*/ 0 h 74"/>
                <a:gd name="T29" fmla="*/ 128 w 128"/>
                <a:gd name="T30" fmla="*/ 74 h 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8" h="74">
                  <a:moveTo>
                    <a:pt x="117" y="1"/>
                  </a:moveTo>
                  <a:lnTo>
                    <a:pt x="119" y="0"/>
                  </a:lnTo>
                  <a:lnTo>
                    <a:pt x="0" y="59"/>
                  </a:lnTo>
                  <a:lnTo>
                    <a:pt x="7" y="74"/>
                  </a:lnTo>
                  <a:lnTo>
                    <a:pt x="126" y="13"/>
                  </a:lnTo>
                  <a:lnTo>
                    <a:pt x="128" y="11"/>
                  </a:lnTo>
                  <a:lnTo>
                    <a:pt x="126" y="13"/>
                  </a:lnTo>
                  <a:lnTo>
                    <a:pt x="128" y="11"/>
                  </a:lnTo>
                  <a:lnTo>
                    <a:pt x="117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43" name="Freeform 539"/>
            <p:cNvSpPr>
              <a:spLocks/>
            </p:cNvSpPr>
            <p:nvPr/>
          </p:nvSpPr>
          <p:spPr bwMode="auto">
            <a:xfrm>
              <a:off x="2766951" y="2127674"/>
              <a:ext cx="147029" cy="127923"/>
            </a:xfrm>
            <a:custGeom>
              <a:avLst/>
              <a:gdLst>
                <a:gd name="T0" fmla="*/ 1 w 103"/>
                <a:gd name="T1" fmla="*/ 1 h 111"/>
                <a:gd name="T2" fmla="*/ 1 w 103"/>
                <a:gd name="T3" fmla="*/ 0 h 111"/>
                <a:gd name="T4" fmla="*/ 0 w 103"/>
                <a:gd name="T5" fmla="*/ 1 h 111"/>
                <a:gd name="T6" fmla="*/ 1 w 103"/>
                <a:gd name="T7" fmla="*/ 1 h 111"/>
                <a:gd name="T8" fmla="*/ 1 w 103"/>
                <a:gd name="T9" fmla="*/ 1 h 111"/>
                <a:gd name="T10" fmla="*/ 1 w 103"/>
                <a:gd name="T11" fmla="*/ 1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3"/>
                <a:gd name="T19" fmla="*/ 0 h 111"/>
                <a:gd name="T20" fmla="*/ 103 w 103"/>
                <a:gd name="T21" fmla="*/ 111 h 1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3" h="111">
                  <a:moveTo>
                    <a:pt x="98" y="4"/>
                  </a:moveTo>
                  <a:lnTo>
                    <a:pt x="92" y="0"/>
                  </a:lnTo>
                  <a:lnTo>
                    <a:pt x="0" y="101"/>
                  </a:lnTo>
                  <a:lnTo>
                    <a:pt x="11" y="111"/>
                  </a:lnTo>
                  <a:lnTo>
                    <a:pt x="103" y="9"/>
                  </a:lnTo>
                  <a:lnTo>
                    <a:pt x="98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44" name="Freeform 540"/>
            <p:cNvSpPr>
              <a:spLocks/>
            </p:cNvSpPr>
            <p:nvPr/>
          </p:nvSpPr>
          <p:spPr bwMode="auto">
            <a:xfrm>
              <a:off x="1637603" y="3637932"/>
              <a:ext cx="411254" cy="326491"/>
            </a:xfrm>
            <a:custGeom>
              <a:avLst/>
              <a:gdLst>
                <a:gd name="T0" fmla="*/ 0 w 300"/>
                <a:gd name="T1" fmla="*/ 1 h 278"/>
                <a:gd name="T2" fmla="*/ 1 w 300"/>
                <a:gd name="T3" fmla="*/ 1 h 278"/>
                <a:gd name="T4" fmla="*/ 1 w 300"/>
                <a:gd name="T5" fmla="*/ 1 h 278"/>
                <a:gd name="T6" fmla="*/ 1 w 300"/>
                <a:gd name="T7" fmla="*/ 1 h 278"/>
                <a:gd name="T8" fmla="*/ 1 w 300"/>
                <a:gd name="T9" fmla="*/ 0 h 278"/>
                <a:gd name="T10" fmla="*/ 1 w 300"/>
                <a:gd name="T11" fmla="*/ 1 h 278"/>
                <a:gd name="T12" fmla="*/ 0 w 300"/>
                <a:gd name="T13" fmla="*/ 1 h 278"/>
                <a:gd name="T14" fmla="*/ 0 w 300"/>
                <a:gd name="T15" fmla="*/ 1 h 278"/>
                <a:gd name="T16" fmla="*/ 1 w 300"/>
                <a:gd name="T17" fmla="*/ 1 h 278"/>
                <a:gd name="T18" fmla="*/ 0 w 300"/>
                <a:gd name="T19" fmla="*/ 1 h 2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0"/>
                <a:gd name="T31" fmla="*/ 0 h 278"/>
                <a:gd name="T32" fmla="*/ 300 w 300"/>
                <a:gd name="T33" fmla="*/ 278 h 27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0" h="278">
                  <a:moveTo>
                    <a:pt x="0" y="7"/>
                  </a:moveTo>
                  <a:lnTo>
                    <a:pt x="2" y="11"/>
                  </a:lnTo>
                  <a:lnTo>
                    <a:pt x="288" y="278"/>
                  </a:lnTo>
                  <a:lnTo>
                    <a:pt x="300" y="266"/>
                  </a:lnTo>
                  <a:lnTo>
                    <a:pt x="14" y="0"/>
                  </a:lnTo>
                  <a:lnTo>
                    <a:pt x="16" y="3"/>
                  </a:lnTo>
                  <a:lnTo>
                    <a:pt x="0" y="7"/>
                  </a:lnTo>
                  <a:lnTo>
                    <a:pt x="0" y="9"/>
                  </a:lnTo>
                  <a:lnTo>
                    <a:pt x="2" y="1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45" name="Freeform 541"/>
            <p:cNvSpPr>
              <a:spLocks/>
            </p:cNvSpPr>
            <p:nvPr/>
          </p:nvSpPr>
          <p:spPr bwMode="auto">
            <a:xfrm>
              <a:off x="1537452" y="3372541"/>
              <a:ext cx="119327" cy="273029"/>
            </a:xfrm>
            <a:custGeom>
              <a:avLst/>
              <a:gdLst>
                <a:gd name="T0" fmla="*/ 0 w 89"/>
                <a:gd name="T1" fmla="*/ 1 h 232"/>
                <a:gd name="T2" fmla="*/ 0 w 89"/>
                <a:gd name="T3" fmla="*/ 1 h 232"/>
                <a:gd name="T4" fmla="*/ 1 w 89"/>
                <a:gd name="T5" fmla="*/ 1 h 232"/>
                <a:gd name="T6" fmla="*/ 1 w 89"/>
                <a:gd name="T7" fmla="*/ 1 h 232"/>
                <a:gd name="T8" fmla="*/ 1 w 89"/>
                <a:gd name="T9" fmla="*/ 0 h 232"/>
                <a:gd name="T10" fmla="*/ 1 w 89"/>
                <a:gd name="T11" fmla="*/ 1 h 232"/>
                <a:gd name="T12" fmla="*/ 0 w 89"/>
                <a:gd name="T13" fmla="*/ 1 h 232"/>
                <a:gd name="T14" fmla="*/ 0 w 89"/>
                <a:gd name="T15" fmla="*/ 1 h 232"/>
                <a:gd name="T16" fmla="*/ 0 w 89"/>
                <a:gd name="T17" fmla="*/ 1 h 232"/>
                <a:gd name="T18" fmla="*/ 0 w 89"/>
                <a:gd name="T19" fmla="*/ 1 h 2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9"/>
                <a:gd name="T31" fmla="*/ 0 h 232"/>
                <a:gd name="T32" fmla="*/ 89 w 89"/>
                <a:gd name="T33" fmla="*/ 232 h 2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9" h="232">
                  <a:moveTo>
                    <a:pt x="0" y="2"/>
                  </a:moveTo>
                  <a:lnTo>
                    <a:pt x="0" y="6"/>
                  </a:lnTo>
                  <a:lnTo>
                    <a:pt x="73" y="232"/>
                  </a:lnTo>
                  <a:lnTo>
                    <a:pt x="89" y="228"/>
                  </a:lnTo>
                  <a:lnTo>
                    <a:pt x="16" y="0"/>
                  </a:lnTo>
                  <a:lnTo>
                    <a:pt x="16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46" name="Freeform 542"/>
            <p:cNvSpPr>
              <a:spLocks/>
            </p:cNvSpPr>
            <p:nvPr/>
          </p:nvSpPr>
          <p:spPr bwMode="auto">
            <a:xfrm>
              <a:off x="1537452" y="3256070"/>
              <a:ext cx="36224" cy="118377"/>
            </a:xfrm>
            <a:custGeom>
              <a:avLst/>
              <a:gdLst>
                <a:gd name="T0" fmla="*/ 1 w 27"/>
                <a:gd name="T1" fmla="*/ 0 h 102"/>
                <a:gd name="T2" fmla="*/ 1 w 27"/>
                <a:gd name="T3" fmla="*/ 0 h 102"/>
                <a:gd name="T4" fmla="*/ 0 w 27"/>
                <a:gd name="T5" fmla="*/ 1 h 102"/>
                <a:gd name="T6" fmla="*/ 1 w 27"/>
                <a:gd name="T7" fmla="*/ 1 h 102"/>
                <a:gd name="T8" fmla="*/ 1 w 27"/>
                <a:gd name="T9" fmla="*/ 0 h 102"/>
                <a:gd name="T10" fmla="*/ 1 w 27"/>
                <a:gd name="T11" fmla="*/ 0 h 1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102"/>
                <a:gd name="T20" fmla="*/ 27 w 27"/>
                <a:gd name="T21" fmla="*/ 102 h 10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102">
                  <a:moveTo>
                    <a:pt x="20" y="0"/>
                  </a:moveTo>
                  <a:lnTo>
                    <a:pt x="12" y="0"/>
                  </a:lnTo>
                  <a:lnTo>
                    <a:pt x="0" y="100"/>
                  </a:lnTo>
                  <a:lnTo>
                    <a:pt x="16" y="102"/>
                  </a:lnTo>
                  <a:lnTo>
                    <a:pt x="27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47" name="Freeform 543"/>
            <p:cNvSpPr>
              <a:spLocks/>
            </p:cNvSpPr>
            <p:nvPr/>
          </p:nvSpPr>
          <p:spPr bwMode="auto">
            <a:xfrm>
              <a:off x="2654016" y="3998790"/>
              <a:ext cx="27702" cy="24821"/>
            </a:xfrm>
            <a:custGeom>
              <a:avLst/>
              <a:gdLst>
                <a:gd name="T0" fmla="*/ 1 w 20"/>
                <a:gd name="T1" fmla="*/ 1 h 21"/>
                <a:gd name="T2" fmla="*/ 1 w 20"/>
                <a:gd name="T3" fmla="*/ 1 h 21"/>
                <a:gd name="T4" fmla="*/ 1 w 20"/>
                <a:gd name="T5" fmla="*/ 1 h 21"/>
                <a:gd name="T6" fmla="*/ 1 w 20"/>
                <a:gd name="T7" fmla="*/ 0 h 21"/>
                <a:gd name="T8" fmla="*/ 0 w 20"/>
                <a:gd name="T9" fmla="*/ 1 h 21"/>
                <a:gd name="T10" fmla="*/ 0 w 20"/>
                <a:gd name="T11" fmla="*/ 1 h 21"/>
                <a:gd name="T12" fmla="*/ 0 w 20"/>
                <a:gd name="T13" fmla="*/ 1 h 21"/>
                <a:gd name="T14" fmla="*/ 0 w 20"/>
                <a:gd name="T15" fmla="*/ 1 h 21"/>
                <a:gd name="T16" fmla="*/ 1 w 20"/>
                <a:gd name="T17" fmla="*/ 1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1"/>
                <a:gd name="T29" fmla="*/ 20 w 20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1">
                  <a:moveTo>
                    <a:pt x="12" y="19"/>
                  </a:moveTo>
                  <a:lnTo>
                    <a:pt x="12" y="21"/>
                  </a:lnTo>
                  <a:lnTo>
                    <a:pt x="20" y="13"/>
                  </a:lnTo>
                  <a:lnTo>
                    <a:pt x="8" y="0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12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48" name="Freeform 544"/>
            <p:cNvSpPr>
              <a:spLocks/>
            </p:cNvSpPr>
            <p:nvPr/>
          </p:nvSpPr>
          <p:spPr bwMode="auto">
            <a:xfrm>
              <a:off x="2609270" y="4012155"/>
              <a:ext cx="57533" cy="47733"/>
            </a:xfrm>
            <a:custGeom>
              <a:avLst/>
              <a:gdLst>
                <a:gd name="T0" fmla="*/ 1 w 44"/>
                <a:gd name="T1" fmla="*/ 1 h 44"/>
                <a:gd name="T2" fmla="*/ 1 w 44"/>
                <a:gd name="T3" fmla="*/ 1 h 44"/>
                <a:gd name="T4" fmla="*/ 1 w 44"/>
                <a:gd name="T5" fmla="*/ 0 h 44"/>
                <a:gd name="T6" fmla="*/ 0 w 44"/>
                <a:gd name="T7" fmla="*/ 1 h 44"/>
                <a:gd name="T8" fmla="*/ 1 w 44"/>
                <a:gd name="T9" fmla="*/ 1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4"/>
                <a:gd name="T17" fmla="*/ 44 w 44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4">
                  <a:moveTo>
                    <a:pt x="11" y="44"/>
                  </a:moveTo>
                  <a:lnTo>
                    <a:pt x="44" y="10"/>
                  </a:lnTo>
                  <a:lnTo>
                    <a:pt x="32" y="0"/>
                  </a:lnTo>
                  <a:lnTo>
                    <a:pt x="0" y="35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49" name="Freeform 545"/>
            <p:cNvSpPr>
              <a:spLocks/>
            </p:cNvSpPr>
            <p:nvPr/>
          </p:nvSpPr>
          <p:spPr bwMode="auto">
            <a:xfrm>
              <a:off x="2564522" y="4050342"/>
              <a:ext cx="57533" cy="57279"/>
            </a:xfrm>
            <a:custGeom>
              <a:avLst/>
              <a:gdLst>
                <a:gd name="T0" fmla="*/ 1 w 42"/>
                <a:gd name="T1" fmla="*/ 1 h 48"/>
                <a:gd name="T2" fmla="*/ 1 w 42"/>
                <a:gd name="T3" fmla="*/ 1 h 48"/>
                <a:gd name="T4" fmla="*/ 1 w 42"/>
                <a:gd name="T5" fmla="*/ 1 h 48"/>
                <a:gd name="T6" fmla="*/ 1 w 42"/>
                <a:gd name="T7" fmla="*/ 0 h 48"/>
                <a:gd name="T8" fmla="*/ 0 w 42"/>
                <a:gd name="T9" fmla="*/ 1 h 48"/>
                <a:gd name="T10" fmla="*/ 1 w 42"/>
                <a:gd name="T11" fmla="*/ 1 h 48"/>
                <a:gd name="T12" fmla="*/ 1 w 42"/>
                <a:gd name="T13" fmla="*/ 1 h 48"/>
                <a:gd name="T14" fmla="*/ 1 w 42"/>
                <a:gd name="T15" fmla="*/ 1 h 48"/>
                <a:gd name="T16" fmla="*/ 1 w 42"/>
                <a:gd name="T17" fmla="*/ 1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48"/>
                <a:gd name="T29" fmla="*/ 42 w 42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48">
                  <a:moveTo>
                    <a:pt x="12" y="48"/>
                  </a:moveTo>
                  <a:lnTo>
                    <a:pt x="12" y="46"/>
                  </a:lnTo>
                  <a:lnTo>
                    <a:pt x="42" y="9"/>
                  </a:lnTo>
                  <a:lnTo>
                    <a:pt x="31" y="0"/>
                  </a:lnTo>
                  <a:lnTo>
                    <a:pt x="0" y="36"/>
                  </a:lnTo>
                  <a:lnTo>
                    <a:pt x="2" y="34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2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50" name="Freeform 546"/>
            <p:cNvSpPr>
              <a:spLocks/>
            </p:cNvSpPr>
            <p:nvPr/>
          </p:nvSpPr>
          <p:spPr bwMode="auto">
            <a:xfrm>
              <a:off x="2532560" y="4090438"/>
              <a:ext cx="51141" cy="34367"/>
            </a:xfrm>
            <a:custGeom>
              <a:avLst/>
              <a:gdLst>
                <a:gd name="T0" fmla="*/ 1 w 37"/>
                <a:gd name="T1" fmla="*/ 1 h 29"/>
                <a:gd name="T2" fmla="*/ 1 w 37"/>
                <a:gd name="T3" fmla="*/ 1 h 29"/>
                <a:gd name="T4" fmla="*/ 1 w 37"/>
                <a:gd name="T5" fmla="*/ 0 h 29"/>
                <a:gd name="T6" fmla="*/ 1 w 37"/>
                <a:gd name="T7" fmla="*/ 1 h 29"/>
                <a:gd name="T8" fmla="*/ 0 w 37"/>
                <a:gd name="T9" fmla="*/ 1 h 29"/>
                <a:gd name="T10" fmla="*/ 1 w 37"/>
                <a:gd name="T11" fmla="*/ 1 h 29"/>
                <a:gd name="T12" fmla="*/ 0 w 37"/>
                <a:gd name="T13" fmla="*/ 1 h 29"/>
                <a:gd name="T14" fmla="*/ 1 w 37"/>
                <a:gd name="T15" fmla="*/ 1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29"/>
                <a:gd name="T26" fmla="*/ 37 w 3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29">
                  <a:moveTo>
                    <a:pt x="12" y="29"/>
                  </a:moveTo>
                  <a:lnTo>
                    <a:pt x="37" y="14"/>
                  </a:lnTo>
                  <a:lnTo>
                    <a:pt x="27" y="0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12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51" name="Freeform 547"/>
            <p:cNvSpPr>
              <a:spLocks/>
            </p:cNvSpPr>
            <p:nvPr/>
          </p:nvSpPr>
          <p:spPr bwMode="auto">
            <a:xfrm>
              <a:off x="2489942" y="4113347"/>
              <a:ext cx="57533" cy="57279"/>
            </a:xfrm>
            <a:custGeom>
              <a:avLst/>
              <a:gdLst>
                <a:gd name="T0" fmla="*/ 1 w 41"/>
                <a:gd name="T1" fmla="*/ 1 h 48"/>
                <a:gd name="T2" fmla="*/ 1 w 41"/>
                <a:gd name="T3" fmla="*/ 1 h 48"/>
                <a:gd name="T4" fmla="*/ 1 w 41"/>
                <a:gd name="T5" fmla="*/ 1 h 48"/>
                <a:gd name="T6" fmla="*/ 1 w 41"/>
                <a:gd name="T7" fmla="*/ 0 h 48"/>
                <a:gd name="T8" fmla="*/ 0 w 41"/>
                <a:gd name="T9" fmla="*/ 1 h 48"/>
                <a:gd name="T10" fmla="*/ 1 w 41"/>
                <a:gd name="T11" fmla="*/ 1 h 48"/>
                <a:gd name="T12" fmla="*/ 1 w 41"/>
                <a:gd name="T13" fmla="*/ 1 h 48"/>
                <a:gd name="T14" fmla="*/ 1 w 41"/>
                <a:gd name="T15" fmla="*/ 1 h 48"/>
                <a:gd name="T16" fmla="*/ 1 w 41"/>
                <a:gd name="T17" fmla="*/ 1 h 48"/>
                <a:gd name="T18" fmla="*/ 1 w 41"/>
                <a:gd name="T19" fmla="*/ 1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"/>
                <a:gd name="T31" fmla="*/ 0 h 48"/>
                <a:gd name="T32" fmla="*/ 41 w 41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" h="48">
                  <a:moveTo>
                    <a:pt x="10" y="48"/>
                  </a:moveTo>
                  <a:lnTo>
                    <a:pt x="12" y="46"/>
                  </a:lnTo>
                  <a:lnTo>
                    <a:pt x="41" y="11"/>
                  </a:lnTo>
                  <a:lnTo>
                    <a:pt x="29" y="0"/>
                  </a:lnTo>
                  <a:lnTo>
                    <a:pt x="0" y="36"/>
                  </a:lnTo>
                  <a:lnTo>
                    <a:pt x="2" y="34"/>
                  </a:lnTo>
                  <a:lnTo>
                    <a:pt x="10" y="48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0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52" name="Freeform 548"/>
            <p:cNvSpPr>
              <a:spLocks/>
            </p:cNvSpPr>
            <p:nvPr/>
          </p:nvSpPr>
          <p:spPr bwMode="auto">
            <a:xfrm>
              <a:off x="2426016" y="4153442"/>
              <a:ext cx="80972" cy="45824"/>
            </a:xfrm>
            <a:custGeom>
              <a:avLst/>
              <a:gdLst>
                <a:gd name="T0" fmla="*/ 1 w 60"/>
                <a:gd name="T1" fmla="*/ 1 h 41"/>
                <a:gd name="T2" fmla="*/ 1 w 60"/>
                <a:gd name="T3" fmla="*/ 1 h 41"/>
                <a:gd name="T4" fmla="*/ 1 w 60"/>
                <a:gd name="T5" fmla="*/ 0 h 41"/>
                <a:gd name="T6" fmla="*/ 0 w 60"/>
                <a:gd name="T7" fmla="*/ 1 h 41"/>
                <a:gd name="T8" fmla="*/ 1 w 60"/>
                <a:gd name="T9" fmla="*/ 1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1"/>
                <a:gd name="T17" fmla="*/ 60 w 60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1">
                  <a:moveTo>
                    <a:pt x="8" y="41"/>
                  </a:moveTo>
                  <a:lnTo>
                    <a:pt x="60" y="14"/>
                  </a:lnTo>
                  <a:lnTo>
                    <a:pt x="52" y="0"/>
                  </a:lnTo>
                  <a:lnTo>
                    <a:pt x="0" y="27"/>
                  </a:lnTo>
                  <a:lnTo>
                    <a:pt x="8" y="4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53" name="Freeform 549"/>
            <p:cNvSpPr>
              <a:spLocks/>
            </p:cNvSpPr>
            <p:nvPr/>
          </p:nvSpPr>
          <p:spPr bwMode="auto">
            <a:xfrm>
              <a:off x="2387661" y="4183994"/>
              <a:ext cx="44748" cy="34367"/>
            </a:xfrm>
            <a:custGeom>
              <a:avLst/>
              <a:gdLst>
                <a:gd name="T0" fmla="*/ 1 w 33"/>
                <a:gd name="T1" fmla="*/ 1 h 29"/>
                <a:gd name="T2" fmla="*/ 1 w 33"/>
                <a:gd name="T3" fmla="*/ 1 h 29"/>
                <a:gd name="T4" fmla="*/ 1 w 33"/>
                <a:gd name="T5" fmla="*/ 1 h 29"/>
                <a:gd name="T6" fmla="*/ 1 w 33"/>
                <a:gd name="T7" fmla="*/ 0 h 29"/>
                <a:gd name="T8" fmla="*/ 0 w 33"/>
                <a:gd name="T9" fmla="*/ 1 h 29"/>
                <a:gd name="T10" fmla="*/ 1 w 33"/>
                <a:gd name="T11" fmla="*/ 1 h 29"/>
                <a:gd name="T12" fmla="*/ 1 w 33"/>
                <a:gd name="T13" fmla="*/ 1 h 29"/>
                <a:gd name="T14" fmla="*/ 1 w 33"/>
                <a:gd name="T15" fmla="*/ 1 h 29"/>
                <a:gd name="T16" fmla="*/ 1 w 33"/>
                <a:gd name="T17" fmla="*/ 1 h 29"/>
                <a:gd name="T18" fmla="*/ 1 w 33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9"/>
                <a:gd name="T32" fmla="*/ 33 w 33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9">
                  <a:moveTo>
                    <a:pt x="4" y="29"/>
                  </a:moveTo>
                  <a:lnTo>
                    <a:pt x="6" y="27"/>
                  </a:lnTo>
                  <a:lnTo>
                    <a:pt x="33" y="14"/>
                  </a:lnTo>
                  <a:lnTo>
                    <a:pt x="25" y="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54" name="Freeform 550"/>
            <p:cNvSpPr>
              <a:spLocks/>
            </p:cNvSpPr>
            <p:nvPr/>
          </p:nvSpPr>
          <p:spPr bwMode="auto">
            <a:xfrm>
              <a:off x="2364222" y="4199266"/>
              <a:ext cx="29831" cy="21002"/>
            </a:xfrm>
            <a:custGeom>
              <a:avLst/>
              <a:gdLst>
                <a:gd name="T0" fmla="*/ 0 w 21"/>
                <a:gd name="T1" fmla="*/ 1 h 19"/>
                <a:gd name="T2" fmla="*/ 1 w 21"/>
                <a:gd name="T3" fmla="*/ 1 h 19"/>
                <a:gd name="T4" fmla="*/ 1 w 21"/>
                <a:gd name="T5" fmla="*/ 1 h 19"/>
                <a:gd name="T6" fmla="*/ 1 w 21"/>
                <a:gd name="T7" fmla="*/ 0 h 19"/>
                <a:gd name="T8" fmla="*/ 0 w 21"/>
                <a:gd name="T9" fmla="*/ 1 h 19"/>
                <a:gd name="T10" fmla="*/ 1 w 21"/>
                <a:gd name="T11" fmla="*/ 1 h 19"/>
                <a:gd name="T12" fmla="*/ 0 w 21"/>
                <a:gd name="T13" fmla="*/ 1 h 19"/>
                <a:gd name="T14" fmla="*/ 1 w 21"/>
                <a:gd name="T15" fmla="*/ 1 h 19"/>
                <a:gd name="T16" fmla="*/ 0 w 21"/>
                <a:gd name="T17" fmla="*/ 1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19"/>
                <a:gd name="T29" fmla="*/ 21 w 21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19">
                  <a:moveTo>
                    <a:pt x="0" y="19"/>
                  </a:moveTo>
                  <a:lnTo>
                    <a:pt x="2" y="19"/>
                  </a:lnTo>
                  <a:lnTo>
                    <a:pt x="21" y="17"/>
                  </a:lnTo>
                  <a:lnTo>
                    <a:pt x="19" y="0"/>
                  </a:lnTo>
                  <a:lnTo>
                    <a:pt x="0" y="2"/>
                  </a:lnTo>
                  <a:lnTo>
                    <a:pt x="4" y="3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55" name="Freeform 551"/>
            <p:cNvSpPr>
              <a:spLocks/>
            </p:cNvSpPr>
            <p:nvPr/>
          </p:nvSpPr>
          <p:spPr bwMode="auto">
            <a:xfrm>
              <a:off x="2340782" y="4199266"/>
              <a:ext cx="27702" cy="21002"/>
            </a:xfrm>
            <a:custGeom>
              <a:avLst/>
              <a:gdLst>
                <a:gd name="T0" fmla="*/ 1 w 21"/>
                <a:gd name="T1" fmla="*/ 1 h 21"/>
                <a:gd name="T2" fmla="*/ 0 w 21"/>
                <a:gd name="T3" fmla="*/ 1 h 21"/>
                <a:gd name="T4" fmla="*/ 1 w 21"/>
                <a:gd name="T5" fmla="*/ 1 h 21"/>
                <a:gd name="T6" fmla="*/ 1 w 21"/>
                <a:gd name="T7" fmla="*/ 1 h 21"/>
                <a:gd name="T8" fmla="*/ 1 w 21"/>
                <a:gd name="T9" fmla="*/ 0 h 21"/>
                <a:gd name="T10" fmla="*/ 1 w 21"/>
                <a:gd name="T11" fmla="*/ 0 h 21"/>
                <a:gd name="T12" fmla="*/ 1 w 21"/>
                <a:gd name="T13" fmla="*/ 0 h 21"/>
                <a:gd name="T14" fmla="*/ 1 w 21"/>
                <a:gd name="T15" fmla="*/ 0 h 21"/>
                <a:gd name="T16" fmla="*/ 1 w 21"/>
                <a:gd name="T17" fmla="*/ 1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4" y="17"/>
                  </a:moveTo>
                  <a:lnTo>
                    <a:pt x="0" y="17"/>
                  </a:lnTo>
                  <a:lnTo>
                    <a:pt x="17" y="21"/>
                  </a:lnTo>
                  <a:lnTo>
                    <a:pt x="21" y="5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56" name="Freeform 552"/>
            <p:cNvSpPr>
              <a:spLocks/>
            </p:cNvSpPr>
            <p:nvPr/>
          </p:nvSpPr>
          <p:spPr bwMode="auto">
            <a:xfrm>
              <a:off x="2319474" y="4199266"/>
              <a:ext cx="29831" cy="19093"/>
            </a:xfrm>
            <a:custGeom>
              <a:avLst/>
              <a:gdLst>
                <a:gd name="T0" fmla="*/ 1 w 21"/>
                <a:gd name="T1" fmla="*/ 1 h 19"/>
                <a:gd name="T2" fmla="*/ 1 w 21"/>
                <a:gd name="T3" fmla="*/ 1 h 19"/>
                <a:gd name="T4" fmla="*/ 1 w 21"/>
                <a:gd name="T5" fmla="*/ 1 h 19"/>
                <a:gd name="T6" fmla="*/ 1 w 21"/>
                <a:gd name="T7" fmla="*/ 0 h 19"/>
                <a:gd name="T8" fmla="*/ 1 w 21"/>
                <a:gd name="T9" fmla="*/ 1 h 19"/>
                <a:gd name="T10" fmla="*/ 0 w 21"/>
                <a:gd name="T11" fmla="*/ 1 h 19"/>
                <a:gd name="T12" fmla="*/ 1 w 21"/>
                <a:gd name="T13" fmla="*/ 1 h 19"/>
                <a:gd name="T14" fmla="*/ 0 w 21"/>
                <a:gd name="T15" fmla="*/ 1 h 19"/>
                <a:gd name="T16" fmla="*/ 0 w 21"/>
                <a:gd name="T17" fmla="*/ 1 h 19"/>
                <a:gd name="T18" fmla="*/ 1 w 21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5" y="19"/>
                  </a:moveTo>
                  <a:lnTo>
                    <a:pt x="3" y="19"/>
                  </a:lnTo>
                  <a:lnTo>
                    <a:pt x="21" y="17"/>
                  </a:lnTo>
                  <a:lnTo>
                    <a:pt x="19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57" name="Freeform 553"/>
            <p:cNvSpPr>
              <a:spLocks/>
            </p:cNvSpPr>
            <p:nvPr/>
          </p:nvSpPr>
          <p:spPr bwMode="auto">
            <a:xfrm>
              <a:off x="2289643" y="4199266"/>
              <a:ext cx="36224" cy="28640"/>
            </a:xfrm>
            <a:custGeom>
              <a:avLst/>
              <a:gdLst>
                <a:gd name="T0" fmla="*/ 0 w 26"/>
                <a:gd name="T1" fmla="*/ 1 h 23"/>
                <a:gd name="T2" fmla="*/ 1 w 26"/>
                <a:gd name="T3" fmla="*/ 1 h 23"/>
                <a:gd name="T4" fmla="*/ 1 w 26"/>
                <a:gd name="T5" fmla="*/ 1 h 23"/>
                <a:gd name="T6" fmla="*/ 1 w 26"/>
                <a:gd name="T7" fmla="*/ 0 h 23"/>
                <a:gd name="T8" fmla="*/ 0 w 26"/>
                <a:gd name="T9" fmla="*/ 1 h 23"/>
                <a:gd name="T10" fmla="*/ 1 w 26"/>
                <a:gd name="T11" fmla="*/ 1 h 23"/>
                <a:gd name="T12" fmla="*/ 0 w 26"/>
                <a:gd name="T13" fmla="*/ 1 h 23"/>
                <a:gd name="T14" fmla="*/ 1 w 26"/>
                <a:gd name="T15" fmla="*/ 1 h 23"/>
                <a:gd name="T16" fmla="*/ 1 w 26"/>
                <a:gd name="T17" fmla="*/ 1 h 23"/>
                <a:gd name="T18" fmla="*/ 0 w 26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3"/>
                <a:gd name="T32" fmla="*/ 26 w 26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3">
                  <a:moveTo>
                    <a:pt x="0" y="21"/>
                  </a:moveTo>
                  <a:lnTo>
                    <a:pt x="5" y="21"/>
                  </a:lnTo>
                  <a:lnTo>
                    <a:pt x="26" y="15"/>
                  </a:lnTo>
                  <a:lnTo>
                    <a:pt x="21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0" y="21"/>
                  </a:lnTo>
                  <a:lnTo>
                    <a:pt x="1" y="23"/>
                  </a:lnTo>
                  <a:lnTo>
                    <a:pt x="5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58" name="Freeform 554"/>
            <p:cNvSpPr>
              <a:spLocks/>
            </p:cNvSpPr>
            <p:nvPr/>
          </p:nvSpPr>
          <p:spPr bwMode="auto">
            <a:xfrm>
              <a:off x="2270465" y="4203085"/>
              <a:ext cx="25570" cy="21002"/>
            </a:xfrm>
            <a:custGeom>
              <a:avLst/>
              <a:gdLst>
                <a:gd name="T0" fmla="*/ 0 w 19"/>
                <a:gd name="T1" fmla="*/ 1 h 20"/>
                <a:gd name="T2" fmla="*/ 1 w 19"/>
                <a:gd name="T3" fmla="*/ 1 h 20"/>
                <a:gd name="T4" fmla="*/ 1 w 19"/>
                <a:gd name="T5" fmla="*/ 1 h 20"/>
                <a:gd name="T6" fmla="*/ 1 w 19"/>
                <a:gd name="T7" fmla="*/ 1 h 20"/>
                <a:gd name="T8" fmla="*/ 1 w 19"/>
                <a:gd name="T9" fmla="*/ 0 h 20"/>
                <a:gd name="T10" fmla="*/ 0 w 19"/>
                <a:gd name="T11" fmla="*/ 1 h 20"/>
                <a:gd name="T12" fmla="*/ 1 w 19"/>
                <a:gd name="T13" fmla="*/ 1 h 20"/>
                <a:gd name="T14" fmla="*/ 0 w 19"/>
                <a:gd name="T15" fmla="*/ 1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20"/>
                <a:gd name="T26" fmla="*/ 19 w 19"/>
                <a:gd name="T27" fmla="*/ 20 h 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20">
                  <a:moveTo>
                    <a:pt x="0" y="14"/>
                  </a:moveTo>
                  <a:lnTo>
                    <a:pt x="2" y="14"/>
                  </a:lnTo>
                  <a:lnTo>
                    <a:pt x="14" y="20"/>
                  </a:lnTo>
                  <a:lnTo>
                    <a:pt x="19" y="4"/>
                  </a:lnTo>
                  <a:lnTo>
                    <a:pt x="8" y="0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59" name="Freeform 555"/>
            <p:cNvSpPr>
              <a:spLocks/>
            </p:cNvSpPr>
            <p:nvPr/>
          </p:nvSpPr>
          <p:spPr bwMode="auto">
            <a:xfrm>
              <a:off x="2236371" y="4189722"/>
              <a:ext cx="44748" cy="28640"/>
            </a:xfrm>
            <a:custGeom>
              <a:avLst/>
              <a:gdLst>
                <a:gd name="T0" fmla="*/ 0 w 31"/>
                <a:gd name="T1" fmla="*/ 1 h 25"/>
                <a:gd name="T2" fmla="*/ 1 w 31"/>
                <a:gd name="T3" fmla="*/ 1 h 25"/>
                <a:gd name="T4" fmla="*/ 1 w 31"/>
                <a:gd name="T5" fmla="*/ 1 h 25"/>
                <a:gd name="T6" fmla="*/ 1 w 31"/>
                <a:gd name="T7" fmla="*/ 1 h 25"/>
                <a:gd name="T8" fmla="*/ 1 w 31"/>
                <a:gd name="T9" fmla="*/ 0 h 25"/>
                <a:gd name="T10" fmla="*/ 1 w 31"/>
                <a:gd name="T11" fmla="*/ 1 h 25"/>
                <a:gd name="T12" fmla="*/ 0 w 31"/>
                <a:gd name="T13" fmla="*/ 1 h 25"/>
                <a:gd name="T14" fmla="*/ 1 w 31"/>
                <a:gd name="T15" fmla="*/ 1 h 25"/>
                <a:gd name="T16" fmla="*/ 1 w 31"/>
                <a:gd name="T17" fmla="*/ 1 h 25"/>
                <a:gd name="T18" fmla="*/ 0 w 31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5"/>
                <a:gd name="T32" fmla="*/ 31 w 3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5">
                  <a:moveTo>
                    <a:pt x="0" y="13"/>
                  </a:moveTo>
                  <a:lnTo>
                    <a:pt x="4" y="15"/>
                  </a:lnTo>
                  <a:lnTo>
                    <a:pt x="23" y="25"/>
                  </a:lnTo>
                  <a:lnTo>
                    <a:pt x="31" y="11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60" name="Freeform 556"/>
            <p:cNvSpPr>
              <a:spLocks/>
            </p:cNvSpPr>
            <p:nvPr/>
          </p:nvSpPr>
          <p:spPr bwMode="auto">
            <a:xfrm>
              <a:off x="2208671" y="4170629"/>
              <a:ext cx="46878" cy="34367"/>
            </a:xfrm>
            <a:custGeom>
              <a:avLst/>
              <a:gdLst>
                <a:gd name="T0" fmla="*/ 0 w 33"/>
                <a:gd name="T1" fmla="*/ 1 h 32"/>
                <a:gd name="T2" fmla="*/ 0 w 33"/>
                <a:gd name="T3" fmla="*/ 1 h 32"/>
                <a:gd name="T4" fmla="*/ 1 w 33"/>
                <a:gd name="T5" fmla="*/ 1 h 32"/>
                <a:gd name="T6" fmla="*/ 1 w 33"/>
                <a:gd name="T7" fmla="*/ 1 h 32"/>
                <a:gd name="T8" fmla="*/ 1 w 33"/>
                <a:gd name="T9" fmla="*/ 0 h 32"/>
                <a:gd name="T10" fmla="*/ 0 w 33"/>
                <a:gd name="T11" fmla="*/ 1 h 32"/>
                <a:gd name="T12" fmla="*/ 0 w 33"/>
                <a:gd name="T13" fmla="*/ 1 h 32"/>
                <a:gd name="T14" fmla="*/ 0 w 33"/>
                <a:gd name="T15" fmla="*/ 1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3"/>
                <a:gd name="T25" fmla="*/ 0 h 32"/>
                <a:gd name="T26" fmla="*/ 33 w 33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3" h="32">
                  <a:moveTo>
                    <a:pt x="0" y="9"/>
                  </a:moveTo>
                  <a:lnTo>
                    <a:pt x="0" y="11"/>
                  </a:lnTo>
                  <a:lnTo>
                    <a:pt x="21" y="32"/>
                  </a:lnTo>
                  <a:lnTo>
                    <a:pt x="33" y="21"/>
                  </a:lnTo>
                  <a:lnTo>
                    <a:pt x="13" y="0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61" name="Freeform 557"/>
            <p:cNvSpPr>
              <a:spLocks/>
            </p:cNvSpPr>
            <p:nvPr/>
          </p:nvSpPr>
          <p:spPr bwMode="auto">
            <a:xfrm>
              <a:off x="2140482" y="4090438"/>
              <a:ext cx="87365" cy="85919"/>
            </a:xfrm>
            <a:custGeom>
              <a:avLst/>
              <a:gdLst>
                <a:gd name="T0" fmla="*/ 0 w 61"/>
                <a:gd name="T1" fmla="*/ 1 h 73"/>
                <a:gd name="T2" fmla="*/ 1 w 61"/>
                <a:gd name="T3" fmla="*/ 1 h 73"/>
                <a:gd name="T4" fmla="*/ 1 w 61"/>
                <a:gd name="T5" fmla="*/ 1 h 73"/>
                <a:gd name="T6" fmla="*/ 1 w 61"/>
                <a:gd name="T7" fmla="*/ 1 h 73"/>
                <a:gd name="T8" fmla="*/ 1 w 61"/>
                <a:gd name="T9" fmla="*/ 0 h 73"/>
                <a:gd name="T10" fmla="*/ 1 w 61"/>
                <a:gd name="T11" fmla="*/ 1 h 73"/>
                <a:gd name="T12" fmla="*/ 0 w 61"/>
                <a:gd name="T13" fmla="*/ 1 h 73"/>
                <a:gd name="T14" fmla="*/ 1 w 61"/>
                <a:gd name="T15" fmla="*/ 1 h 73"/>
                <a:gd name="T16" fmla="*/ 0 w 61"/>
                <a:gd name="T17" fmla="*/ 1 h 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73"/>
                <a:gd name="T29" fmla="*/ 61 w 61"/>
                <a:gd name="T30" fmla="*/ 73 h 7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73">
                  <a:moveTo>
                    <a:pt x="0" y="10"/>
                  </a:moveTo>
                  <a:lnTo>
                    <a:pt x="2" y="10"/>
                  </a:lnTo>
                  <a:lnTo>
                    <a:pt x="48" y="73"/>
                  </a:lnTo>
                  <a:lnTo>
                    <a:pt x="61" y="64"/>
                  </a:lnTo>
                  <a:lnTo>
                    <a:pt x="13" y="0"/>
                  </a:lnTo>
                  <a:lnTo>
                    <a:pt x="15" y="2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62" name="Freeform 558"/>
            <p:cNvSpPr>
              <a:spLocks/>
            </p:cNvSpPr>
            <p:nvPr/>
          </p:nvSpPr>
          <p:spPr bwMode="auto">
            <a:xfrm>
              <a:off x="2091473" y="4019793"/>
              <a:ext cx="72448" cy="80191"/>
            </a:xfrm>
            <a:custGeom>
              <a:avLst/>
              <a:gdLst>
                <a:gd name="T0" fmla="*/ 1 w 52"/>
                <a:gd name="T1" fmla="*/ 1 h 71"/>
                <a:gd name="T2" fmla="*/ 0 w 52"/>
                <a:gd name="T3" fmla="*/ 1 h 71"/>
                <a:gd name="T4" fmla="*/ 1 w 52"/>
                <a:gd name="T5" fmla="*/ 1 h 71"/>
                <a:gd name="T6" fmla="*/ 1 w 52"/>
                <a:gd name="T7" fmla="*/ 1 h 71"/>
                <a:gd name="T8" fmla="*/ 1 w 52"/>
                <a:gd name="T9" fmla="*/ 1 h 71"/>
                <a:gd name="T10" fmla="*/ 1 w 52"/>
                <a:gd name="T11" fmla="*/ 0 h 71"/>
                <a:gd name="T12" fmla="*/ 1 w 52"/>
                <a:gd name="T13" fmla="*/ 1 h 71"/>
                <a:gd name="T14" fmla="*/ 1 w 52"/>
                <a:gd name="T15" fmla="*/ 0 h 71"/>
                <a:gd name="T16" fmla="*/ 1 w 52"/>
                <a:gd name="T17" fmla="*/ 1 h 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71"/>
                <a:gd name="T29" fmla="*/ 52 w 52"/>
                <a:gd name="T30" fmla="*/ 71 h 7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71">
                  <a:moveTo>
                    <a:pt x="2" y="11"/>
                  </a:moveTo>
                  <a:lnTo>
                    <a:pt x="0" y="10"/>
                  </a:lnTo>
                  <a:lnTo>
                    <a:pt x="37" y="71"/>
                  </a:lnTo>
                  <a:lnTo>
                    <a:pt x="52" y="63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2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63" name="Freeform 559"/>
            <p:cNvSpPr>
              <a:spLocks/>
            </p:cNvSpPr>
            <p:nvPr/>
          </p:nvSpPr>
          <p:spPr bwMode="auto">
            <a:xfrm>
              <a:off x="2068032" y="3994971"/>
              <a:ext cx="42617" cy="36277"/>
            </a:xfrm>
            <a:custGeom>
              <a:avLst/>
              <a:gdLst>
                <a:gd name="T0" fmla="*/ 0 w 31"/>
                <a:gd name="T1" fmla="*/ 1 h 32"/>
                <a:gd name="T2" fmla="*/ 1 w 31"/>
                <a:gd name="T3" fmla="*/ 1 h 32"/>
                <a:gd name="T4" fmla="*/ 1 w 31"/>
                <a:gd name="T5" fmla="*/ 1 h 32"/>
                <a:gd name="T6" fmla="*/ 1 w 31"/>
                <a:gd name="T7" fmla="*/ 1 h 32"/>
                <a:gd name="T8" fmla="*/ 1 w 31"/>
                <a:gd name="T9" fmla="*/ 0 h 32"/>
                <a:gd name="T10" fmla="*/ 1 w 31"/>
                <a:gd name="T11" fmla="*/ 1 h 32"/>
                <a:gd name="T12" fmla="*/ 0 w 31"/>
                <a:gd name="T13" fmla="*/ 1 h 32"/>
                <a:gd name="T14" fmla="*/ 0 w 31"/>
                <a:gd name="T15" fmla="*/ 1 h 32"/>
                <a:gd name="T16" fmla="*/ 1 w 31"/>
                <a:gd name="T17" fmla="*/ 1 h 32"/>
                <a:gd name="T18" fmla="*/ 0 w 31"/>
                <a:gd name="T19" fmla="*/ 1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32"/>
                <a:gd name="T32" fmla="*/ 31 w 31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32">
                  <a:moveTo>
                    <a:pt x="0" y="8"/>
                  </a:moveTo>
                  <a:lnTo>
                    <a:pt x="2" y="11"/>
                  </a:lnTo>
                  <a:lnTo>
                    <a:pt x="19" y="32"/>
                  </a:lnTo>
                  <a:lnTo>
                    <a:pt x="31" y="21"/>
                  </a:lnTo>
                  <a:lnTo>
                    <a:pt x="14" y="0"/>
                  </a:lnTo>
                  <a:lnTo>
                    <a:pt x="16" y="4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1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64" name="Freeform 560"/>
            <p:cNvSpPr>
              <a:spLocks/>
            </p:cNvSpPr>
            <p:nvPr/>
          </p:nvSpPr>
          <p:spPr bwMode="auto">
            <a:xfrm>
              <a:off x="2059510" y="3973969"/>
              <a:ext cx="31963" cy="28640"/>
            </a:xfrm>
            <a:custGeom>
              <a:avLst/>
              <a:gdLst>
                <a:gd name="T0" fmla="*/ 1 w 22"/>
                <a:gd name="T1" fmla="*/ 1 h 25"/>
                <a:gd name="T2" fmla="*/ 0 w 22"/>
                <a:gd name="T3" fmla="*/ 1 h 25"/>
                <a:gd name="T4" fmla="*/ 1 w 22"/>
                <a:gd name="T5" fmla="*/ 1 h 25"/>
                <a:gd name="T6" fmla="*/ 1 w 22"/>
                <a:gd name="T7" fmla="*/ 1 h 25"/>
                <a:gd name="T8" fmla="*/ 1 w 22"/>
                <a:gd name="T9" fmla="*/ 1 h 25"/>
                <a:gd name="T10" fmla="*/ 1 w 22"/>
                <a:gd name="T11" fmla="*/ 0 h 25"/>
                <a:gd name="T12" fmla="*/ 1 w 22"/>
                <a:gd name="T13" fmla="*/ 1 h 25"/>
                <a:gd name="T14" fmla="*/ 1 w 22"/>
                <a:gd name="T15" fmla="*/ 1 h 25"/>
                <a:gd name="T16" fmla="*/ 1 w 22"/>
                <a:gd name="T17" fmla="*/ 0 h 25"/>
                <a:gd name="T18" fmla="*/ 1 w 22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5"/>
                <a:gd name="T32" fmla="*/ 22 w 22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5">
                  <a:moveTo>
                    <a:pt x="4" y="11"/>
                  </a:moveTo>
                  <a:lnTo>
                    <a:pt x="0" y="9"/>
                  </a:lnTo>
                  <a:lnTo>
                    <a:pt x="6" y="25"/>
                  </a:lnTo>
                  <a:lnTo>
                    <a:pt x="22" y="21"/>
                  </a:lnTo>
                  <a:lnTo>
                    <a:pt x="18" y="3"/>
                  </a:lnTo>
                  <a:lnTo>
                    <a:pt x="14" y="0"/>
                  </a:lnTo>
                  <a:lnTo>
                    <a:pt x="18" y="3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65" name="Freeform 561"/>
            <p:cNvSpPr>
              <a:spLocks/>
            </p:cNvSpPr>
            <p:nvPr/>
          </p:nvSpPr>
          <p:spPr bwMode="auto">
            <a:xfrm>
              <a:off x="2036071" y="3947239"/>
              <a:ext cx="44748" cy="38186"/>
            </a:xfrm>
            <a:custGeom>
              <a:avLst/>
              <a:gdLst>
                <a:gd name="T0" fmla="*/ 1 w 33"/>
                <a:gd name="T1" fmla="*/ 1 h 31"/>
                <a:gd name="T2" fmla="*/ 0 w 33"/>
                <a:gd name="T3" fmla="*/ 1 h 31"/>
                <a:gd name="T4" fmla="*/ 1 w 33"/>
                <a:gd name="T5" fmla="*/ 1 h 31"/>
                <a:gd name="T6" fmla="*/ 1 w 33"/>
                <a:gd name="T7" fmla="*/ 1 h 31"/>
                <a:gd name="T8" fmla="*/ 1 w 33"/>
                <a:gd name="T9" fmla="*/ 0 h 31"/>
                <a:gd name="T10" fmla="*/ 1 w 33"/>
                <a:gd name="T11" fmla="*/ 1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31"/>
                <a:gd name="T20" fmla="*/ 33 w 33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31">
                  <a:moveTo>
                    <a:pt x="6" y="6"/>
                  </a:moveTo>
                  <a:lnTo>
                    <a:pt x="0" y="12"/>
                  </a:lnTo>
                  <a:lnTo>
                    <a:pt x="23" y="31"/>
                  </a:lnTo>
                  <a:lnTo>
                    <a:pt x="33" y="20"/>
                  </a:lnTo>
                  <a:lnTo>
                    <a:pt x="12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66" name="Freeform 562"/>
            <p:cNvSpPr>
              <a:spLocks/>
            </p:cNvSpPr>
            <p:nvPr/>
          </p:nvSpPr>
          <p:spPr bwMode="auto">
            <a:xfrm>
              <a:off x="2882019" y="3966332"/>
              <a:ext cx="36224" cy="36277"/>
            </a:xfrm>
            <a:custGeom>
              <a:avLst/>
              <a:gdLst>
                <a:gd name="T0" fmla="*/ 1 w 25"/>
                <a:gd name="T1" fmla="*/ 1 h 29"/>
                <a:gd name="T2" fmla="*/ 0 w 25"/>
                <a:gd name="T3" fmla="*/ 1 h 29"/>
                <a:gd name="T4" fmla="*/ 1 w 25"/>
                <a:gd name="T5" fmla="*/ 1 h 29"/>
                <a:gd name="T6" fmla="*/ 1 w 25"/>
                <a:gd name="T7" fmla="*/ 1 h 29"/>
                <a:gd name="T8" fmla="*/ 1 w 25"/>
                <a:gd name="T9" fmla="*/ 1 h 29"/>
                <a:gd name="T10" fmla="*/ 1 w 25"/>
                <a:gd name="T11" fmla="*/ 0 h 29"/>
                <a:gd name="T12" fmla="*/ 1 w 25"/>
                <a:gd name="T13" fmla="*/ 1 h 29"/>
                <a:gd name="T14" fmla="*/ 1 w 25"/>
                <a:gd name="T15" fmla="*/ 0 h 29"/>
                <a:gd name="T16" fmla="*/ 1 w 25"/>
                <a:gd name="T17" fmla="*/ 0 h 29"/>
                <a:gd name="T18" fmla="*/ 1 w 25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9"/>
                <a:gd name="T32" fmla="*/ 25 w 2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9">
                  <a:moveTo>
                    <a:pt x="6" y="15"/>
                  </a:moveTo>
                  <a:lnTo>
                    <a:pt x="0" y="13"/>
                  </a:lnTo>
                  <a:lnTo>
                    <a:pt x="14" y="29"/>
                  </a:lnTo>
                  <a:lnTo>
                    <a:pt x="25" y="17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67" name="Freeform 563"/>
            <p:cNvSpPr>
              <a:spLocks/>
            </p:cNvSpPr>
            <p:nvPr/>
          </p:nvSpPr>
          <p:spPr bwMode="auto">
            <a:xfrm>
              <a:off x="2798914" y="3966332"/>
              <a:ext cx="91626" cy="19093"/>
            </a:xfrm>
            <a:custGeom>
              <a:avLst/>
              <a:gdLst>
                <a:gd name="T0" fmla="*/ 1 w 67"/>
                <a:gd name="T1" fmla="*/ 1 h 15"/>
                <a:gd name="T2" fmla="*/ 1 w 67"/>
                <a:gd name="T3" fmla="*/ 1 h 15"/>
                <a:gd name="T4" fmla="*/ 1 w 67"/>
                <a:gd name="T5" fmla="*/ 0 h 15"/>
                <a:gd name="T6" fmla="*/ 1 w 67"/>
                <a:gd name="T7" fmla="*/ 0 h 15"/>
                <a:gd name="T8" fmla="*/ 0 w 67"/>
                <a:gd name="T9" fmla="*/ 0 h 15"/>
                <a:gd name="T10" fmla="*/ 1 w 67"/>
                <a:gd name="T11" fmla="*/ 0 h 15"/>
                <a:gd name="T12" fmla="*/ 0 w 67"/>
                <a:gd name="T13" fmla="*/ 0 h 15"/>
                <a:gd name="T14" fmla="*/ 1 w 67"/>
                <a:gd name="T15" fmla="*/ 1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"/>
                <a:gd name="T25" fmla="*/ 0 h 15"/>
                <a:gd name="T26" fmla="*/ 67 w 67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" h="15">
                  <a:moveTo>
                    <a:pt x="2" y="15"/>
                  </a:moveTo>
                  <a:lnTo>
                    <a:pt x="67" y="15"/>
                  </a:lnTo>
                  <a:lnTo>
                    <a:pt x="67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68" name="Freeform 564"/>
            <p:cNvSpPr>
              <a:spLocks/>
            </p:cNvSpPr>
            <p:nvPr/>
          </p:nvSpPr>
          <p:spPr bwMode="auto">
            <a:xfrm>
              <a:off x="2683848" y="3966332"/>
              <a:ext cx="117196" cy="36277"/>
            </a:xfrm>
            <a:custGeom>
              <a:avLst/>
              <a:gdLst>
                <a:gd name="T0" fmla="*/ 1 w 85"/>
                <a:gd name="T1" fmla="*/ 1 h 29"/>
                <a:gd name="T2" fmla="*/ 1 w 85"/>
                <a:gd name="T3" fmla="*/ 1 h 29"/>
                <a:gd name="T4" fmla="*/ 1 w 85"/>
                <a:gd name="T5" fmla="*/ 1 h 29"/>
                <a:gd name="T6" fmla="*/ 1 w 85"/>
                <a:gd name="T7" fmla="*/ 0 h 29"/>
                <a:gd name="T8" fmla="*/ 1 w 85"/>
                <a:gd name="T9" fmla="*/ 1 h 29"/>
                <a:gd name="T10" fmla="*/ 0 w 85"/>
                <a:gd name="T11" fmla="*/ 1 h 29"/>
                <a:gd name="T12" fmla="*/ 1 w 85"/>
                <a:gd name="T13" fmla="*/ 1 h 29"/>
                <a:gd name="T14" fmla="*/ 1 w 85"/>
                <a:gd name="T15" fmla="*/ 1 h 29"/>
                <a:gd name="T16" fmla="*/ 0 w 85"/>
                <a:gd name="T17" fmla="*/ 1 h 29"/>
                <a:gd name="T18" fmla="*/ 1 w 85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"/>
                <a:gd name="T31" fmla="*/ 0 h 29"/>
                <a:gd name="T32" fmla="*/ 85 w 8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" h="29">
                  <a:moveTo>
                    <a:pt x="10" y="27"/>
                  </a:moveTo>
                  <a:lnTo>
                    <a:pt x="6" y="29"/>
                  </a:lnTo>
                  <a:lnTo>
                    <a:pt x="85" y="15"/>
                  </a:lnTo>
                  <a:lnTo>
                    <a:pt x="83" y="0"/>
                  </a:lnTo>
                  <a:lnTo>
                    <a:pt x="4" y="13"/>
                  </a:lnTo>
                  <a:lnTo>
                    <a:pt x="0" y="15"/>
                  </a:lnTo>
                  <a:lnTo>
                    <a:pt x="4" y="13"/>
                  </a:lnTo>
                  <a:lnTo>
                    <a:pt x="2" y="13"/>
                  </a:lnTo>
                  <a:lnTo>
                    <a:pt x="0" y="15"/>
                  </a:lnTo>
                  <a:lnTo>
                    <a:pt x="10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69" name="Freeform 565"/>
            <p:cNvSpPr>
              <a:spLocks/>
            </p:cNvSpPr>
            <p:nvPr/>
          </p:nvSpPr>
          <p:spPr bwMode="auto">
            <a:xfrm>
              <a:off x="2662540" y="3985425"/>
              <a:ext cx="38355" cy="28640"/>
            </a:xfrm>
            <a:custGeom>
              <a:avLst/>
              <a:gdLst>
                <a:gd name="T0" fmla="*/ 1 w 25"/>
                <a:gd name="T1" fmla="*/ 1 h 25"/>
                <a:gd name="T2" fmla="*/ 1 w 25"/>
                <a:gd name="T3" fmla="*/ 1 h 25"/>
                <a:gd name="T4" fmla="*/ 1 w 25"/>
                <a:gd name="T5" fmla="*/ 1 h 25"/>
                <a:gd name="T6" fmla="*/ 1 w 25"/>
                <a:gd name="T7" fmla="*/ 0 h 25"/>
                <a:gd name="T8" fmla="*/ 0 w 25"/>
                <a:gd name="T9" fmla="*/ 1 h 25"/>
                <a:gd name="T10" fmla="*/ 1 w 25"/>
                <a:gd name="T11" fmla="*/ 1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5"/>
                <a:gd name="T20" fmla="*/ 25 w 25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5">
                  <a:moveTo>
                    <a:pt x="6" y="17"/>
                  </a:moveTo>
                  <a:lnTo>
                    <a:pt x="12" y="25"/>
                  </a:lnTo>
                  <a:lnTo>
                    <a:pt x="25" y="12"/>
                  </a:lnTo>
                  <a:lnTo>
                    <a:pt x="15" y="0"/>
                  </a:lnTo>
                  <a:lnTo>
                    <a:pt x="0" y="12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70" name="Freeform 566"/>
            <p:cNvSpPr>
              <a:spLocks/>
            </p:cNvSpPr>
            <p:nvPr/>
          </p:nvSpPr>
          <p:spPr bwMode="auto">
            <a:xfrm>
              <a:off x="2960860" y="4386379"/>
              <a:ext cx="29831" cy="36277"/>
            </a:xfrm>
            <a:custGeom>
              <a:avLst/>
              <a:gdLst>
                <a:gd name="T0" fmla="*/ 0 w 23"/>
                <a:gd name="T1" fmla="*/ 1 h 29"/>
                <a:gd name="T2" fmla="*/ 1 w 23"/>
                <a:gd name="T3" fmla="*/ 1 h 29"/>
                <a:gd name="T4" fmla="*/ 1 w 23"/>
                <a:gd name="T5" fmla="*/ 1 h 29"/>
                <a:gd name="T6" fmla="*/ 1 w 23"/>
                <a:gd name="T7" fmla="*/ 0 h 29"/>
                <a:gd name="T8" fmla="*/ 0 w 23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9"/>
                <a:gd name="T17" fmla="*/ 23 w 23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9">
                  <a:moveTo>
                    <a:pt x="0" y="6"/>
                  </a:moveTo>
                  <a:lnTo>
                    <a:pt x="10" y="29"/>
                  </a:lnTo>
                  <a:lnTo>
                    <a:pt x="23" y="23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71" name="Freeform 567"/>
            <p:cNvSpPr>
              <a:spLocks/>
            </p:cNvSpPr>
            <p:nvPr/>
          </p:nvSpPr>
          <p:spPr bwMode="auto">
            <a:xfrm>
              <a:off x="2933160" y="4323372"/>
              <a:ext cx="46878" cy="70644"/>
            </a:xfrm>
            <a:custGeom>
              <a:avLst/>
              <a:gdLst>
                <a:gd name="T0" fmla="*/ 0 w 36"/>
                <a:gd name="T1" fmla="*/ 1 h 60"/>
                <a:gd name="T2" fmla="*/ 1 w 36"/>
                <a:gd name="T3" fmla="*/ 1 h 60"/>
                <a:gd name="T4" fmla="*/ 1 w 36"/>
                <a:gd name="T5" fmla="*/ 1 h 60"/>
                <a:gd name="T6" fmla="*/ 1 w 36"/>
                <a:gd name="T7" fmla="*/ 0 h 60"/>
                <a:gd name="T8" fmla="*/ 0 w 36"/>
                <a:gd name="T9" fmla="*/ 1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60"/>
                <a:gd name="T17" fmla="*/ 36 w 36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60">
                  <a:moveTo>
                    <a:pt x="0" y="4"/>
                  </a:moveTo>
                  <a:lnTo>
                    <a:pt x="21" y="60"/>
                  </a:lnTo>
                  <a:lnTo>
                    <a:pt x="36" y="54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72" name="Freeform 568"/>
            <p:cNvSpPr>
              <a:spLocks/>
            </p:cNvSpPr>
            <p:nvPr/>
          </p:nvSpPr>
          <p:spPr bwMode="auto">
            <a:xfrm>
              <a:off x="2924636" y="4300460"/>
              <a:ext cx="27702" cy="28640"/>
            </a:xfrm>
            <a:custGeom>
              <a:avLst/>
              <a:gdLst>
                <a:gd name="T0" fmla="*/ 1 w 19"/>
                <a:gd name="T1" fmla="*/ 0 h 25"/>
                <a:gd name="T2" fmla="*/ 0 w 19"/>
                <a:gd name="T3" fmla="*/ 1 h 25"/>
                <a:gd name="T4" fmla="*/ 1 w 19"/>
                <a:gd name="T5" fmla="*/ 1 h 25"/>
                <a:gd name="T6" fmla="*/ 1 w 19"/>
                <a:gd name="T7" fmla="*/ 1 h 25"/>
                <a:gd name="T8" fmla="*/ 1 w 19"/>
                <a:gd name="T9" fmla="*/ 1 h 25"/>
                <a:gd name="T10" fmla="*/ 1 w 19"/>
                <a:gd name="T11" fmla="*/ 1 h 25"/>
                <a:gd name="T12" fmla="*/ 1 w 19"/>
                <a:gd name="T13" fmla="*/ 0 h 25"/>
                <a:gd name="T14" fmla="*/ 0 w 19"/>
                <a:gd name="T15" fmla="*/ 1 h 25"/>
                <a:gd name="T16" fmla="*/ 0 w 19"/>
                <a:gd name="T17" fmla="*/ 1 h 25"/>
                <a:gd name="T18" fmla="*/ 1 w 19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4" y="0"/>
                  </a:moveTo>
                  <a:lnTo>
                    <a:pt x="0" y="6"/>
                  </a:lnTo>
                  <a:lnTo>
                    <a:pt x="4" y="25"/>
                  </a:lnTo>
                  <a:lnTo>
                    <a:pt x="19" y="21"/>
                  </a:lnTo>
                  <a:lnTo>
                    <a:pt x="17" y="4"/>
                  </a:lnTo>
                  <a:lnTo>
                    <a:pt x="15" y="11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73" name="Freeform 569"/>
            <p:cNvSpPr>
              <a:spLocks/>
            </p:cNvSpPr>
            <p:nvPr/>
          </p:nvSpPr>
          <p:spPr bwMode="auto">
            <a:xfrm>
              <a:off x="2933160" y="4182082"/>
              <a:ext cx="161946" cy="131742"/>
            </a:xfrm>
            <a:custGeom>
              <a:avLst/>
              <a:gdLst>
                <a:gd name="T0" fmla="*/ 1 w 119"/>
                <a:gd name="T1" fmla="*/ 1 h 111"/>
                <a:gd name="T2" fmla="*/ 1 w 119"/>
                <a:gd name="T3" fmla="*/ 0 h 111"/>
                <a:gd name="T4" fmla="*/ 0 w 119"/>
                <a:gd name="T5" fmla="*/ 1 h 111"/>
                <a:gd name="T6" fmla="*/ 1 w 119"/>
                <a:gd name="T7" fmla="*/ 1 h 111"/>
                <a:gd name="T8" fmla="*/ 1 w 119"/>
                <a:gd name="T9" fmla="*/ 1 h 111"/>
                <a:gd name="T10" fmla="*/ 1 w 119"/>
                <a:gd name="T11" fmla="*/ 0 h 111"/>
                <a:gd name="T12" fmla="*/ 1 w 119"/>
                <a:gd name="T13" fmla="*/ 1 h 111"/>
                <a:gd name="T14" fmla="*/ 1 w 119"/>
                <a:gd name="T15" fmla="*/ 1 h 111"/>
                <a:gd name="T16" fmla="*/ 1 w 119"/>
                <a:gd name="T17" fmla="*/ 0 h 111"/>
                <a:gd name="T18" fmla="*/ 1 w 119"/>
                <a:gd name="T19" fmla="*/ 1 h 1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9"/>
                <a:gd name="T31" fmla="*/ 0 h 111"/>
                <a:gd name="T32" fmla="*/ 119 w 119"/>
                <a:gd name="T33" fmla="*/ 111 h 1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9" h="111">
                  <a:moveTo>
                    <a:pt x="102" y="12"/>
                  </a:moveTo>
                  <a:lnTo>
                    <a:pt x="100" y="0"/>
                  </a:lnTo>
                  <a:lnTo>
                    <a:pt x="0" y="100"/>
                  </a:lnTo>
                  <a:lnTo>
                    <a:pt x="11" y="111"/>
                  </a:lnTo>
                  <a:lnTo>
                    <a:pt x="111" y="12"/>
                  </a:lnTo>
                  <a:lnTo>
                    <a:pt x="111" y="0"/>
                  </a:lnTo>
                  <a:lnTo>
                    <a:pt x="111" y="12"/>
                  </a:lnTo>
                  <a:lnTo>
                    <a:pt x="119" y="6"/>
                  </a:lnTo>
                  <a:lnTo>
                    <a:pt x="111" y="0"/>
                  </a:lnTo>
                  <a:lnTo>
                    <a:pt x="102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74" name="Freeform 570"/>
            <p:cNvSpPr>
              <a:spLocks/>
            </p:cNvSpPr>
            <p:nvPr/>
          </p:nvSpPr>
          <p:spPr bwMode="auto">
            <a:xfrm>
              <a:off x="3026917" y="4143898"/>
              <a:ext cx="57533" cy="55370"/>
            </a:xfrm>
            <a:custGeom>
              <a:avLst/>
              <a:gdLst>
                <a:gd name="T0" fmla="*/ 1 w 42"/>
                <a:gd name="T1" fmla="*/ 1 h 43"/>
                <a:gd name="T2" fmla="*/ 0 w 42"/>
                <a:gd name="T3" fmla="*/ 1 h 43"/>
                <a:gd name="T4" fmla="*/ 1 w 42"/>
                <a:gd name="T5" fmla="*/ 1 h 43"/>
                <a:gd name="T6" fmla="*/ 1 w 42"/>
                <a:gd name="T7" fmla="*/ 1 h 43"/>
                <a:gd name="T8" fmla="*/ 1 w 42"/>
                <a:gd name="T9" fmla="*/ 1 h 43"/>
                <a:gd name="T10" fmla="*/ 1 w 42"/>
                <a:gd name="T11" fmla="*/ 0 h 43"/>
                <a:gd name="T12" fmla="*/ 1 w 42"/>
                <a:gd name="T13" fmla="*/ 1 h 43"/>
                <a:gd name="T14" fmla="*/ 1 w 42"/>
                <a:gd name="T15" fmla="*/ 0 h 43"/>
                <a:gd name="T16" fmla="*/ 1 w 42"/>
                <a:gd name="T17" fmla="*/ 1 h 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43"/>
                <a:gd name="T29" fmla="*/ 42 w 42"/>
                <a:gd name="T30" fmla="*/ 43 h 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43">
                  <a:moveTo>
                    <a:pt x="2" y="16"/>
                  </a:moveTo>
                  <a:lnTo>
                    <a:pt x="0" y="14"/>
                  </a:lnTo>
                  <a:lnTo>
                    <a:pt x="33" y="43"/>
                  </a:lnTo>
                  <a:lnTo>
                    <a:pt x="42" y="31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75" name="Freeform 571"/>
            <p:cNvSpPr>
              <a:spLocks/>
            </p:cNvSpPr>
            <p:nvPr/>
          </p:nvSpPr>
          <p:spPr bwMode="auto">
            <a:xfrm>
              <a:off x="2986430" y="4128622"/>
              <a:ext cx="53270" cy="36277"/>
            </a:xfrm>
            <a:custGeom>
              <a:avLst/>
              <a:gdLst>
                <a:gd name="T0" fmla="*/ 0 w 39"/>
                <a:gd name="T1" fmla="*/ 1 h 29"/>
                <a:gd name="T2" fmla="*/ 1 w 39"/>
                <a:gd name="T3" fmla="*/ 1 h 29"/>
                <a:gd name="T4" fmla="*/ 1 w 39"/>
                <a:gd name="T5" fmla="*/ 1 h 29"/>
                <a:gd name="T6" fmla="*/ 1 w 39"/>
                <a:gd name="T7" fmla="*/ 1 h 29"/>
                <a:gd name="T8" fmla="*/ 1 w 39"/>
                <a:gd name="T9" fmla="*/ 0 h 29"/>
                <a:gd name="T10" fmla="*/ 1 w 39"/>
                <a:gd name="T11" fmla="*/ 1 h 29"/>
                <a:gd name="T12" fmla="*/ 0 w 39"/>
                <a:gd name="T13" fmla="*/ 1 h 29"/>
                <a:gd name="T14" fmla="*/ 0 w 39"/>
                <a:gd name="T15" fmla="*/ 1 h 29"/>
                <a:gd name="T16" fmla="*/ 1 w 39"/>
                <a:gd name="T17" fmla="*/ 1 h 29"/>
                <a:gd name="T18" fmla="*/ 0 w 39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29"/>
                <a:gd name="T32" fmla="*/ 39 w 3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29">
                  <a:moveTo>
                    <a:pt x="0" y="10"/>
                  </a:moveTo>
                  <a:lnTo>
                    <a:pt x="2" y="13"/>
                  </a:lnTo>
                  <a:lnTo>
                    <a:pt x="31" y="29"/>
                  </a:lnTo>
                  <a:lnTo>
                    <a:pt x="39" y="13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3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76" name="Freeform 572"/>
            <p:cNvSpPr>
              <a:spLocks/>
            </p:cNvSpPr>
            <p:nvPr/>
          </p:nvSpPr>
          <p:spPr bwMode="auto">
            <a:xfrm>
              <a:off x="2943813" y="4059888"/>
              <a:ext cx="61794" cy="84010"/>
            </a:xfrm>
            <a:custGeom>
              <a:avLst/>
              <a:gdLst>
                <a:gd name="T0" fmla="*/ 0 w 45"/>
                <a:gd name="T1" fmla="*/ 1 h 69"/>
                <a:gd name="T2" fmla="*/ 1 w 45"/>
                <a:gd name="T3" fmla="*/ 1 h 69"/>
                <a:gd name="T4" fmla="*/ 1 w 45"/>
                <a:gd name="T5" fmla="*/ 1 h 69"/>
                <a:gd name="T6" fmla="*/ 1 w 45"/>
                <a:gd name="T7" fmla="*/ 0 h 69"/>
                <a:gd name="T8" fmla="*/ 1 w 45"/>
                <a:gd name="T9" fmla="*/ 1 h 69"/>
                <a:gd name="T10" fmla="*/ 0 w 45"/>
                <a:gd name="T11" fmla="*/ 1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69"/>
                <a:gd name="T20" fmla="*/ 45 w 45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69">
                  <a:moveTo>
                    <a:pt x="0" y="7"/>
                  </a:moveTo>
                  <a:lnTo>
                    <a:pt x="31" y="69"/>
                  </a:lnTo>
                  <a:lnTo>
                    <a:pt x="45" y="61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77" name="Freeform 573"/>
            <p:cNvSpPr>
              <a:spLocks/>
            </p:cNvSpPr>
            <p:nvPr/>
          </p:nvSpPr>
          <p:spPr bwMode="auto">
            <a:xfrm>
              <a:off x="2924636" y="4008337"/>
              <a:ext cx="42617" cy="61098"/>
            </a:xfrm>
            <a:custGeom>
              <a:avLst/>
              <a:gdLst>
                <a:gd name="T0" fmla="*/ 0 w 31"/>
                <a:gd name="T1" fmla="*/ 1 h 52"/>
                <a:gd name="T2" fmla="*/ 0 w 31"/>
                <a:gd name="T3" fmla="*/ 1 h 52"/>
                <a:gd name="T4" fmla="*/ 1 w 31"/>
                <a:gd name="T5" fmla="*/ 1 h 52"/>
                <a:gd name="T6" fmla="*/ 1 w 31"/>
                <a:gd name="T7" fmla="*/ 1 h 52"/>
                <a:gd name="T8" fmla="*/ 1 w 31"/>
                <a:gd name="T9" fmla="*/ 1 h 52"/>
                <a:gd name="T10" fmla="*/ 1 w 31"/>
                <a:gd name="T11" fmla="*/ 0 h 52"/>
                <a:gd name="T12" fmla="*/ 1 w 31"/>
                <a:gd name="T13" fmla="*/ 1 h 52"/>
                <a:gd name="T14" fmla="*/ 1 w 31"/>
                <a:gd name="T15" fmla="*/ 0 h 52"/>
                <a:gd name="T16" fmla="*/ 1 w 31"/>
                <a:gd name="T17" fmla="*/ 0 h 52"/>
                <a:gd name="T18" fmla="*/ 0 w 31"/>
                <a:gd name="T19" fmla="*/ 1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52"/>
                <a:gd name="T32" fmla="*/ 31 w 31"/>
                <a:gd name="T33" fmla="*/ 52 h 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52">
                  <a:moveTo>
                    <a:pt x="0" y="10"/>
                  </a:moveTo>
                  <a:lnTo>
                    <a:pt x="0" y="8"/>
                  </a:lnTo>
                  <a:lnTo>
                    <a:pt x="15" y="52"/>
                  </a:lnTo>
                  <a:lnTo>
                    <a:pt x="31" y="46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78" name="Freeform 574"/>
            <p:cNvSpPr>
              <a:spLocks/>
            </p:cNvSpPr>
            <p:nvPr/>
          </p:nvSpPr>
          <p:spPr bwMode="auto">
            <a:xfrm>
              <a:off x="2901195" y="3985425"/>
              <a:ext cx="36224" cy="34367"/>
            </a:xfrm>
            <a:custGeom>
              <a:avLst/>
              <a:gdLst>
                <a:gd name="T0" fmla="*/ 1 w 27"/>
                <a:gd name="T1" fmla="*/ 1 h 27"/>
                <a:gd name="T2" fmla="*/ 0 w 27"/>
                <a:gd name="T3" fmla="*/ 1 h 27"/>
                <a:gd name="T4" fmla="*/ 1 w 27"/>
                <a:gd name="T5" fmla="*/ 1 h 27"/>
                <a:gd name="T6" fmla="*/ 1 w 27"/>
                <a:gd name="T7" fmla="*/ 1 h 27"/>
                <a:gd name="T8" fmla="*/ 1 w 27"/>
                <a:gd name="T9" fmla="*/ 0 h 27"/>
                <a:gd name="T10" fmla="*/ 1 w 27"/>
                <a:gd name="T11" fmla="*/ 1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7"/>
                <a:gd name="T20" fmla="*/ 27 w 2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7">
                  <a:moveTo>
                    <a:pt x="6" y="6"/>
                  </a:moveTo>
                  <a:lnTo>
                    <a:pt x="0" y="12"/>
                  </a:lnTo>
                  <a:lnTo>
                    <a:pt x="15" y="27"/>
                  </a:lnTo>
                  <a:lnTo>
                    <a:pt x="27" y="17"/>
                  </a:lnTo>
                  <a:lnTo>
                    <a:pt x="11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79" name="Freeform 575"/>
            <p:cNvSpPr>
              <a:spLocks/>
            </p:cNvSpPr>
            <p:nvPr/>
          </p:nvSpPr>
          <p:spPr bwMode="auto">
            <a:xfrm>
              <a:off x="2609270" y="5224563"/>
              <a:ext cx="38355" cy="34367"/>
            </a:xfrm>
            <a:custGeom>
              <a:avLst/>
              <a:gdLst>
                <a:gd name="T0" fmla="*/ 1 w 27"/>
                <a:gd name="T1" fmla="*/ 0 h 27"/>
                <a:gd name="T2" fmla="*/ 1 w 27"/>
                <a:gd name="T3" fmla="*/ 1 h 27"/>
                <a:gd name="T4" fmla="*/ 1 w 27"/>
                <a:gd name="T5" fmla="*/ 1 h 27"/>
                <a:gd name="T6" fmla="*/ 1 w 27"/>
                <a:gd name="T7" fmla="*/ 1 h 27"/>
                <a:gd name="T8" fmla="*/ 1 w 27"/>
                <a:gd name="T9" fmla="*/ 0 h 27"/>
                <a:gd name="T10" fmla="*/ 1 w 27"/>
                <a:gd name="T11" fmla="*/ 1 h 27"/>
                <a:gd name="T12" fmla="*/ 1 w 27"/>
                <a:gd name="T13" fmla="*/ 0 h 27"/>
                <a:gd name="T14" fmla="*/ 0 w 27"/>
                <a:gd name="T15" fmla="*/ 1 h 27"/>
                <a:gd name="T16" fmla="*/ 1 w 27"/>
                <a:gd name="T17" fmla="*/ 1 h 27"/>
                <a:gd name="T18" fmla="*/ 1 w 27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2" y="0"/>
                  </a:moveTo>
                  <a:lnTo>
                    <a:pt x="2" y="8"/>
                  </a:lnTo>
                  <a:lnTo>
                    <a:pt x="13" y="27"/>
                  </a:lnTo>
                  <a:lnTo>
                    <a:pt x="27" y="19"/>
                  </a:lnTo>
                  <a:lnTo>
                    <a:pt x="17" y="0"/>
                  </a:lnTo>
                  <a:lnTo>
                    <a:pt x="17" y="6"/>
                  </a:lnTo>
                  <a:lnTo>
                    <a:pt x="2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80" name="Freeform 576"/>
            <p:cNvSpPr>
              <a:spLocks/>
            </p:cNvSpPr>
            <p:nvPr/>
          </p:nvSpPr>
          <p:spPr bwMode="auto">
            <a:xfrm>
              <a:off x="2611399" y="5205470"/>
              <a:ext cx="27702" cy="26731"/>
            </a:xfrm>
            <a:custGeom>
              <a:avLst/>
              <a:gdLst>
                <a:gd name="T0" fmla="*/ 1 w 21"/>
                <a:gd name="T1" fmla="*/ 0 h 23"/>
                <a:gd name="T2" fmla="*/ 1 w 21"/>
                <a:gd name="T3" fmla="*/ 1 h 23"/>
                <a:gd name="T4" fmla="*/ 0 w 21"/>
                <a:gd name="T5" fmla="*/ 1 h 23"/>
                <a:gd name="T6" fmla="*/ 1 w 21"/>
                <a:gd name="T7" fmla="*/ 1 h 23"/>
                <a:gd name="T8" fmla="*/ 1 w 21"/>
                <a:gd name="T9" fmla="*/ 1 h 23"/>
                <a:gd name="T10" fmla="*/ 1 w 21"/>
                <a:gd name="T11" fmla="*/ 1 h 23"/>
                <a:gd name="T12" fmla="*/ 1 w 21"/>
                <a:gd name="T13" fmla="*/ 0 h 23"/>
                <a:gd name="T14" fmla="*/ 1 w 21"/>
                <a:gd name="T15" fmla="*/ 1 h 23"/>
                <a:gd name="T16" fmla="*/ 1 w 21"/>
                <a:gd name="T17" fmla="*/ 1 h 23"/>
                <a:gd name="T18" fmla="*/ 1 w 21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7" y="0"/>
                  </a:moveTo>
                  <a:lnTo>
                    <a:pt x="5" y="3"/>
                  </a:lnTo>
                  <a:lnTo>
                    <a:pt x="0" y="17"/>
                  </a:lnTo>
                  <a:lnTo>
                    <a:pt x="15" y="23"/>
                  </a:lnTo>
                  <a:lnTo>
                    <a:pt x="21" y="9"/>
                  </a:lnTo>
                  <a:lnTo>
                    <a:pt x="17" y="13"/>
                  </a:lnTo>
                  <a:lnTo>
                    <a:pt x="7" y="0"/>
                  </a:lnTo>
                  <a:lnTo>
                    <a:pt x="5" y="1"/>
                  </a:lnTo>
                  <a:lnTo>
                    <a:pt x="5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81" name="Freeform 577"/>
            <p:cNvSpPr>
              <a:spLocks/>
            </p:cNvSpPr>
            <p:nvPr/>
          </p:nvSpPr>
          <p:spPr bwMode="auto">
            <a:xfrm>
              <a:off x="2622053" y="5186377"/>
              <a:ext cx="40487" cy="34367"/>
            </a:xfrm>
            <a:custGeom>
              <a:avLst/>
              <a:gdLst>
                <a:gd name="T0" fmla="*/ 1 w 31"/>
                <a:gd name="T1" fmla="*/ 0 h 29"/>
                <a:gd name="T2" fmla="*/ 1 w 31"/>
                <a:gd name="T3" fmla="*/ 1 h 29"/>
                <a:gd name="T4" fmla="*/ 0 w 31"/>
                <a:gd name="T5" fmla="*/ 1 h 29"/>
                <a:gd name="T6" fmla="*/ 1 w 31"/>
                <a:gd name="T7" fmla="*/ 1 h 29"/>
                <a:gd name="T8" fmla="*/ 1 w 31"/>
                <a:gd name="T9" fmla="*/ 1 h 29"/>
                <a:gd name="T10" fmla="*/ 1 w 31"/>
                <a:gd name="T11" fmla="*/ 1 h 29"/>
                <a:gd name="T12" fmla="*/ 1 w 31"/>
                <a:gd name="T13" fmla="*/ 0 h 29"/>
                <a:gd name="T14" fmla="*/ 1 w 31"/>
                <a:gd name="T15" fmla="*/ 0 h 29"/>
                <a:gd name="T16" fmla="*/ 1 w 31"/>
                <a:gd name="T17" fmla="*/ 1 h 29"/>
                <a:gd name="T18" fmla="*/ 1 w 31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9"/>
                <a:gd name="T32" fmla="*/ 31 w 31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9">
                  <a:moveTo>
                    <a:pt x="23" y="0"/>
                  </a:moveTo>
                  <a:lnTo>
                    <a:pt x="21" y="2"/>
                  </a:lnTo>
                  <a:lnTo>
                    <a:pt x="0" y="16"/>
                  </a:lnTo>
                  <a:lnTo>
                    <a:pt x="10" y="29"/>
                  </a:lnTo>
                  <a:lnTo>
                    <a:pt x="31" y="14"/>
                  </a:lnTo>
                  <a:lnTo>
                    <a:pt x="29" y="16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1" y="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82" name="Freeform 578"/>
            <p:cNvSpPr>
              <a:spLocks/>
            </p:cNvSpPr>
            <p:nvPr/>
          </p:nvSpPr>
          <p:spPr bwMode="auto">
            <a:xfrm>
              <a:off x="2654016" y="5110003"/>
              <a:ext cx="225870" cy="95465"/>
            </a:xfrm>
            <a:custGeom>
              <a:avLst/>
              <a:gdLst>
                <a:gd name="T0" fmla="*/ 1 w 164"/>
                <a:gd name="T1" fmla="*/ 1 h 81"/>
                <a:gd name="T2" fmla="*/ 1 w 164"/>
                <a:gd name="T3" fmla="*/ 0 h 81"/>
                <a:gd name="T4" fmla="*/ 0 w 164"/>
                <a:gd name="T5" fmla="*/ 1 h 81"/>
                <a:gd name="T6" fmla="*/ 1 w 164"/>
                <a:gd name="T7" fmla="*/ 1 h 81"/>
                <a:gd name="T8" fmla="*/ 1 w 164"/>
                <a:gd name="T9" fmla="*/ 1 h 81"/>
                <a:gd name="T10" fmla="*/ 1 w 164"/>
                <a:gd name="T11" fmla="*/ 1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4"/>
                <a:gd name="T19" fmla="*/ 0 h 81"/>
                <a:gd name="T20" fmla="*/ 164 w 164"/>
                <a:gd name="T21" fmla="*/ 81 h 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4" h="81">
                  <a:moveTo>
                    <a:pt x="162" y="8"/>
                  </a:moveTo>
                  <a:lnTo>
                    <a:pt x="158" y="0"/>
                  </a:lnTo>
                  <a:lnTo>
                    <a:pt x="0" y="65"/>
                  </a:lnTo>
                  <a:lnTo>
                    <a:pt x="6" y="81"/>
                  </a:lnTo>
                  <a:lnTo>
                    <a:pt x="164" y="15"/>
                  </a:lnTo>
                  <a:lnTo>
                    <a:pt x="162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83" name="Freeform 579"/>
            <p:cNvSpPr>
              <a:spLocks/>
            </p:cNvSpPr>
            <p:nvPr/>
          </p:nvSpPr>
          <p:spPr bwMode="auto">
            <a:xfrm>
              <a:off x="2166051" y="4814062"/>
              <a:ext cx="25570" cy="30548"/>
            </a:xfrm>
            <a:custGeom>
              <a:avLst/>
              <a:gdLst>
                <a:gd name="T0" fmla="*/ 1 w 18"/>
                <a:gd name="T1" fmla="*/ 1 h 25"/>
                <a:gd name="T2" fmla="*/ 0 w 18"/>
                <a:gd name="T3" fmla="*/ 1 h 25"/>
                <a:gd name="T4" fmla="*/ 1 w 18"/>
                <a:gd name="T5" fmla="*/ 1 h 25"/>
                <a:gd name="T6" fmla="*/ 1 w 18"/>
                <a:gd name="T7" fmla="*/ 1 h 25"/>
                <a:gd name="T8" fmla="*/ 1 w 18"/>
                <a:gd name="T9" fmla="*/ 1 h 25"/>
                <a:gd name="T10" fmla="*/ 1 w 18"/>
                <a:gd name="T11" fmla="*/ 0 h 25"/>
                <a:gd name="T12" fmla="*/ 1 w 18"/>
                <a:gd name="T13" fmla="*/ 1 h 25"/>
                <a:gd name="T14" fmla="*/ 1 w 18"/>
                <a:gd name="T15" fmla="*/ 1 h 25"/>
                <a:gd name="T16" fmla="*/ 1 w 18"/>
                <a:gd name="T17" fmla="*/ 0 h 25"/>
                <a:gd name="T18" fmla="*/ 1 w 18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5"/>
                <a:gd name="T32" fmla="*/ 18 w 18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5">
                  <a:moveTo>
                    <a:pt x="4" y="14"/>
                  </a:moveTo>
                  <a:lnTo>
                    <a:pt x="0" y="8"/>
                  </a:lnTo>
                  <a:lnTo>
                    <a:pt x="2" y="25"/>
                  </a:lnTo>
                  <a:lnTo>
                    <a:pt x="18" y="25"/>
                  </a:lnTo>
                  <a:lnTo>
                    <a:pt x="18" y="8"/>
                  </a:lnTo>
                  <a:lnTo>
                    <a:pt x="14" y="0"/>
                  </a:lnTo>
                  <a:lnTo>
                    <a:pt x="18" y="8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4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84" name="Freeform 580"/>
            <p:cNvSpPr>
              <a:spLocks/>
            </p:cNvSpPr>
            <p:nvPr/>
          </p:nvSpPr>
          <p:spPr bwMode="auto">
            <a:xfrm>
              <a:off x="2023286" y="4733871"/>
              <a:ext cx="161946" cy="97375"/>
            </a:xfrm>
            <a:custGeom>
              <a:avLst/>
              <a:gdLst>
                <a:gd name="T0" fmla="*/ 1 w 117"/>
                <a:gd name="T1" fmla="*/ 1 h 83"/>
                <a:gd name="T2" fmla="*/ 0 w 117"/>
                <a:gd name="T3" fmla="*/ 1 h 83"/>
                <a:gd name="T4" fmla="*/ 1 w 117"/>
                <a:gd name="T5" fmla="*/ 1 h 83"/>
                <a:gd name="T6" fmla="*/ 1 w 117"/>
                <a:gd name="T7" fmla="*/ 1 h 83"/>
                <a:gd name="T8" fmla="*/ 1 w 117"/>
                <a:gd name="T9" fmla="*/ 0 h 83"/>
                <a:gd name="T10" fmla="*/ 1 w 117"/>
                <a:gd name="T11" fmla="*/ 1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7"/>
                <a:gd name="T19" fmla="*/ 0 h 83"/>
                <a:gd name="T20" fmla="*/ 117 w 117"/>
                <a:gd name="T21" fmla="*/ 83 h 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7" h="83">
                  <a:moveTo>
                    <a:pt x="3" y="8"/>
                  </a:moveTo>
                  <a:lnTo>
                    <a:pt x="0" y="14"/>
                  </a:lnTo>
                  <a:lnTo>
                    <a:pt x="107" y="83"/>
                  </a:lnTo>
                  <a:lnTo>
                    <a:pt x="117" y="69"/>
                  </a:lnTo>
                  <a:lnTo>
                    <a:pt x="7" y="0"/>
                  </a:lnTo>
                  <a:lnTo>
                    <a:pt x="3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85" name="Freeform 581"/>
            <p:cNvSpPr>
              <a:spLocks/>
            </p:cNvSpPr>
            <p:nvPr/>
          </p:nvSpPr>
          <p:spPr bwMode="auto">
            <a:xfrm>
              <a:off x="2036071" y="4920984"/>
              <a:ext cx="134242" cy="70644"/>
            </a:xfrm>
            <a:custGeom>
              <a:avLst/>
              <a:gdLst>
                <a:gd name="T0" fmla="*/ 1 w 100"/>
                <a:gd name="T1" fmla="*/ 1 h 63"/>
                <a:gd name="T2" fmla="*/ 1 w 100"/>
                <a:gd name="T3" fmla="*/ 0 h 63"/>
                <a:gd name="T4" fmla="*/ 0 w 100"/>
                <a:gd name="T5" fmla="*/ 1 h 63"/>
                <a:gd name="T6" fmla="*/ 1 w 100"/>
                <a:gd name="T7" fmla="*/ 1 h 63"/>
                <a:gd name="T8" fmla="*/ 1 w 100"/>
                <a:gd name="T9" fmla="*/ 1 h 63"/>
                <a:gd name="T10" fmla="*/ 1 w 100"/>
                <a:gd name="T11" fmla="*/ 1 h 63"/>
                <a:gd name="T12" fmla="*/ 1 w 100"/>
                <a:gd name="T13" fmla="*/ 1 h 63"/>
                <a:gd name="T14" fmla="*/ 1 w 100"/>
                <a:gd name="T15" fmla="*/ 1 h 63"/>
                <a:gd name="T16" fmla="*/ 1 w 100"/>
                <a:gd name="T17" fmla="*/ 1 h 63"/>
                <a:gd name="T18" fmla="*/ 1 w 100"/>
                <a:gd name="T19" fmla="*/ 1 h 6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0"/>
                <a:gd name="T31" fmla="*/ 0 h 63"/>
                <a:gd name="T32" fmla="*/ 100 w 100"/>
                <a:gd name="T33" fmla="*/ 63 h 6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0" h="63">
                  <a:moveTo>
                    <a:pt x="85" y="6"/>
                  </a:moveTo>
                  <a:lnTo>
                    <a:pt x="89" y="0"/>
                  </a:lnTo>
                  <a:lnTo>
                    <a:pt x="0" y="50"/>
                  </a:lnTo>
                  <a:lnTo>
                    <a:pt x="8" y="63"/>
                  </a:lnTo>
                  <a:lnTo>
                    <a:pt x="96" y="13"/>
                  </a:lnTo>
                  <a:lnTo>
                    <a:pt x="100" y="9"/>
                  </a:lnTo>
                  <a:lnTo>
                    <a:pt x="96" y="13"/>
                  </a:lnTo>
                  <a:lnTo>
                    <a:pt x="98" y="11"/>
                  </a:lnTo>
                  <a:lnTo>
                    <a:pt x="100" y="9"/>
                  </a:lnTo>
                  <a:lnTo>
                    <a:pt x="85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86" name="Freeform 582"/>
            <p:cNvSpPr>
              <a:spLocks/>
            </p:cNvSpPr>
            <p:nvPr/>
          </p:nvSpPr>
          <p:spPr bwMode="auto">
            <a:xfrm>
              <a:off x="2149004" y="4833155"/>
              <a:ext cx="42617" cy="97375"/>
            </a:xfrm>
            <a:custGeom>
              <a:avLst/>
              <a:gdLst>
                <a:gd name="T0" fmla="*/ 1 w 31"/>
                <a:gd name="T1" fmla="*/ 1 h 82"/>
                <a:gd name="T2" fmla="*/ 1 w 31"/>
                <a:gd name="T3" fmla="*/ 1 h 82"/>
                <a:gd name="T4" fmla="*/ 0 w 31"/>
                <a:gd name="T5" fmla="*/ 1 h 82"/>
                <a:gd name="T6" fmla="*/ 1 w 31"/>
                <a:gd name="T7" fmla="*/ 1 h 82"/>
                <a:gd name="T8" fmla="*/ 1 w 31"/>
                <a:gd name="T9" fmla="*/ 1 h 82"/>
                <a:gd name="T10" fmla="*/ 1 w 31"/>
                <a:gd name="T11" fmla="*/ 1 h 82"/>
                <a:gd name="T12" fmla="*/ 1 w 31"/>
                <a:gd name="T13" fmla="*/ 1 h 82"/>
                <a:gd name="T14" fmla="*/ 1 w 31"/>
                <a:gd name="T15" fmla="*/ 0 h 82"/>
                <a:gd name="T16" fmla="*/ 1 w 31"/>
                <a:gd name="T17" fmla="*/ 1 h 82"/>
                <a:gd name="T18" fmla="*/ 1 w 31"/>
                <a:gd name="T19" fmla="*/ 1 h 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82"/>
                <a:gd name="T32" fmla="*/ 31 w 31"/>
                <a:gd name="T33" fmla="*/ 82 h 8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82">
                  <a:moveTo>
                    <a:pt x="23" y="2"/>
                  </a:moveTo>
                  <a:lnTo>
                    <a:pt x="15" y="8"/>
                  </a:lnTo>
                  <a:lnTo>
                    <a:pt x="0" y="79"/>
                  </a:lnTo>
                  <a:lnTo>
                    <a:pt x="15" y="82"/>
                  </a:lnTo>
                  <a:lnTo>
                    <a:pt x="31" y="11"/>
                  </a:lnTo>
                  <a:lnTo>
                    <a:pt x="21" y="17"/>
                  </a:lnTo>
                  <a:lnTo>
                    <a:pt x="23" y="2"/>
                  </a:lnTo>
                  <a:lnTo>
                    <a:pt x="15" y="0"/>
                  </a:lnTo>
                  <a:lnTo>
                    <a:pt x="15" y="8"/>
                  </a:lnTo>
                  <a:lnTo>
                    <a:pt x="23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87" name="Freeform 583"/>
            <p:cNvSpPr>
              <a:spLocks/>
            </p:cNvSpPr>
            <p:nvPr/>
          </p:nvSpPr>
          <p:spPr bwMode="auto">
            <a:xfrm>
              <a:off x="2176706" y="4833155"/>
              <a:ext cx="200300" cy="38186"/>
            </a:xfrm>
            <a:custGeom>
              <a:avLst/>
              <a:gdLst>
                <a:gd name="T0" fmla="*/ 1 w 144"/>
                <a:gd name="T1" fmla="*/ 1 h 29"/>
                <a:gd name="T2" fmla="*/ 1 w 144"/>
                <a:gd name="T3" fmla="*/ 1 h 29"/>
                <a:gd name="T4" fmla="*/ 1 w 144"/>
                <a:gd name="T5" fmla="*/ 0 h 29"/>
                <a:gd name="T6" fmla="*/ 0 w 144"/>
                <a:gd name="T7" fmla="*/ 1 h 29"/>
                <a:gd name="T8" fmla="*/ 1 w 144"/>
                <a:gd name="T9" fmla="*/ 1 h 29"/>
                <a:gd name="T10" fmla="*/ 1 w 144"/>
                <a:gd name="T11" fmla="*/ 1 h 29"/>
                <a:gd name="T12" fmla="*/ 1 w 144"/>
                <a:gd name="T13" fmla="*/ 1 h 29"/>
                <a:gd name="T14" fmla="*/ 1 w 144"/>
                <a:gd name="T15" fmla="*/ 1 h 29"/>
                <a:gd name="T16" fmla="*/ 1 w 144"/>
                <a:gd name="T17" fmla="*/ 1 h 29"/>
                <a:gd name="T18" fmla="*/ 1 w 144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4"/>
                <a:gd name="T31" fmla="*/ 0 h 29"/>
                <a:gd name="T32" fmla="*/ 144 w 144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4" h="29">
                  <a:moveTo>
                    <a:pt x="144" y="13"/>
                  </a:moveTo>
                  <a:lnTo>
                    <a:pt x="140" y="11"/>
                  </a:lnTo>
                  <a:lnTo>
                    <a:pt x="2" y="0"/>
                  </a:lnTo>
                  <a:lnTo>
                    <a:pt x="0" y="15"/>
                  </a:lnTo>
                  <a:lnTo>
                    <a:pt x="138" y="29"/>
                  </a:lnTo>
                  <a:lnTo>
                    <a:pt x="134" y="27"/>
                  </a:lnTo>
                  <a:lnTo>
                    <a:pt x="144" y="13"/>
                  </a:lnTo>
                  <a:lnTo>
                    <a:pt x="142" y="13"/>
                  </a:lnTo>
                  <a:lnTo>
                    <a:pt x="140" y="11"/>
                  </a:lnTo>
                  <a:lnTo>
                    <a:pt x="144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88" name="Freeform 584"/>
            <p:cNvSpPr>
              <a:spLocks/>
            </p:cNvSpPr>
            <p:nvPr/>
          </p:nvSpPr>
          <p:spPr bwMode="auto">
            <a:xfrm>
              <a:off x="2362089" y="4852248"/>
              <a:ext cx="277010" cy="183294"/>
            </a:xfrm>
            <a:custGeom>
              <a:avLst/>
              <a:gdLst>
                <a:gd name="T0" fmla="*/ 1 w 200"/>
                <a:gd name="T1" fmla="*/ 1 h 156"/>
                <a:gd name="T2" fmla="*/ 1 w 200"/>
                <a:gd name="T3" fmla="*/ 1 h 156"/>
                <a:gd name="T4" fmla="*/ 1 w 200"/>
                <a:gd name="T5" fmla="*/ 0 h 156"/>
                <a:gd name="T6" fmla="*/ 0 w 200"/>
                <a:gd name="T7" fmla="*/ 1 h 156"/>
                <a:gd name="T8" fmla="*/ 1 w 200"/>
                <a:gd name="T9" fmla="*/ 1 h 156"/>
                <a:gd name="T10" fmla="*/ 1 w 200"/>
                <a:gd name="T11" fmla="*/ 1 h 156"/>
                <a:gd name="T12" fmla="*/ 1 w 200"/>
                <a:gd name="T13" fmla="*/ 1 h 156"/>
                <a:gd name="T14" fmla="*/ 1 w 200"/>
                <a:gd name="T15" fmla="*/ 1 h 156"/>
                <a:gd name="T16" fmla="*/ 1 w 200"/>
                <a:gd name="T17" fmla="*/ 1 h 156"/>
                <a:gd name="T18" fmla="*/ 1 w 200"/>
                <a:gd name="T19" fmla="*/ 1 h 1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0"/>
                <a:gd name="T31" fmla="*/ 0 h 156"/>
                <a:gd name="T32" fmla="*/ 200 w 200"/>
                <a:gd name="T33" fmla="*/ 156 h 15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0" h="156">
                  <a:moveTo>
                    <a:pt x="198" y="140"/>
                  </a:moveTo>
                  <a:lnTo>
                    <a:pt x="200" y="140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190" y="154"/>
                  </a:lnTo>
                  <a:lnTo>
                    <a:pt x="194" y="156"/>
                  </a:lnTo>
                  <a:lnTo>
                    <a:pt x="190" y="154"/>
                  </a:lnTo>
                  <a:lnTo>
                    <a:pt x="192" y="156"/>
                  </a:lnTo>
                  <a:lnTo>
                    <a:pt x="194" y="156"/>
                  </a:lnTo>
                  <a:lnTo>
                    <a:pt x="198" y="1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89" name="Freeform 585"/>
            <p:cNvSpPr>
              <a:spLocks/>
            </p:cNvSpPr>
            <p:nvPr/>
          </p:nvSpPr>
          <p:spPr bwMode="auto">
            <a:xfrm>
              <a:off x="2628444" y="5016449"/>
              <a:ext cx="153420" cy="53460"/>
            </a:xfrm>
            <a:custGeom>
              <a:avLst/>
              <a:gdLst>
                <a:gd name="T0" fmla="*/ 1 w 111"/>
                <a:gd name="T1" fmla="*/ 1 h 44"/>
                <a:gd name="T2" fmla="*/ 1 w 111"/>
                <a:gd name="T3" fmla="*/ 1 h 44"/>
                <a:gd name="T4" fmla="*/ 1 w 111"/>
                <a:gd name="T5" fmla="*/ 0 h 44"/>
                <a:gd name="T6" fmla="*/ 0 w 111"/>
                <a:gd name="T7" fmla="*/ 1 h 44"/>
                <a:gd name="T8" fmla="*/ 1 w 111"/>
                <a:gd name="T9" fmla="*/ 1 h 44"/>
                <a:gd name="T10" fmla="*/ 1 w 111"/>
                <a:gd name="T11" fmla="*/ 1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44"/>
                <a:gd name="T20" fmla="*/ 111 w 111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44">
                  <a:moveTo>
                    <a:pt x="109" y="37"/>
                  </a:moveTo>
                  <a:lnTo>
                    <a:pt x="111" y="29"/>
                  </a:lnTo>
                  <a:lnTo>
                    <a:pt x="4" y="0"/>
                  </a:lnTo>
                  <a:lnTo>
                    <a:pt x="0" y="16"/>
                  </a:lnTo>
                  <a:lnTo>
                    <a:pt x="108" y="44"/>
                  </a:lnTo>
                  <a:lnTo>
                    <a:pt x="109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90" name="Freeform 586"/>
            <p:cNvSpPr>
              <a:spLocks/>
            </p:cNvSpPr>
            <p:nvPr/>
          </p:nvSpPr>
          <p:spPr bwMode="auto">
            <a:xfrm>
              <a:off x="2977904" y="4611675"/>
              <a:ext cx="34094" cy="51551"/>
            </a:xfrm>
            <a:custGeom>
              <a:avLst/>
              <a:gdLst>
                <a:gd name="T0" fmla="*/ 1 w 24"/>
                <a:gd name="T1" fmla="*/ 0 h 46"/>
                <a:gd name="T2" fmla="*/ 0 w 24"/>
                <a:gd name="T3" fmla="*/ 1 h 46"/>
                <a:gd name="T4" fmla="*/ 1 w 24"/>
                <a:gd name="T5" fmla="*/ 1 h 46"/>
                <a:gd name="T6" fmla="*/ 1 w 24"/>
                <a:gd name="T7" fmla="*/ 1 h 46"/>
                <a:gd name="T8" fmla="*/ 1 w 2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46"/>
                <a:gd name="T17" fmla="*/ 24 w 2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46">
                  <a:moveTo>
                    <a:pt x="9" y="0"/>
                  </a:moveTo>
                  <a:lnTo>
                    <a:pt x="0" y="44"/>
                  </a:lnTo>
                  <a:lnTo>
                    <a:pt x="15" y="46"/>
                  </a:lnTo>
                  <a:lnTo>
                    <a:pt x="2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91" name="Freeform 587"/>
            <p:cNvSpPr>
              <a:spLocks/>
            </p:cNvSpPr>
            <p:nvPr/>
          </p:nvSpPr>
          <p:spPr bwMode="auto">
            <a:xfrm>
              <a:off x="2988558" y="4563945"/>
              <a:ext cx="38355" cy="51551"/>
            </a:xfrm>
            <a:custGeom>
              <a:avLst/>
              <a:gdLst>
                <a:gd name="T0" fmla="*/ 1 w 27"/>
                <a:gd name="T1" fmla="*/ 1 h 46"/>
                <a:gd name="T2" fmla="*/ 1 w 27"/>
                <a:gd name="T3" fmla="*/ 0 h 46"/>
                <a:gd name="T4" fmla="*/ 0 w 27"/>
                <a:gd name="T5" fmla="*/ 1 h 46"/>
                <a:gd name="T6" fmla="*/ 1 w 27"/>
                <a:gd name="T7" fmla="*/ 1 h 46"/>
                <a:gd name="T8" fmla="*/ 1 w 27"/>
                <a:gd name="T9" fmla="*/ 1 h 46"/>
                <a:gd name="T10" fmla="*/ 1 w 27"/>
                <a:gd name="T11" fmla="*/ 1 h 46"/>
                <a:gd name="T12" fmla="*/ 1 w 27"/>
                <a:gd name="T13" fmla="*/ 1 h 46"/>
                <a:gd name="T14" fmla="*/ 1 w 27"/>
                <a:gd name="T15" fmla="*/ 1 h 46"/>
                <a:gd name="T16" fmla="*/ 1 w 27"/>
                <a:gd name="T17" fmla="*/ 1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46"/>
                <a:gd name="T29" fmla="*/ 27 w 27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46">
                  <a:moveTo>
                    <a:pt x="10" y="1"/>
                  </a:moveTo>
                  <a:lnTo>
                    <a:pt x="10" y="0"/>
                  </a:lnTo>
                  <a:lnTo>
                    <a:pt x="0" y="42"/>
                  </a:lnTo>
                  <a:lnTo>
                    <a:pt x="15" y="46"/>
                  </a:lnTo>
                  <a:lnTo>
                    <a:pt x="27" y="3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27" y="1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92" name="Freeform 588"/>
            <p:cNvSpPr>
              <a:spLocks/>
            </p:cNvSpPr>
            <p:nvPr/>
          </p:nvSpPr>
          <p:spPr bwMode="auto">
            <a:xfrm>
              <a:off x="3003475" y="4525757"/>
              <a:ext cx="23439" cy="38186"/>
            </a:xfrm>
            <a:custGeom>
              <a:avLst/>
              <a:gdLst>
                <a:gd name="T0" fmla="*/ 1 w 17"/>
                <a:gd name="T1" fmla="*/ 1 h 30"/>
                <a:gd name="T2" fmla="*/ 1 w 17"/>
                <a:gd name="T3" fmla="*/ 1 h 30"/>
                <a:gd name="T4" fmla="*/ 0 w 17"/>
                <a:gd name="T5" fmla="*/ 1 h 30"/>
                <a:gd name="T6" fmla="*/ 1 w 17"/>
                <a:gd name="T7" fmla="*/ 1 h 30"/>
                <a:gd name="T8" fmla="*/ 1 w 17"/>
                <a:gd name="T9" fmla="*/ 1 h 30"/>
                <a:gd name="T10" fmla="*/ 1 w 17"/>
                <a:gd name="T11" fmla="*/ 0 h 30"/>
                <a:gd name="T12" fmla="*/ 1 w 17"/>
                <a:gd name="T13" fmla="*/ 1 h 30"/>
                <a:gd name="T14" fmla="*/ 1 w 17"/>
                <a:gd name="T15" fmla="*/ 0 h 30"/>
                <a:gd name="T16" fmla="*/ 1 w 17"/>
                <a:gd name="T17" fmla="*/ 1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30"/>
                <a:gd name="T29" fmla="*/ 17 w 17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30">
                  <a:moveTo>
                    <a:pt x="2" y="4"/>
                  </a:moveTo>
                  <a:lnTo>
                    <a:pt x="2" y="2"/>
                  </a:lnTo>
                  <a:lnTo>
                    <a:pt x="0" y="30"/>
                  </a:lnTo>
                  <a:lnTo>
                    <a:pt x="17" y="30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2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93" name="Freeform 589"/>
            <p:cNvSpPr>
              <a:spLocks/>
            </p:cNvSpPr>
            <p:nvPr/>
          </p:nvSpPr>
          <p:spPr bwMode="auto">
            <a:xfrm>
              <a:off x="2994952" y="4479933"/>
              <a:ext cx="31963" cy="53460"/>
            </a:xfrm>
            <a:custGeom>
              <a:avLst/>
              <a:gdLst>
                <a:gd name="T0" fmla="*/ 0 w 23"/>
                <a:gd name="T1" fmla="*/ 1 h 45"/>
                <a:gd name="T2" fmla="*/ 1 w 23"/>
                <a:gd name="T3" fmla="*/ 1 h 45"/>
                <a:gd name="T4" fmla="*/ 1 w 23"/>
                <a:gd name="T5" fmla="*/ 1 h 45"/>
                <a:gd name="T6" fmla="*/ 1 w 23"/>
                <a:gd name="T7" fmla="*/ 1 h 45"/>
                <a:gd name="T8" fmla="*/ 1 w 23"/>
                <a:gd name="T9" fmla="*/ 0 h 45"/>
                <a:gd name="T10" fmla="*/ 1 w 23"/>
                <a:gd name="T11" fmla="*/ 1 h 45"/>
                <a:gd name="T12" fmla="*/ 1 w 23"/>
                <a:gd name="T13" fmla="*/ 0 h 45"/>
                <a:gd name="T14" fmla="*/ 0 w 23"/>
                <a:gd name="T15" fmla="*/ 1 h 4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45"/>
                <a:gd name="T26" fmla="*/ 23 w 23"/>
                <a:gd name="T27" fmla="*/ 45 h 4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45">
                  <a:moveTo>
                    <a:pt x="0" y="4"/>
                  </a:moveTo>
                  <a:lnTo>
                    <a:pt x="8" y="45"/>
                  </a:lnTo>
                  <a:lnTo>
                    <a:pt x="23" y="41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94" name="Freeform 590"/>
            <p:cNvSpPr>
              <a:spLocks/>
            </p:cNvSpPr>
            <p:nvPr/>
          </p:nvSpPr>
          <p:spPr bwMode="auto">
            <a:xfrm>
              <a:off x="2980036" y="4432201"/>
              <a:ext cx="34094" cy="53460"/>
            </a:xfrm>
            <a:custGeom>
              <a:avLst/>
              <a:gdLst>
                <a:gd name="T0" fmla="*/ 0 w 25"/>
                <a:gd name="T1" fmla="*/ 1 h 44"/>
                <a:gd name="T2" fmla="*/ 0 w 25"/>
                <a:gd name="T3" fmla="*/ 1 h 44"/>
                <a:gd name="T4" fmla="*/ 1 w 25"/>
                <a:gd name="T5" fmla="*/ 1 h 44"/>
                <a:gd name="T6" fmla="*/ 1 w 25"/>
                <a:gd name="T7" fmla="*/ 1 h 44"/>
                <a:gd name="T8" fmla="*/ 1 w 25"/>
                <a:gd name="T9" fmla="*/ 0 h 44"/>
                <a:gd name="T10" fmla="*/ 0 w 25"/>
                <a:gd name="T11" fmla="*/ 1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44"/>
                <a:gd name="T20" fmla="*/ 25 w 25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44">
                  <a:moveTo>
                    <a:pt x="0" y="6"/>
                  </a:moveTo>
                  <a:lnTo>
                    <a:pt x="0" y="4"/>
                  </a:lnTo>
                  <a:lnTo>
                    <a:pt x="10" y="44"/>
                  </a:lnTo>
                  <a:lnTo>
                    <a:pt x="25" y="40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95" name="Freeform 591"/>
            <p:cNvSpPr>
              <a:spLocks/>
            </p:cNvSpPr>
            <p:nvPr/>
          </p:nvSpPr>
          <p:spPr bwMode="auto">
            <a:xfrm>
              <a:off x="2975775" y="4413108"/>
              <a:ext cx="27702" cy="26731"/>
            </a:xfrm>
            <a:custGeom>
              <a:avLst/>
              <a:gdLst>
                <a:gd name="T0" fmla="*/ 1 w 21"/>
                <a:gd name="T1" fmla="*/ 1 h 21"/>
                <a:gd name="T2" fmla="*/ 0 w 21"/>
                <a:gd name="T3" fmla="*/ 1 h 21"/>
                <a:gd name="T4" fmla="*/ 1 w 21"/>
                <a:gd name="T5" fmla="*/ 1 h 21"/>
                <a:gd name="T6" fmla="*/ 1 w 21"/>
                <a:gd name="T7" fmla="*/ 1 h 21"/>
                <a:gd name="T8" fmla="*/ 1 w 21"/>
                <a:gd name="T9" fmla="*/ 0 h 21"/>
                <a:gd name="T10" fmla="*/ 1 w 21"/>
                <a:gd name="T11" fmla="*/ 1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1"/>
                <a:gd name="T20" fmla="*/ 21 w 2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1">
                  <a:moveTo>
                    <a:pt x="7" y="2"/>
                  </a:moveTo>
                  <a:lnTo>
                    <a:pt x="0" y="6"/>
                  </a:lnTo>
                  <a:lnTo>
                    <a:pt x="5" y="21"/>
                  </a:lnTo>
                  <a:lnTo>
                    <a:pt x="21" y="15"/>
                  </a:lnTo>
                  <a:lnTo>
                    <a:pt x="13" y="0"/>
                  </a:lnTo>
                  <a:lnTo>
                    <a:pt x="7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96" name="Freeform 592"/>
            <p:cNvSpPr>
              <a:spLocks/>
            </p:cNvSpPr>
            <p:nvPr/>
          </p:nvSpPr>
          <p:spPr bwMode="auto">
            <a:xfrm>
              <a:off x="3043961" y="5129096"/>
              <a:ext cx="36224" cy="36277"/>
            </a:xfrm>
            <a:custGeom>
              <a:avLst/>
              <a:gdLst>
                <a:gd name="T0" fmla="*/ 1 w 25"/>
                <a:gd name="T1" fmla="*/ 1 h 33"/>
                <a:gd name="T2" fmla="*/ 0 w 25"/>
                <a:gd name="T3" fmla="*/ 1 h 33"/>
                <a:gd name="T4" fmla="*/ 1 w 25"/>
                <a:gd name="T5" fmla="*/ 1 h 33"/>
                <a:gd name="T6" fmla="*/ 1 w 25"/>
                <a:gd name="T7" fmla="*/ 1 h 33"/>
                <a:gd name="T8" fmla="*/ 1 w 25"/>
                <a:gd name="T9" fmla="*/ 1 h 33"/>
                <a:gd name="T10" fmla="*/ 1 w 25"/>
                <a:gd name="T11" fmla="*/ 0 h 33"/>
                <a:gd name="T12" fmla="*/ 1 w 25"/>
                <a:gd name="T13" fmla="*/ 1 h 33"/>
                <a:gd name="T14" fmla="*/ 1 w 25"/>
                <a:gd name="T15" fmla="*/ 1 h 33"/>
                <a:gd name="T16" fmla="*/ 1 w 25"/>
                <a:gd name="T17" fmla="*/ 0 h 33"/>
                <a:gd name="T18" fmla="*/ 1 w 25"/>
                <a:gd name="T19" fmla="*/ 1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33"/>
                <a:gd name="T32" fmla="*/ 25 w 25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33">
                  <a:moveTo>
                    <a:pt x="2" y="14"/>
                  </a:moveTo>
                  <a:lnTo>
                    <a:pt x="0" y="12"/>
                  </a:lnTo>
                  <a:lnTo>
                    <a:pt x="12" y="33"/>
                  </a:lnTo>
                  <a:lnTo>
                    <a:pt x="25" y="25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97" name="Freeform 593"/>
            <p:cNvSpPr>
              <a:spLocks/>
            </p:cNvSpPr>
            <p:nvPr/>
          </p:nvSpPr>
          <p:spPr bwMode="auto">
            <a:xfrm>
              <a:off x="3014130" y="5108095"/>
              <a:ext cx="51141" cy="36277"/>
            </a:xfrm>
            <a:custGeom>
              <a:avLst/>
              <a:gdLst>
                <a:gd name="T0" fmla="*/ 1 w 35"/>
                <a:gd name="T1" fmla="*/ 1 h 31"/>
                <a:gd name="T2" fmla="*/ 0 w 35"/>
                <a:gd name="T3" fmla="*/ 1 h 31"/>
                <a:gd name="T4" fmla="*/ 1 w 35"/>
                <a:gd name="T5" fmla="*/ 1 h 31"/>
                <a:gd name="T6" fmla="*/ 1 w 35"/>
                <a:gd name="T7" fmla="*/ 1 h 31"/>
                <a:gd name="T8" fmla="*/ 1 w 35"/>
                <a:gd name="T9" fmla="*/ 0 h 31"/>
                <a:gd name="T10" fmla="*/ 1 w 35"/>
                <a:gd name="T11" fmla="*/ 0 h 31"/>
                <a:gd name="T12" fmla="*/ 1 w 35"/>
                <a:gd name="T13" fmla="*/ 0 h 31"/>
                <a:gd name="T14" fmla="*/ 1 w 35"/>
                <a:gd name="T15" fmla="*/ 0 h 31"/>
                <a:gd name="T16" fmla="*/ 1 w 35"/>
                <a:gd name="T17" fmla="*/ 0 h 31"/>
                <a:gd name="T18" fmla="*/ 1 w 35"/>
                <a:gd name="T19" fmla="*/ 1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31"/>
                <a:gd name="T32" fmla="*/ 35 w 35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31">
                  <a:moveTo>
                    <a:pt x="4" y="15"/>
                  </a:moveTo>
                  <a:lnTo>
                    <a:pt x="0" y="13"/>
                  </a:lnTo>
                  <a:lnTo>
                    <a:pt x="25" y="31"/>
                  </a:lnTo>
                  <a:lnTo>
                    <a:pt x="35" y="17"/>
                  </a:lnTo>
                  <a:lnTo>
                    <a:pt x="1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98" name="Freeform 594"/>
            <p:cNvSpPr>
              <a:spLocks/>
            </p:cNvSpPr>
            <p:nvPr/>
          </p:nvSpPr>
          <p:spPr bwMode="auto">
            <a:xfrm>
              <a:off x="2977904" y="5100457"/>
              <a:ext cx="46878" cy="26731"/>
            </a:xfrm>
            <a:custGeom>
              <a:avLst/>
              <a:gdLst>
                <a:gd name="T0" fmla="*/ 1 w 34"/>
                <a:gd name="T1" fmla="*/ 1 h 21"/>
                <a:gd name="T2" fmla="*/ 0 w 34"/>
                <a:gd name="T3" fmla="*/ 1 h 21"/>
                <a:gd name="T4" fmla="*/ 1 w 34"/>
                <a:gd name="T5" fmla="*/ 1 h 21"/>
                <a:gd name="T6" fmla="*/ 1 w 34"/>
                <a:gd name="T7" fmla="*/ 1 h 21"/>
                <a:gd name="T8" fmla="*/ 1 w 34"/>
                <a:gd name="T9" fmla="*/ 0 h 21"/>
                <a:gd name="T10" fmla="*/ 0 w 34"/>
                <a:gd name="T11" fmla="*/ 0 h 21"/>
                <a:gd name="T12" fmla="*/ 1 w 34"/>
                <a:gd name="T13" fmla="*/ 0 h 21"/>
                <a:gd name="T14" fmla="*/ 0 w 34"/>
                <a:gd name="T15" fmla="*/ 0 h 21"/>
                <a:gd name="T16" fmla="*/ 1 w 34"/>
                <a:gd name="T17" fmla="*/ 1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1"/>
                <a:gd name="T29" fmla="*/ 34 w 34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1">
                  <a:moveTo>
                    <a:pt x="1" y="18"/>
                  </a:moveTo>
                  <a:lnTo>
                    <a:pt x="0" y="18"/>
                  </a:lnTo>
                  <a:lnTo>
                    <a:pt x="32" y="21"/>
                  </a:lnTo>
                  <a:lnTo>
                    <a:pt x="34" y="6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99" name="Freeform 595"/>
            <p:cNvSpPr>
              <a:spLocks/>
            </p:cNvSpPr>
            <p:nvPr/>
          </p:nvSpPr>
          <p:spPr bwMode="auto">
            <a:xfrm>
              <a:off x="2871362" y="5100457"/>
              <a:ext cx="106542" cy="28640"/>
            </a:xfrm>
            <a:custGeom>
              <a:avLst/>
              <a:gdLst>
                <a:gd name="T0" fmla="*/ 0 w 78"/>
                <a:gd name="T1" fmla="*/ 1 h 23"/>
                <a:gd name="T2" fmla="*/ 1 w 78"/>
                <a:gd name="T3" fmla="*/ 1 h 23"/>
                <a:gd name="T4" fmla="*/ 1 w 78"/>
                <a:gd name="T5" fmla="*/ 1 h 23"/>
                <a:gd name="T6" fmla="*/ 1 w 78"/>
                <a:gd name="T7" fmla="*/ 0 h 23"/>
                <a:gd name="T8" fmla="*/ 1 w 78"/>
                <a:gd name="T9" fmla="*/ 1 h 23"/>
                <a:gd name="T10" fmla="*/ 1 w 78"/>
                <a:gd name="T11" fmla="*/ 1 h 23"/>
                <a:gd name="T12" fmla="*/ 0 w 78"/>
                <a:gd name="T13" fmla="*/ 1 h 23"/>
                <a:gd name="T14" fmla="*/ 1 w 78"/>
                <a:gd name="T15" fmla="*/ 1 h 23"/>
                <a:gd name="T16" fmla="*/ 1 w 78"/>
                <a:gd name="T17" fmla="*/ 1 h 23"/>
                <a:gd name="T18" fmla="*/ 0 w 78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8"/>
                <a:gd name="T31" fmla="*/ 0 h 23"/>
                <a:gd name="T32" fmla="*/ 78 w 78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8" h="23">
                  <a:moveTo>
                    <a:pt x="0" y="23"/>
                  </a:moveTo>
                  <a:lnTo>
                    <a:pt x="4" y="23"/>
                  </a:lnTo>
                  <a:lnTo>
                    <a:pt x="78" y="18"/>
                  </a:lnTo>
                  <a:lnTo>
                    <a:pt x="77" y="0"/>
                  </a:lnTo>
                  <a:lnTo>
                    <a:pt x="2" y="8"/>
                  </a:lnTo>
                  <a:lnTo>
                    <a:pt x="6" y="8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00" name="Freeform 596"/>
            <p:cNvSpPr>
              <a:spLocks/>
            </p:cNvSpPr>
            <p:nvPr/>
          </p:nvSpPr>
          <p:spPr bwMode="auto">
            <a:xfrm>
              <a:off x="2758429" y="5073728"/>
              <a:ext cx="121459" cy="55370"/>
            </a:xfrm>
            <a:custGeom>
              <a:avLst/>
              <a:gdLst>
                <a:gd name="T0" fmla="*/ 0 w 85"/>
                <a:gd name="T1" fmla="*/ 1 h 44"/>
                <a:gd name="T2" fmla="*/ 1 w 85"/>
                <a:gd name="T3" fmla="*/ 1 h 44"/>
                <a:gd name="T4" fmla="*/ 1 w 85"/>
                <a:gd name="T5" fmla="*/ 1 h 44"/>
                <a:gd name="T6" fmla="*/ 1 w 85"/>
                <a:gd name="T7" fmla="*/ 1 h 44"/>
                <a:gd name="T8" fmla="*/ 1 w 85"/>
                <a:gd name="T9" fmla="*/ 0 h 44"/>
                <a:gd name="T10" fmla="*/ 1 w 85"/>
                <a:gd name="T11" fmla="*/ 1 h 44"/>
                <a:gd name="T12" fmla="*/ 0 w 85"/>
                <a:gd name="T13" fmla="*/ 1 h 44"/>
                <a:gd name="T14" fmla="*/ 0 w 85"/>
                <a:gd name="T15" fmla="*/ 1 h 44"/>
                <a:gd name="T16" fmla="*/ 1 w 85"/>
                <a:gd name="T17" fmla="*/ 1 h 44"/>
                <a:gd name="T18" fmla="*/ 0 w 85"/>
                <a:gd name="T19" fmla="*/ 1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"/>
                <a:gd name="T31" fmla="*/ 0 h 44"/>
                <a:gd name="T32" fmla="*/ 85 w 85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" h="44">
                  <a:moveTo>
                    <a:pt x="0" y="6"/>
                  </a:moveTo>
                  <a:lnTo>
                    <a:pt x="6" y="14"/>
                  </a:lnTo>
                  <a:lnTo>
                    <a:pt x="79" y="44"/>
                  </a:lnTo>
                  <a:lnTo>
                    <a:pt x="85" y="29"/>
                  </a:lnTo>
                  <a:lnTo>
                    <a:pt x="12" y="0"/>
                  </a:lnTo>
                  <a:lnTo>
                    <a:pt x="17" y="8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01" name="Freeform 597"/>
            <p:cNvSpPr>
              <a:spLocks/>
            </p:cNvSpPr>
            <p:nvPr/>
          </p:nvSpPr>
          <p:spPr bwMode="auto">
            <a:xfrm>
              <a:off x="2758427" y="5052725"/>
              <a:ext cx="31963" cy="30548"/>
            </a:xfrm>
            <a:custGeom>
              <a:avLst/>
              <a:gdLst>
                <a:gd name="T0" fmla="*/ 1 w 21"/>
                <a:gd name="T1" fmla="*/ 0 h 27"/>
                <a:gd name="T2" fmla="*/ 1 w 21"/>
                <a:gd name="T3" fmla="*/ 1 h 27"/>
                <a:gd name="T4" fmla="*/ 0 w 21"/>
                <a:gd name="T5" fmla="*/ 1 h 27"/>
                <a:gd name="T6" fmla="*/ 1 w 21"/>
                <a:gd name="T7" fmla="*/ 1 h 27"/>
                <a:gd name="T8" fmla="*/ 1 w 21"/>
                <a:gd name="T9" fmla="*/ 1 h 27"/>
                <a:gd name="T10" fmla="*/ 1 w 21"/>
                <a:gd name="T11" fmla="*/ 1 h 27"/>
                <a:gd name="T12" fmla="*/ 1 w 21"/>
                <a:gd name="T13" fmla="*/ 0 h 27"/>
                <a:gd name="T14" fmla="*/ 1 w 21"/>
                <a:gd name="T15" fmla="*/ 1 h 27"/>
                <a:gd name="T16" fmla="*/ 1 w 21"/>
                <a:gd name="T17" fmla="*/ 1 h 27"/>
                <a:gd name="T18" fmla="*/ 1 w 21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7"/>
                <a:gd name="T32" fmla="*/ 21 w 21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7">
                  <a:moveTo>
                    <a:pt x="6" y="0"/>
                  </a:moveTo>
                  <a:lnTo>
                    <a:pt x="6" y="4"/>
                  </a:lnTo>
                  <a:lnTo>
                    <a:pt x="0" y="25"/>
                  </a:lnTo>
                  <a:lnTo>
                    <a:pt x="17" y="27"/>
                  </a:lnTo>
                  <a:lnTo>
                    <a:pt x="21" y="8"/>
                  </a:lnTo>
                  <a:lnTo>
                    <a:pt x="19" y="1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02" name="Freeform 598"/>
            <p:cNvSpPr>
              <a:spLocks/>
            </p:cNvSpPr>
            <p:nvPr/>
          </p:nvSpPr>
          <p:spPr bwMode="auto">
            <a:xfrm>
              <a:off x="2771212" y="4943896"/>
              <a:ext cx="100150" cy="120287"/>
            </a:xfrm>
            <a:custGeom>
              <a:avLst/>
              <a:gdLst>
                <a:gd name="T0" fmla="*/ 1 w 71"/>
                <a:gd name="T1" fmla="*/ 0 h 104"/>
                <a:gd name="T2" fmla="*/ 1 w 71"/>
                <a:gd name="T3" fmla="*/ 1 h 104"/>
                <a:gd name="T4" fmla="*/ 0 w 71"/>
                <a:gd name="T5" fmla="*/ 1 h 104"/>
                <a:gd name="T6" fmla="*/ 1 w 71"/>
                <a:gd name="T7" fmla="*/ 1 h 104"/>
                <a:gd name="T8" fmla="*/ 1 w 71"/>
                <a:gd name="T9" fmla="*/ 1 h 104"/>
                <a:gd name="T10" fmla="*/ 1 w 71"/>
                <a:gd name="T11" fmla="*/ 1 h 104"/>
                <a:gd name="T12" fmla="*/ 1 w 71"/>
                <a:gd name="T13" fmla="*/ 0 h 104"/>
                <a:gd name="T14" fmla="*/ 1 w 71"/>
                <a:gd name="T15" fmla="*/ 1 h 104"/>
                <a:gd name="T16" fmla="*/ 1 w 71"/>
                <a:gd name="T17" fmla="*/ 0 h 1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"/>
                <a:gd name="T28" fmla="*/ 0 h 104"/>
                <a:gd name="T29" fmla="*/ 71 w 71"/>
                <a:gd name="T30" fmla="*/ 104 h 10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" h="104">
                  <a:moveTo>
                    <a:pt x="59" y="0"/>
                  </a:moveTo>
                  <a:lnTo>
                    <a:pt x="57" y="2"/>
                  </a:lnTo>
                  <a:lnTo>
                    <a:pt x="0" y="94"/>
                  </a:lnTo>
                  <a:lnTo>
                    <a:pt x="13" y="104"/>
                  </a:lnTo>
                  <a:lnTo>
                    <a:pt x="71" y="11"/>
                  </a:lnTo>
                  <a:lnTo>
                    <a:pt x="69" y="13"/>
                  </a:lnTo>
                  <a:lnTo>
                    <a:pt x="59" y="0"/>
                  </a:lnTo>
                  <a:lnTo>
                    <a:pt x="57" y="2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03" name="Freeform 599"/>
            <p:cNvSpPr>
              <a:spLocks/>
            </p:cNvSpPr>
            <p:nvPr/>
          </p:nvSpPr>
          <p:spPr bwMode="auto">
            <a:xfrm>
              <a:off x="2852186" y="4915255"/>
              <a:ext cx="57533" cy="42005"/>
            </a:xfrm>
            <a:custGeom>
              <a:avLst/>
              <a:gdLst>
                <a:gd name="T0" fmla="*/ 1 w 43"/>
                <a:gd name="T1" fmla="*/ 1 h 36"/>
                <a:gd name="T2" fmla="*/ 1 w 43"/>
                <a:gd name="T3" fmla="*/ 0 h 36"/>
                <a:gd name="T4" fmla="*/ 0 w 43"/>
                <a:gd name="T5" fmla="*/ 1 h 36"/>
                <a:gd name="T6" fmla="*/ 1 w 43"/>
                <a:gd name="T7" fmla="*/ 1 h 36"/>
                <a:gd name="T8" fmla="*/ 1 w 43"/>
                <a:gd name="T9" fmla="*/ 1 h 36"/>
                <a:gd name="T10" fmla="*/ 1 w 43"/>
                <a:gd name="T11" fmla="*/ 1 h 36"/>
                <a:gd name="T12" fmla="*/ 1 w 43"/>
                <a:gd name="T13" fmla="*/ 1 h 36"/>
                <a:gd name="T14" fmla="*/ 1 w 43"/>
                <a:gd name="T15" fmla="*/ 1 h 36"/>
                <a:gd name="T16" fmla="*/ 1 w 43"/>
                <a:gd name="T17" fmla="*/ 1 h 36"/>
                <a:gd name="T18" fmla="*/ 1 w 43"/>
                <a:gd name="T19" fmla="*/ 1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"/>
                <a:gd name="T31" fmla="*/ 0 h 36"/>
                <a:gd name="T32" fmla="*/ 43 w 43"/>
                <a:gd name="T33" fmla="*/ 36 h 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" h="36">
                  <a:moveTo>
                    <a:pt x="27" y="4"/>
                  </a:moveTo>
                  <a:lnTo>
                    <a:pt x="31" y="0"/>
                  </a:lnTo>
                  <a:lnTo>
                    <a:pt x="0" y="23"/>
                  </a:lnTo>
                  <a:lnTo>
                    <a:pt x="10" y="36"/>
                  </a:lnTo>
                  <a:lnTo>
                    <a:pt x="41" y="13"/>
                  </a:lnTo>
                  <a:lnTo>
                    <a:pt x="43" y="10"/>
                  </a:lnTo>
                  <a:lnTo>
                    <a:pt x="41" y="13"/>
                  </a:lnTo>
                  <a:lnTo>
                    <a:pt x="43" y="11"/>
                  </a:lnTo>
                  <a:lnTo>
                    <a:pt x="43" y="10"/>
                  </a:lnTo>
                  <a:lnTo>
                    <a:pt x="27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04" name="Freeform 600"/>
            <p:cNvSpPr>
              <a:spLocks/>
            </p:cNvSpPr>
            <p:nvPr/>
          </p:nvSpPr>
          <p:spPr bwMode="auto">
            <a:xfrm>
              <a:off x="2888410" y="4812152"/>
              <a:ext cx="78841" cy="112649"/>
            </a:xfrm>
            <a:custGeom>
              <a:avLst/>
              <a:gdLst>
                <a:gd name="T0" fmla="*/ 1 w 56"/>
                <a:gd name="T1" fmla="*/ 1 h 100"/>
                <a:gd name="T2" fmla="*/ 1 w 56"/>
                <a:gd name="T3" fmla="*/ 0 h 100"/>
                <a:gd name="T4" fmla="*/ 0 w 56"/>
                <a:gd name="T5" fmla="*/ 1 h 100"/>
                <a:gd name="T6" fmla="*/ 1 w 56"/>
                <a:gd name="T7" fmla="*/ 1 h 100"/>
                <a:gd name="T8" fmla="*/ 1 w 56"/>
                <a:gd name="T9" fmla="*/ 1 h 100"/>
                <a:gd name="T10" fmla="*/ 1 w 56"/>
                <a:gd name="T11" fmla="*/ 1 h 100"/>
                <a:gd name="T12" fmla="*/ 1 w 56"/>
                <a:gd name="T13" fmla="*/ 1 h 100"/>
                <a:gd name="T14" fmla="*/ 1 w 56"/>
                <a:gd name="T15" fmla="*/ 1 h 100"/>
                <a:gd name="T16" fmla="*/ 1 w 56"/>
                <a:gd name="T17" fmla="*/ 1 h 100"/>
                <a:gd name="T18" fmla="*/ 1 w 56"/>
                <a:gd name="T19" fmla="*/ 1 h 1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100"/>
                <a:gd name="T32" fmla="*/ 56 w 56"/>
                <a:gd name="T33" fmla="*/ 100 h 1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100">
                  <a:moveTo>
                    <a:pt x="39" y="4"/>
                  </a:moveTo>
                  <a:lnTo>
                    <a:pt x="40" y="0"/>
                  </a:lnTo>
                  <a:lnTo>
                    <a:pt x="0" y="94"/>
                  </a:lnTo>
                  <a:lnTo>
                    <a:pt x="16" y="100"/>
                  </a:lnTo>
                  <a:lnTo>
                    <a:pt x="56" y="7"/>
                  </a:lnTo>
                  <a:lnTo>
                    <a:pt x="56" y="4"/>
                  </a:lnTo>
                  <a:lnTo>
                    <a:pt x="56" y="7"/>
                  </a:lnTo>
                  <a:lnTo>
                    <a:pt x="56" y="5"/>
                  </a:lnTo>
                  <a:lnTo>
                    <a:pt x="56" y="4"/>
                  </a:lnTo>
                  <a:lnTo>
                    <a:pt x="39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05" name="Freeform 601"/>
            <p:cNvSpPr>
              <a:spLocks/>
            </p:cNvSpPr>
            <p:nvPr/>
          </p:nvSpPr>
          <p:spPr bwMode="auto">
            <a:xfrm>
              <a:off x="2941680" y="4785423"/>
              <a:ext cx="25570" cy="28640"/>
            </a:xfrm>
            <a:custGeom>
              <a:avLst/>
              <a:gdLst>
                <a:gd name="T0" fmla="*/ 0 w 17"/>
                <a:gd name="T1" fmla="*/ 0 h 23"/>
                <a:gd name="T2" fmla="*/ 0 w 17"/>
                <a:gd name="T3" fmla="*/ 1 h 23"/>
                <a:gd name="T4" fmla="*/ 0 w 17"/>
                <a:gd name="T5" fmla="*/ 1 h 23"/>
                <a:gd name="T6" fmla="*/ 1 w 17"/>
                <a:gd name="T7" fmla="*/ 1 h 23"/>
                <a:gd name="T8" fmla="*/ 1 w 17"/>
                <a:gd name="T9" fmla="*/ 1 h 23"/>
                <a:gd name="T10" fmla="*/ 1 w 17"/>
                <a:gd name="T11" fmla="*/ 1 h 23"/>
                <a:gd name="T12" fmla="*/ 0 w 17"/>
                <a:gd name="T13" fmla="*/ 0 h 23"/>
                <a:gd name="T14" fmla="*/ 0 w 17"/>
                <a:gd name="T15" fmla="*/ 1 h 23"/>
                <a:gd name="T16" fmla="*/ 0 w 17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3"/>
                <a:gd name="T29" fmla="*/ 17 w 17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3">
                  <a:moveTo>
                    <a:pt x="0" y="0"/>
                  </a:moveTo>
                  <a:lnTo>
                    <a:pt x="0" y="1"/>
                  </a:lnTo>
                  <a:lnTo>
                    <a:pt x="0" y="23"/>
                  </a:lnTo>
                  <a:lnTo>
                    <a:pt x="17" y="23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06" name="Freeform 602"/>
            <p:cNvSpPr>
              <a:spLocks/>
            </p:cNvSpPr>
            <p:nvPr/>
          </p:nvSpPr>
          <p:spPr bwMode="auto">
            <a:xfrm>
              <a:off x="2941679" y="4714778"/>
              <a:ext cx="38355" cy="78282"/>
            </a:xfrm>
            <a:custGeom>
              <a:avLst/>
              <a:gdLst>
                <a:gd name="T0" fmla="*/ 1 w 30"/>
                <a:gd name="T1" fmla="*/ 0 h 67"/>
                <a:gd name="T2" fmla="*/ 0 w 30"/>
                <a:gd name="T3" fmla="*/ 1 h 67"/>
                <a:gd name="T4" fmla="*/ 1 w 30"/>
                <a:gd name="T5" fmla="*/ 1 h 67"/>
                <a:gd name="T6" fmla="*/ 1 w 30"/>
                <a:gd name="T7" fmla="*/ 1 h 67"/>
                <a:gd name="T8" fmla="*/ 1 w 30"/>
                <a:gd name="T9" fmla="*/ 0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67"/>
                <a:gd name="T17" fmla="*/ 30 w 30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67">
                  <a:moveTo>
                    <a:pt x="15" y="0"/>
                  </a:moveTo>
                  <a:lnTo>
                    <a:pt x="0" y="64"/>
                  </a:lnTo>
                  <a:lnTo>
                    <a:pt x="17" y="67"/>
                  </a:lnTo>
                  <a:lnTo>
                    <a:pt x="3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07" name="Freeform 603"/>
            <p:cNvSpPr>
              <a:spLocks/>
            </p:cNvSpPr>
            <p:nvPr/>
          </p:nvSpPr>
          <p:spPr bwMode="auto">
            <a:xfrm>
              <a:off x="2962989" y="4663227"/>
              <a:ext cx="36224" cy="53460"/>
            </a:xfrm>
            <a:custGeom>
              <a:avLst/>
              <a:gdLst>
                <a:gd name="T0" fmla="*/ 1 w 25"/>
                <a:gd name="T1" fmla="*/ 1 h 46"/>
                <a:gd name="T2" fmla="*/ 1 w 25"/>
                <a:gd name="T3" fmla="*/ 0 h 46"/>
                <a:gd name="T4" fmla="*/ 0 w 25"/>
                <a:gd name="T5" fmla="*/ 1 h 46"/>
                <a:gd name="T6" fmla="*/ 1 w 25"/>
                <a:gd name="T7" fmla="*/ 1 h 46"/>
                <a:gd name="T8" fmla="*/ 1 w 25"/>
                <a:gd name="T9" fmla="*/ 1 h 46"/>
                <a:gd name="T10" fmla="*/ 1 w 25"/>
                <a:gd name="T11" fmla="*/ 1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46"/>
                <a:gd name="T20" fmla="*/ 25 w 25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46">
                  <a:moveTo>
                    <a:pt x="17" y="2"/>
                  </a:moveTo>
                  <a:lnTo>
                    <a:pt x="10" y="0"/>
                  </a:lnTo>
                  <a:lnTo>
                    <a:pt x="0" y="42"/>
                  </a:lnTo>
                  <a:lnTo>
                    <a:pt x="15" y="46"/>
                  </a:lnTo>
                  <a:lnTo>
                    <a:pt x="25" y="4"/>
                  </a:lnTo>
                  <a:lnTo>
                    <a:pt x="17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08" name="Freeform 604"/>
            <p:cNvSpPr>
              <a:spLocks/>
            </p:cNvSpPr>
            <p:nvPr/>
          </p:nvSpPr>
          <p:spPr bwMode="auto">
            <a:xfrm>
              <a:off x="3730095" y="5344849"/>
              <a:ext cx="25570" cy="21002"/>
            </a:xfrm>
            <a:custGeom>
              <a:avLst/>
              <a:gdLst>
                <a:gd name="T0" fmla="*/ 0 w 18"/>
                <a:gd name="T1" fmla="*/ 1 h 19"/>
                <a:gd name="T2" fmla="*/ 1 w 18"/>
                <a:gd name="T3" fmla="*/ 1 h 19"/>
                <a:gd name="T4" fmla="*/ 1 w 18"/>
                <a:gd name="T5" fmla="*/ 1 h 19"/>
                <a:gd name="T6" fmla="*/ 1 w 18"/>
                <a:gd name="T7" fmla="*/ 0 h 19"/>
                <a:gd name="T8" fmla="*/ 0 w 18"/>
                <a:gd name="T9" fmla="*/ 1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9"/>
                <a:gd name="T17" fmla="*/ 18 w 1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9">
                  <a:moveTo>
                    <a:pt x="0" y="11"/>
                  </a:moveTo>
                  <a:lnTo>
                    <a:pt x="8" y="19"/>
                  </a:lnTo>
                  <a:lnTo>
                    <a:pt x="18" y="5"/>
                  </a:lnTo>
                  <a:lnTo>
                    <a:pt x="1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09" name="Freeform 605"/>
            <p:cNvSpPr>
              <a:spLocks/>
            </p:cNvSpPr>
            <p:nvPr/>
          </p:nvSpPr>
          <p:spPr bwMode="auto">
            <a:xfrm>
              <a:off x="3696001" y="5318118"/>
              <a:ext cx="46878" cy="38186"/>
            </a:xfrm>
            <a:custGeom>
              <a:avLst/>
              <a:gdLst>
                <a:gd name="T0" fmla="*/ 0 w 34"/>
                <a:gd name="T1" fmla="*/ 1 h 32"/>
                <a:gd name="T2" fmla="*/ 1 w 34"/>
                <a:gd name="T3" fmla="*/ 1 h 32"/>
                <a:gd name="T4" fmla="*/ 1 w 34"/>
                <a:gd name="T5" fmla="*/ 1 h 32"/>
                <a:gd name="T6" fmla="*/ 1 w 34"/>
                <a:gd name="T7" fmla="*/ 0 h 32"/>
                <a:gd name="T8" fmla="*/ 1 w 34"/>
                <a:gd name="T9" fmla="*/ 0 h 32"/>
                <a:gd name="T10" fmla="*/ 0 w 34"/>
                <a:gd name="T11" fmla="*/ 1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32"/>
                <a:gd name="T20" fmla="*/ 34 w 34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32">
                  <a:moveTo>
                    <a:pt x="0" y="11"/>
                  </a:moveTo>
                  <a:lnTo>
                    <a:pt x="24" y="32"/>
                  </a:lnTo>
                  <a:lnTo>
                    <a:pt x="34" y="2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10" name="Freeform 606"/>
            <p:cNvSpPr>
              <a:spLocks/>
            </p:cNvSpPr>
            <p:nvPr/>
          </p:nvSpPr>
          <p:spPr bwMode="auto">
            <a:xfrm>
              <a:off x="3657645" y="5283751"/>
              <a:ext cx="53270" cy="47733"/>
            </a:xfrm>
            <a:custGeom>
              <a:avLst/>
              <a:gdLst>
                <a:gd name="T0" fmla="*/ 0 w 40"/>
                <a:gd name="T1" fmla="*/ 1 h 40"/>
                <a:gd name="T2" fmla="*/ 1 w 40"/>
                <a:gd name="T3" fmla="*/ 1 h 40"/>
                <a:gd name="T4" fmla="*/ 1 w 40"/>
                <a:gd name="T5" fmla="*/ 1 h 40"/>
                <a:gd name="T6" fmla="*/ 1 w 40"/>
                <a:gd name="T7" fmla="*/ 0 h 40"/>
                <a:gd name="T8" fmla="*/ 0 w 40"/>
                <a:gd name="T9" fmla="*/ 1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40"/>
                <a:gd name="T17" fmla="*/ 40 w 40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40">
                  <a:moveTo>
                    <a:pt x="0" y="11"/>
                  </a:moveTo>
                  <a:lnTo>
                    <a:pt x="29" y="40"/>
                  </a:lnTo>
                  <a:lnTo>
                    <a:pt x="40" y="29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11" name="Freeform 607"/>
            <p:cNvSpPr>
              <a:spLocks/>
            </p:cNvSpPr>
            <p:nvPr/>
          </p:nvSpPr>
          <p:spPr bwMode="auto">
            <a:xfrm>
              <a:off x="3606506" y="5236018"/>
              <a:ext cx="63926" cy="57279"/>
            </a:xfrm>
            <a:custGeom>
              <a:avLst/>
              <a:gdLst>
                <a:gd name="T0" fmla="*/ 0 w 46"/>
                <a:gd name="T1" fmla="*/ 1 h 52"/>
                <a:gd name="T2" fmla="*/ 1 w 46"/>
                <a:gd name="T3" fmla="*/ 1 h 52"/>
                <a:gd name="T4" fmla="*/ 1 w 46"/>
                <a:gd name="T5" fmla="*/ 1 h 52"/>
                <a:gd name="T6" fmla="*/ 1 w 46"/>
                <a:gd name="T7" fmla="*/ 0 h 52"/>
                <a:gd name="T8" fmla="*/ 0 w 46"/>
                <a:gd name="T9" fmla="*/ 1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"/>
                <a:gd name="T16" fmla="*/ 0 h 52"/>
                <a:gd name="T17" fmla="*/ 46 w 46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" h="52">
                  <a:moveTo>
                    <a:pt x="0" y="10"/>
                  </a:moveTo>
                  <a:lnTo>
                    <a:pt x="35" y="52"/>
                  </a:lnTo>
                  <a:lnTo>
                    <a:pt x="46" y="41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12" name="Freeform 608"/>
            <p:cNvSpPr>
              <a:spLocks/>
            </p:cNvSpPr>
            <p:nvPr/>
          </p:nvSpPr>
          <p:spPr bwMode="auto">
            <a:xfrm>
              <a:off x="3587329" y="5211196"/>
              <a:ext cx="36224" cy="38186"/>
            </a:xfrm>
            <a:custGeom>
              <a:avLst/>
              <a:gdLst>
                <a:gd name="T0" fmla="*/ 1 w 27"/>
                <a:gd name="T1" fmla="*/ 1 h 31"/>
                <a:gd name="T2" fmla="*/ 0 w 27"/>
                <a:gd name="T3" fmla="*/ 1 h 31"/>
                <a:gd name="T4" fmla="*/ 1 w 27"/>
                <a:gd name="T5" fmla="*/ 1 h 31"/>
                <a:gd name="T6" fmla="*/ 1 w 27"/>
                <a:gd name="T7" fmla="*/ 1 h 31"/>
                <a:gd name="T8" fmla="*/ 1 w 27"/>
                <a:gd name="T9" fmla="*/ 1 h 31"/>
                <a:gd name="T10" fmla="*/ 1 w 27"/>
                <a:gd name="T11" fmla="*/ 0 h 31"/>
                <a:gd name="T12" fmla="*/ 1 w 27"/>
                <a:gd name="T13" fmla="*/ 1 h 31"/>
                <a:gd name="T14" fmla="*/ 1 w 27"/>
                <a:gd name="T15" fmla="*/ 0 h 31"/>
                <a:gd name="T16" fmla="*/ 1 w 27"/>
                <a:gd name="T17" fmla="*/ 0 h 31"/>
                <a:gd name="T18" fmla="*/ 1 w 27"/>
                <a:gd name="T19" fmla="*/ 1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1"/>
                <a:gd name="T32" fmla="*/ 27 w 27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1">
                  <a:moveTo>
                    <a:pt x="4" y="16"/>
                  </a:moveTo>
                  <a:lnTo>
                    <a:pt x="0" y="12"/>
                  </a:lnTo>
                  <a:lnTo>
                    <a:pt x="15" y="31"/>
                  </a:lnTo>
                  <a:lnTo>
                    <a:pt x="27" y="21"/>
                  </a:lnTo>
                  <a:lnTo>
                    <a:pt x="11" y="2"/>
                  </a:lnTo>
                  <a:lnTo>
                    <a:pt x="6" y="0"/>
                  </a:lnTo>
                  <a:lnTo>
                    <a:pt x="11" y="2"/>
                  </a:lnTo>
                  <a:lnTo>
                    <a:pt x="9" y="0"/>
                  </a:lnTo>
                  <a:lnTo>
                    <a:pt x="6" y="0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13" name="Freeform 609"/>
            <p:cNvSpPr>
              <a:spLocks/>
            </p:cNvSpPr>
            <p:nvPr/>
          </p:nvSpPr>
          <p:spPr bwMode="auto">
            <a:xfrm>
              <a:off x="3561758" y="5205470"/>
              <a:ext cx="34094" cy="24821"/>
            </a:xfrm>
            <a:custGeom>
              <a:avLst/>
              <a:gdLst>
                <a:gd name="T0" fmla="*/ 0 w 25"/>
                <a:gd name="T1" fmla="*/ 1 h 20"/>
                <a:gd name="T2" fmla="*/ 1 w 25"/>
                <a:gd name="T3" fmla="*/ 1 h 20"/>
                <a:gd name="T4" fmla="*/ 1 w 25"/>
                <a:gd name="T5" fmla="*/ 1 h 20"/>
                <a:gd name="T6" fmla="*/ 1 w 25"/>
                <a:gd name="T7" fmla="*/ 0 h 20"/>
                <a:gd name="T8" fmla="*/ 0 w 25"/>
                <a:gd name="T9" fmla="*/ 1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0"/>
                <a:gd name="T17" fmla="*/ 25 w 25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0">
                  <a:moveTo>
                    <a:pt x="0" y="16"/>
                  </a:moveTo>
                  <a:lnTo>
                    <a:pt x="23" y="20"/>
                  </a:lnTo>
                  <a:lnTo>
                    <a:pt x="25" y="4"/>
                  </a:lnTo>
                  <a:lnTo>
                    <a:pt x="2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14" name="Freeform 610"/>
            <p:cNvSpPr>
              <a:spLocks/>
            </p:cNvSpPr>
            <p:nvPr/>
          </p:nvSpPr>
          <p:spPr bwMode="auto">
            <a:xfrm>
              <a:off x="3527664" y="5205470"/>
              <a:ext cx="36224" cy="19093"/>
            </a:xfrm>
            <a:custGeom>
              <a:avLst/>
              <a:gdLst>
                <a:gd name="T0" fmla="*/ 0 w 25"/>
                <a:gd name="T1" fmla="*/ 1 h 17"/>
                <a:gd name="T2" fmla="*/ 1 w 25"/>
                <a:gd name="T3" fmla="*/ 1 h 17"/>
                <a:gd name="T4" fmla="*/ 1 w 25"/>
                <a:gd name="T5" fmla="*/ 1 h 17"/>
                <a:gd name="T6" fmla="*/ 1 w 25"/>
                <a:gd name="T7" fmla="*/ 1 h 17"/>
                <a:gd name="T8" fmla="*/ 1 w 25"/>
                <a:gd name="T9" fmla="*/ 0 h 17"/>
                <a:gd name="T10" fmla="*/ 1 w 25"/>
                <a:gd name="T11" fmla="*/ 0 h 17"/>
                <a:gd name="T12" fmla="*/ 0 w 25"/>
                <a:gd name="T13" fmla="*/ 1 h 17"/>
                <a:gd name="T14" fmla="*/ 1 w 25"/>
                <a:gd name="T15" fmla="*/ 1 h 17"/>
                <a:gd name="T16" fmla="*/ 0 w 25"/>
                <a:gd name="T17" fmla="*/ 1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17"/>
                <a:gd name="T29" fmla="*/ 25 w 25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17">
                  <a:moveTo>
                    <a:pt x="0" y="15"/>
                  </a:moveTo>
                  <a:lnTo>
                    <a:pt x="2" y="15"/>
                  </a:lnTo>
                  <a:lnTo>
                    <a:pt x="23" y="17"/>
                  </a:lnTo>
                  <a:lnTo>
                    <a:pt x="25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15" name="Freeform 611"/>
            <p:cNvSpPr>
              <a:spLocks/>
            </p:cNvSpPr>
            <p:nvPr/>
          </p:nvSpPr>
          <p:spPr bwMode="auto">
            <a:xfrm>
              <a:off x="3495701" y="5194014"/>
              <a:ext cx="38355" cy="28640"/>
            </a:xfrm>
            <a:custGeom>
              <a:avLst/>
              <a:gdLst>
                <a:gd name="T0" fmla="*/ 0 w 30"/>
                <a:gd name="T1" fmla="*/ 1 h 23"/>
                <a:gd name="T2" fmla="*/ 1 w 30"/>
                <a:gd name="T3" fmla="*/ 1 h 23"/>
                <a:gd name="T4" fmla="*/ 1 w 30"/>
                <a:gd name="T5" fmla="*/ 1 h 23"/>
                <a:gd name="T6" fmla="*/ 1 w 30"/>
                <a:gd name="T7" fmla="*/ 0 h 23"/>
                <a:gd name="T8" fmla="*/ 0 w 30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0" y="15"/>
                  </a:moveTo>
                  <a:lnTo>
                    <a:pt x="27" y="23"/>
                  </a:lnTo>
                  <a:lnTo>
                    <a:pt x="30" y="8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16" name="Freeform 612"/>
            <p:cNvSpPr>
              <a:spLocks/>
            </p:cNvSpPr>
            <p:nvPr/>
          </p:nvSpPr>
          <p:spPr bwMode="auto">
            <a:xfrm>
              <a:off x="3444562" y="5182559"/>
              <a:ext cx="53270" cy="30548"/>
            </a:xfrm>
            <a:custGeom>
              <a:avLst/>
              <a:gdLst>
                <a:gd name="T0" fmla="*/ 1 w 37"/>
                <a:gd name="T1" fmla="*/ 1 h 25"/>
                <a:gd name="T2" fmla="*/ 0 w 37"/>
                <a:gd name="T3" fmla="*/ 1 h 25"/>
                <a:gd name="T4" fmla="*/ 1 w 37"/>
                <a:gd name="T5" fmla="*/ 1 h 25"/>
                <a:gd name="T6" fmla="*/ 1 w 37"/>
                <a:gd name="T7" fmla="*/ 1 h 25"/>
                <a:gd name="T8" fmla="*/ 1 w 37"/>
                <a:gd name="T9" fmla="*/ 1 h 25"/>
                <a:gd name="T10" fmla="*/ 0 w 37"/>
                <a:gd name="T11" fmla="*/ 0 h 25"/>
                <a:gd name="T12" fmla="*/ 1 w 37"/>
                <a:gd name="T13" fmla="*/ 1 h 25"/>
                <a:gd name="T14" fmla="*/ 1 w 37"/>
                <a:gd name="T15" fmla="*/ 0 h 25"/>
                <a:gd name="T16" fmla="*/ 0 w 37"/>
                <a:gd name="T17" fmla="*/ 0 h 25"/>
                <a:gd name="T18" fmla="*/ 1 w 37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5"/>
                <a:gd name="T32" fmla="*/ 37 w 3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5">
                  <a:moveTo>
                    <a:pt x="2" y="18"/>
                  </a:moveTo>
                  <a:lnTo>
                    <a:pt x="0" y="18"/>
                  </a:lnTo>
                  <a:lnTo>
                    <a:pt x="33" y="25"/>
                  </a:lnTo>
                  <a:lnTo>
                    <a:pt x="37" y="10"/>
                  </a:lnTo>
                  <a:lnTo>
                    <a:pt x="4" y="2"/>
                  </a:lnTo>
                  <a:lnTo>
                    <a:pt x="0" y="0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17" name="Freeform 613"/>
            <p:cNvSpPr>
              <a:spLocks/>
            </p:cNvSpPr>
            <p:nvPr/>
          </p:nvSpPr>
          <p:spPr bwMode="auto">
            <a:xfrm>
              <a:off x="3401944" y="5182559"/>
              <a:ext cx="49009" cy="24821"/>
            </a:xfrm>
            <a:custGeom>
              <a:avLst/>
              <a:gdLst>
                <a:gd name="T0" fmla="*/ 0 w 34"/>
                <a:gd name="T1" fmla="*/ 1 h 21"/>
                <a:gd name="T2" fmla="*/ 1 w 34"/>
                <a:gd name="T3" fmla="*/ 1 h 21"/>
                <a:gd name="T4" fmla="*/ 1 w 34"/>
                <a:gd name="T5" fmla="*/ 1 h 21"/>
                <a:gd name="T6" fmla="*/ 1 w 34"/>
                <a:gd name="T7" fmla="*/ 0 h 21"/>
                <a:gd name="T8" fmla="*/ 0 w 34"/>
                <a:gd name="T9" fmla="*/ 1 h 21"/>
                <a:gd name="T10" fmla="*/ 1 w 34"/>
                <a:gd name="T11" fmla="*/ 1 h 21"/>
                <a:gd name="T12" fmla="*/ 0 w 34"/>
                <a:gd name="T13" fmla="*/ 1 h 21"/>
                <a:gd name="T14" fmla="*/ 1 w 34"/>
                <a:gd name="T15" fmla="*/ 1 h 21"/>
                <a:gd name="T16" fmla="*/ 0 w 34"/>
                <a:gd name="T17" fmla="*/ 1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1"/>
                <a:gd name="T29" fmla="*/ 34 w 34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1">
                  <a:moveTo>
                    <a:pt x="0" y="21"/>
                  </a:moveTo>
                  <a:lnTo>
                    <a:pt x="1" y="21"/>
                  </a:lnTo>
                  <a:lnTo>
                    <a:pt x="34" y="18"/>
                  </a:lnTo>
                  <a:lnTo>
                    <a:pt x="32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0" y="21"/>
                  </a:lnTo>
                  <a:lnTo>
                    <a:pt x="1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18" name="Freeform 614"/>
            <p:cNvSpPr>
              <a:spLocks/>
            </p:cNvSpPr>
            <p:nvPr/>
          </p:nvSpPr>
          <p:spPr bwMode="auto">
            <a:xfrm>
              <a:off x="3346542" y="5182559"/>
              <a:ext cx="59663" cy="24821"/>
            </a:xfrm>
            <a:custGeom>
              <a:avLst/>
              <a:gdLst>
                <a:gd name="T0" fmla="*/ 0 w 40"/>
                <a:gd name="T1" fmla="*/ 1 h 21"/>
                <a:gd name="T2" fmla="*/ 1 w 40"/>
                <a:gd name="T3" fmla="*/ 1 h 21"/>
                <a:gd name="T4" fmla="*/ 1 w 40"/>
                <a:gd name="T5" fmla="*/ 1 h 21"/>
                <a:gd name="T6" fmla="*/ 1 w 40"/>
                <a:gd name="T7" fmla="*/ 0 h 21"/>
                <a:gd name="T8" fmla="*/ 0 w 40"/>
                <a:gd name="T9" fmla="*/ 0 h 21"/>
                <a:gd name="T10" fmla="*/ 1 w 40"/>
                <a:gd name="T11" fmla="*/ 0 h 21"/>
                <a:gd name="T12" fmla="*/ 0 w 40"/>
                <a:gd name="T13" fmla="*/ 0 h 21"/>
                <a:gd name="T14" fmla="*/ 0 w 40"/>
                <a:gd name="T15" fmla="*/ 1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21"/>
                <a:gd name="T26" fmla="*/ 40 w 40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21">
                  <a:moveTo>
                    <a:pt x="0" y="16"/>
                  </a:moveTo>
                  <a:lnTo>
                    <a:pt x="39" y="21"/>
                  </a:lnTo>
                  <a:lnTo>
                    <a:pt x="40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19" name="Freeform 615"/>
            <p:cNvSpPr>
              <a:spLocks/>
            </p:cNvSpPr>
            <p:nvPr/>
          </p:nvSpPr>
          <p:spPr bwMode="auto">
            <a:xfrm>
              <a:off x="3274094" y="5182559"/>
              <a:ext cx="72448" cy="21002"/>
            </a:xfrm>
            <a:custGeom>
              <a:avLst/>
              <a:gdLst>
                <a:gd name="T0" fmla="*/ 0 w 54"/>
                <a:gd name="T1" fmla="*/ 1 h 20"/>
                <a:gd name="T2" fmla="*/ 1 w 54"/>
                <a:gd name="T3" fmla="*/ 1 h 20"/>
                <a:gd name="T4" fmla="*/ 1 w 54"/>
                <a:gd name="T5" fmla="*/ 1 h 20"/>
                <a:gd name="T6" fmla="*/ 0 w 54"/>
                <a:gd name="T7" fmla="*/ 0 h 20"/>
                <a:gd name="T8" fmla="*/ 1 w 54"/>
                <a:gd name="T9" fmla="*/ 0 h 20"/>
                <a:gd name="T10" fmla="*/ 0 w 54"/>
                <a:gd name="T11" fmla="*/ 1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20"/>
                <a:gd name="T20" fmla="*/ 54 w 54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20">
                  <a:moveTo>
                    <a:pt x="0" y="18"/>
                  </a:moveTo>
                  <a:lnTo>
                    <a:pt x="54" y="20"/>
                  </a:lnTo>
                  <a:lnTo>
                    <a:pt x="54" y="4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20" name="Freeform 616"/>
            <p:cNvSpPr>
              <a:spLocks/>
            </p:cNvSpPr>
            <p:nvPr/>
          </p:nvSpPr>
          <p:spPr bwMode="auto">
            <a:xfrm>
              <a:off x="3195253" y="5174920"/>
              <a:ext cx="80972" cy="26731"/>
            </a:xfrm>
            <a:custGeom>
              <a:avLst/>
              <a:gdLst>
                <a:gd name="T0" fmla="*/ 0 w 59"/>
                <a:gd name="T1" fmla="*/ 1 h 23"/>
                <a:gd name="T2" fmla="*/ 1 w 59"/>
                <a:gd name="T3" fmla="*/ 1 h 23"/>
                <a:gd name="T4" fmla="*/ 1 w 59"/>
                <a:gd name="T5" fmla="*/ 1 h 23"/>
                <a:gd name="T6" fmla="*/ 1 w 59"/>
                <a:gd name="T7" fmla="*/ 0 h 23"/>
                <a:gd name="T8" fmla="*/ 0 w 59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23"/>
                <a:gd name="T17" fmla="*/ 59 w 59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23">
                  <a:moveTo>
                    <a:pt x="0" y="17"/>
                  </a:moveTo>
                  <a:lnTo>
                    <a:pt x="57" y="23"/>
                  </a:lnTo>
                  <a:lnTo>
                    <a:pt x="59" y="5"/>
                  </a:lnTo>
                  <a:lnTo>
                    <a:pt x="2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21" name="Freeform 617"/>
            <p:cNvSpPr>
              <a:spLocks/>
            </p:cNvSpPr>
            <p:nvPr/>
          </p:nvSpPr>
          <p:spPr bwMode="auto">
            <a:xfrm>
              <a:off x="3131326" y="5165376"/>
              <a:ext cx="68187" cy="28640"/>
            </a:xfrm>
            <a:custGeom>
              <a:avLst/>
              <a:gdLst>
                <a:gd name="T0" fmla="*/ 1 w 50"/>
                <a:gd name="T1" fmla="*/ 1 h 23"/>
                <a:gd name="T2" fmla="*/ 0 w 50"/>
                <a:gd name="T3" fmla="*/ 1 h 23"/>
                <a:gd name="T4" fmla="*/ 1 w 50"/>
                <a:gd name="T5" fmla="*/ 1 h 23"/>
                <a:gd name="T6" fmla="*/ 1 w 50"/>
                <a:gd name="T7" fmla="*/ 1 h 23"/>
                <a:gd name="T8" fmla="*/ 1 w 50"/>
                <a:gd name="T9" fmla="*/ 0 h 23"/>
                <a:gd name="T10" fmla="*/ 1 w 50"/>
                <a:gd name="T11" fmla="*/ 1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23"/>
                <a:gd name="T20" fmla="*/ 50 w 50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23">
                  <a:moveTo>
                    <a:pt x="2" y="17"/>
                  </a:moveTo>
                  <a:lnTo>
                    <a:pt x="0" y="17"/>
                  </a:lnTo>
                  <a:lnTo>
                    <a:pt x="48" y="23"/>
                  </a:lnTo>
                  <a:lnTo>
                    <a:pt x="50" y="6"/>
                  </a:lnTo>
                  <a:lnTo>
                    <a:pt x="2" y="0"/>
                  </a:lnTo>
                  <a:lnTo>
                    <a:pt x="2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22" name="Freeform 618"/>
            <p:cNvSpPr>
              <a:spLocks/>
            </p:cNvSpPr>
            <p:nvPr/>
          </p:nvSpPr>
          <p:spPr bwMode="auto">
            <a:xfrm>
              <a:off x="3078054" y="5165376"/>
              <a:ext cx="53270" cy="21002"/>
            </a:xfrm>
            <a:custGeom>
              <a:avLst/>
              <a:gdLst>
                <a:gd name="T0" fmla="*/ 0 w 39"/>
                <a:gd name="T1" fmla="*/ 1 h 17"/>
                <a:gd name="T2" fmla="*/ 1 w 39"/>
                <a:gd name="T3" fmla="*/ 1 h 17"/>
                <a:gd name="T4" fmla="*/ 1 w 39"/>
                <a:gd name="T5" fmla="*/ 1 h 17"/>
                <a:gd name="T6" fmla="*/ 1 w 39"/>
                <a:gd name="T7" fmla="*/ 0 h 17"/>
                <a:gd name="T8" fmla="*/ 1 w 39"/>
                <a:gd name="T9" fmla="*/ 0 h 17"/>
                <a:gd name="T10" fmla="*/ 1 w 39"/>
                <a:gd name="T11" fmla="*/ 1 h 17"/>
                <a:gd name="T12" fmla="*/ 0 w 39"/>
                <a:gd name="T13" fmla="*/ 1 h 17"/>
                <a:gd name="T14" fmla="*/ 1 w 39"/>
                <a:gd name="T15" fmla="*/ 1 h 17"/>
                <a:gd name="T16" fmla="*/ 1 w 39"/>
                <a:gd name="T17" fmla="*/ 1 h 17"/>
                <a:gd name="T18" fmla="*/ 0 w 39"/>
                <a:gd name="T19" fmla="*/ 1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17"/>
                <a:gd name="T32" fmla="*/ 39 w 3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17">
                  <a:moveTo>
                    <a:pt x="0" y="13"/>
                  </a:moveTo>
                  <a:lnTo>
                    <a:pt x="8" y="17"/>
                  </a:lnTo>
                  <a:lnTo>
                    <a:pt x="39" y="17"/>
                  </a:lnTo>
                  <a:lnTo>
                    <a:pt x="39" y="0"/>
                  </a:lnTo>
                  <a:lnTo>
                    <a:pt x="8" y="0"/>
                  </a:lnTo>
                  <a:lnTo>
                    <a:pt x="14" y="4"/>
                  </a:lnTo>
                  <a:lnTo>
                    <a:pt x="0" y="13"/>
                  </a:lnTo>
                  <a:lnTo>
                    <a:pt x="4" y="17"/>
                  </a:lnTo>
                  <a:lnTo>
                    <a:pt x="8" y="1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23" name="Freeform 619"/>
            <p:cNvSpPr>
              <a:spLocks/>
            </p:cNvSpPr>
            <p:nvPr/>
          </p:nvSpPr>
          <p:spPr bwMode="auto">
            <a:xfrm>
              <a:off x="3065269" y="5155827"/>
              <a:ext cx="31963" cy="26731"/>
            </a:xfrm>
            <a:custGeom>
              <a:avLst/>
              <a:gdLst>
                <a:gd name="T0" fmla="*/ 1 w 25"/>
                <a:gd name="T1" fmla="*/ 1 h 23"/>
                <a:gd name="T2" fmla="*/ 0 w 25"/>
                <a:gd name="T3" fmla="*/ 1 h 23"/>
                <a:gd name="T4" fmla="*/ 1 w 25"/>
                <a:gd name="T5" fmla="*/ 1 h 23"/>
                <a:gd name="T6" fmla="*/ 1 w 25"/>
                <a:gd name="T7" fmla="*/ 1 h 23"/>
                <a:gd name="T8" fmla="*/ 1 w 25"/>
                <a:gd name="T9" fmla="*/ 0 h 23"/>
                <a:gd name="T10" fmla="*/ 1 w 25"/>
                <a:gd name="T11" fmla="*/ 1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3"/>
                <a:gd name="T20" fmla="*/ 25 w 25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3">
                  <a:moveTo>
                    <a:pt x="8" y="6"/>
                  </a:moveTo>
                  <a:lnTo>
                    <a:pt x="0" y="10"/>
                  </a:lnTo>
                  <a:lnTo>
                    <a:pt x="11" y="23"/>
                  </a:lnTo>
                  <a:lnTo>
                    <a:pt x="25" y="14"/>
                  </a:lnTo>
                  <a:lnTo>
                    <a:pt x="13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24" name="Freeform 620"/>
            <p:cNvSpPr>
              <a:spLocks/>
            </p:cNvSpPr>
            <p:nvPr/>
          </p:nvSpPr>
          <p:spPr bwMode="auto">
            <a:xfrm>
              <a:off x="4160524" y="5566326"/>
              <a:ext cx="25570" cy="19093"/>
            </a:xfrm>
            <a:custGeom>
              <a:avLst/>
              <a:gdLst>
                <a:gd name="T0" fmla="*/ 0 w 18"/>
                <a:gd name="T1" fmla="*/ 1 h 17"/>
                <a:gd name="T2" fmla="*/ 1 w 18"/>
                <a:gd name="T3" fmla="*/ 1 h 17"/>
                <a:gd name="T4" fmla="*/ 1 w 18"/>
                <a:gd name="T5" fmla="*/ 1 h 17"/>
                <a:gd name="T6" fmla="*/ 1 w 18"/>
                <a:gd name="T7" fmla="*/ 0 h 17"/>
                <a:gd name="T8" fmla="*/ 1 w 18"/>
                <a:gd name="T9" fmla="*/ 1 h 17"/>
                <a:gd name="T10" fmla="*/ 1 w 18"/>
                <a:gd name="T11" fmla="*/ 1 h 17"/>
                <a:gd name="T12" fmla="*/ 0 w 18"/>
                <a:gd name="T13" fmla="*/ 1 h 17"/>
                <a:gd name="T14" fmla="*/ 1 w 18"/>
                <a:gd name="T15" fmla="*/ 1 h 17"/>
                <a:gd name="T16" fmla="*/ 1 w 18"/>
                <a:gd name="T17" fmla="*/ 1 h 17"/>
                <a:gd name="T18" fmla="*/ 0 w 18"/>
                <a:gd name="T19" fmla="*/ 1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7"/>
                <a:gd name="T32" fmla="*/ 18 w 18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7">
                  <a:moveTo>
                    <a:pt x="0" y="17"/>
                  </a:moveTo>
                  <a:lnTo>
                    <a:pt x="4" y="17"/>
                  </a:lnTo>
                  <a:lnTo>
                    <a:pt x="18" y="15"/>
                  </a:lnTo>
                  <a:lnTo>
                    <a:pt x="14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25" name="Freeform 621"/>
            <p:cNvSpPr>
              <a:spLocks/>
            </p:cNvSpPr>
            <p:nvPr/>
          </p:nvSpPr>
          <p:spPr bwMode="auto">
            <a:xfrm>
              <a:off x="4134954" y="5560599"/>
              <a:ext cx="34094" cy="24821"/>
            </a:xfrm>
            <a:custGeom>
              <a:avLst/>
              <a:gdLst>
                <a:gd name="T0" fmla="*/ 0 w 23"/>
                <a:gd name="T1" fmla="*/ 1 h 21"/>
                <a:gd name="T2" fmla="*/ 1 w 23"/>
                <a:gd name="T3" fmla="*/ 1 h 21"/>
                <a:gd name="T4" fmla="*/ 1 w 23"/>
                <a:gd name="T5" fmla="*/ 1 h 21"/>
                <a:gd name="T6" fmla="*/ 1 w 23"/>
                <a:gd name="T7" fmla="*/ 1 h 21"/>
                <a:gd name="T8" fmla="*/ 1 w 23"/>
                <a:gd name="T9" fmla="*/ 0 h 21"/>
                <a:gd name="T10" fmla="*/ 0 w 23"/>
                <a:gd name="T11" fmla="*/ 1 h 21"/>
                <a:gd name="T12" fmla="*/ 0 w 23"/>
                <a:gd name="T13" fmla="*/ 1 h 21"/>
                <a:gd name="T14" fmla="*/ 1 w 23"/>
                <a:gd name="T15" fmla="*/ 1 h 21"/>
                <a:gd name="T16" fmla="*/ 0 w 23"/>
                <a:gd name="T17" fmla="*/ 1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1"/>
                <a:gd name="T29" fmla="*/ 23 w 23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1">
                  <a:moveTo>
                    <a:pt x="0" y="13"/>
                  </a:moveTo>
                  <a:lnTo>
                    <a:pt x="2" y="15"/>
                  </a:lnTo>
                  <a:lnTo>
                    <a:pt x="17" y="21"/>
                  </a:lnTo>
                  <a:lnTo>
                    <a:pt x="23" y="6"/>
                  </a:lnTo>
                  <a:lnTo>
                    <a:pt x="8" y="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26" name="Freeform 622"/>
            <p:cNvSpPr>
              <a:spLocks/>
            </p:cNvSpPr>
            <p:nvPr/>
          </p:nvSpPr>
          <p:spPr bwMode="auto">
            <a:xfrm>
              <a:off x="4115777" y="5547233"/>
              <a:ext cx="34094" cy="28640"/>
            </a:xfrm>
            <a:custGeom>
              <a:avLst/>
              <a:gdLst>
                <a:gd name="T0" fmla="*/ 0 w 23"/>
                <a:gd name="T1" fmla="*/ 1 h 23"/>
                <a:gd name="T2" fmla="*/ 1 w 23"/>
                <a:gd name="T3" fmla="*/ 1 h 23"/>
                <a:gd name="T4" fmla="*/ 1 w 23"/>
                <a:gd name="T5" fmla="*/ 1 h 23"/>
                <a:gd name="T6" fmla="*/ 1 w 23"/>
                <a:gd name="T7" fmla="*/ 0 h 23"/>
                <a:gd name="T8" fmla="*/ 1 w 23"/>
                <a:gd name="T9" fmla="*/ 0 h 23"/>
                <a:gd name="T10" fmla="*/ 0 w 23"/>
                <a:gd name="T11" fmla="*/ 1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23"/>
                <a:gd name="T20" fmla="*/ 23 w 23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23">
                  <a:moveTo>
                    <a:pt x="0" y="14"/>
                  </a:moveTo>
                  <a:lnTo>
                    <a:pt x="15" y="23"/>
                  </a:lnTo>
                  <a:lnTo>
                    <a:pt x="23" y="10"/>
                  </a:lnTo>
                  <a:lnTo>
                    <a:pt x="7" y="0"/>
                  </a:lnTo>
                  <a:lnTo>
                    <a:pt x="9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27" name="Freeform 623"/>
            <p:cNvSpPr>
              <a:spLocks/>
            </p:cNvSpPr>
            <p:nvPr/>
          </p:nvSpPr>
          <p:spPr bwMode="auto">
            <a:xfrm>
              <a:off x="4085946" y="5530049"/>
              <a:ext cx="40487" cy="36277"/>
            </a:xfrm>
            <a:custGeom>
              <a:avLst/>
              <a:gdLst>
                <a:gd name="T0" fmla="*/ 0 w 32"/>
                <a:gd name="T1" fmla="*/ 1 h 29"/>
                <a:gd name="T2" fmla="*/ 1 w 32"/>
                <a:gd name="T3" fmla="*/ 1 h 29"/>
                <a:gd name="T4" fmla="*/ 1 w 32"/>
                <a:gd name="T5" fmla="*/ 1 h 29"/>
                <a:gd name="T6" fmla="*/ 1 w 32"/>
                <a:gd name="T7" fmla="*/ 1 h 29"/>
                <a:gd name="T8" fmla="*/ 1 w 32"/>
                <a:gd name="T9" fmla="*/ 0 h 29"/>
                <a:gd name="T10" fmla="*/ 1 w 32"/>
                <a:gd name="T11" fmla="*/ 1 h 29"/>
                <a:gd name="T12" fmla="*/ 0 w 32"/>
                <a:gd name="T13" fmla="*/ 1 h 29"/>
                <a:gd name="T14" fmla="*/ 1 w 32"/>
                <a:gd name="T15" fmla="*/ 1 h 29"/>
                <a:gd name="T16" fmla="*/ 0 w 32"/>
                <a:gd name="T17" fmla="*/ 1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9"/>
                <a:gd name="T29" fmla="*/ 32 w 3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9">
                  <a:moveTo>
                    <a:pt x="0" y="13"/>
                  </a:moveTo>
                  <a:lnTo>
                    <a:pt x="2" y="13"/>
                  </a:lnTo>
                  <a:lnTo>
                    <a:pt x="23" y="29"/>
                  </a:lnTo>
                  <a:lnTo>
                    <a:pt x="32" y="15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28" name="Freeform 624"/>
            <p:cNvSpPr>
              <a:spLocks/>
            </p:cNvSpPr>
            <p:nvPr/>
          </p:nvSpPr>
          <p:spPr bwMode="auto">
            <a:xfrm>
              <a:off x="4062505" y="5509047"/>
              <a:ext cx="36224" cy="38186"/>
            </a:xfrm>
            <a:custGeom>
              <a:avLst/>
              <a:gdLst>
                <a:gd name="T0" fmla="*/ 1 w 27"/>
                <a:gd name="T1" fmla="*/ 1 h 32"/>
                <a:gd name="T2" fmla="*/ 0 w 27"/>
                <a:gd name="T3" fmla="*/ 1 h 32"/>
                <a:gd name="T4" fmla="*/ 1 w 27"/>
                <a:gd name="T5" fmla="*/ 1 h 32"/>
                <a:gd name="T6" fmla="*/ 1 w 27"/>
                <a:gd name="T7" fmla="*/ 1 h 32"/>
                <a:gd name="T8" fmla="*/ 1 w 27"/>
                <a:gd name="T9" fmla="*/ 1 h 32"/>
                <a:gd name="T10" fmla="*/ 1 w 27"/>
                <a:gd name="T11" fmla="*/ 0 h 32"/>
                <a:gd name="T12" fmla="*/ 1 w 27"/>
                <a:gd name="T13" fmla="*/ 1 h 32"/>
                <a:gd name="T14" fmla="*/ 1 w 27"/>
                <a:gd name="T15" fmla="*/ 1 h 32"/>
                <a:gd name="T16" fmla="*/ 1 w 27"/>
                <a:gd name="T17" fmla="*/ 0 h 32"/>
                <a:gd name="T18" fmla="*/ 1 w 27"/>
                <a:gd name="T19" fmla="*/ 1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2"/>
                <a:gd name="T32" fmla="*/ 27 w 27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2">
                  <a:moveTo>
                    <a:pt x="4" y="17"/>
                  </a:moveTo>
                  <a:lnTo>
                    <a:pt x="0" y="13"/>
                  </a:lnTo>
                  <a:lnTo>
                    <a:pt x="16" y="32"/>
                  </a:lnTo>
                  <a:lnTo>
                    <a:pt x="27" y="21"/>
                  </a:lnTo>
                  <a:lnTo>
                    <a:pt x="12" y="4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29" name="Freeform 625"/>
            <p:cNvSpPr>
              <a:spLocks/>
            </p:cNvSpPr>
            <p:nvPr/>
          </p:nvSpPr>
          <p:spPr bwMode="auto">
            <a:xfrm>
              <a:off x="4034805" y="5501411"/>
              <a:ext cx="38355" cy="26731"/>
            </a:xfrm>
            <a:custGeom>
              <a:avLst/>
              <a:gdLst>
                <a:gd name="T0" fmla="*/ 1 w 29"/>
                <a:gd name="T1" fmla="*/ 1 h 23"/>
                <a:gd name="T2" fmla="*/ 1 w 29"/>
                <a:gd name="T3" fmla="*/ 1 h 23"/>
                <a:gd name="T4" fmla="*/ 1 w 29"/>
                <a:gd name="T5" fmla="*/ 1 h 23"/>
                <a:gd name="T6" fmla="*/ 1 w 29"/>
                <a:gd name="T7" fmla="*/ 1 h 23"/>
                <a:gd name="T8" fmla="*/ 1 w 29"/>
                <a:gd name="T9" fmla="*/ 0 h 23"/>
                <a:gd name="T10" fmla="*/ 0 w 29"/>
                <a:gd name="T11" fmla="*/ 0 h 23"/>
                <a:gd name="T12" fmla="*/ 1 w 29"/>
                <a:gd name="T13" fmla="*/ 0 h 23"/>
                <a:gd name="T14" fmla="*/ 1 w 29"/>
                <a:gd name="T15" fmla="*/ 0 h 23"/>
                <a:gd name="T16" fmla="*/ 0 w 29"/>
                <a:gd name="T17" fmla="*/ 0 h 23"/>
                <a:gd name="T18" fmla="*/ 1 w 29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3"/>
                <a:gd name="T32" fmla="*/ 29 w 2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3">
                  <a:moveTo>
                    <a:pt x="6" y="15"/>
                  </a:moveTo>
                  <a:lnTo>
                    <a:pt x="2" y="15"/>
                  </a:lnTo>
                  <a:lnTo>
                    <a:pt x="25" y="23"/>
                  </a:lnTo>
                  <a:lnTo>
                    <a:pt x="29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30" name="Freeform 626"/>
            <p:cNvSpPr>
              <a:spLocks/>
            </p:cNvSpPr>
            <p:nvPr/>
          </p:nvSpPr>
          <p:spPr bwMode="auto">
            <a:xfrm>
              <a:off x="3998581" y="5501411"/>
              <a:ext cx="46878" cy="28640"/>
            </a:xfrm>
            <a:custGeom>
              <a:avLst/>
              <a:gdLst>
                <a:gd name="T0" fmla="*/ 1 w 31"/>
                <a:gd name="T1" fmla="*/ 1 h 25"/>
                <a:gd name="T2" fmla="*/ 1 w 31"/>
                <a:gd name="T3" fmla="*/ 1 h 25"/>
                <a:gd name="T4" fmla="*/ 1 w 31"/>
                <a:gd name="T5" fmla="*/ 1 h 25"/>
                <a:gd name="T6" fmla="*/ 1 w 31"/>
                <a:gd name="T7" fmla="*/ 0 h 25"/>
                <a:gd name="T8" fmla="*/ 1 w 31"/>
                <a:gd name="T9" fmla="*/ 1 h 25"/>
                <a:gd name="T10" fmla="*/ 0 w 31"/>
                <a:gd name="T11" fmla="*/ 1 h 25"/>
                <a:gd name="T12" fmla="*/ 1 w 31"/>
                <a:gd name="T13" fmla="*/ 1 h 25"/>
                <a:gd name="T14" fmla="*/ 0 w 31"/>
                <a:gd name="T15" fmla="*/ 1 h 25"/>
                <a:gd name="T16" fmla="*/ 1 w 31"/>
                <a:gd name="T17" fmla="*/ 1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25"/>
                <a:gd name="T29" fmla="*/ 31 w 31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25">
                  <a:moveTo>
                    <a:pt x="10" y="25"/>
                  </a:moveTo>
                  <a:lnTo>
                    <a:pt x="8" y="25"/>
                  </a:lnTo>
                  <a:lnTo>
                    <a:pt x="31" y="15"/>
                  </a:lnTo>
                  <a:lnTo>
                    <a:pt x="25" y="0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10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31" name="Freeform 627"/>
            <p:cNvSpPr>
              <a:spLocks/>
            </p:cNvSpPr>
            <p:nvPr/>
          </p:nvSpPr>
          <p:spPr bwMode="auto">
            <a:xfrm>
              <a:off x="3992189" y="5510958"/>
              <a:ext cx="19178" cy="28640"/>
            </a:xfrm>
            <a:custGeom>
              <a:avLst/>
              <a:gdLst>
                <a:gd name="T0" fmla="*/ 0 w 17"/>
                <a:gd name="T1" fmla="*/ 1 h 22"/>
                <a:gd name="T2" fmla="*/ 1 w 17"/>
                <a:gd name="T3" fmla="*/ 1 h 22"/>
                <a:gd name="T4" fmla="*/ 1 w 17"/>
                <a:gd name="T5" fmla="*/ 1 h 22"/>
                <a:gd name="T6" fmla="*/ 1 w 17"/>
                <a:gd name="T7" fmla="*/ 0 h 22"/>
                <a:gd name="T8" fmla="*/ 0 w 17"/>
                <a:gd name="T9" fmla="*/ 1 h 22"/>
                <a:gd name="T10" fmla="*/ 1 w 17"/>
                <a:gd name="T11" fmla="*/ 1 h 22"/>
                <a:gd name="T12" fmla="*/ 0 w 17"/>
                <a:gd name="T13" fmla="*/ 1 h 22"/>
                <a:gd name="T14" fmla="*/ 1 w 17"/>
                <a:gd name="T15" fmla="*/ 1 h 22"/>
                <a:gd name="T16" fmla="*/ 1 w 17"/>
                <a:gd name="T17" fmla="*/ 1 h 22"/>
                <a:gd name="T18" fmla="*/ 0 w 17"/>
                <a:gd name="T19" fmla="*/ 1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2"/>
                <a:gd name="T32" fmla="*/ 17 w 17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2">
                  <a:moveTo>
                    <a:pt x="0" y="20"/>
                  </a:moveTo>
                  <a:lnTo>
                    <a:pt x="9" y="18"/>
                  </a:lnTo>
                  <a:lnTo>
                    <a:pt x="17" y="14"/>
                  </a:lnTo>
                  <a:lnTo>
                    <a:pt x="7" y="0"/>
                  </a:lnTo>
                  <a:lnTo>
                    <a:pt x="0" y="4"/>
                  </a:lnTo>
                  <a:lnTo>
                    <a:pt x="7" y="4"/>
                  </a:lnTo>
                  <a:lnTo>
                    <a:pt x="0" y="20"/>
                  </a:lnTo>
                  <a:lnTo>
                    <a:pt x="5" y="22"/>
                  </a:lnTo>
                  <a:lnTo>
                    <a:pt x="9" y="18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32" name="Freeform 628"/>
            <p:cNvSpPr>
              <a:spLocks/>
            </p:cNvSpPr>
            <p:nvPr/>
          </p:nvSpPr>
          <p:spPr bwMode="auto">
            <a:xfrm>
              <a:off x="3975141" y="5510958"/>
              <a:ext cx="23439" cy="26731"/>
            </a:xfrm>
            <a:custGeom>
              <a:avLst/>
              <a:gdLst>
                <a:gd name="T0" fmla="*/ 0 w 17"/>
                <a:gd name="T1" fmla="*/ 1 h 20"/>
                <a:gd name="T2" fmla="*/ 1 w 17"/>
                <a:gd name="T3" fmla="*/ 1 h 20"/>
                <a:gd name="T4" fmla="*/ 1 w 17"/>
                <a:gd name="T5" fmla="*/ 1 h 20"/>
                <a:gd name="T6" fmla="*/ 1 w 17"/>
                <a:gd name="T7" fmla="*/ 1 h 20"/>
                <a:gd name="T8" fmla="*/ 1 w 17"/>
                <a:gd name="T9" fmla="*/ 0 h 20"/>
                <a:gd name="T10" fmla="*/ 1 w 17"/>
                <a:gd name="T11" fmla="*/ 1 h 20"/>
                <a:gd name="T12" fmla="*/ 0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0 w 17"/>
                <a:gd name="T19" fmla="*/ 1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0"/>
                <a:gd name="T32" fmla="*/ 17 w 17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0">
                  <a:moveTo>
                    <a:pt x="0" y="12"/>
                  </a:moveTo>
                  <a:lnTo>
                    <a:pt x="4" y="16"/>
                  </a:lnTo>
                  <a:lnTo>
                    <a:pt x="10" y="20"/>
                  </a:lnTo>
                  <a:lnTo>
                    <a:pt x="17" y="4"/>
                  </a:lnTo>
                  <a:lnTo>
                    <a:pt x="11" y="0"/>
                  </a:lnTo>
                  <a:lnTo>
                    <a:pt x="15" y="4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33" name="Freeform 629"/>
            <p:cNvSpPr>
              <a:spLocks/>
            </p:cNvSpPr>
            <p:nvPr/>
          </p:nvSpPr>
          <p:spPr bwMode="auto">
            <a:xfrm>
              <a:off x="3966619" y="5501411"/>
              <a:ext cx="29831" cy="26731"/>
            </a:xfrm>
            <a:custGeom>
              <a:avLst/>
              <a:gdLst>
                <a:gd name="T0" fmla="*/ 1 w 21"/>
                <a:gd name="T1" fmla="*/ 1 h 23"/>
                <a:gd name="T2" fmla="*/ 0 w 21"/>
                <a:gd name="T3" fmla="*/ 1 h 23"/>
                <a:gd name="T4" fmla="*/ 1 w 21"/>
                <a:gd name="T5" fmla="*/ 1 h 23"/>
                <a:gd name="T6" fmla="*/ 1 w 21"/>
                <a:gd name="T7" fmla="*/ 1 h 23"/>
                <a:gd name="T8" fmla="*/ 1 w 21"/>
                <a:gd name="T9" fmla="*/ 1 h 23"/>
                <a:gd name="T10" fmla="*/ 1 w 21"/>
                <a:gd name="T11" fmla="*/ 0 h 23"/>
                <a:gd name="T12" fmla="*/ 1 w 21"/>
                <a:gd name="T13" fmla="*/ 1 h 23"/>
                <a:gd name="T14" fmla="*/ 1 w 21"/>
                <a:gd name="T15" fmla="*/ 1 h 23"/>
                <a:gd name="T16" fmla="*/ 1 w 21"/>
                <a:gd name="T17" fmla="*/ 0 h 23"/>
                <a:gd name="T18" fmla="*/ 1 w 21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4" y="15"/>
                  </a:moveTo>
                  <a:lnTo>
                    <a:pt x="0" y="11"/>
                  </a:lnTo>
                  <a:lnTo>
                    <a:pt x="6" y="23"/>
                  </a:lnTo>
                  <a:lnTo>
                    <a:pt x="21" y="15"/>
                  </a:lnTo>
                  <a:lnTo>
                    <a:pt x="16" y="4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34" name="Freeform 630"/>
            <p:cNvSpPr>
              <a:spLocks/>
            </p:cNvSpPr>
            <p:nvPr/>
          </p:nvSpPr>
          <p:spPr bwMode="auto">
            <a:xfrm>
              <a:off x="3947441" y="5489954"/>
              <a:ext cx="36224" cy="28640"/>
            </a:xfrm>
            <a:custGeom>
              <a:avLst/>
              <a:gdLst>
                <a:gd name="T0" fmla="*/ 0 w 27"/>
                <a:gd name="T1" fmla="*/ 1 h 25"/>
                <a:gd name="T2" fmla="*/ 1 w 27"/>
                <a:gd name="T3" fmla="*/ 1 h 25"/>
                <a:gd name="T4" fmla="*/ 1 w 27"/>
                <a:gd name="T5" fmla="*/ 1 h 25"/>
                <a:gd name="T6" fmla="*/ 1 w 27"/>
                <a:gd name="T7" fmla="*/ 0 h 25"/>
                <a:gd name="T8" fmla="*/ 0 w 27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5"/>
                <a:gd name="T17" fmla="*/ 27 w 27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5">
                  <a:moveTo>
                    <a:pt x="0" y="14"/>
                  </a:moveTo>
                  <a:lnTo>
                    <a:pt x="19" y="25"/>
                  </a:lnTo>
                  <a:lnTo>
                    <a:pt x="27" y="10"/>
                  </a:lnTo>
                  <a:lnTo>
                    <a:pt x="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35" name="Freeform 631"/>
            <p:cNvSpPr>
              <a:spLocks/>
            </p:cNvSpPr>
            <p:nvPr/>
          </p:nvSpPr>
          <p:spPr bwMode="auto">
            <a:xfrm>
              <a:off x="3917608" y="5474680"/>
              <a:ext cx="42617" cy="32458"/>
            </a:xfrm>
            <a:custGeom>
              <a:avLst/>
              <a:gdLst>
                <a:gd name="T0" fmla="*/ 0 w 29"/>
                <a:gd name="T1" fmla="*/ 1 h 25"/>
                <a:gd name="T2" fmla="*/ 1 w 29"/>
                <a:gd name="T3" fmla="*/ 1 h 25"/>
                <a:gd name="T4" fmla="*/ 1 w 29"/>
                <a:gd name="T5" fmla="*/ 1 h 25"/>
                <a:gd name="T6" fmla="*/ 1 w 29"/>
                <a:gd name="T7" fmla="*/ 1 h 25"/>
                <a:gd name="T8" fmla="*/ 1 w 29"/>
                <a:gd name="T9" fmla="*/ 0 h 25"/>
                <a:gd name="T10" fmla="*/ 1 w 29"/>
                <a:gd name="T11" fmla="*/ 0 h 25"/>
                <a:gd name="T12" fmla="*/ 0 w 29"/>
                <a:gd name="T13" fmla="*/ 1 h 25"/>
                <a:gd name="T14" fmla="*/ 1 w 29"/>
                <a:gd name="T15" fmla="*/ 1 h 25"/>
                <a:gd name="T16" fmla="*/ 0 w 29"/>
                <a:gd name="T17" fmla="*/ 1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25"/>
                <a:gd name="T29" fmla="*/ 29 w 29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25">
                  <a:moveTo>
                    <a:pt x="0" y="11"/>
                  </a:moveTo>
                  <a:lnTo>
                    <a:pt x="2" y="13"/>
                  </a:lnTo>
                  <a:lnTo>
                    <a:pt x="21" y="25"/>
                  </a:lnTo>
                  <a:lnTo>
                    <a:pt x="29" y="1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36" name="Freeform 632"/>
            <p:cNvSpPr>
              <a:spLocks/>
            </p:cNvSpPr>
            <p:nvPr/>
          </p:nvSpPr>
          <p:spPr bwMode="auto">
            <a:xfrm>
              <a:off x="3892037" y="5446039"/>
              <a:ext cx="42617" cy="43914"/>
            </a:xfrm>
            <a:custGeom>
              <a:avLst/>
              <a:gdLst>
                <a:gd name="T0" fmla="*/ 0 w 30"/>
                <a:gd name="T1" fmla="*/ 1 h 34"/>
                <a:gd name="T2" fmla="*/ 1 w 30"/>
                <a:gd name="T3" fmla="*/ 1 h 34"/>
                <a:gd name="T4" fmla="*/ 1 w 30"/>
                <a:gd name="T5" fmla="*/ 1 h 34"/>
                <a:gd name="T6" fmla="*/ 1 w 30"/>
                <a:gd name="T7" fmla="*/ 0 h 34"/>
                <a:gd name="T8" fmla="*/ 0 w 30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4"/>
                <a:gd name="T17" fmla="*/ 30 w 30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4">
                  <a:moveTo>
                    <a:pt x="0" y="9"/>
                  </a:moveTo>
                  <a:lnTo>
                    <a:pt x="19" y="34"/>
                  </a:lnTo>
                  <a:lnTo>
                    <a:pt x="30" y="23"/>
                  </a:lnTo>
                  <a:lnTo>
                    <a:pt x="11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37" name="Freeform 633"/>
            <p:cNvSpPr>
              <a:spLocks/>
            </p:cNvSpPr>
            <p:nvPr/>
          </p:nvSpPr>
          <p:spPr bwMode="auto">
            <a:xfrm>
              <a:off x="3866467" y="5423129"/>
              <a:ext cx="40487" cy="38186"/>
            </a:xfrm>
            <a:custGeom>
              <a:avLst/>
              <a:gdLst>
                <a:gd name="T0" fmla="*/ 1 w 29"/>
                <a:gd name="T1" fmla="*/ 1 h 32"/>
                <a:gd name="T2" fmla="*/ 0 w 29"/>
                <a:gd name="T3" fmla="*/ 1 h 32"/>
                <a:gd name="T4" fmla="*/ 1 w 29"/>
                <a:gd name="T5" fmla="*/ 1 h 32"/>
                <a:gd name="T6" fmla="*/ 1 w 29"/>
                <a:gd name="T7" fmla="*/ 1 h 32"/>
                <a:gd name="T8" fmla="*/ 1 w 29"/>
                <a:gd name="T9" fmla="*/ 1 h 32"/>
                <a:gd name="T10" fmla="*/ 1 w 29"/>
                <a:gd name="T11" fmla="*/ 0 h 32"/>
                <a:gd name="T12" fmla="*/ 1 w 29"/>
                <a:gd name="T13" fmla="*/ 1 h 32"/>
                <a:gd name="T14" fmla="*/ 1 w 29"/>
                <a:gd name="T15" fmla="*/ 0 h 32"/>
                <a:gd name="T16" fmla="*/ 1 w 29"/>
                <a:gd name="T17" fmla="*/ 0 h 32"/>
                <a:gd name="T18" fmla="*/ 1 w 29"/>
                <a:gd name="T19" fmla="*/ 1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2"/>
                <a:gd name="T32" fmla="*/ 29 w 29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2">
                  <a:moveTo>
                    <a:pt x="4" y="15"/>
                  </a:moveTo>
                  <a:lnTo>
                    <a:pt x="0" y="13"/>
                  </a:lnTo>
                  <a:lnTo>
                    <a:pt x="18" y="32"/>
                  </a:lnTo>
                  <a:lnTo>
                    <a:pt x="29" y="23"/>
                  </a:lnTo>
                  <a:lnTo>
                    <a:pt x="14" y="2"/>
                  </a:lnTo>
                  <a:lnTo>
                    <a:pt x="8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38" name="Freeform 634"/>
            <p:cNvSpPr>
              <a:spLocks/>
            </p:cNvSpPr>
            <p:nvPr/>
          </p:nvSpPr>
          <p:spPr bwMode="auto">
            <a:xfrm>
              <a:off x="3836636" y="5417401"/>
              <a:ext cx="40487" cy="19093"/>
            </a:xfrm>
            <a:custGeom>
              <a:avLst/>
              <a:gdLst>
                <a:gd name="T0" fmla="*/ 0 w 29"/>
                <a:gd name="T1" fmla="*/ 1 h 19"/>
                <a:gd name="T2" fmla="*/ 1 w 29"/>
                <a:gd name="T3" fmla="*/ 1 h 19"/>
                <a:gd name="T4" fmla="*/ 1 w 29"/>
                <a:gd name="T5" fmla="*/ 1 h 19"/>
                <a:gd name="T6" fmla="*/ 1 w 29"/>
                <a:gd name="T7" fmla="*/ 1 h 19"/>
                <a:gd name="T8" fmla="*/ 1 w 29"/>
                <a:gd name="T9" fmla="*/ 0 h 19"/>
                <a:gd name="T10" fmla="*/ 1 w 29"/>
                <a:gd name="T11" fmla="*/ 0 h 19"/>
                <a:gd name="T12" fmla="*/ 0 w 29"/>
                <a:gd name="T13" fmla="*/ 1 h 19"/>
                <a:gd name="T14" fmla="*/ 1 w 29"/>
                <a:gd name="T15" fmla="*/ 1 h 19"/>
                <a:gd name="T16" fmla="*/ 0 w 29"/>
                <a:gd name="T17" fmla="*/ 1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19"/>
                <a:gd name="T29" fmla="*/ 29 w 2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19">
                  <a:moveTo>
                    <a:pt x="0" y="13"/>
                  </a:moveTo>
                  <a:lnTo>
                    <a:pt x="2" y="15"/>
                  </a:lnTo>
                  <a:lnTo>
                    <a:pt x="25" y="19"/>
                  </a:lnTo>
                  <a:lnTo>
                    <a:pt x="29" y="4"/>
                  </a:lnTo>
                  <a:lnTo>
                    <a:pt x="6" y="0"/>
                  </a:lnTo>
                  <a:lnTo>
                    <a:pt x="8" y="0"/>
                  </a:lnTo>
                  <a:lnTo>
                    <a:pt x="0" y="13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39" name="Freeform 635"/>
            <p:cNvSpPr>
              <a:spLocks/>
            </p:cNvSpPr>
            <p:nvPr/>
          </p:nvSpPr>
          <p:spPr bwMode="auto">
            <a:xfrm>
              <a:off x="3811065" y="5404038"/>
              <a:ext cx="42617" cy="28640"/>
            </a:xfrm>
            <a:custGeom>
              <a:avLst/>
              <a:gdLst>
                <a:gd name="T0" fmla="*/ 0 w 29"/>
                <a:gd name="T1" fmla="*/ 1 h 25"/>
                <a:gd name="T2" fmla="*/ 1 w 29"/>
                <a:gd name="T3" fmla="*/ 1 h 25"/>
                <a:gd name="T4" fmla="*/ 1 w 29"/>
                <a:gd name="T5" fmla="*/ 1 h 25"/>
                <a:gd name="T6" fmla="*/ 1 w 29"/>
                <a:gd name="T7" fmla="*/ 1 h 25"/>
                <a:gd name="T8" fmla="*/ 1 w 29"/>
                <a:gd name="T9" fmla="*/ 0 h 25"/>
                <a:gd name="T10" fmla="*/ 1 w 29"/>
                <a:gd name="T11" fmla="*/ 1 h 25"/>
                <a:gd name="T12" fmla="*/ 0 w 29"/>
                <a:gd name="T13" fmla="*/ 1 h 25"/>
                <a:gd name="T14" fmla="*/ 1 w 29"/>
                <a:gd name="T15" fmla="*/ 1 h 25"/>
                <a:gd name="T16" fmla="*/ 0 w 29"/>
                <a:gd name="T17" fmla="*/ 1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25"/>
                <a:gd name="T29" fmla="*/ 29 w 29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25">
                  <a:moveTo>
                    <a:pt x="0" y="14"/>
                  </a:moveTo>
                  <a:lnTo>
                    <a:pt x="2" y="16"/>
                  </a:lnTo>
                  <a:lnTo>
                    <a:pt x="21" y="25"/>
                  </a:lnTo>
                  <a:lnTo>
                    <a:pt x="29" y="1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40" name="Freeform 636"/>
            <p:cNvSpPr>
              <a:spLocks/>
            </p:cNvSpPr>
            <p:nvPr/>
          </p:nvSpPr>
          <p:spPr bwMode="auto">
            <a:xfrm>
              <a:off x="3774841" y="5377305"/>
              <a:ext cx="53270" cy="45824"/>
            </a:xfrm>
            <a:custGeom>
              <a:avLst/>
              <a:gdLst>
                <a:gd name="T0" fmla="*/ 0 w 37"/>
                <a:gd name="T1" fmla="*/ 1 h 37"/>
                <a:gd name="T2" fmla="*/ 0 w 37"/>
                <a:gd name="T3" fmla="*/ 1 h 37"/>
                <a:gd name="T4" fmla="*/ 1 w 37"/>
                <a:gd name="T5" fmla="*/ 1 h 37"/>
                <a:gd name="T6" fmla="*/ 1 w 37"/>
                <a:gd name="T7" fmla="*/ 1 h 37"/>
                <a:gd name="T8" fmla="*/ 1 w 37"/>
                <a:gd name="T9" fmla="*/ 0 h 37"/>
                <a:gd name="T10" fmla="*/ 0 w 37"/>
                <a:gd name="T11" fmla="*/ 1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7"/>
                <a:gd name="T20" fmla="*/ 37 w 3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7">
                  <a:moveTo>
                    <a:pt x="0" y="14"/>
                  </a:moveTo>
                  <a:lnTo>
                    <a:pt x="0" y="12"/>
                  </a:lnTo>
                  <a:lnTo>
                    <a:pt x="25" y="37"/>
                  </a:lnTo>
                  <a:lnTo>
                    <a:pt x="37" y="25"/>
                  </a:lnTo>
                  <a:lnTo>
                    <a:pt x="12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41" name="Freeform 637"/>
            <p:cNvSpPr>
              <a:spLocks/>
            </p:cNvSpPr>
            <p:nvPr/>
          </p:nvSpPr>
          <p:spPr bwMode="auto">
            <a:xfrm>
              <a:off x="3738619" y="5348665"/>
              <a:ext cx="53270" cy="45824"/>
            </a:xfrm>
            <a:custGeom>
              <a:avLst/>
              <a:gdLst>
                <a:gd name="T0" fmla="*/ 1 w 37"/>
                <a:gd name="T1" fmla="*/ 1 h 37"/>
                <a:gd name="T2" fmla="*/ 0 w 37"/>
                <a:gd name="T3" fmla="*/ 1 h 37"/>
                <a:gd name="T4" fmla="*/ 1 w 37"/>
                <a:gd name="T5" fmla="*/ 1 h 37"/>
                <a:gd name="T6" fmla="*/ 1 w 37"/>
                <a:gd name="T7" fmla="*/ 1 h 37"/>
                <a:gd name="T8" fmla="*/ 1 w 37"/>
                <a:gd name="T9" fmla="*/ 0 h 37"/>
                <a:gd name="T10" fmla="*/ 1 w 37"/>
                <a:gd name="T11" fmla="*/ 1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7"/>
                <a:gd name="T20" fmla="*/ 37 w 3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7">
                  <a:moveTo>
                    <a:pt x="4" y="6"/>
                  </a:moveTo>
                  <a:lnTo>
                    <a:pt x="0" y="14"/>
                  </a:lnTo>
                  <a:lnTo>
                    <a:pt x="25" y="37"/>
                  </a:lnTo>
                  <a:lnTo>
                    <a:pt x="37" y="23"/>
                  </a:lnTo>
                  <a:lnTo>
                    <a:pt x="10" y="0"/>
                  </a:lnTo>
                  <a:lnTo>
                    <a:pt x="4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42" name="Freeform 638"/>
            <p:cNvSpPr>
              <a:spLocks/>
            </p:cNvSpPr>
            <p:nvPr/>
          </p:nvSpPr>
          <p:spPr bwMode="auto">
            <a:xfrm>
              <a:off x="4697500" y="5344849"/>
              <a:ext cx="17046" cy="19093"/>
            </a:xfrm>
            <a:custGeom>
              <a:avLst/>
              <a:gdLst>
                <a:gd name="T0" fmla="*/ 0 w 12"/>
                <a:gd name="T1" fmla="*/ 1 h 17"/>
                <a:gd name="T2" fmla="*/ 1 w 12"/>
                <a:gd name="T3" fmla="*/ 1 h 17"/>
                <a:gd name="T4" fmla="*/ 1 w 12"/>
                <a:gd name="T5" fmla="*/ 1 h 17"/>
                <a:gd name="T6" fmla="*/ 1 w 12"/>
                <a:gd name="T7" fmla="*/ 0 h 17"/>
                <a:gd name="T8" fmla="*/ 1 w 12"/>
                <a:gd name="T9" fmla="*/ 0 h 17"/>
                <a:gd name="T10" fmla="*/ 0 w 12"/>
                <a:gd name="T11" fmla="*/ 1 h 17"/>
                <a:gd name="T12" fmla="*/ 1 w 12"/>
                <a:gd name="T13" fmla="*/ 1 h 17"/>
                <a:gd name="T14" fmla="*/ 0 w 12"/>
                <a:gd name="T15" fmla="*/ 1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17"/>
                <a:gd name="T26" fmla="*/ 12 w 12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17">
                  <a:moveTo>
                    <a:pt x="0" y="17"/>
                  </a:moveTo>
                  <a:lnTo>
                    <a:pt x="2" y="17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43" name="Freeform 639"/>
            <p:cNvSpPr>
              <a:spLocks/>
            </p:cNvSpPr>
            <p:nvPr/>
          </p:nvSpPr>
          <p:spPr bwMode="auto">
            <a:xfrm>
              <a:off x="4625052" y="5339121"/>
              <a:ext cx="72448" cy="24821"/>
            </a:xfrm>
            <a:custGeom>
              <a:avLst/>
              <a:gdLst>
                <a:gd name="T0" fmla="*/ 0 w 52"/>
                <a:gd name="T1" fmla="*/ 1 h 19"/>
                <a:gd name="T2" fmla="*/ 1 w 52"/>
                <a:gd name="T3" fmla="*/ 1 h 19"/>
                <a:gd name="T4" fmla="*/ 1 w 52"/>
                <a:gd name="T5" fmla="*/ 1 h 19"/>
                <a:gd name="T6" fmla="*/ 1 w 52"/>
                <a:gd name="T7" fmla="*/ 0 h 19"/>
                <a:gd name="T8" fmla="*/ 1 w 52"/>
                <a:gd name="T9" fmla="*/ 0 h 19"/>
                <a:gd name="T10" fmla="*/ 0 w 52"/>
                <a:gd name="T11" fmla="*/ 1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"/>
                <a:gd name="T19" fmla="*/ 0 h 19"/>
                <a:gd name="T20" fmla="*/ 52 w 52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" h="19">
                  <a:moveTo>
                    <a:pt x="0" y="15"/>
                  </a:moveTo>
                  <a:lnTo>
                    <a:pt x="50" y="19"/>
                  </a:lnTo>
                  <a:lnTo>
                    <a:pt x="52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44" name="Freeform 640"/>
            <p:cNvSpPr>
              <a:spLocks/>
            </p:cNvSpPr>
            <p:nvPr/>
          </p:nvSpPr>
          <p:spPr bwMode="auto">
            <a:xfrm>
              <a:off x="4499330" y="5312390"/>
              <a:ext cx="132113" cy="45824"/>
            </a:xfrm>
            <a:custGeom>
              <a:avLst/>
              <a:gdLst>
                <a:gd name="T0" fmla="*/ 1 w 98"/>
                <a:gd name="T1" fmla="*/ 1 h 38"/>
                <a:gd name="T2" fmla="*/ 0 w 98"/>
                <a:gd name="T3" fmla="*/ 1 h 38"/>
                <a:gd name="T4" fmla="*/ 1 w 98"/>
                <a:gd name="T5" fmla="*/ 1 h 38"/>
                <a:gd name="T6" fmla="*/ 1 w 98"/>
                <a:gd name="T7" fmla="*/ 1 h 38"/>
                <a:gd name="T8" fmla="*/ 1 w 98"/>
                <a:gd name="T9" fmla="*/ 0 h 38"/>
                <a:gd name="T10" fmla="*/ 0 w 98"/>
                <a:gd name="T11" fmla="*/ 0 h 38"/>
                <a:gd name="T12" fmla="*/ 1 w 98"/>
                <a:gd name="T13" fmla="*/ 0 h 38"/>
                <a:gd name="T14" fmla="*/ 1 w 98"/>
                <a:gd name="T15" fmla="*/ 0 h 38"/>
                <a:gd name="T16" fmla="*/ 0 w 98"/>
                <a:gd name="T17" fmla="*/ 0 h 38"/>
                <a:gd name="T18" fmla="*/ 1 w 98"/>
                <a:gd name="T19" fmla="*/ 1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8"/>
                <a:gd name="T31" fmla="*/ 0 h 38"/>
                <a:gd name="T32" fmla="*/ 98 w 98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8" h="38">
                  <a:moveTo>
                    <a:pt x="4" y="15"/>
                  </a:moveTo>
                  <a:lnTo>
                    <a:pt x="0" y="15"/>
                  </a:lnTo>
                  <a:lnTo>
                    <a:pt x="94" y="38"/>
                  </a:lnTo>
                  <a:lnTo>
                    <a:pt x="98" y="23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45" name="Freeform 641"/>
            <p:cNvSpPr>
              <a:spLocks/>
            </p:cNvSpPr>
            <p:nvPr/>
          </p:nvSpPr>
          <p:spPr bwMode="auto">
            <a:xfrm>
              <a:off x="4452452" y="5312390"/>
              <a:ext cx="51141" cy="32458"/>
            </a:xfrm>
            <a:custGeom>
              <a:avLst/>
              <a:gdLst>
                <a:gd name="T0" fmla="*/ 1 w 37"/>
                <a:gd name="T1" fmla="*/ 1 h 25"/>
                <a:gd name="T2" fmla="*/ 1 w 37"/>
                <a:gd name="T3" fmla="*/ 1 h 25"/>
                <a:gd name="T4" fmla="*/ 1 w 37"/>
                <a:gd name="T5" fmla="*/ 1 h 25"/>
                <a:gd name="T6" fmla="*/ 1 w 37"/>
                <a:gd name="T7" fmla="*/ 0 h 25"/>
                <a:gd name="T8" fmla="*/ 0 w 37"/>
                <a:gd name="T9" fmla="*/ 1 h 25"/>
                <a:gd name="T10" fmla="*/ 0 w 37"/>
                <a:gd name="T11" fmla="*/ 1 h 25"/>
                <a:gd name="T12" fmla="*/ 0 w 37"/>
                <a:gd name="T13" fmla="*/ 1 h 25"/>
                <a:gd name="T14" fmla="*/ 0 w 37"/>
                <a:gd name="T15" fmla="*/ 1 h 25"/>
                <a:gd name="T16" fmla="*/ 1 w 37"/>
                <a:gd name="T17" fmla="*/ 1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25"/>
                <a:gd name="T29" fmla="*/ 37 w 37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25">
                  <a:moveTo>
                    <a:pt x="6" y="23"/>
                  </a:moveTo>
                  <a:lnTo>
                    <a:pt x="4" y="25"/>
                  </a:lnTo>
                  <a:lnTo>
                    <a:pt x="37" y="15"/>
                  </a:lnTo>
                  <a:lnTo>
                    <a:pt x="33" y="0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46" name="Freeform 642"/>
            <p:cNvSpPr>
              <a:spLocks/>
            </p:cNvSpPr>
            <p:nvPr/>
          </p:nvSpPr>
          <p:spPr bwMode="auto">
            <a:xfrm>
              <a:off x="4401310" y="5325756"/>
              <a:ext cx="57533" cy="32458"/>
            </a:xfrm>
            <a:custGeom>
              <a:avLst/>
              <a:gdLst>
                <a:gd name="T0" fmla="*/ 1 w 42"/>
                <a:gd name="T1" fmla="*/ 1 h 29"/>
                <a:gd name="T2" fmla="*/ 1 w 42"/>
                <a:gd name="T3" fmla="*/ 1 h 29"/>
                <a:gd name="T4" fmla="*/ 1 w 42"/>
                <a:gd name="T5" fmla="*/ 1 h 29"/>
                <a:gd name="T6" fmla="*/ 1 w 42"/>
                <a:gd name="T7" fmla="*/ 0 h 29"/>
                <a:gd name="T8" fmla="*/ 1 w 42"/>
                <a:gd name="T9" fmla="*/ 1 h 29"/>
                <a:gd name="T10" fmla="*/ 0 w 42"/>
                <a:gd name="T11" fmla="*/ 1 h 29"/>
                <a:gd name="T12" fmla="*/ 1 w 42"/>
                <a:gd name="T13" fmla="*/ 1 h 29"/>
                <a:gd name="T14" fmla="*/ 0 w 42"/>
                <a:gd name="T15" fmla="*/ 1 h 29"/>
                <a:gd name="T16" fmla="*/ 1 w 42"/>
                <a:gd name="T17" fmla="*/ 1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29"/>
                <a:gd name="T29" fmla="*/ 42 w 4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29">
                  <a:moveTo>
                    <a:pt x="10" y="27"/>
                  </a:moveTo>
                  <a:lnTo>
                    <a:pt x="8" y="29"/>
                  </a:lnTo>
                  <a:lnTo>
                    <a:pt x="42" y="14"/>
                  </a:lnTo>
                  <a:lnTo>
                    <a:pt x="36" y="0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10" y="2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47" name="Freeform 643"/>
            <p:cNvSpPr>
              <a:spLocks/>
            </p:cNvSpPr>
            <p:nvPr/>
          </p:nvSpPr>
          <p:spPr bwMode="auto">
            <a:xfrm>
              <a:off x="4358695" y="5344849"/>
              <a:ext cx="59663" cy="40096"/>
            </a:xfrm>
            <a:custGeom>
              <a:avLst/>
              <a:gdLst>
                <a:gd name="T0" fmla="*/ 1 w 39"/>
                <a:gd name="T1" fmla="*/ 1 h 36"/>
                <a:gd name="T2" fmla="*/ 1 w 39"/>
                <a:gd name="T3" fmla="*/ 1 h 36"/>
                <a:gd name="T4" fmla="*/ 1 w 39"/>
                <a:gd name="T5" fmla="*/ 1 h 36"/>
                <a:gd name="T6" fmla="*/ 1 w 39"/>
                <a:gd name="T7" fmla="*/ 0 h 36"/>
                <a:gd name="T8" fmla="*/ 1 w 39"/>
                <a:gd name="T9" fmla="*/ 1 h 36"/>
                <a:gd name="T10" fmla="*/ 0 w 39"/>
                <a:gd name="T11" fmla="*/ 1 h 36"/>
                <a:gd name="T12" fmla="*/ 1 w 39"/>
                <a:gd name="T13" fmla="*/ 1 h 36"/>
                <a:gd name="T14" fmla="*/ 0 w 39"/>
                <a:gd name="T15" fmla="*/ 1 h 36"/>
                <a:gd name="T16" fmla="*/ 1 w 39"/>
                <a:gd name="T17" fmla="*/ 1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36"/>
                <a:gd name="T29" fmla="*/ 39 w 39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36">
                  <a:moveTo>
                    <a:pt x="14" y="34"/>
                  </a:moveTo>
                  <a:lnTo>
                    <a:pt x="12" y="36"/>
                  </a:lnTo>
                  <a:lnTo>
                    <a:pt x="39" y="11"/>
                  </a:lnTo>
                  <a:lnTo>
                    <a:pt x="29" y="0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14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48" name="Freeform 644"/>
            <p:cNvSpPr>
              <a:spLocks/>
            </p:cNvSpPr>
            <p:nvPr/>
          </p:nvSpPr>
          <p:spPr bwMode="auto">
            <a:xfrm>
              <a:off x="4345908" y="5373488"/>
              <a:ext cx="38355" cy="34367"/>
            </a:xfrm>
            <a:custGeom>
              <a:avLst/>
              <a:gdLst>
                <a:gd name="T0" fmla="*/ 1 w 29"/>
                <a:gd name="T1" fmla="*/ 1 h 30"/>
                <a:gd name="T2" fmla="*/ 1 w 29"/>
                <a:gd name="T3" fmla="*/ 1 h 30"/>
                <a:gd name="T4" fmla="*/ 1 w 29"/>
                <a:gd name="T5" fmla="*/ 1 h 30"/>
                <a:gd name="T6" fmla="*/ 1 w 29"/>
                <a:gd name="T7" fmla="*/ 0 h 30"/>
                <a:gd name="T8" fmla="*/ 1 w 29"/>
                <a:gd name="T9" fmla="*/ 1 h 30"/>
                <a:gd name="T10" fmla="*/ 0 w 29"/>
                <a:gd name="T11" fmla="*/ 1 h 30"/>
                <a:gd name="T12" fmla="*/ 1 w 29"/>
                <a:gd name="T13" fmla="*/ 1 h 30"/>
                <a:gd name="T14" fmla="*/ 0 w 29"/>
                <a:gd name="T15" fmla="*/ 1 h 30"/>
                <a:gd name="T16" fmla="*/ 0 w 29"/>
                <a:gd name="T17" fmla="*/ 1 h 30"/>
                <a:gd name="T18" fmla="*/ 1 w 29"/>
                <a:gd name="T19" fmla="*/ 1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0"/>
                <a:gd name="T32" fmla="*/ 29 w 29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0">
                  <a:moveTo>
                    <a:pt x="15" y="25"/>
                  </a:moveTo>
                  <a:lnTo>
                    <a:pt x="13" y="30"/>
                  </a:lnTo>
                  <a:lnTo>
                    <a:pt x="29" y="9"/>
                  </a:lnTo>
                  <a:lnTo>
                    <a:pt x="15" y="0"/>
                  </a:lnTo>
                  <a:lnTo>
                    <a:pt x="2" y="21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5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49" name="Freeform 645"/>
            <p:cNvSpPr>
              <a:spLocks/>
            </p:cNvSpPr>
            <p:nvPr/>
          </p:nvSpPr>
          <p:spPr bwMode="auto">
            <a:xfrm>
              <a:off x="4345908" y="5398309"/>
              <a:ext cx="19178" cy="45824"/>
            </a:xfrm>
            <a:custGeom>
              <a:avLst/>
              <a:gdLst>
                <a:gd name="T0" fmla="*/ 1 w 17"/>
                <a:gd name="T1" fmla="*/ 1 h 36"/>
                <a:gd name="T2" fmla="*/ 1 w 17"/>
                <a:gd name="T3" fmla="*/ 0 h 36"/>
                <a:gd name="T4" fmla="*/ 0 w 17"/>
                <a:gd name="T5" fmla="*/ 0 h 36"/>
                <a:gd name="T6" fmla="*/ 1 w 17"/>
                <a:gd name="T7" fmla="*/ 1 h 36"/>
                <a:gd name="T8" fmla="*/ 1 w 17"/>
                <a:gd name="T9" fmla="*/ 1 h 36"/>
                <a:gd name="T10" fmla="*/ 1 w 17"/>
                <a:gd name="T11" fmla="*/ 1 h 36"/>
                <a:gd name="T12" fmla="*/ 1 w 17"/>
                <a:gd name="T13" fmla="*/ 1 h 36"/>
                <a:gd name="T14" fmla="*/ 1 w 17"/>
                <a:gd name="T15" fmla="*/ 1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"/>
                <a:gd name="T25" fmla="*/ 0 h 36"/>
                <a:gd name="T26" fmla="*/ 17 w 17"/>
                <a:gd name="T27" fmla="*/ 36 h 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" h="36">
                  <a:moveTo>
                    <a:pt x="17" y="34"/>
                  </a:moveTo>
                  <a:lnTo>
                    <a:pt x="15" y="0"/>
                  </a:lnTo>
                  <a:lnTo>
                    <a:pt x="0" y="0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17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50" name="Freeform 646"/>
            <p:cNvSpPr>
              <a:spLocks/>
            </p:cNvSpPr>
            <p:nvPr/>
          </p:nvSpPr>
          <p:spPr bwMode="auto">
            <a:xfrm>
              <a:off x="4345908" y="5442224"/>
              <a:ext cx="29831" cy="55370"/>
            </a:xfrm>
            <a:custGeom>
              <a:avLst/>
              <a:gdLst>
                <a:gd name="T0" fmla="*/ 1 w 23"/>
                <a:gd name="T1" fmla="*/ 1 h 46"/>
                <a:gd name="T2" fmla="*/ 1 w 23"/>
                <a:gd name="T3" fmla="*/ 1 h 46"/>
                <a:gd name="T4" fmla="*/ 1 w 23"/>
                <a:gd name="T5" fmla="*/ 0 h 46"/>
                <a:gd name="T6" fmla="*/ 0 w 23"/>
                <a:gd name="T7" fmla="*/ 1 h 46"/>
                <a:gd name="T8" fmla="*/ 1 w 23"/>
                <a:gd name="T9" fmla="*/ 1 h 46"/>
                <a:gd name="T10" fmla="*/ 1 w 23"/>
                <a:gd name="T11" fmla="*/ 1 h 46"/>
                <a:gd name="T12" fmla="*/ 1 w 23"/>
                <a:gd name="T13" fmla="*/ 1 h 46"/>
                <a:gd name="T14" fmla="*/ 1 w 23"/>
                <a:gd name="T15" fmla="*/ 1 h 46"/>
                <a:gd name="T16" fmla="*/ 1 w 23"/>
                <a:gd name="T17" fmla="*/ 1 h 46"/>
                <a:gd name="T18" fmla="*/ 1 w 23"/>
                <a:gd name="T19" fmla="*/ 1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46"/>
                <a:gd name="T32" fmla="*/ 23 w 23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46">
                  <a:moveTo>
                    <a:pt x="21" y="46"/>
                  </a:moveTo>
                  <a:lnTo>
                    <a:pt x="21" y="44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46"/>
                  </a:lnTo>
                  <a:lnTo>
                    <a:pt x="6" y="44"/>
                  </a:lnTo>
                  <a:lnTo>
                    <a:pt x="21" y="46"/>
                  </a:lnTo>
                  <a:lnTo>
                    <a:pt x="23" y="44"/>
                  </a:lnTo>
                  <a:lnTo>
                    <a:pt x="21" y="44"/>
                  </a:lnTo>
                  <a:lnTo>
                    <a:pt x="21" y="4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51" name="Freeform 647"/>
            <p:cNvSpPr>
              <a:spLocks/>
            </p:cNvSpPr>
            <p:nvPr/>
          </p:nvSpPr>
          <p:spPr bwMode="auto">
            <a:xfrm>
              <a:off x="4350171" y="5491863"/>
              <a:ext cx="23439" cy="45824"/>
            </a:xfrm>
            <a:custGeom>
              <a:avLst/>
              <a:gdLst>
                <a:gd name="T0" fmla="*/ 1 w 17"/>
                <a:gd name="T1" fmla="*/ 1 h 37"/>
                <a:gd name="T2" fmla="*/ 1 w 17"/>
                <a:gd name="T3" fmla="*/ 1 h 37"/>
                <a:gd name="T4" fmla="*/ 1 w 17"/>
                <a:gd name="T5" fmla="*/ 1 h 37"/>
                <a:gd name="T6" fmla="*/ 1 w 17"/>
                <a:gd name="T7" fmla="*/ 0 h 37"/>
                <a:gd name="T8" fmla="*/ 0 w 17"/>
                <a:gd name="T9" fmla="*/ 1 h 37"/>
                <a:gd name="T10" fmla="*/ 0 w 17"/>
                <a:gd name="T11" fmla="*/ 1 h 37"/>
                <a:gd name="T12" fmla="*/ 1 w 17"/>
                <a:gd name="T13" fmla="*/ 1 h 37"/>
                <a:gd name="T14" fmla="*/ 1 w 17"/>
                <a:gd name="T15" fmla="*/ 1 h 37"/>
                <a:gd name="T16" fmla="*/ 1 w 17"/>
                <a:gd name="T17" fmla="*/ 1 h 37"/>
                <a:gd name="T18" fmla="*/ 1 w 17"/>
                <a:gd name="T19" fmla="*/ 1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37"/>
                <a:gd name="T32" fmla="*/ 17 w 17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37">
                  <a:moveTo>
                    <a:pt x="13" y="37"/>
                  </a:moveTo>
                  <a:lnTo>
                    <a:pt x="15" y="33"/>
                  </a:lnTo>
                  <a:lnTo>
                    <a:pt x="17" y="2"/>
                  </a:lnTo>
                  <a:lnTo>
                    <a:pt x="2" y="0"/>
                  </a:lnTo>
                  <a:lnTo>
                    <a:pt x="0" y="31"/>
                  </a:lnTo>
                  <a:lnTo>
                    <a:pt x="0" y="27"/>
                  </a:lnTo>
                  <a:lnTo>
                    <a:pt x="13" y="37"/>
                  </a:lnTo>
                  <a:lnTo>
                    <a:pt x="15" y="35"/>
                  </a:lnTo>
                  <a:lnTo>
                    <a:pt x="15" y="33"/>
                  </a:lnTo>
                  <a:lnTo>
                    <a:pt x="13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52" name="Freeform 648"/>
            <p:cNvSpPr>
              <a:spLocks/>
            </p:cNvSpPr>
            <p:nvPr/>
          </p:nvSpPr>
          <p:spPr bwMode="auto">
            <a:xfrm>
              <a:off x="4339516" y="5528141"/>
              <a:ext cx="27702" cy="28640"/>
            </a:xfrm>
            <a:custGeom>
              <a:avLst/>
              <a:gdLst>
                <a:gd name="T0" fmla="*/ 1 w 21"/>
                <a:gd name="T1" fmla="*/ 1 h 25"/>
                <a:gd name="T2" fmla="*/ 1 w 21"/>
                <a:gd name="T3" fmla="*/ 1 h 25"/>
                <a:gd name="T4" fmla="*/ 1 w 21"/>
                <a:gd name="T5" fmla="*/ 1 h 25"/>
                <a:gd name="T6" fmla="*/ 1 w 21"/>
                <a:gd name="T7" fmla="*/ 0 h 25"/>
                <a:gd name="T8" fmla="*/ 0 w 21"/>
                <a:gd name="T9" fmla="*/ 1 h 25"/>
                <a:gd name="T10" fmla="*/ 1 w 21"/>
                <a:gd name="T11" fmla="*/ 1 h 25"/>
                <a:gd name="T12" fmla="*/ 1 w 21"/>
                <a:gd name="T13" fmla="*/ 1 h 25"/>
                <a:gd name="T14" fmla="*/ 1 w 21"/>
                <a:gd name="T15" fmla="*/ 1 h 25"/>
                <a:gd name="T16" fmla="*/ 1 w 21"/>
                <a:gd name="T17" fmla="*/ 1 h 25"/>
                <a:gd name="T18" fmla="*/ 1 w 21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8" y="25"/>
                  </a:moveTo>
                  <a:lnTo>
                    <a:pt x="11" y="21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4" y="10"/>
                  </a:lnTo>
                  <a:lnTo>
                    <a:pt x="8" y="25"/>
                  </a:lnTo>
                  <a:lnTo>
                    <a:pt x="10" y="23"/>
                  </a:lnTo>
                  <a:lnTo>
                    <a:pt x="11" y="21"/>
                  </a:lnTo>
                  <a:lnTo>
                    <a:pt x="8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53" name="Freeform 649"/>
            <p:cNvSpPr>
              <a:spLocks/>
            </p:cNvSpPr>
            <p:nvPr/>
          </p:nvSpPr>
          <p:spPr bwMode="auto">
            <a:xfrm>
              <a:off x="4303292" y="5537687"/>
              <a:ext cx="46878" cy="26731"/>
            </a:xfrm>
            <a:custGeom>
              <a:avLst/>
              <a:gdLst>
                <a:gd name="T0" fmla="*/ 1 w 35"/>
                <a:gd name="T1" fmla="*/ 1 h 21"/>
                <a:gd name="T2" fmla="*/ 1 w 35"/>
                <a:gd name="T3" fmla="*/ 1 h 21"/>
                <a:gd name="T4" fmla="*/ 1 w 35"/>
                <a:gd name="T5" fmla="*/ 0 h 21"/>
                <a:gd name="T6" fmla="*/ 0 w 35"/>
                <a:gd name="T7" fmla="*/ 1 h 21"/>
                <a:gd name="T8" fmla="*/ 1 w 35"/>
                <a:gd name="T9" fmla="*/ 1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1"/>
                <a:gd name="T17" fmla="*/ 35 w 35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1">
                  <a:moveTo>
                    <a:pt x="2" y="21"/>
                  </a:moveTo>
                  <a:lnTo>
                    <a:pt x="35" y="15"/>
                  </a:lnTo>
                  <a:lnTo>
                    <a:pt x="31" y="0"/>
                  </a:lnTo>
                  <a:lnTo>
                    <a:pt x="0" y="5"/>
                  </a:lnTo>
                  <a:lnTo>
                    <a:pt x="2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54" name="Freeform 650"/>
            <p:cNvSpPr>
              <a:spLocks/>
            </p:cNvSpPr>
            <p:nvPr/>
          </p:nvSpPr>
          <p:spPr bwMode="auto">
            <a:xfrm>
              <a:off x="4256414" y="5541506"/>
              <a:ext cx="49009" cy="24821"/>
            </a:xfrm>
            <a:custGeom>
              <a:avLst/>
              <a:gdLst>
                <a:gd name="T0" fmla="*/ 1 w 35"/>
                <a:gd name="T1" fmla="*/ 1 h 18"/>
                <a:gd name="T2" fmla="*/ 1 w 35"/>
                <a:gd name="T3" fmla="*/ 1 h 18"/>
                <a:gd name="T4" fmla="*/ 1 w 35"/>
                <a:gd name="T5" fmla="*/ 1 h 18"/>
                <a:gd name="T6" fmla="*/ 1 w 35"/>
                <a:gd name="T7" fmla="*/ 0 h 18"/>
                <a:gd name="T8" fmla="*/ 1 w 35"/>
                <a:gd name="T9" fmla="*/ 1 h 18"/>
                <a:gd name="T10" fmla="*/ 0 w 35"/>
                <a:gd name="T11" fmla="*/ 1 h 18"/>
                <a:gd name="T12" fmla="*/ 1 w 35"/>
                <a:gd name="T13" fmla="*/ 1 h 18"/>
                <a:gd name="T14" fmla="*/ 0 w 35"/>
                <a:gd name="T15" fmla="*/ 1 h 18"/>
                <a:gd name="T16" fmla="*/ 1 w 35"/>
                <a:gd name="T17" fmla="*/ 1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18"/>
                <a:gd name="T29" fmla="*/ 35 w 35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18">
                  <a:moveTo>
                    <a:pt x="4" y="18"/>
                  </a:moveTo>
                  <a:lnTo>
                    <a:pt x="2" y="18"/>
                  </a:lnTo>
                  <a:lnTo>
                    <a:pt x="35" y="16"/>
                  </a:lnTo>
                  <a:lnTo>
                    <a:pt x="33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4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55" name="Freeform 651"/>
            <p:cNvSpPr>
              <a:spLocks/>
            </p:cNvSpPr>
            <p:nvPr/>
          </p:nvSpPr>
          <p:spPr bwMode="auto">
            <a:xfrm>
              <a:off x="4207403" y="5547233"/>
              <a:ext cx="51141" cy="28640"/>
            </a:xfrm>
            <a:custGeom>
              <a:avLst/>
              <a:gdLst>
                <a:gd name="T0" fmla="*/ 1 w 38"/>
                <a:gd name="T1" fmla="*/ 1 h 27"/>
                <a:gd name="T2" fmla="*/ 1 w 38"/>
                <a:gd name="T3" fmla="*/ 1 h 27"/>
                <a:gd name="T4" fmla="*/ 1 w 38"/>
                <a:gd name="T5" fmla="*/ 1 h 27"/>
                <a:gd name="T6" fmla="*/ 1 w 38"/>
                <a:gd name="T7" fmla="*/ 0 h 27"/>
                <a:gd name="T8" fmla="*/ 0 w 38"/>
                <a:gd name="T9" fmla="*/ 1 h 27"/>
                <a:gd name="T10" fmla="*/ 1 w 38"/>
                <a:gd name="T11" fmla="*/ 1 h 27"/>
                <a:gd name="T12" fmla="*/ 1 w 38"/>
                <a:gd name="T13" fmla="*/ 1 h 27"/>
                <a:gd name="T14" fmla="*/ 1 w 38"/>
                <a:gd name="T15" fmla="*/ 1 h 27"/>
                <a:gd name="T16" fmla="*/ 1 w 38"/>
                <a:gd name="T17" fmla="*/ 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8"/>
                <a:gd name="T28" fmla="*/ 0 h 27"/>
                <a:gd name="T29" fmla="*/ 38 w 38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8" h="27">
                  <a:moveTo>
                    <a:pt x="4" y="27"/>
                  </a:moveTo>
                  <a:lnTo>
                    <a:pt x="6" y="27"/>
                  </a:lnTo>
                  <a:lnTo>
                    <a:pt x="38" y="16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4" y="27"/>
                  </a:lnTo>
                  <a:lnTo>
                    <a:pt x="6" y="27"/>
                  </a:lnTo>
                  <a:lnTo>
                    <a:pt x="4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56" name="Freeform 652"/>
            <p:cNvSpPr>
              <a:spLocks/>
            </p:cNvSpPr>
            <p:nvPr/>
          </p:nvSpPr>
          <p:spPr bwMode="auto">
            <a:xfrm>
              <a:off x="4179703" y="5560599"/>
              <a:ext cx="34094" cy="22912"/>
            </a:xfrm>
            <a:custGeom>
              <a:avLst/>
              <a:gdLst>
                <a:gd name="T0" fmla="*/ 1 w 25"/>
                <a:gd name="T1" fmla="*/ 1 h 19"/>
                <a:gd name="T2" fmla="*/ 1 w 25"/>
                <a:gd name="T3" fmla="*/ 1 h 19"/>
                <a:gd name="T4" fmla="*/ 1 w 25"/>
                <a:gd name="T5" fmla="*/ 1 h 19"/>
                <a:gd name="T6" fmla="*/ 1 w 25"/>
                <a:gd name="T7" fmla="*/ 0 h 19"/>
                <a:gd name="T8" fmla="*/ 0 w 25"/>
                <a:gd name="T9" fmla="*/ 1 h 19"/>
                <a:gd name="T10" fmla="*/ 1 w 25"/>
                <a:gd name="T11" fmla="*/ 1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19"/>
                <a:gd name="T20" fmla="*/ 25 w 25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19">
                  <a:moveTo>
                    <a:pt x="2" y="11"/>
                  </a:moveTo>
                  <a:lnTo>
                    <a:pt x="4" y="19"/>
                  </a:lnTo>
                  <a:lnTo>
                    <a:pt x="25" y="15"/>
                  </a:lnTo>
                  <a:lnTo>
                    <a:pt x="23" y="0"/>
                  </a:lnTo>
                  <a:lnTo>
                    <a:pt x="0" y="4"/>
                  </a:lnTo>
                  <a:lnTo>
                    <a:pt x="2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57" name="Freeform 653"/>
            <p:cNvSpPr>
              <a:spLocks/>
            </p:cNvSpPr>
            <p:nvPr/>
          </p:nvSpPr>
          <p:spPr bwMode="auto">
            <a:xfrm>
              <a:off x="4885014" y="5398309"/>
              <a:ext cx="34094" cy="34367"/>
            </a:xfrm>
            <a:custGeom>
              <a:avLst/>
              <a:gdLst>
                <a:gd name="T0" fmla="*/ 0 w 23"/>
                <a:gd name="T1" fmla="*/ 1 h 26"/>
                <a:gd name="T2" fmla="*/ 1 w 23"/>
                <a:gd name="T3" fmla="*/ 1 h 26"/>
                <a:gd name="T4" fmla="*/ 1 w 23"/>
                <a:gd name="T5" fmla="*/ 1 h 26"/>
                <a:gd name="T6" fmla="*/ 1 w 23"/>
                <a:gd name="T7" fmla="*/ 1 h 26"/>
                <a:gd name="T8" fmla="*/ 1 w 23"/>
                <a:gd name="T9" fmla="*/ 0 h 26"/>
                <a:gd name="T10" fmla="*/ 1 w 23"/>
                <a:gd name="T11" fmla="*/ 1 h 26"/>
                <a:gd name="T12" fmla="*/ 1 w 23"/>
                <a:gd name="T13" fmla="*/ 0 h 26"/>
                <a:gd name="T14" fmla="*/ 0 w 23"/>
                <a:gd name="T15" fmla="*/ 1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26"/>
                <a:gd name="T26" fmla="*/ 23 w 23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26">
                  <a:moveTo>
                    <a:pt x="0" y="9"/>
                  </a:moveTo>
                  <a:lnTo>
                    <a:pt x="10" y="26"/>
                  </a:lnTo>
                  <a:lnTo>
                    <a:pt x="23" y="19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0" y="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58" name="Freeform 654"/>
            <p:cNvSpPr>
              <a:spLocks/>
            </p:cNvSpPr>
            <p:nvPr/>
          </p:nvSpPr>
          <p:spPr bwMode="auto">
            <a:xfrm>
              <a:off x="4857313" y="5356304"/>
              <a:ext cx="49009" cy="55370"/>
            </a:xfrm>
            <a:custGeom>
              <a:avLst/>
              <a:gdLst>
                <a:gd name="T0" fmla="*/ 1 w 35"/>
                <a:gd name="T1" fmla="*/ 1 h 46"/>
                <a:gd name="T2" fmla="*/ 0 w 35"/>
                <a:gd name="T3" fmla="*/ 1 h 46"/>
                <a:gd name="T4" fmla="*/ 1 w 35"/>
                <a:gd name="T5" fmla="*/ 1 h 46"/>
                <a:gd name="T6" fmla="*/ 1 w 35"/>
                <a:gd name="T7" fmla="*/ 1 h 46"/>
                <a:gd name="T8" fmla="*/ 1 w 35"/>
                <a:gd name="T9" fmla="*/ 1 h 46"/>
                <a:gd name="T10" fmla="*/ 1 w 35"/>
                <a:gd name="T11" fmla="*/ 0 h 46"/>
                <a:gd name="T12" fmla="*/ 1 w 35"/>
                <a:gd name="T13" fmla="*/ 1 h 46"/>
                <a:gd name="T14" fmla="*/ 1 w 35"/>
                <a:gd name="T15" fmla="*/ 0 h 46"/>
                <a:gd name="T16" fmla="*/ 1 w 35"/>
                <a:gd name="T17" fmla="*/ 0 h 46"/>
                <a:gd name="T18" fmla="*/ 1 w 35"/>
                <a:gd name="T19" fmla="*/ 1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46"/>
                <a:gd name="T32" fmla="*/ 35 w 35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46">
                  <a:moveTo>
                    <a:pt x="2" y="14"/>
                  </a:moveTo>
                  <a:lnTo>
                    <a:pt x="0" y="12"/>
                  </a:lnTo>
                  <a:lnTo>
                    <a:pt x="21" y="46"/>
                  </a:lnTo>
                  <a:lnTo>
                    <a:pt x="35" y="37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2" y="1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59" name="Freeform 655"/>
            <p:cNvSpPr>
              <a:spLocks/>
            </p:cNvSpPr>
            <p:nvPr/>
          </p:nvSpPr>
          <p:spPr bwMode="auto">
            <a:xfrm>
              <a:off x="4833874" y="5344849"/>
              <a:ext cx="36224" cy="28640"/>
            </a:xfrm>
            <a:custGeom>
              <a:avLst/>
              <a:gdLst>
                <a:gd name="T0" fmla="*/ 1 w 27"/>
                <a:gd name="T1" fmla="*/ 1 h 25"/>
                <a:gd name="T2" fmla="*/ 0 w 27"/>
                <a:gd name="T3" fmla="*/ 1 h 25"/>
                <a:gd name="T4" fmla="*/ 1 w 27"/>
                <a:gd name="T5" fmla="*/ 1 h 25"/>
                <a:gd name="T6" fmla="*/ 1 w 27"/>
                <a:gd name="T7" fmla="*/ 1 h 25"/>
                <a:gd name="T8" fmla="*/ 1 w 27"/>
                <a:gd name="T9" fmla="*/ 1 h 25"/>
                <a:gd name="T10" fmla="*/ 1 w 27"/>
                <a:gd name="T11" fmla="*/ 0 h 25"/>
                <a:gd name="T12" fmla="*/ 1 w 27"/>
                <a:gd name="T13" fmla="*/ 1 h 25"/>
                <a:gd name="T14" fmla="*/ 1 w 27"/>
                <a:gd name="T15" fmla="*/ 0 h 25"/>
                <a:gd name="T16" fmla="*/ 1 w 27"/>
                <a:gd name="T17" fmla="*/ 0 h 25"/>
                <a:gd name="T18" fmla="*/ 1 w 27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5"/>
                <a:gd name="T32" fmla="*/ 27 w 2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5">
                  <a:moveTo>
                    <a:pt x="4" y="17"/>
                  </a:moveTo>
                  <a:lnTo>
                    <a:pt x="0" y="15"/>
                  </a:lnTo>
                  <a:lnTo>
                    <a:pt x="19" y="25"/>
                  </a:lnTo>
                  <a:lnTo>
                    <a:pt x="27" y="11"/>
                  </a:lnTo>
                  <a:lnTo>
                    <a:pt x="7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60" name="Freeform 656"/>
            <p:cNvSpPr>
              <a:spLocks/>
            </p:cNvSpPr>
            <p:nvPr/>
          </p:nvSpPr>
          <p:spPr bwMode="auto">
            <a:xfrm>
              <a:off x="4776341" y="5339121"/>
              <a:ext cx="63926" cy="24821"/>
            </a:xfrm>
            <a:custGeom>
              <a:avLst/>
              <a:gdLst>
                <a:gd name="T0" fmla="*/ 0 w 48"/>
                <a:gd name="T1" fmla="*/ 1 h 19"/>
                <a:gd name="T2" fmla="*/ 1 w 48"/>
                <a:gd name="T3" fmla="*/ 1 h 19"/>
                <a:gd name="T4" fmla="*/ 1 w 48"/>
                <a:gd name="T5" fmla="*/ 1 h 19"/>
                <a:gd name="T6" fmla="*/ 0 w 48"/>
                <a:gd name="T7" fmla="*/ 0 h 19"/>
                <a:gd name="T8" fmla="*/ 0 w 48"/>
                <a:gd name="T9" fmla="*/ 1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19"/>
                <a:gd name="T17" fmla="*/ 48 w 4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19">
                  <a:moveTo>
                    <a:pt x="0" y="17"/>
                  </a:moveTo>
                  <a:lnTo>
                    <a:pt x="48" y="19"/>
                  </a:lnTo>
                  <a:lnTo>
                    <a:pt x="48" y="2"/>
                  </a:lnTo>
                  <a:lnTo>
                    <a:pt x="0" y="0"/>
                  </a:lnTo>
                  <a:lnTo>
                    <a:pt x="0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61" name="Freeform 657"/>
            <p:cNvSpPr>
              <a:spLocks/>
            </p:cNvSpPr>
            <p:nvPr/>
          </p:nvSpPr>
          <p:spPr bwMode="auto">
            <a:xfrm>
              <a:off x="4714546" y="5339121"/>
              <a:ext cx="61794" cy="21002"/>
            </a:xfrm>
            <a:custGeom>
              <a:avLst/>
              <a:gdLst>
                <a:gd name="T0" fmla="*/ 0 w 44"/>
                <a:gd name="T1" fmla="*/ 1 h 17"/>
                <a:gd name="T2" fmla="*/ 1 w 44"/>
                <a:gd name="T3" fmla="*/ 1 h 17"/>
                <a:gd name="T4" fmla="*/ 1 w 44"/>
                <a:gd name="T5" fmla="*/ 1 h 17"/>
                <a:gd name="T6" fmla="*/ 1 w 44"/>
                <a:gd name="T7" fmla="*/ 0 h 17"/>
                <a:gd name="T8" fmla="*/ 0 w 44"/>
                <a:gd name="T9" fmla="*/ 1 h 17"/>
                <a:gd name="T10" fmla="*/ 0 w 44"/>
                <a:gd name="T11" fmla="*/ 1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"/>
                <a:gd name="T19" fmla="*/ 0 h 17"/>
                <a:gd name="T20" fmla="*/ 44 w 44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" h="17">
                  <a:moveTo>
                    <a:pt x="0" y="9"/>
                  </a:moveTo>
                  <a:lnTo>
                    <a:pt x="1" y="17"/>
                  </a:lnTo>
                  <a:lnTo>
                    <a:pt x="44" y="17"/>
                  </a:lnTo>
                  <a:lnTo>
                    <a:pt x="44" y="0"/>
                  </a:lnTo>
                  <a:lnTo>
                    <a:pt x="0" y="2"/>
                  </a:lnTo>
                  <a:lnTo>
                    <a:pt x="0" y="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62" name="Freeform 658"/>
            <p:cNvSpPr>
              <a:spLocks/>
            </p:cNvSpPr>
            <p:nvPr/>
          </p:nvSpPr>
          <p:spPr bwMode="auto">
            <a:xfrm>
              <a:off x="4910585" y="5432676"/>
              <a:ext cx="91626" cy="57279"/>
            </a:xfrm>
            <a:custGeom>
              <a:avLst/>
              <a:gdLst>
                <a:gd name="T0" fmla="*/ 0 w 69"/>
                <a:gd name="T1" fmla="*/ 1 h 50"/>
                <a:gd name="T2" fmla="*/ 1 w 69"/>
                <a:gd name="T3" fmla="*/ 1 h 50"/>
                <a:gd name="T4" fmla="*/ 1 w 69"/>
                <a:gd name="T5" fmla="*/ 1 h 50"/>
                <a:gd name="T6" fmla="*/ 1 w 69"/>
                <a:gd name="T7" fmla="*/ 1 h 50"/>
                <a:gd name="T8" fmla="*/ 1 w 69"/>
                <a:gd name="T9" fmla="*/ 0 h 50"/>
                <a:gd name="T10" fmla="*/ 1 w 69"/>
                <a:gd name="T11" fmla="*/ 1 h 50"/>
                <a:gd name="T12" fmla="*/ 0 w 69"/>
                <a:gd name="T13" fmla="*/ 1 h 50"/>
                <a:gd name="T14" fmla="*/ 1 w 69"/>
                <a:gd name="T15" fmla="*/ 1 h 50"/>
                <a:gd name="T16" fmla="*/ 0 w 69"/>
                <a:gd name="T17" fmla="*/ 1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"/>
                <a:gd name="T28" fmla="*/ 0 h 50"/>
                <a:gd name="T29" fmla="*/ 69 w 69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" h="50">
                  <a:moveTo>
                    <a:pt x="0" y="12"/>
                  </a:moveTo>
                  <a:lnTo>
                    <a:pt x="1" y="14"/>
                  </a:lnTo>
                  <a:lnTo>
                    <a:pt x="59" y="50"/>
                  </a:lnTo>
                  <a:lnTo>
                    <a:pt x="69" y="37"/>
                  </a:lnTo>
                  <a:lnTo>
                    <a:pt x="11" y="0"/>
                  </a:lnTo>
                  <a:lnTo>
                    <a:pt x="13" y="4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63" name="Freeform 659"/>
            <p:cNvSpPr>
              <a:spLocks/>
            </p:cNvSpPr>
            <p:nvPr/>
          </p:nvSpPr>
          <p:spPr bwMode="auto">
            <a:xfrm>
              <a:off x="4899929" y="5423129"/>
              <a:ext cx="23439" cy="21002"/>
            </a:xfrm>
            <a:custGeom>
              <a:avLst/>
              <a:gdLst>
                <a:gd name="T0" fmla="*/ 1 w 19"/>
                <a:gd name="T1" fmla="*/ 1 h 19"/>
                <a:gd name="T2" fmla="*/ 0 w 19"/>
                <a:gd name="T3" fmla="*/ 1 h 19"/>
                <a:gd name="T4" fmla="*/ 1 w 19"/>
                <a:gd name="T5" fmla="*/ 1 h 19"/>
                <a:gd name="T6" fmla="*/ 1 w 19"/>
                <a:gd name="T7" fmla="*/ 1 h 19"/>
                <a:gd name="T8" fmla="*/ 1 w 19"/>
                <a:gd name="T9" fmla="*/ 0 h 19"/>
                <a:gd name="T10" fmla="*/ 1 w 19"/>
                <a:gd name="T11" fmla="*/ 1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9"/>
                <a:gd name="T20" fmla="*/ 19 w 19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9">
                  <a:moveTo>
                    <a:pt x="7" y="4"/>
                  </a:moveTo>
                  <a:lnTo>
                    <a:pt x="0" y="7"/>
                  </a:lnTo>
                  <a:lnTo>
                    <a:pt x="6" y="19"/>
                  </a:lnTo>
                  <a:lnTo>
                    <a:pt x="19" y="11"/>
                  </a:lnTo>
                  <a:lnTo>
                    <a:pt x="13" y="0"/>
                  </a:lnTo>
                  <a:lnTo>
                    <a:pt x="7" y="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64" name="Freeform 660"/>
            <p:cNvSpPr>
              <a:spLocks/>
            </p:cNvSpPr>
            <p:nvPr/>
          </p:nvSpPr>
          <p:spPr bwMode="auto">
            <a:xfrm>
              <a:off x="5407072" y="5602606"/>
              <a:ext cx="102281" cy="78282"/>
            </a:xfrm>
            <a:custGeom>
              <a:avLst/>
              <a:gdLst>
                <a:gd name="T0" fmla="*/ 1 w 73"/>
                <a:gd name="T1" fmla="*/ 1 h 66"/>
                <a:gd name="T2" fmla="*/ 0 w 73"/>
                <a:gd name="T3" fmla="*/ 1 h 66"/>
                <a:gd name="T4" fmla="*/ 1 w 73"/>
                <a:gd name="T5" fmla="*/ 1 h 66"/>
                <a:gd name="T6" fmla="*/ 1 w 73"/>
                <a:gd name="T7" fmla="*/ 1 h 66"/>
                <a:gd name="T8" fmla="*/ 1 w 73"/>
                <a:gd name="T9" fmla="*/ 1 h 66"/>
                <a:gd name="T10" fmla="*/ 1 w 73"/>
                <a:gd name="T11" fmla="*/ 0 h 66"/>
                <a:gd name="T12" fmla="*/ 1 w 73"/>
                <a:gd name="T13" fmla="*/ 1 h 66"/>
                <a:gd name="T14" fmla="*/ 1 w 73"/>
                <a:gd name="T15" fmla="*/ 0 h 66"/>
                <a:gd name="T16" fmla="*/ 1 w 73"/>
                <a:gd name="T17" fmla="*/ 0 h 66"/>
                <a:gd name="T18" fmla="*/ 1 w 73"/>
                <a:gd name="T19" fmla="*/ 1 h 6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3"/>
                <a:gd name="T31" fmla="*/ 0 h 66"/>
                <a:gd name="T32" fmla="*/ 73 w 73"/>
                <a:gd name="T33" fmla="*/ 66 h 6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3" h="66">
                  <a:moveTo>
                    <a:pt x="6" y="18"/>
                  </a:moveTo>
                  <a:lnTo>
                    <a:pt x="0" y="16"/>
                  </a:lnTo>
                  <a:lnTo>
                    <a:pt x="62" y="66"/>
                  </a:lnTo>
                  <a:lnTo>
                    <a:pt x="73" y="54"/>
                  </a:lnTo>
                  <a:lnTo>
                    <a:pt x="10" y="2"/>
                  </a:lnTo>
                  <a:lnTo>
                    <a:pt x="4" y="0"/>
                  </a:lnTo>
                  <a:lnTo>
                    <a:pt x="10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65" name="Freeform 661"/>
            <p:cNvSpPr>
              <a:spLocks/>
            </p:cNvSpPr>
            <p:nvPr/>
          </p:nvSpPr>
          <p:spPr bwMode="auto">
            <a:xfrm>
              <a:off x="5362323" y="5602606"/>
              <a:ext cx="51141" cy="24821"/>
            </a:xfrm>
            <a:custGeom>
              <a:avLst/>
              <a:gdLst>
                <a:gd name="T0" fmla="*/ 0 w 38"/>
                <a:gd name="T1" fmla="*/ 1 h 21"/>
                <a:gd name="T2" fmla="*/ 1 w 38"/>
                <a:gd name="T3" fmla="*/ 1 h 21"/>
                <a:gd name="T4" fmla="*/ 1 w 38"/>
                <a:gd name="T5" fmla="*/ 1 h 21"/>
                <a:gd name="T6" fmla="*/ 1 w 38"/>
                <a:gd name="T7" fmla="*/ 0 h 21"/>
                <a:gd name="T8" fmla="*/ 0 w 38"/>
                <a:gd name="T9" fmla="*/ 1 h 21"/>
                <a:gd name="T10" fmla="*/ 0 w 38"/>
                <a:gd name="T11" fmla="*/ 1 h 21"/>
                <a:gd name="T12" fmla="*/ 1 w 38"/>
                <a:gd name="T13" fmla="*/ 1 h 21"/>
                <a:gd name="T14" fmla="*/ 0 w 38"/>
                <a:gd name="T15" fmla="*/ 1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8"/>
                <a:gd name="T25" fmla="*/ 0 h 21"/>
                <a:gd name="T26" fmla="*/ 38 w 38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8" h="21">
                  <a:moveTo>
                    <a:pt x="0" y="21"/>
                  </a:moveTo>
                  <a:lnTo>
                    <a:pt x="2" y="21"/>
                  </a:lnTo>
                  <a:lnTo>
                    <a:pt x="38" y="18"/>
                  </a:lnTo>
                  <a:lnTo>
                    <a:pt x="36" y="0"/>
                  </a:lnTo>
                  <a:lnTo>
                    <a:pt x="0" y="6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0" y="2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66" name="Freeform 662"/>
            <p:cNvSpPr>
              <a:spLocks/>
            </p:cNvSpPr>
            <p:nvPr/>
          </p:nvSpPr>
          <p:spPr bwMode="auto">
            <a:xfrm>
              <a:off x="5302661" y="5608333"/>
              <a:ext cx="59663" cy="24821"/>
            </a:xfrm>
            <a:custGeom>
              <a:avLst/>
              <a:gdLst>
                <a:gd name="T0" fmla="*/ 0 w 46"/>
                <a:gd name="T1" fmla="*/ 1 h 19"/>
                <a:gd name="T2" fmla="*/ 1 w 46"/>
                <a:gd name="T3" fmla="*/ 1 h 19"/>
                <a:gd name="T4" fmla="*/ 1 w 46"/>
                <a:gd name="T5" fmla="*/ 1 h 19"/>
                <a:gd name="T6" fmla="*/ 1 w 46"/>
                <a:gd name="T7" fmla="*/ 0 h 19"/>
                <a:gd name="T8" fmla="*/ 1 w 46"/>
                <a:gd name="T9" fmla="*/ 1 h 19"/>
                <a:gd name="T10" fmla="*/ 1 w 46"/>
                <a:gd name="T11" fmla="*/ 1 h 19"/>
                <a:gd name="T12" fmla="*/ 0 w 46"/>
                <a:gd name="T13" fmla="*/ 1 h 19"/>
                <a:gd name="T14" fmla="*/ 1 w 46"/>
                <a:gd name="T15" fmla="*/ 1 h 19"/>
                <a:gd name="T16" fmla="*/ 0 w 46"/>
                <a:gd name="T17" fmla="*/ 1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"/>
                <a:gd name="T28" fmla="*/ 0 h 19"/>
                <a:gd name="T29" fmla="*/ 46 w 46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" h="19">
                  <a:moveTo>
                    <a:pt x="0" y="19"/>
                  </a:moveTo>
                  <a:lnTo>
                    <a:pt x="2" y="19"/>
                  </a:lnTo>
                  <a:lnTo>
                    <a:pt x="46" y="15"/>
                  </a:lnTo>
                  <a:lnTo>
                    <a:pt x="46" y="0"/>
                  </a:lnTo>
                  <a:lnTo>
                    <a:pt x="2" y="2"/>
                  </a:lnTo>
                  <a:lnTo>
                    <a:pt x="3" y="2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0" y="1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67" name="Freeform 663"/>
            <p:cNvSpPr>
              <a:spLocks/>
            </p:cNvSpPr>
            <p:nvPr/>
          </p:nvSpPr>
          <p:spPr bwMode="auto">
            <a:xfrm>
              <a:off x="5217427" y="5594966"/>
              <a:ext cx="85235" cy="38186"/>
            </a:xfrm>
            <a:custGeom>
              <a:avLst/>
              <a:gdLst>
                <a:gd name="T0" fmla="*/ 0 w 63"/>
                <a:gd name="T1" fmla="*/ 1 h 30"/>
                <a:gd name="T2" fmla="*/ 1 w 63"/>
                <a:gd name="T3" fmla="*/ 1 h 30"/>
                <a:gd name="T4" fmla="*/ 1 w 63"/>
                <a:gd name="T5" fmla="*/ 1 h 30"/>
                <a:gd name="T6" fmla="*/ 1 w 63"/>
                <a:gd name="T7" fmla="*/ 1 h 30"/>
                <a:gd name="T8" fmla="*/ 1 w 63"/>
                <a:gd name="T9" fmla="*/ 0 h 30"/>
                <a:gd name="T10" fmla="*/ 1 w 63"/>
                <a:gd name="T11" fmla="*/ 1 h 30"/>
                <a:gd name="T12" fmla="*/ 0 w 63"/>
                <a:gd name="T13" fmla="*/ 1 h 30"/>
                <a:gd name="T14" fmla="*/ 1 w 63"/>
                <a:gd name="T15" fmla="*/ 1 h 30"/>
                <a:gd name="T16" fmla="*/ 1 w 63"/>
                <a:gd name="T17" fmla="*/ 1 h 30"/>
                <a:gd name="T18" fmla="*/ 0 w 63"/>
                <a:gd name="T19" fmla="*/ 1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30"/>
                <a:gd name="T32" fmla="*/ 63 w 63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30">
                  <a:moveTo>
                    <a:pt x="0" y="13"/>
                  </a:moveTo>
                  <a:lnTo>
                    <a:pt x="6" y="15"/>
                  </a:lnTo>
                  <a:lnTo>
                    <a:pt x="60" y="30"/>
                  </a:lnTo>
                  <a:lnTo>
                    <a:pt x="63" y="13"/>
                  </a:lnTo>
                  <a:lnTo>
                    <a:pt x="10" y="0"/>
                  </a:lnTo>
                  <a:lnTo>
                    <a:pt x="14" y="1"/>
                  </a:lnTo>
                  <a:lnTo>
                    <a:pt x="0" y="13"/>
                  </a:lnTo>
                  <a:lnTo>
                    <a:pt x="2" y="15"/>
                  </a:lnTo>
                  <a:lnTo>
                    <a:pt x="6" y="15"/>
                  </a:lnTo>
                  <a:lnTo>
                    <a:pt x="0" y="1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68" name="Freeform 664"/>
            <p:cNvSpPr>
              <a:spLocks/>
            </p:cNvSpPr>
            <p:nvPr/>
          </p:nvSpPr>
          <p:spPr bwMode="auto">
            <a:xfrm>
              <a:off x="5204643" y="5583511"/>
              <a:ext cx="31963" cy="24821"/>
            </a:xfrm>
            <a:custGeom>
              <a:avLst/>
              <a:gdLst>
                <a:gd name="T0" fmla="*/ 1 w 24"/>
                <a:gd name="T1" fmla="*/ 1 h 25"/>
                <a:gd name="T2" fmla="*/ 0 w 24"/>
                <a:gd name="T3" fmla="*/ 1 h 25"/>
                <a:gd name="T4" fmla="*/ 1 w 24"/>
                <a:gd name="T5" fmla="*/ 1 h 25"/>
                <a:gd name="T6" fmla="*/ 1 w 24"/>
                <a:gd name="T7" fmla="*/ 1 h 25"/>
                <a:gd name="T8" fmla="*/ 1 w 24"/>
                <a:gd name="T9" fmla="*/ 1 h 25"/>
                <a:gd name="T10" fmla="*/ 1 w 24"/>
                <a:gd name="T11" fmla="*/ 0 h 25"/>
                <a:gd name="T12" fmla="*/ 1 w 24"/>
                <a:gd name="T13" fmla="*/ 1 h 25"/>
                <a:gd name="T14" fmla="*/ 1 w 24"/>
                <a:gd name="T15" fmla="*/ 0 h 25"/>
                <a:gd name="T16" fmla="*/ 1 w 24"/>
                <a:gd name="T17" fmla="*/ 0 h 25"/>
                <a:gd name="T18" fmla="*/ 1 w 24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"/>
                <a:gd name="T31" fmla="*/ 0 h 25"/>
                <a:gd name="T32" fmla="*/ 24 w 24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" h="25">
                  <a:moveTo>
                    <a:pt x="2" y="13"/>
                  </a:moveTo>
                  <a:lnTo>
                    <a:pt x="0" y="12"/>
                  </a:lnTo>
                  <a:lnTo>
                    <a:pt x="10" y="25"/>
                  </a:lnTo>
                  <a:lnTo>
                    <a:pt x="24" y="13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2" y="1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69" name="Freeform 665"/>
            <p:cNvSpPr>
              <a:spLocks/>
            </p:cNvSpPr>
            <p:nvPr/>
          </p:nvSpPr>
          <p:spPr bwMode="auto">
            <a:xfrm>
              <a:off x="5170549" y="5564418"/>
              <a:ext cx="46878" cy="34367"/>
            </a:xfrm>
            <a:custGeom>
              <a:avLst/>
              <a:gdLst>
                <a:gd name="T0" fmla="*/ 0 w 34"/>
                <a:gd name="T1" fmla="*/ 1 h 30"/>
                <a:gd name="T2" fmla="*/ 0 w 34"/>
                <a:gd name="T3" fmla="*/ 1 h 30"/>
                <a:gd name="T4" fmla="*/ 1 w 34"/>
                <a:gd name="T5" fmla="*/ 1 h 30"/>
                <a:gd name="T6" fmla="*/ 1 w 34"/>
                <a:gd name="T7" fmla="*/ 1 h 30"/>
                <a:gd name="T8" fmla="*/ 1 w 34"/>
                <a:gd name="T9" fmla="*/ 0 h 30"/>
                <a:gd name="T10" fmla="*/ 0 w 34"/>
                <a:gd name="T11" fmla="*/ 1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30"/>
                <a:gd name="T20" fmla="*/ 34 w 34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30">
                  <a:moveTo>
                    <a:pt x="0" y="13"/>
                  </a:moveTo>
                  <a:lnTo>
                    <a:pt x="0" y="11"/>
                  </a:lnTo>
                  <a:lnTo>
                    <a:pt x="26" y="30"/>
                  </a:lnTo>
                  <a:lnTo>
                    <a:pt x="34" y="17"/>
                  </a:lnTo>
                  <a:lnTo>
                    <a:pt x="9" y="0"/>
                  </a:lnTo>
                  <a:lnTo>
                    <a:pt x="0" y="1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70" name="Freeform 666"/>
            <p:cNvSpPr>
              <a:spLocks/>
            </p:cNvSpPr>
            <p:nvPr/>
          </p:nvSpPr>
          <p:spPr bwMode="auto">
            <a:xfrm>
              <a:off x="5134325" y="5539598"/>
              <a:ext cx="46878" cy="36277"/>
            </a:xfrm>
            <a:custGeom>
              <a:avLst/>
              <a:gdLst>
                <a:gd name="T0" fmla="*/ 0 w 36"/>
                <a:gd name="T1" fmla="*/ 1 h 32"/>
                <a:gd name="T2" fmla="*/ 1 w 36"/>
                <a:gd name="T3" fmla="*/ 1 h 32"/>
                <a:gd name="T4" fmla="*/ 1 w 36"/>
                <a:gd name="T5" fmla="*/ 1 h 32"/>
                <a:gd name="T6" fmla="*/ 1 w 36"/>
                <a:gd name="T7" fmla="*/ 0 h 32"/>
                <a:gd name="T8" fmla="*/ 1 w 36"/>
                <a:gd name="T9" fmla="*/ 0 h 32"/>
                <a:gd name="T10" fmla="*/ 1 w 36"/>
                <a:gd name="T11" fmla="*/ 0 h 32"/>
                <a:gd name="T12" fmla="*/ 1 w 36"/>
                <a:gd name="T13" fmla="*/ 0 h 32"/>
                <a:gd name="T14" fmla="*/ 0 w 36"/>
                <a:gd name="T15" fmla="*/ 1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32"/>
                <a:gd name="T26" fmla="*/ 36 w 36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32">
                  <a:moveTo>
                    <a:pt x="0" y="13"/>
                  </a:moveTo>
                  <a:lnTo>
                    <a:pt x="27" y="32"/>
                  </a:lnTo>
                  <a:lnTo>
                    <a:pt x="36" y="19"/>
                  </a:lnTo>
                  <a:lnTo>
                    <a:pt x="9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71" name="Freeform 667"/>
            <p:cNvSpPr>
              <a:spLocks/>
            </p:cNvSpPr>
            <p:nvPr/>
          </p:nvSpPr>
          <p:spPr bwMode="auto">
            <a:xfrm>
              <a:off x="5078921" y="5510958"/>
              <a:ext cx="63926" cy="45824"/>
            </a:xfrm>
            <a:custGeom>
              <a:avLst/>
              <a:gdLst>
                <a:gd name="T0" fmla="*/ 0 w 48"/>
                <a:gd name="T1" fmla="*/ 1 h 36"/>
                <a:gd name="T2" fmla="*/ 1 w 48"/>
                <a:gd name="T3" fmla="*/ 1 h 36"/>
                <a:gd name="T4" fmla="*/ 1 w 48"/>
                <a:gd name="T5" fmla="*/ 1 h 36"/>
                <a:gd name="T6" fmla="*/ 1 w 48"/>
                <a:gd name="T7" fmla="*/ 0 h 36"/>
                <a:gd name="T8" fmla="*/ 0 w 48"/>
                <a:gd name="T9" fmla="*/ 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36"/>
                <a:gd name="T17" fmla="*/ 48 w 48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36">
                  <a:moveTo>
                    <a:pt x="0" y="13"/>
                  </a:moveTo>
                  <a:lnTo>
                    <a:pt x="41" y="36"/>
                  </a:lnTo>
                  <a:lnTo>
                    <a:pt x="48" y="23"/>
                  </a:lnTo>
                  <a:lnTo>
                    <a:pt x="8" y="0"/>
                  </a:lnTo>
                  <a:lnTo>
                    <a:pt x="0" y="1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72" name="Freeform 668"/>
            <p:cNvSpPr>
              <a:spLocks/>
            </p:cNvSpPr>
            <p:nvPr/>
          </p:nvSpPr>
          <p:spPr bwMode="auto">
            <a:xfrm>
              <a:off x="5008603" y="5482319"/>
              <a:ext cx="80972" cy="45824"/>
            </a:xfrm>
            <a:custGeom>
              <a:avLst/>
              <a:gdLst>
                <a:gd name="T0" fmla="*/ 0 w 58"/>
                <a:gd name="T1" fmla="*/ 1 h 38"/>
                <a:gd name="T2" fmla="*/ 1 w 58"/>
                <a:gd name="T3" fmla="*/ 1 h 38"/>
                <a:gd name="T4" fmla="*/ 1 w 58"/>
                <a:gd name="T5" fmla="*/ 1 h 38"/>
                <a:gd name="T6" fmla="*/ 1 w 58"/>
                <a:gd name="T7" fmla="*/ 0 h 38"/>
                <a:gd name="T8" fmla="*/ 0 w 58"/>
                <a:gd name="T9" fmla="*/ 1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38"/>
                <a:gd name="T17" fmla="*/ 58 w 58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38">
                  <a:moveTo>
                    <a:pt x="0" y="13"/>
                  </a:moveTo>
                  <a:lnTo>
                    <a:pt x="50" y="38"/>
                  </a:lnTo>
                  <a:lnTo>
                    <a:pt x="58" y="25"/>
                  </a:lnTo>
                  <a:lnTo>
                    <a:pt x="8" y="0"/>
                  </a:lnTo>
                  <a:lnTo>
                    <a:pt x="0" y="1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73" name="Freeform 669"/>
            <p:cNvSpPr>
              <a:spLocks/>
            </p:cNvSpPr>
            <p:nvPr/>
          </p:nvSpPr>
          <p:spPr bwMode="auto">
            <a:xfrm>
              <a:off x="4989427" y="5472772"/>
              <a:ext cx="27702" cy="24821"/>
            </a:xfrm>
            <a:custGeom>
              <a:avLst/>
              <a:gdLst>
                <a:gd name="T0" fmla="*/ 1 w 21"/>
                <a:gd name="T1" fmla="*/ 1 h 21"/>
                <a:gd name="T2" fmla="*/ 0 w 21"/>
                <a:gd name="T3" fmla="*/ 1 h 21"/>
                <a:gd name="T4" fmla="*/ 1 w 21"/>
                <a:gd name="T5" fmla="*/ 1 h 21"/>
                <a:gd name="T6" fmla="*/ 1 w 21"/>
                <a:gd name="T7" fmla="*/ 1 h 21"/>
                <a:gd name="T8" fmla="*/ 1 w 21"/>
                <a:gd name="T9" fmla="*/ 0 h 21"/>
                <a:gd name="T10" fmla="*/ 1 w 21"/>
                <a:gd name="T11" fmla="*/ 1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1"/>
                <a:gd name="T20" fmla="*/ 21 w 2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1">
                  <a:moveTo>
                    <a:pt x="6" y="6"/>
                  </a:moveTo>
                  <a:lnTo>
                    <a:pt x="0" y="13"/>
                  </a:lnTo>
                  <a:lnTo>
                    <a:pt x="13" y="21"/>
                  </a:lnTo>
                  <a:lnTo>
                    <a:pt x="21" y="8"/>
                  </a:lnTo>
                  <a:lnTo>
                    <a:pt x="10" y="0"/>
                  </a:lnTo>
                  <a:lnTo>
                    <a:pt x="6" y="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74" name="Freeform 670"/>
            <p:cNvSpPr>
              <a:spLocks/>
            </p:cNvSpPr>
            <p:nvPr/>
          </p:nvSpPr>
          <p:spPr bwMode="auto">
            <a:xfrm>
              <a:off x="7518743" y="5692341"/>
              <a:ext cx="42617" cy="43914"/>
            </a:xfrm>
            <a:custGeom>
              <a:avLst/>
              <a:gdLst>
                <a:gd name="T0" fmla="*/ 1 w 32"/>
                <a:gd name="T1" fmla="*/ 1 h 37"/>
                <a:gd name="T2" fmla="*/ 1 w 32"/>
                <a:gd name="T3" fmla="*/ 1 h 37"/>
                <a:gd name="T4" fmla="*/ 1 w 32"/>
                <a:gd name="T5" fmla="*/ 0 h 37"/>
                <a:gd name="T6" fmla="*/ 0 w 32"/>
                <a:gd name="T7" fmla="*/ 1 h 37"/>
                <a:gd name="T8" fmla="*/ 1 w 32"/>
                <a:gd name="T9" fmla="*/ 1 h 37"/>
                <a:gd name="T10" fmla="*/ 1 w 32"/>
                <a:gd name="T11" fmla="*/ 1 h 37"/>
                <a:gd name="T12" fmla="*/ 1 w 32"/>
                <a:gd name="T13" fmla="*/ 1 h 37"/>
                <a:gd name="T14" fmla="*/ 1 w 32"/>
                <a:gd name="T15" fmla="*/ 1 h 37"/>
                <a:gd name="T16" fmla="*/ 1 w 32"/>
                <a:gd name="T17" fmla="*/ 1 h 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37"/>
                <a:gd name="T29" fmla="*/ 32 w 32"/>
                <a:gd name="T30" fmla="*/ 37 h 3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37">
                  <a:moveTo>
                    <a:pt x="32" y="23"/>
                  </a:moveTo>
                  <a:lnTo>
                    <a:pt x="32" y="25"/>
                  </a:lnTo>
                  <a:lnTo>
                    <a:pt x="11" y="0"/>
                  </a:lnTo>
                  <a:lnTo>
                    <a:pt x="0" y="10"/>
                  </a:lnTo>
                  <a:lnTo>
                    <a:pt x="21" y="35"/>
                  </a:lnTo>
                  <a:lnTo>
                    <a:pt x="23" y="37"/>
                  </a:lnTo>
                  <a:lnTo>
                    <a:pt x="21" y="35"/>
                  </a:lnTo>
                  <a:lnTo>
                    <a:pt x="23" y="37"/>
                  </a:lnTo>
                  <a:lnTo>
                    <a:pt x="32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75" name="Freeform 671"/>
            <p:cNvSpPr>
              <a:spLocks/>
            </p:cNvSpPr>
            <p:nvPr/>
          </p:nvSpPr>
          <p:spPr bwMode="auto">
            <a:xfrm>
              <a:off x="7550706" y="5719072"/>
              <a:ext cx="49009" cy="40096"/>
            </a:xfrm>
            <a:custGeom>
              <a:avLst/>
              <a:gdLst>
                <a:gd name="T0" fmla="*/ 1 w 36"/>
                <a:gd name="T1" fmla="*/ 1 h 35"/>
                <a:gd name="T2" fmla="*/ 1 w 36"/>
                <a:gd name="T3" fmla="*/ 0 h 35"/>
                <a:gd name="T4" fmla="*/ 0 w 36"/>
                <a:gd name="T5" fmla="*/ 1 h 35"/>
                <a:gd name="T6" fmla="*/ 1 w 36"/>
                <a:gd name="T7" fmla="*/ 1 h 35"/>
                <a:gd name="T8" fmla="*/ 1 w 36"/>
                <a:gd name="T9" fmla="*/ 1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5"/>
                <a:gd name="T17" fmla="*/ 36 w 36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5">
                  <a:moveTo>
                    <a:pt x="36" y="23"/>
                  </a:moveTo>
                  <a:lnTo>
                    <a:pt x="9" y="0"/>
                  </a:lnTo>
                  <a:lnTo>
                    <a:pt x="0" y="14"/>
                  </a:lnTo>
                  <a:lnTo>
                    <a:pt x="27" y="35"/>
                  </a:lnTo>
                  <a:lnTo>
                    <a:pt x="36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76" name="Freeform 672"/>
            <p:cNvSpPr>
              <a:spLocks/>
            </p:cNvSpPr>
            <p:nvPr/>
          </p:nvSpPr>
          <p:spPr bwMode="auto">
            <a:xfrm>
              <a:off x="7569884" y="5814537"/>
              <a:ext cx="36224" cy="30548"/>
            </a:xfrm>
            <a:custGeom>
              <a:avLst/>
              <a:gdLst>
                <a:gd name="T0" fmla="*/ 1 w 27"/>
                <a:gd name="T1" fmla="*/ 1 h 27"/>
                <a:gd name="T2" fmla="*/ 1 w 27"/>
                <a:gd name="T3" fmla="*/ 1 h 27"/>
                <a:gd name="T4" fmla="*/ 1 w 27"/>
                <a:gd name="T5" fmla="*/ 1 h 27"/>
                <a:gd name="T6" fmla="*/ 1 w 27"/>
                <a:gd name="T7" fmla="*/ 0 h 27"/>
                <a:gd name="T8" fmla="*/ 1 w 27"/>
                <a:gd name="T9" fmla="*/ 1 h 27"/>
                <a:gd name="T10" fmla="*/ 0 w 27"/>
                <a:gd name="T11" fmla="*/ 1 h 27"/>
                <a:gd name="T12" fmla="*/ 1 w 27"/>
                <a:gd name="T13" fmla="*/ 1 h 27"/>
                <a:gd name="T14" fmla="*/ 0 w 27"/>
                <a:gd name="T15" fmla="*/ 1 h 27"/>
                <a:gd name="T16" fmla="*/ 0 w 27"/>
                <a:gd name="T17" fmla="*/ 1 h 27"/>
                <a:gd name="T18" fmla="*/ 1 w 27"/>
                <a:gd name="T19" fmla="*/ 1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14" y="25"/>
                  </a:moveTo>
                  <a:lnTo>
                    <a:pt x="14" y="27"/>
                  </a:lnTo>
                  <a:lnTo>
                    <a:pt x="27" y="11"/>
                  </a:lnTo>
                  <a:lnTo>
                    <a:pt x="16" y="0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4" y="2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77" name="Freeform 673"/>
            <p:cNvSpPr>
              <a:spLocks/>
            </p:cNvSpPr>
            <p:nvPr/>
          </p:nvSpPr>
          <p:spPr bwMode="auto">
            <a:xfrm>
              <a:off x="7559230" y="5833630"/>
              <a:ext cx="29831" cy="28640"/>
            </a:xfrm>
            <a:custGeom>
              <a:avLst/>
              <a:gdLst>
                <a:gd name="T0" fmla="*/ 1 w 21"/>
                <a:gd name="T1" fmla="*/ 1 h 23"/>
                <a:gd name="T2" fmla="*/ 1 w 21"/>
                <a:gd name="T3" fmla="*/ 1 h 23"/>
                <a:gd name="T4" fmla="*/ 1 w 21"/>
                <a:gd name="T5" fmla="*/ 1 h 23"/>
                <a:gd name="T6" fmla="*/ 1 w 21"/>
                <a:gd name="T7" fmla="*/ 0 h 23"/>
                <a:gd name="T8" fmla="*/ 0 w 21"/>
                <a:gd name="T9" fmla="*/ 1 h 23"/>
                <a:gd name="T10" fmla="*/ 1 w 21"/>
                <a:gd name="T11" fmla="*/ 1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3"/>
                <a:gd name="T20" fmla="*/ 21 w 21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3">
                  <a:moveTo>
                    <a:pt x="5" y="17"/>
                  </a:moveTo>
                  <a:lnTo>
                    <a:pt x="13" y="23"/>
                  </a:lnTo>
                  <a:lnTo>
                    <a:pt x="21" y="8"/>
                  </a:lnTo>
                  <a:lnTo>
                    <a:pt x="7" y="0"/>
                  </a:lnTo>
                  <a:lnTo>
                    <a:pt x="0" y="13"/>
                  </a:lnTo>
                  <a:lnTo>
                    <a:pt x="5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78" name="Freeform 674"/>
            <p:cNvSpPr>
              <a:spLocks/>
            </p:cNvSpPr>
            <p:nvPr/>
          </p:nvSpPr>
          <p:spPr bwMode="auto">
            <a:xfrm>
              <a:off x="5481650" y="5669429"/>
              <a:ext cx="27702" cy="78282"/>
            </a:xfrm>
            <a:custGeom>
              <a:avLst/>
              <a:gdLst>
                <a:gd name="T0" fmla="*/ 1 w 23"/>
                <a:gd name="T1" fmla="*/ 1 h 65"/>
                <a:gd name="T2" fmla="*/ 1 w 23"/>
                <a:gd name="T3" fmla="*/ 1 h 65"/>
                <a:gd name="T4" fmla="*/ 1 w 23"/>
                <a:gd name="T5" fmla="*/ 1 h 65"/>
                <a:gd name="T6" fmla="*/ 1 w 23"/>
                <a:gd name="T7" fmla="*/ 0 h 65"/>
                <a:gd name="T8" fmla="*/ 1 w 23"/>
                <a:gd name="T9" fmla="*/ 1 h 65"/>
                <a:gd name="T10" fmla="*/ 1 w 23"/>
                <a:gd name="T11" fmla="*/ 1 h 65"/>
                <a:gd name="T12" fmla="*/ 1 w 23"/>
                <a:gd name="T13" fmla="*/ 1 h 65"/>
                <a:gd name="T14" fmla="*/ 0 w 23"/>
                <a:gd name="T15" fmla="*/ 1 h 65"/>
                <a:gd name="T16" fmla="*/ 1 w 23"/>
                <a:gd name="T17" fmla="*/ 1 h 65"/>
                <a:gd name="T18" fmla="*/ 1 w 23"/>
                <a:gd name="T19" fmla="*/ 1 h 6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65"/>
                <a:gd name="T32" fmla="*/ 23 w 23"/>
                <a:gd name="T33" fmla="*/ 65 h 6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65">
                  <a:moveTo>
                    <a:pt x="15" y="57"/>
                  </a:moveTo>
                  <a:lnTo>
                    <a:pt x="17" y="61"/>
                  </a:lnTo>
                  <a:lnTo>
                    <a:pt x="23" y="2"/>
                  </a:lnTo>
                  <a:lnTo>
                    <a:pt x="8" y="0"/>
                  </a:lnTo>
                  <a:lnTo>
                    <a:pt x="2" y="59"/>
                  </a:lnTo>
                  <a:lnTo>
                    <a:pt x="2" y="65"/>
                  </a:lnTo>
                  <a:lnTo>
                    <a:pt x="2" y="59"/>
                  </a:lnTo>
                  <a:lnTo>
                    <a:pt x="0" y="63"/>
                  </a:lnTo>
                  <a:lnTo>
                    <a:pt x="2" y="65"/>
                  </a:lnTo>
                  <a:lnTo>
                    <a:pt x="15" y="5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79" name="Freeform 675"/>
            <p:cNvSpPr>
              <a:spLocks/>
            </p:cNvSpPr>
            <p:nvPr/>
          </p:nvSpPr>
          <p:spPr bwMode="auto">
            <a:xfrm>
              <a:off x="5481650" y="5738165"/>
              <a:ext cx="63926" cy="87829"/>
            </a:xfrm>
            <a:custGeom>
              <a:avLst/>
              <a:gdLst>
                <a:gd name="T0" fmla="*/ 1 w 46"/>
                <a:gd name="T1" fmla="*/ 1 h 75"/>
                <a:gd name="T2" fmla="*/ 1 w 46"/>
                <a:gd name="T3" fmla="*/ 0 h 75"/>
                <a:gd name="T4" fmla="*/ 0 w 46"/>
                <a:gd name="T5" fmla="*/ 1 h 75"/>
                <a:gd name="T6" fmla="*/ 1 w 46"/>
                <a:gd name="T7" fmla="*/ 1 h 75"/>
                <a:gd name="T8" fmla="*/ 1 w 46"/>
                <a:gd name="T9" fmla="*/ 1 h 75"/>
                <a:gd name="T10" fmla="*/ 1 w 46"/>
                <a:gd name="T11" fmla="*/ 1 h 75"/>
                <a:gd name="T12" fmla="*/ 1 w 46"/>
                <a:gd name="T13" fmla="*/ 1 h 75"/>
                <a:gd name="T14" fmla="*/ 1 w 46"/>
                <a:gd name="T15" fmla="*/ 1 h 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"/>
                <a:gd name="T25" fmla="*/ 0 h 75"/>
                <a:gd name="T26" fmla="*/ 46 w 46"/>
                <a:gd name="T27" fmla="*/ 75 h 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" h="75">
                  <a:moveTo>
                    <a:pt x="46" y="68"/>
                  </a:moveTo>
                  <a:lnTo>
                    <a:pt x="13" y="0"/>
                  </a:lnTo>
                  <a:lnTo>
                    <a:pt x="0" y="8"/>
                  </a:lnTo>
                  <a:lnTo>
                    <a:pt x="31" y="75"/>
                  </a:lnTo>
                  <a:lnTo>
                    <a:pt x="33" y="75"/>
                  </a:lnTo>
                  <a:lnTo>
                    <a:pt x="31" y="75"/>
                  </a:lnTo>
                  <a:lnTo>
                    <a:pt x="33" y="75"/>
                  </a:lnTo>
                  <a:lnTo>
                    <a:pt x="46" y="6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80" name="Freeform 676"/>
            <p:cNvSpPr>
              <a:spLocks/>
            </p:cNvSpPr>
            <p:nvPr/>
          </p:nvSpPr>
          <p:spPr bwMode="auto">
            <a:xfrm>
              <a:off x="5528531" y="5816446"/>
              <a:ext cx="36224" cy="45824"/>
            </a:xfrm>
            <a:custGeom>
              <a:avLst/>
              <a:gdLst>
                <a:gd name="T0" fmla="*/ 1 w 28"/>
                <a:gd name="T1" fmla="*/ 1 h 36"/>
                <a:gd name="T2" fmla="*/ 1 w 28"/>
                <a:gd name="T3" fmla="*/ 1 h 36"/>
                <a:gd name="T4" fmla="*/ 1 w 28"/>
                <a:gd name="T5" fmla="*/ 0 h 36"/>
                <a:gd name="T6" fmla="*/ 0 w 28"/>
                <a:gd name="T7" fmla="*/ 1 h 36"/>
                <a:gd name="T8" fmla="*/ 1 w 28"/>
                <a:gd name="T9" fmla="*/ 1 h 36"/>
                <a:gd name="T10" fmla="*/ 1 w 28"/>
                <a:gd name="T11" fmla="*/ 1 h 36"/>
                <a:gd name="T12" fmla="*/ 1 w 28"/>
                <a:gd name="T13" fmla="*/ 1 h 36"/>
                <a:gd name="T14" fmla="*/ 1 w 28"/>
                <a:gd name="T15" fmla="*/ 1 h 36"/>
                <a:gd name="T16" fmla="*/ 1 w 28"/>
                <a:gd name="T17" fmla="*/ 1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"/>
                <a:gd name="T28" fmla="*/ 0 h 36"/>
                <a:gd name="T29" fmla="*/ 28 w 28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" h="36">
                  <a:moveTo>
                    <a:pt x="28" y="26"/>
                  </a:moveTo>
                  <a:lnTo>
                    <a:pt x="28" y="28"/>
                  </a:lnTo>
                  <a:lnTo>
                    <a:pt x="13" y="0"/>
                  </a:lnTo>
                  <a:lnTo>
                    <a:pt x="0" y="7"/>
                  </a:lnTo>
                  <a:lnTo>
                    <a:pt x="13" y="34"/>
                  </a:lnTo>
                  <a:lnTo>
                    <a:pt x="13" y="36"/>
                  </a:lnTo>
                  <a:lnTo>
                    <a:pt x="13" y="34"/>
                  </a:lnTo>
                  <a:lnTo>
                    <a:pt x="13" y="36"/>
                  </a:lnTo>
                  <a:lnTo>
                    <a:pt x="28" y="2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81" name="Freeform 677"/>
            <p:cNvSpPr>
              <a:spLocks/>
            </p:cNvSpPr>
            <p:nvPr/>
          </p:nvSpPr>
          <p:spPr bwMode="auto">
            <a:xfrm>
              <a:off x="5545578" y="5850813"/>
              <a:ext cx="46878" cy="43914"/>
            </a:xfrm>
            <a:custGeom>
              <a:avLst/>
              <a:gdLst>
                <a:gd name="T0" fmla="*/ 1 w 33"/>
                <a:gd name="T1" fmla="*/ 1 h 39"/>
                <a:gd name="T2" fmla="*/ 1 w 33"/>
                <a:gd name="T3" fmla="*/ 1 h 39"/>
                <a:gd name="T4" fmla="*/ 1 w 33"/>
                <a:gd name="T5" fmla="*/ 0 h 39"/>
                <a:gd name="T6" fmla="*/ 0 w 33"/>
                <a:gd name="T7" fmla="*/ 1 h 39"/>
                <a:gd name="T8" fmla="*/ 1 w 33"/>
                <a:gd name="T9" fmla="*/ 1 h 39"/>
                <a:gd name="T10" fmla="*/ 1 w 33"/>
                <a:gd name="T11" fmla="*/ 1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39"/>
                <a:gd name="T20" fmla="*/ 33 w 33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39">
                  <a:moveTo>
                    <a:pt x="25" y="35"/>
                  </a:moveTo>
                  <a:lnTo>
                    <a:pt x="33" y="31"/>
                  </a:lnTo>
                  <a:lnTo>
                    <a:pt x="15" y="0"/>
                  </a:lnTo>
                  <a:lnTo>
                    <a:pt x="0" y="10"/>
                  </a:lnTo>
                  <a:lnTo>
                    <a:pt x="17" y="39"/>
                  </a:lnTo>
                  <a:lnTo>
                    <a:pt x="25" y="3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82" name="Freeform 678"/>
            <p:cNvSpPr>
              <a:spLocks/>
            </p:cNvSpPr>
            <p:nvPr/>
          </p:nvSpPr>
          <p:spPr bwMode="auto">
            <a:xfrm>
              <a:off x="5509354" y="5442224"/>
              <a:ext cx="36224" cy="21002"/>
            </a:xfrm>
            <a:custGeom>
              <a:avLst/>
              <a:gdLst>
                <a:gd name="T0" fmla="*/ 1 w 27"/>
                <a:gd name="T1" fmla="*/ 1 h 19"/>
                <a:gd name="T2" fmla="*/ 1 w 27"/>
                <a:gd name="T3" fmla="*/ 1 h 19"/>
                <a:gd name="T4" fmla="*/ 1 w 27"/>
                <a:gd name="T5" fmla="*/ 1 h 19"/>
                <a:gd name="T6" fmla="*/ 1 w 27"/>
                <a:gd name="T7" fmla="*/ 0 h 19"/>
                <a:gd name="T8" fmla="*/ 1 w 27"/>
                <a:gd name="T9" fmla="*/ 1 h 19"/>
                <a:gd name="T10" fmla="*/ 0 w 27"/>
                <a:gd name="T11" fmla="*/ 1 h 19"/>
                <a:gd name="T12" fmla="*/ 1 w 27"/>
                <a:gd name="T13" fmla="*/ 1 h 19"/>
                <a:gd name="T14" fmla="*/ 1 w 27"/>
                <a:gd name="T15" fmla="*/ 1 h 19"/>
                <a:gd name="T16" fmla="*/ 0 w 27"/>
                <a:gd name="T17" fmla="*/ 1 h 19"/>
                <a:gd name="T18" fmla="*/ 1 w 27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9"/>
                <a:gd name="T32" fmla="*/ 27 w 27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9">
                  <a:moveTo>
                    <a:pt x="17" y="12"/>
                  </a:moveTo>
                  <a:lnTo>
                    <a:pt x="10" y="19"/>
                  </a:lnTo>
                  <a:lnTo>
                    <a:pt x="27" y="15"/>
                  </a:lnTo>
                  <a:lnTo>
                    <a:pt x="25" y="0"/>
                  </a:lnTo>
                  <a:lnTo>
                    <a:pt x="8" y="4"/>
                  </a:lnTo>
                  <a:lnTo>
                    <a:pt x="0" y="12"/>
                  </a:lnTo>
                  <a:lnTo>
                    <a:pt x="8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17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83" name="Freeform 679"/>
            <p:cNvSpPr>
              <a:spLocks/>
            </p:cNvSpPr>
            <p:nvPr/>
          </p:nvSpPr>
          <p:spPr bwMode="auto">
            <a:xfrm>
              <a:off x="5492307" y="5455588"/>
              <a:ext cx="38355" cy="217661"/>
            </a:xfrm>
            <a:custGeom>
              <a:avLst/>
              <a:gdLst>
                <a:gd name="T0" fmla="*/ 1 w 30"/>
                <a:gd name="T1" fmla="*/ 1 h 184"/>
                <a:gd name="T2" fmla="*/ 1 w 30"/>
                <a:gd name="T3" fmla="*/ 1 h 184"/>
                <a:gd name="T4" fmla="*/ 1 w 30"/>
                <a:gd name="T5" fmla="*/ 0 h 184"/>
                <a:gd name="T6" fmla="*/ 1 w 30"/>
                <a:gd name="T7" fmla="*/ 0 h 184"/>
                <a:gd name="T8" fmla="*/ 0 w 30"/>
                <a:gd name="T9" fmla="*/ 1 h 184"/>
                <a:gd name="T10" fmla="*/ 1 w 30"/>
                <a:gd name="T11" fmla="*/ 1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184"/>
                <a:gd name="T20" fmla="*/ 30 w 30"/>
                <a:gd name="T21" fmla="*/ 184 h 1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184">
                  <a:moveTo>
                    <a:pt x="7" y="184"/>
                  </a:moveTo>
                  <a:lnTo>
                    <a:pt x="15" y="184"/>
                  </a:lnTo>
                  <a:lnTo>
                    <a:pt x="30" y="0"/>
                  </a:lnTo>
                  <a:lnTo>
                    <a:pt x="13" y="0"/>
                  </a:lnTo>
                  <a:lnTo>
                    <a:pt x="0" y="182"/>
                  </a:lnTo>
                  <a:lnTo>
                    <a:pt x="7" y="18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84" name="Freeform 680"/>
            <p:cNvSpPr>
              <a:spLocks/>
            </p:cNvSpPr>
            <p:nvPr/>
          </p:nvSpPr>
          <p:spPr bwMode="auto">
            <a:xfrm>
              <a:off x="5628681" y="5470862"/>
              <a:ext cx="187514" cy="208114"/>
            </a:xfrm>
            <a:custGeom>
              <a:avLst/>
              <a:gdLst>
                <a:gd name="T0" fmla="*/ 1 w 135"/>
                <a:gd name="T1" fmla="*/ 1 h 175"/>
                <a:gd name="T2" fmla="*/ 0 w 135"/>
                <a:gd name="T3" fmla="*/ 1 h 175"/>
                <a:gd name="T4" fmla="*/ 1 w 135"/>
                <a:gd name="T5" fmla="*/ 1 h 175"/>
                <a:gd name="T6" fmla="*/ 1 w 135"/>
                <a:gd name="T7" fmla="*/ 1 h 175"/>
                <a:gd name="T8" fmla="*/ 1 w 135"/>
                <a:gd name="T9" fmla="*/ 1 h 175"/>
                <a:gd name="T10" fmla="*/ 1 w 135"/>
                <a:gd name="T11" fmla="*/ 0 h 175"/>
                <a:gd name="T12" fmla="*/ 1 w 135"/>
                <a:gd name="T13" fmla="*/ 1 h 175"/>
                <a:gd name="T14" fmla="*/ 1 w 135"/>
                <a:gd name="T15" fmla="*/ 0 h 175"/>
                <a:gd name="T16" fmla="*/ 1 w 135"/>
                <a:gd name="T17" fmla="*/ 0 h 175"/>
                <a:gd name="T18" fmla="*/ 1 w 135"/>
                <a:gd name="T19" fmla="*/ 1 h 1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5"/>
                <a:gd name="T31" fmla="*/ 0 h 175"/>
                <a:gd name="T32" fmla="*/ 135 w 135"/>
                <a:gd name="T33" fmla="*/ 175 h 1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5" h="175">
                  <a:moveTo>
                    <a:pt x="4" y="15"/>
                  </a:moveTo>
                  <a:lnTo>
                    <a:pt x="0" y="12"/>
                  </a:lnTo>
                  <a:lnTo>
                    <a:pt x="123" y="175"/>
                  </a:lnTo>
                  <a:lnTo>
                    <a:pt x="135" y="165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4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85" name="Freeform 681"/>
            <p:cNvSpPr>
              <a:spLocks/>
            </p:cNvSpPr>
            <p:nvPr/>
          </p:nvSpPr>
          <p:spPr bwMode="auto">
            <a:xfrm>
              <a:off x="5583933" y="5455588"/>
              <a:ext cx="59663" cy="34367"/>
            </a:xfrm>
            <a:custGeom>
              <a:avLst/>
              <a:gdLst>
                <a:gd name="T0" fmla="*/ 0 w 42"/>
                <a:gd name="T1" fmla="*/ 1 h 28"/>
                <a:gd name="T2" fmla="*/ 1 w 42"/>
                <a:gd name="T3" fmla="*/ 1 h 28"/>
                <a:gd name="T4" fmla="*/ 1 w 42"/>
                <a:gd name="T5" fmla="*/ 1 h 28"/>
                <a:gd name="T6" fmla="*/ 1 w 42"/>
                <a:gd name="T7" fmla="*/ 0 h 28"/>
                <a:gd name="T8" fmla="*/ 0 w 42"/>
                <a:gd name="T9" fmla="*/ 1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28"/>
                <a:gd name="T17" fmla="*/ 42 w 42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28">
                  <a:moveTo>
                    <a:pt x="0" y="15"/>
                  </a:moveTo>
                  <a:lnTo>
                    <a:pt x="36" y="28"/>
                  </a:lnTo>
                  <a:lnTo>
                    <a:pt x="42" y="13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86" name="Freeform 682"/>
            <p:cNvSpPr>
              <a:spLocks/>
            </p:cNvSpPr>
            <p:nvPr/>
          </p:nvSpPr>
          <p:spPr bwMode="auto">
            <a:xfrm>
              <a:off x="5539185" y="5442224"/>
              <a:ext cx="53270" cy="30548"/>
            </a:xfrm>
            <a:custGeom>
              <a:avLst/>
              <a:gdLst>
                <a:gd name="T0" fmla="*/ 1 w 37"/>
                <a:gd name="T1" fmla="*/ 1 h 27"/>
                <a:gd name="T2" fmla="*/ 0 w 37"/>
                <a:gd name="T3" fmla="*/ 1 h 27"/>
                <a:gd name="T4" fmla="*/ 1 w 37"/>
                <a:gd name="T5" fmla="*/ 1 h 27"/>
                <a:gd name="T6" fmla="*/ 1 w 37"/>
                <a:gd name="T7" fmla="*/ 1 h 27"/>
                <a:gd name="T8" fmla="*/ 1 w 37"/>
                <a:gd name="T9" fmla="*/ 0 h 27"/>
                <a:gd name="T10" fmla="*/ 1 w 37"/>
                <a:gd name="T11" fmla="*/ 1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27"/>
                <a:gd name="T20" fmla="*/ 37 w 3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27">
                  <a:moveTo>
                    <a:pt x="4" y="8"/>
                  </a:moveTo>
                  <a:lnTo>
                    <a:pt x="0" y="15"/>
                  </a:lnTo>
                  <a:lnTo>
                    <a:pt x="33" y="27"/>
                  </a:lnTo>
                  <a:lnTo>
                    <a:pt x="37" y="12"/>
                  </a:lnTo>
                  <a:lnTo>
                    <a:pt x="6" y="0"/>
                  </a:lnTo>
                  <a:lnTo>
                    <a:pt x="4" y="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87" name="Freeform 683"/>
            <p:cNvSpPr>
              <a:spLocks/>
            </p:cNvSpPr>
            <p:nvPr/>
          </p:nvSpPr>
          <p:spPr bwMode="auto">
            <a:xfrm>
              <a:off x="6265805" y="5383033"/>
              <a:ext cx="36224" cy="21002"/>
            </a:xfrm>
            <a:custGeom>
              <a:avLst/>
              <a:gdLst>
                <a:gd name="T0" fmla="*/ 1 w 27"/>
                <a:gd name="T1" fmla="*/ 1 h 17"/>
                <a:gd name="T2" fmla="*/ 1 w 27"/>
                <a:gd name="T3" fmla="*/ 1 h 17"/>
                <a:gd name="T4" fmla="*/ 1 w 27"/>
                <a:gd name="T5" fmla="*/ 1 h 17"/>
                <a:gd name="T6" fmla="*/ 1 w 27"/>
                <a:gd name="T7" fmla="*/ 0 h 17"/>
                <a:gd name="T8" fmla="*/ 1 w 27"/>
                <a:gd name="T9" fmla="*/ 1 h 17"/>
                <a:gd name="T10" fmla="*/ 0 w 27"/>
                <a:gd name="T11" fmla="*/ 1 h 17"/>
                <a:gd name="T12" fmla="*/ 1 w 27"/>
                <a:gd name="T13" fmla="*/ 1 h 17"/>
                <a:gd name="T14" fmla="*/ 1 w 27"/>
                <a:gd name="T15" fmla="*/ 1 h 17"/>
                <a:gd name="T16" fmla="*/ 0 w 27"/>
                <a:gd name="T17" fmla="*/ 1 h 17"/>
                <a:gd name="T18" fmla="*/ 1 w 27"/>
                <a:gd name="T19" fmla="*/ 1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7"/>
                <a:gd name="T32" fmla="*/ 27 w 2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7">
                  <a:moveTo>
                    <a:pt x="15" y="12"/>
                  </a:moveTo>
                  <a:lnTo>
                    <a:pt x="8" y="17"/>
                  </a:lnTo>
                  <a:lnTo>
                    <a:pt x="27" y="16"/>
                  </a:lnTo>
                  <a:lnTo>
                    <a:pt x="25" y="0"/>
                  </a:lnTo>
                  <a:lnTo>
                    <a:pt x="6" y="2"/>
                  </a:lnTo>
                  <a:lnTo>
                    <a:pt x="0" y="8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8"/>
                  </a:lnTo>
                  <a:lnTo>
                    <a:pt x="15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88" name="Freeform 684"/>
            <p:cNvSpPr>
              <a:spLocks/>
            </p:cNvSpPr>
            <p:nvPr/>
          </p:nvSpPr>
          <p:spPr bwMode="auto">
            <a:xfrm>
              <a:off x="6255150" y="5394489"/>
              <a:ext cx="34094" cy="28640"/>
            </a:xfrm>
            <a:custGeom>
              <a:avLst/>
              <a:gdLst>
                <a:gd name="T0" fmla="*/ 1 w 23"/>
                <a:gd name="T1" fmla="*/ 1 h 23"/>
                <a:gd name="T2" fmla="*/ 1 w 23"/>
                <a:gd name="T3" fmla="*/ 1 h 23"/>
                <a:gd name="T4" fmla="*/ 1 w 23"/>
                <a:gd name="T5" fmla="*/ 1 h 23"/>
                <a:gd name="T6" fmla="*/ 1 w 23"/>
                <a:gd name="T7" fmla="*/ 0 h 23"/>
                <a:gd name="T8" fmla="*/ 1 w 23"/>
                <a:gd name="T9" fmla="*/ 1 h 23"/>
                <a:gd name="T10" fmla="*/ 0 w 23"/>
                <a:gd name="T11" fmla="*/ 1 h 23"/>
                <a:gd name="T12" fmla="*/ 1 w 23"/>
                <a:gd name="T13" fmla="*/ 1 h 23"/>
                <a:gd name="T14" fmla="*/ 0 w 23"/>
                <a:gd name="T15" fmla="*/ 1 h 23"/>
                <a:gd name="T16" fmla="*/ 0 w 23"/>
                <a:gd name="T17" fmla="*/ 1 h 23"/>
                <a:gd name="T18" fmla="*/ 1 w 23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18" y="21"/>
                  </a:moveTo>
                  <a:lnTo>
                    <a:pt x="18" y="23"/>
                  </a:lnTo>
                  <a:lnTo>
                    <a:pt x="23" y="4"/>
                  </a:lnTo>
                  <a:lnTo>
                    <a:pt x="8" y="0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18" y="2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89" name="Freeform 685"/>
            <p:cNvSpPr>
              <a:spLocks/>
            </p:cNvSpPr>
            <p:nvPr/>
          </p:nvSpPr>
          <p:spPr bwMode="auto">
            <a:xfrm>
              <a:off x="6255150" y="5417401"/>
              <a:ext cx="27702" cy="26731"/>
            </a:xfrm>
            <a:custGeom>
              <a:avLst/>
              <a:gdLst>
                <a:gd name="T0" fmla="*/ 1 w 18"/>
                <a:gd name="T1" fmla="*/ 1 h 25"/>
                <a:gd name="T2" fmla="*/ 1 w 18"/>
                <a:gd name="T3" fmla="*/ 1 h 25"/>
                <a:gd name="T4" fmla="*/ 1 w 18"/>
                <a:gd name="T5" fmla="*/ 0 h 25"/>
                <a:gd name="T6" fmla="*/ 0 w 18"/>
                <a:gd name="T7" fmla="*/ 0 h 25"/>
                <a:gd name="T8" fmla="*/ 0 w 18"/>
                <a:gd name="T9" fmla="*/ 1 h 25"/>
                <a:gd name="T10" fmla="*/ 1 w 18"/>
                <a:gd name="T11" fmla="*/ 1 h 25"/>
                <a:gd name="T12" fmla="*/ 0 w 18"/>
                <a:gd name="T13" fmla="*/ 1 h 25"/>
                <a:gd name="T14" fmla="*/ 0 w 18"/>
                <a:gd name="T15" fmla="*/ 1 h 25"/>
                <a:gd name="T16" fmla="*/ 1 w 18"/>
                <a:gd name="T17" fmla="*/ 1 h 25"/>
                <a:gd name="T18" fmla="*/ 1 w 18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5"/>
                <a:gd name="T32" fmla="*/ 18 w 18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5">
                  <a:moveTo>
                    <a:pt x="18" y="19"/>
                  </a:moveTo>
                  <a:lnTo>
                    <a:pt x="18" y="23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18" y="1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90" name="Freeform 686"/>
            <p:cNvSpPr>
              <a:spLocks/>
            </p:cNvSpPr>
            <p:nvPr/>
          </p:nvSpPr>
          <p:spPr bwMode="auto">
            <a:xfrm>
              <a:off x="6261541" y="5436495"/>
              <a:ext cx="27702" cy="26731"/>
            </a:xfrm>
            <a:custGeom>
              <a:avLst/>
              <a:gdLst>
                <a:gd name="T0" fmla="*/ 1 w 21"/>
                <a:gd name="T1" fmla="*/ 1 h 23"/>
                <a:gd name="T2" fmla="*/ 1 w 21"/>
                <a:gd name="T3" fmla="*/ 1 h 23"/>
                <a:gd name="T4" fmla="*/ 1 w 21"/>
                <a:gd name="T5" fmla="*/ 0 h 23"/>
                <a:gd name="T6" fmla="*/ 0 w 21"/>
                <a:gd name="T7" fmla="*/ 1 h 23"/>
                <a:gd name="T8" fmla="*/ 1 w 21"/>
                <a:gd name="T9" fmla="*/ 1 h 23"/>
                <a:gd name="T10" fmla="*/ 1 w 21"/>
                <a:gd name="T11" fmla="*/ 1 h 23"/>
                <a:gd name="T12" fmla="*/ 1 w 21"/>
                <a:gd name="T13" fmla="*/ 1 h 23"/>
                <a:gd name="T14" fmla="*/ 1 w 21"/>
                <a:gd name="T15" fmla="*/ 1 h 23"/>
                <a:gd name="T16" fmla="*/ 1 w 21"/>
                <a:gd name="T17" fmla="*/ 1 h 23"/>
                <a:gd name="T18" fmla="*/ 1 w 21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18" y="23"/>
                  </a:moveTo>
                  <a:lnTo>
                    <a:pt x="19" y="14"/>
                  </a:lnTo>
                  <a:lnTo>
                    <a:pt x="16" y="0"/>
                  </a:lnTo>
                  <a:lnTo>
                    <a:pt x="0" y="6"/>
                  </a:lnTo>
                  <a:lnTo>
                    <a:pt x="4" y="19"/>
                  </a:lnTo>
                  <a:lnTo>
                    <a:pt x="6" y="10"/>
                  </a:lnTo>
                  <a:lnTo>
                    <a:pt x="18" y="23"/>
                  </a:lnTo>
                  <a:lnTo>
                    <a:pt x="21" y="19"/>
                  </a:lnTo>
                  <a:lnTo>
                    <a:pt x="19" y="14"/>
                  </a:lnTo>
                  <a:lnTo>
                    <a:pt x="18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91" name="Freeform 687"/>
            <p:cNvSpPr>
              <a:spLocks/>
            </p:cNvSpPr>
            <p:nvPr/>
          </p:nvSpPr>
          <p:spPr bwMode="auto">
            <a:xfrm>
              <a:off x="6255150" y="5451768"/>
              <a:ext cx="27702" cy="21002"/>
            </a:xfrm>
            <a:custGeom>
              <a:avLst/>
              <a:gdLst>
                <a:gd name="T0" fmla="*/ 1 w 22"/>
                <a:gd name="T1" fmla="*/ 1 h 19"/>
                <a:gd name="T2" fmla="*/ 1 w 22"/>
                <a:gd name="T3" fmla="*/ 1 h 19"/>
                <a:gd name="T4" fmla="*/ 1 w 22"/>
                <a:gd name="T5" fmla="*/ 1 h 19"/>
                <a:gd name="T6" fmla="*/ 1 w 22"/>
                <a:gd name="T7" fmla="*/ 0 h 19"/>
                <a:gd name="T8" fmla="*/ 1 w 22"/>
                <a:gd name="T9" fmla="*/ 1 h 19"/>
                <a:gd name="T10" fmla="*/ 0 w 22"/>
                <a:gd name="T11" fmla="*/ 1 h 19"/>
                <a:gd name="T12" fmla="*/ 1 w 22"/>
                <a:gd name="T13" fmla="*/ 1 h 19"/>
                <a:gd name="T14" fmla="*/ 1 w 22"/>
                <a:gd name="T15" fmla="*/ 1 h 19"/>
                <a:gd name="T16" fmla="*/ 0 w 22"/>
                <a:gd name="T17" fmla="*/ 1 h 19"/>
                <a:gd name="T18" fmla="*/ 1 w 22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19"/>
                <a:gd name="T32" fmla="*/ 22 w 22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19">
                  <a:moveTo>
                    <a:pt x="16" y="15"/>
                  </a:moveTo>
                  <a:lnTo>
                    <a:pt x="14" y="19"/>
                  </a:lnTo>
                  <a:lnTo>
                    <a:pt x="22" y="13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9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16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92" name="Freeform 688"/>
            <p:cNvSpPr>
              <a:spLocks/>
            </p:cNvSpPr>
            <p:nvPr/>
          </p:nvSpPr>
          <p:spPr bwMode="auto">
            <a:xfrm>
              <a:off x="6246626" y="5463225"/>
              <a:ext cx="31963" cy="24821"/>
            </a:xfrm>
            <a:custGeom>
              <a:avLst/>
              <a:gdLst>
                <a:gd name="T0" fmla="*/ 1 w 21"/>
                <a:gd name="T1" fmla="*/ 1 h 20"/>
                <a:gd name="T2" fmla="*/ 1 w 21"/>
                <a:gd name="T3" fmla="*/ 1 h 20"/>
                <a:gd name="T4" fmla="*/ 1 w 21"/>
                <a:gd name="T5" fmla="*/ 1 h 20"/>
                <a:gd name="T6" fmla="*/ 1 w 21"/>
                <a:gd name="T7" fmla="*/ 0 h 20"/>
                <a:gd name="T8" fmla="*/ 0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0"/>
                <a:gd name="T29" fmla="*/ 21 w 21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0">
                  <a:moveTo>
                    <a:pt x="13" y="20"/>
                  </a:moveTo>
                  <a:lnTo>
                    <a:pt x="15" y="20"/>
                  </a:lnTo>
                  <a:lnTo>
                    <a:pt x="21" y="6"/>
                  </a:lnTo>
                  <a:lnTo>
                    <a:pt x="5" y="0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13" y="20"/>
                  </a:lnTo>
                  <a:lnTo>
                    <a:pt x="15" y="20"/>
                  </a:lnTo>
                  <a:lnTo>
                    <a:pt x="13" y="2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93" name="Freeform 689"/>
            <p:cNvSpPr>
              <a:spLocks/>
            </p:cNvSpPr>
            <p:nvPr/>
          </p:nvSpPr>
          <p:spPr bwMode="auto">
            <a:xfrm>
              <a:off x="6235971" y="5472772"/>
              <a:ext cx="27702" cy="28640"/>
            </a:xfrm>
            <a:custGeom>
              <a:avLst/>
              <a:gdLst>
                <a:gd name="T0" fmla="*/ 1 w 23"/>
                <a:gd name="T1" fmla="*/ 1 h 25"/>
                <a:gd name="T2" fmla="*/ 1 w 23"/>
                <a:gd name="T3" fmla="*/ 1 h 25"/>
                <a:gd name="T4" fmla="*/ 1 w 23"/>
                <a:gd name="T5" fmla="*/ 1 h 25"/>
                <a:gd name="T6" fmla="*/ 1 w 23"/>
                <a:gd name="T7" fmla="*/ 0 h 25"/>
                <a:gd name="T8" fmla="*/ 0 w 23"/>
                <a:gd name="T9" fmla="*/ 1 h 25"/>
                <a:gd name="T10" fmla="*/ 1 w 23"/>
                <a:gd name="T11" fmla="*/ 1 h 25"/>
                <a:gd name="T12" fmla="*/ 1 w 23"/>
                <a:gd name="T13" fmla="*/ 1 h 25"/>
                <a:gd name="T14" fmla="*/ 1 w 23"/>
                <a:gd name="T15" fmla="*/ 1 h 25"/>
                <a:gd name="T16" fmla="*/ 1 w 23"/>
                <a:gd name="T17" fmla="*/ 1 h 25"/>
                <a:gd name="T18" fmla="*/ 1 w 23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5"/>
                <a:gd name="T32" fmla="*/ 23 w 23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5">
                  <a:moveTo>
                    <a:pt x="12" y="25"/>
                  </a:moveTo>
                  <a:lnTo>
                    <a:pt x="13" y="23"/>
                  </a:lnTo>
                  <a:lnTo>
                    <a:pt x="23" y="10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12" y="25"/>
                  </a:lnTo>
                  <a:lnTo>
                    <a:pt x="12" y="23"/>
                  </a:lnTo>
                  <a:lnTo>
                    <a:pt x="13" y="23"/>
                  </a:lnTo>
                  <a:lnTo>
                    <a:pt x="12" y="2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94" name="Freeform 690"/>
            <p:cNvSpPr>
              <a:spLocks/>
            </p:cNvSpPr>
            <p:nvPr/>
          </p:nvSpPr>
          <p:spPr bwMode="auto">
            <a:xfrm>
              <a:off x="6216796" y="5488046"/>
              <a:ext cx="31963" cy="22912"/>
            </a:xfrm>
            <a:custGeom>
              <a:avLst/>
              <a:gdLst>
                <a:gd name="T0" fmla="*/ 1 w 25"/>
                <a:gd name="T1" fmla="*/ 1 h 24"/>
                <a:gd name="T2" fmla="*/ 1 w 25"/>
                <a:gd name="T3" fmla="*/ 1 h 24"/>
                <a:gd name="T4" fmla="*/ 1 w 25"/>
                <a:gd name="T5" fmla="*/ 1 h 24"/>
                <a:gd name="T6" fmla="*/ 1 w 25"/>
                <a:gd name="T7" fmla="*/ 0 h 24"/>
                <a:gd name="T8" fmla="*/ 0 w 25"/>
                <a:gd name="T9" fmla="*/ 1 h 24"/>
                <a:gd name="T10" fmla="*/ 1 w 25"/>
                <a:gd name="T11" fmla="*/ 1 h 24"/>
                <a:gd name="T12" fmla="*/ 1 w 25"/>
                <a:gd name="T13" fmla="*/ 1 h 24"/>
                <a:gd name="T14" fmla="*/ 1 w 25"/>
                <a:gd name="T15" fmla="*/ 1 h 24"/>
                <a:gd name="T16" fmla="*/ 1 w 25"/>
                <a:gd name="T17" fmla="*/ 1 h 24"/>
                <a:gd name="T18" fmla="*/ 1 w 25"/>
                <a:gd name="T19" fmla="*/ 1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4"/>
                <a:gd name="T32" fmla="*/ 25 w 25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4">
                  <a:moveTo>
                    <a:pt x="2" y="24"/>
                  </a:moveTo>
                  <a:lnTo>
                    <a:pt x="9" y="23"/>
                  </a:lnTo>
                  <a:lnTo>
                    <a:pt x="25" y="15"/>
                  </a:lnTo>
                  <a:lnTo>
                    <a:pt x="15" y="0"/>
                  </a:lnTo>
                  <a:lnTo>
                    <a:pt x="0" y="9"/>
                  </a:lnTo>
                  <a:lnTo>
                    <a:pt x="7" y="9"/>
                  </a:lnTo>
                  <a:lnTo>
                    <a:pt x="2" y="24"/>
                  </a:lnTo>
                  <a:lnTo>
                    <a:pt x="5" y="24"/>
                  </a:lnTo>
                  <a:lnTo>
                    <a:pt x="9" y="23"/>
                  </a:lnTo>
                  <a:lnTo>
                    <a:pt x="2" y="2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95" name="Freeform 691"/>
            <p:cNvSpPr>
              <a:spLocks/>
            </p:cNvSpPr>
            <p:nvPr/>
          </p:nvSpPr>
          <p:spPr bwMode="auto">
            <a:xfrm>
              <a:off x="6197619" y="5489954"/>
              <a:ext cx="27702" cy="21002"/>
            </a:xfrm>
            <a:custGeom>
              <a:avLst/>
              <a:gdLst>
                <a:gd name="T0" fmla="*/ 0 w 19"/>
                <a:gd name="T1" fmla="*/ 1 h 19"/>
                <a:gd name="T2" fmla="*/ 1 w 19"/>
                <a:gd name="T3" fmla="*/ 1 h 19"/>
                <a:gd name="T4" fmla="*/ 1 w 19"/>
                <a:gd name="T5" fmla="*/ 1 h 19"/>
                <a:gd name="T6" fmla="*/ 1 w 19"/>
                <a:gd name="T7" fmla="*/ 1 h 19"/>
                <a:gd name="T8" fmla="*/ 1 w 19"/>
                <a:gd name="T9" fmla="*/ 0 h 19"/>
                <a:gd name="T10" fmla="*/ 1 w 19"/>
                <a:gd name="T11" fmla="*/ 0 h 19"/>
                <a:gd name="T12" fmla="*/ 0 w 19"/>
                <a:gd name="T13" fmla="*/ 1 h 19"/>
                <a:gd name="T14" fmla="*/ 1 w 19"/>
                <a:gd name="T15" fmla="*/ 1 h 19"/>
                <a:gd name="T16" fmla="*/ 0 w 19"/>
                <a:gd name="T17" fmla="*/ 1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0" y="14"/>
                  </a:moveTo>
                  <a:lnTo>
                    <a:pt x="2" y="16"/>
                  </a:lnTo>
                  <a:lnTo>
                    <a:pt x="14" y="19"/>
                  </a:lnTo>
                  <a:lnTo>
                    <a:pt x="19" y="4"/>
                  </a:lnTo>
                  <a:lnTo>
                    <a:pt x="8" y="0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96" name="Freeform 692"/>
            <p:cNvSpPr>
              <a:spLocks/>
            </p:cNvSpPr>
            <p:nvPr/>
          </p:nvSpPr>
          <p:spPr bwMode="auto">
            <a:xfrm>
              <a:off x="6163523" y="5468951"/>
              <a:ext cx="49009" cy="40096"/>
            </a:xfrm>
            <a:custGeom>
              <a:avLst/>
              <a:gdLst>
                <a:gd name="T0" fmla="*/ 1 w 37"/>
                <a:gd name="T1" fmla="*/ 1 h 33"/>
                <a:gd name="T2" fmla="*/ 0 w 37"/>
                <a:gd name="T3" fmla="*/ 1 h 33"/>
                <a:gd name="T4" fmla="*/ 1 w 37"/>
                <a:gd name="T5" fmla="*/ 1 h 33"/>
                <a:gd name="T6" fmla="*/ 1 w 37"/>
                <a:gd name="T7" fmla="*/ 1 h 33"/>
                <a:gd name="T8" fmla="*/ 1 w 37"/>
                <a:gd name="T9" fmla="*/ 0 h 33"/>
                <a:gd name="T10" fmla="*/ 1 w 37"/>
                <a:gd name="T11" fmla="*/ 0 h 33"/>
                <a:gd name="T12" fmla="*/ 1 w 37"/>
                <a:gd name="T13" fmla="*/ 0 h 33"/>
                <a:gd name="T14" fmla="*/ 1 w 37"/>
                <a:gd name="T15" fmla="*/ 0 h 33"/>
                <a:gd name="T16" fmla="*/ 1 w 37"/>
                <a:gd name="T17" fmla="*/ 0 h 33"/>
                <a:gd name="T18" fmla="*/ 1 w 37"/>
                <a:gd name="T19" fmla="*/ 1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33"/>
                <a:gd name="T32" fmla="*/ 37 w 37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33">
                  <a:moveTo>
                    <a:pt x="4" y="15"/>
                  </a:moveTo>
                  <a:lnTo>
                    <a:pt x="0" y="14"/>
                  </a:lnTo>
                  <a:lnTo>
                    <a:pt x="27" y="33"/>
                  </a:lnTo>
                  <a:lnTo>
                    <a:pt x="37" y="19"/>
                  </a:lnTo>
                  <a:lnTo>
                    <a:pt x="1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97" name="Freeform 693"/>
            <p:cNvSpPr>
              <a:spLocks/>
            </p:cNvSpPr>
            <p:nvPr/>
          </p:nvSpPr>
          <p:spPr bwMode="auto">
            <a:xfrm>
              <a:off x="6131561" y="5463225"/>
              <a:ext cx="40487" cy="26731"/>
            </a:xfrm>
            <a:custGeom>
              <a:avLst/>
              <a:gdLst>
                <a:gd name="T0" fmla="*/ 1 w 29"/>
                <a:gd name="T1" fmla="*/ 1 h 19"/>
                <a:gd name="T2" fmla="*/ 1 w 29"/>
                <a:gd name="T3" fmla="*/ 1 h 19"/>
                <a:gd name="T4" fmla="*/ 1 w 29"/>
                <a:gd name="T5" fmla="*/ 1 h 19"/>
                <a:gd name="T6" fmla="*/ 1 w 29"/>
                <a:gd name="T7" fmla="*/ 1 h 19"/>
                <a:gd name="T8" fmla="*/ 1 w 29"/>
                <a:gd name="T9" fmla="*/ 0 h 19"/>
                <a:gd name="T10" fmla="*/ 0 w 29"/>
                <a:gd name="T11" fmla="*/ 1 h 19"/>
                <a:gd name="T12" fmla="*/ 1 w 29"/>
                <a:gd name="T13" fmla="*/ 0 h 19"/>
                <a:gd name="T14" fmla="*/ 1 w 29"/>
                <a:gd name="T15" fmla="*/ 0 h 19"/>
                <a:gd name="T16" fmla="*/ 0 w 29"/>
                <a:gd name="T17" fmla="*/ 1 h 19"/>
                <a:gd name="T18" fmla="*/ 1 w 29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19"/>
                <a:gd name="T32" fmla="*/ 29 w 2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19">
                  <a:moveTo>
                    <a:pt x="12" y="14"/>
                  </a:moveTo>
                  <a:lnTo>
                    <a:pt x="4" y="18"/>
                  </a:lnTo>
                  <a:lnTo>
                    <a:pt x="27" y="19"/>
                  </a:lnTo>
                  <a:lnTo>
                    <a:pt x="29" y="4"/>
                  </a:lnTo>
                  <a:lnTo>
                    <a:pt x="6" y="0"/>
                  </a:lnTo>
                  <a:lnTo>
                    <a:pt x="0" y="4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12" y="1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98" name="Freeform 694"/>
            <p:cNvSpPr>
              <a:spLocks/>
            </p:cNvSpPr>
            <p:nvPr/>
          </p:nvSpPr>
          <p:spPr bwMode="auto">
            <a:xfrm>
              <a:off x="6112382" y="5468951"/>
              <a:ext cx="34094" cy="28640"/>
            </a:xfrm>
            <a:custGeom>
              <a:avLst/>
              <a:gdLst>
                <a:gd name="T0" fmla="*/ 1 w 25"/>
                <a:gd name="T1" fmla="*/ 1 h 25"/>
                <a:gd name="T2" fmla="*/ 1 w 25"/>
                <a:gd name="T3" fmla="*/ 1 h 25"/>
                <a:gd name="T4" fmla="*/ 1 w 25"/>
                <a:gd name="T5" fmla="*/ 1 h 25"/>
                <a:gd name="T6" fmla="*/ 1 w 25"/>
                <a:gd name="T7" fmla="*/ 0 h 25"/>
                <a:gd name="T8" fmla="*/ 0 w 25"/>
                <a:gd name="T9" fmla="*/ 1 h 25"/>
                <a:gd name="T10" fmla="*/ 0 w 25"/>
                <a:gd name="T11" fmla="*/ 1 h 25"/>
                <a:gd name="T12" fmla="*/ 0 w 25"/>
                <a:gd name="T13" fmla="*/ 1 h 25"/>
                <a:gd name="T14" fmla="*/ 0 w 25"/>
                <a:gd name="T15" fmla="*/ 1 h 25"/>
                <a:gd name="T16" fmla="*/ 0 w 25"/>
                <a:gd name="T17" fmla="*/ 1 h 25"/>
                <a:gd name="T18" fmla="*/ 1 w 25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5"/>
                <a:gd name="T32" fmla="*/ 25 w 25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5">
                  <a:moveTo>
                    <a:pt x="15" y="21"/>
                  </a:moveTo>
                  <a:lnTo>
                    <a:pt x="13" y="25"/>
                  </a:lnTo>
                  <a:lnTo>
                    <a:pt x="25" y="10"/>
                  </a:lnTo>
                  <a:lnTo>
                    <a:pt x="13" y="0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5" y="2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99" name="Freeform 695"/>
            <p:cNvSpPr>
              <a:spLocks/>
            </p:cNvSpPr>
            <p:nvPr/>
          </p:nvSpPr>
          <p:spPr bwMode="auto">
            <a:xfrm>
              <a:off x="6099599" y="5489954"/>
              <a:ext cx="31963" cy="28640"/>
            </a:xfrm>
            <a:custGeom>
              <a:avLst/>
              <a:gdLst>
                <a:gd name="T0" fmla="*/ 1 w 23"/>
                <a:gd name="T1" fmla="*/ 1 h 25"/>
                <a:gd name="T2" fmla="*/ 1 w 23"/>
                <a:gd name="T3" fmla="*/ 1 h 25"/>
                <a:gd name="T4" fmla="*/ 1 w 23"/>
                <a:gd name="T5" fmla="*/ 1 h 25"/>
                <a:gd name="T6" fmla="*/ 1 w 23"/>
                <a:gd name="T7" fmla="*/ 0 h 25"/>
                <a:gd name="T8" fmla="*/ 0 w 23"/>
                <a:gd name="T9" fmla="*/ 1 h 25"/>
                <a:gd name="T10" fmla="*/ 1 w 23"/>
                <a:gd name="T11" fmla="*/ 1 h 25"/>
                <a:gd name="T12" fmla="*/ 0 w 23"/>
                <a:gd name="T13" fmla="*/ 1 h 25"/>
                <a:gd name="T14" fmla="*/ 0 w 23"/>
                <a:gd name="T15" fmla="*/ 1 h 25"/>
                <a:gd name="T16" fmla="*/ 1 w 23"/>
                <a:gd name="T17" fmla="*/ 1 h 25"/>
                <a:gd name="T18" fmla="*/ 1 w 23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5"/>
                <a:gd name="T32" fmla="*/ 23 w 23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5">
                  <a:moveTo>
                    <a:pt x="15" y="16"/>
                  </a:moveTo>
                  <a:lnTo>
                    <a:pt x="15" y="23"/>
                  </a:lnTo>
                  <a:lnTo>
                    <a:pt x="23" y="4"/>
                  </a:lnTo>
                  <a:lnTo>
                    <a:pt x="8" y="0"/>
                  </a:lnTo>
                  <a:lnTo>
                    <a:pt x="0" y="18"/>
                  </a:lnTo>
                  <a:lnTo>
                    <a:pt x="2" y="25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2" y="25"/>
                  </a:lnTo>
                  <a:lnTo>
                    <a:pt x="15" y="1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00" name="Freeform 696"/>
            <p:cNvSpPr>
              <a:spLocks/>
            </p:cNvSpPr>
            <p:nvPr/>
          </p:nvSpPr>
          <p:spPr bwMode="auto">
            <a:xfrm>
              <a:off x="6101728" y="5509047"/>
              <a:ext cx="34094" cy="21002"/>
            </a:xfrm>
            <a:custGeom>
              <a:avLst/>
              <a:gdLst>
                <a:gd name="T0" fmla="*/ 1 w 23"/>
                <a:gd name="T1" fmla="*/ 1 h 19"/>
                <a:gd name="T2" fmla="*/ 1 w 23"/>
                <a:gd name="T3" fmla="*/ 1 h 19"/>
                <a:gd name="T4" fmla="*/ 1 w 23"/>
                <a:gd name="T5" fmla="*/ 0 h 19"/>
                <a:gd name="T6" fmla="*/ 0 w 23"/>
                <a:gd name="T7" fmla="*/ 1 h 19"/>
                <a:gd name="T8" fmla="*/ 1 w 23"/>
                <a:gd name="T9" fmla="*/ 1 h 19"/>
                <a:gd name="T10" fmla="*/ 1 w 23"/>
                <a:gd name="T11" fmla="*/ 1 h 19"/>
                <a:gd name="T12" fmla="*/ 1 w 23"/>
                <a:gd name="T13" fmla="*/ 1 h 19"/>
                <a:gd name="T14" fmla="*/ 1 w 23"/>
                <a:gd name="T15" fmla="*/ 1 h 19"/>
                <a:gd name="T16" fmla="*/ 1 w 23"/>
                <a:gd name="T17" fmla="*/ 1 h 19"/>
                <a:gd name="T18" fmla="*/ 1 w 23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19"/>
                <a:gd name="T32" fmla="*/ 23 w 23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19">
                  <a:moveTo>
                    <a:pt x="23" y="13"/>
                  </a:moveTo>
                  <a:lnTo>
                    <a:pt x="21" y="9"/>
                  </a:lnTo>
                  <a:lnTo>
                    <a:pt x="13" y="0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8" y="15"/>
                  </a:lnTo>
                  <a:lnTo>
                    <a:pt x="23" y="13"/>
                  </a:lnTo>
                  <a:lnTo>
                    <a:pt x="23" y="11"/>
                  </a:lnTo>
                  <a:lnTo>
                    <a:pt x="21" y="9"/>
                  </a:lnTo>
                  <a:lnTo>
                    <a:pt x="23" y="1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01" name="Freeform 697"/>
            <p:cNvSpPr>
              <a:spLocks/>
            </p:cNvSpPr>
            <p:nvPr/>
          </p:nvSpPr>
          <p:spPr bwMode="auto">
            <a:xfrm>
              <a:off x="6112382" y="5522415"/>
              <a:ext cx="27702" cy="32458"/>
            </a:xfrm>
            <a:custGeom>
              <a:avLst/>
              <a:gdLst>
                <a:gd name="T0" fmla="*/ 1 w 19"/>
                <a:gd name="T1" fmla="*/ 1 h 25"/>
                <a:gd name="T2" fmla="*/ 1 w 19"/>
                <a:gd name="T3" fmla="*/ 1 h 25"/>
                <a:gd name="T4" fmla="*/ 1 w 19"/>
                <a:gd name="T5" fmla="*/ 0 h 25"/>
                <a:gd name="T6" fmla="*/ 0 w 19"/>
                <a:gd name="T7" fmla="*/ 1 h 25"/>
                <a:gd name="T8" fmla="*/ 1 w 19"/>
                <a:gd name="T9" fmla="*/ 1 h 25"/>
                <a:gd name="T10" fmla="*/ 1 w 19"/>
                <a:gd name="T11" fmla="*/ 1 h 25"/>
                <a:gd name="T12" fmla="*/ 1 w 19"/>
                <a:gd name="T13" fmla="*/ 1 h 25"/>
                <a:gd name="T14" fmla="*/ 1 w 19"/>
                <a:gd name="T15" fmla="*/ 1 h 25"/>
                <a:gd name="T16" fmla="*/ 1 w 19"/>
                <a:gd name="T17" fmla="*/ 1 h 25"/>
                <a:gd name="T18" fmla="*/ 1 w 19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15" y="25"/>
                  </a:moveTo>
                  <a:lnTo>
                    <a:pt x="19" y="17"/>
                  </a:lnTo>
                  <a:lnTo>
                    <a:pt x="15" y="0"/>
                  </a:lnTo>
                  <a:lnTo>
                    <a:pt x="0" y="2"/>
                  </a:lnTo>
                  <a:lnTo>
                    <a:pt x="2" y="19"/>
                  </a:lnTo>
                  <a:lnTo>
                    <a:pt x="5" y="12"/>
                  </a:lnTo>
                  <a:lnTo>
                    <a:pt x="15" y="25"/>
                  </a:lnTo>
                  <a:lnTo>
                    <a:pt x="19" y="21"/>
                  </a:lnTo>
                  <a:lnTo>
                    <a:pt x="19" y="17"/>
                  </a:lnTo>
                  <a:lnTo>
                    <a:pt x="15" y="2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02" name="Freeform 698"/>
            <p:cNvSpPr>
              <a:spLocks/>
            </p:cNvSpPr>
            <p:nvPr/>
          </p:nvSpPr>
          <p:spPr bwMode="auto">
            <a:xfrm>
              <a:off x="6093204" y="5537687"/>
              <a:ext cx="42617" cy="32458"/>
            </a:xfrm>
            <a:custGeom>
              <a:avLst/>
              <a:gdLst>
                <a:gd name="T0" fmla="*/ 1 w 31"/>
                <a:gd name="T1" fmla="*/ 1 h 28"/>
                <a:gd name="T2" fmla="*/ 1 w 31"/>
                <a:gd name="T3" fmla="*/ 1 h 28"/>
                <a:gd name="T4" fmla="*/ 1 w 31"/>
                <a:gd name="T5" fmla="*/ 1 h 28"/>
                <a:gd name="T6" fmla="*/ 1 w 31"/>
                <a:gd name="T7" fmla="*/ 0 h 28"/>
                <a:gd name="T8" fmla="*/ 1 w 31"/>
                <a:gd name="T9" fmla="*/ 1 h 28"/>
                <a:gd name="T10" fmla="*/ 0 w 31"/>
                <a:gd name="T11" fmla="*/ 1 h 28"/>
                <a:gd name="T12" fmla="*/ 1 w 31"/>
                <a:gd name="T13" fmla="*/ 1 h 28"/>
                <a:gd name="T14" fmla="*/ 0 w 31"/>
                <a:gd name="T15" fmla="*/ 1 h 28"/>
                <a:gd name="T16" fmla="*/ 0 w 31"/>
                <a:gd name="T17" fmla="*/ 1 h 28"/>
                <a:gd name="T18" fmla="*/ 1 w 31"/>
                <a:gd name="T19" fmla="*/ 1 h 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8"/>
                <a:gd name="T32" fmla="*/ 31 w 31"/>
                <a:gd name="T33" fmla="*/ 28 h 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8">
                  <a:moveTo>
                    <a:pt x="16" y="21"/>
                  </a:moveTo>
                  <a:lnTo>
                    <a:pt x="14" y="28"/>
                  </a:lnTo>
                  <a:lnTo>
                    <a:pt x="31" y="13"/>
                  </a:lnTo>
                  <a:lnTo>
                    <a:pt x="21" y="0"/>
                  </a:lnTo>
                  <a:lnTo>
                    <a:pt x="2" y="15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16" y="2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03" name="Freeform 699"/>
            <p:cNvSpPr>
              <a:spLocks/>
            </p:cNvSpPr>
            <p:nvPr/>
          </p:nvSpPr>
          <p:spPr bwMode="auto">
            <a:xfrm>
              <a:off x="6093204" y="5564418"/>
              <a:ext cx="27702" cy="28640"/>
            </a:xfrm>
            <a:custGeom>
              <a:avLst/>
              <a:gdLst>
                <a:gd name="T0" fmla="*/ 1 w 20"/>
                <a:gd name="T1" fmla="*/ 1 h 27"/>
                <a:gd name="T2" fmla="*/ 1 w 20"/>
                <a:gd name="T3" fmla="*/ 1 h 27"/>
                <a:gd name="T4" fmla="*/ 1 w 20"/>
                <a:gd name="T5" fmla="*/ 0 h 27"/>
                <a:gd name="T6" fmla="*/ 0 w 20"/>
                <a:gd name="T7" fmla="*/ 1 h 27"/>
                <a:gd name="T8" fmla="*/ 1 w 20"/>
                <a:gd name="T9" fmla="*/ 1 h 27"/>
                <a:gd name="T10" fmla="*/ 1 w 20"/>
                <a:gd name="T11" fmla="*/ 1 h 27"/>
                <a:gd name="T12" fmla="*/ 1 w 20"/>
                <a:gd name="T13" fmla="*/ 1 h 27"/>
                <a:gd name="T14" fmla="*/ 1 w 20"/>
                <a:gd name="T15" fmla="*/ 1 h 27"/>
                <a:gd name="T16" fmla="*/ 1 w 20"/>
                <a:gd name="T17" fmla="*/ 1 h 27"/>
                <a:gd name="T18" fmla="*/ 1 w 20"/>
                <a:gd name="T19" fmla="*/ 1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27"/>
                <a:gd name="T32" fmla="*/ 20 w 20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27">
                  <a:moveTo>
                    <a:pt x="20" y="27"/>
                  </a:moveTo>
                  <a:lnTo>
                    <a:pt x="20" y="23"/>
                  </a:lnTo>
                  <a:lnTo>
                    <a:pt x="16" y="0"/>
                  </a:lnTo>
                  <a:lnTo>
                    <a:pt x="0" y="2"/>
                  </a:lnTo>
                  <a:lnTo>
                    <a:pt x="2" y="25"/>
                  </a:lnTo>
                  <a:lnTo>
                    <a:pt x="4" y="21"/>
                  </a:lnTo>
                  <a:lnTo>
                    <a:pt x="20" y="27"/>
                  </a:lnTo>
                  <a:lnTo>
                    <a:pt x="20" y="25"/>
                  </a:lnTo>
                  <a:lnTo>
                    <a:pt x="20" y="23"/>
                  </a:lnTo>
                  <a:lnTo>
                    <a:pt x="20" y="2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04" name="Freeform 700"/>
            <p:cNvSpPr>
              <a:spLocks/>
            </p:cNvSpPr>
            <p:nvPr/>
          </p:nvSpPr>
          <p:spPr bwMode="auto">
            <a:xfrm>
              <a:off x="6086812" y="5589238"/>
              <a:ext cx="34094" cy="32458"/>
            </a:xfrm>
            <a:custGeom>
              <a:avLst/>
              <a:gdLst>
                <a:gd name="T0" fmla="*/ 1 w 23"/>
                <a:gd name="T1" fmla="*/ 1 h 29"/>
                <a:gd name="T2" fmla="*/ 1 w 23"/>
                <a:gd name="T3" fmla="*/ 1 h 29"/>
                <a:gd name="T4" fmla="*/ 1 w 23"/>
                <a:gd name="T5" fmla="*/ 1 h 29"/>
                <a:gd name="T6" fmla="*/ 1 w 23"/>
                <a:gd name="T7" fmla="*/ 0 h 29"/>
                <a:gd name="T8" fmla="*/ 0 w 23"/>
                <a:gd name="T9" fmla="*/ 1 h 29"/>
                <a:gd name="T10" fmla="*/ 0 w 23"/>
                <a:gd name="T11" fmla="*/ 1 h 29"/>
                <a:gd name="T12" fmla="*/ 1 w 23"/>
                <a:gd name="T13" fmla="*/ 1 h 29"/>
                <a:gd name="T14" fmla="*/ 1 w 23"/>
                <a:gd name="T15" fmla="*/ 1 h 29"/>
                <a:gd name="T16" fmla="*/ 1 w 23"/>
                <a:gd name="T17" fmla="*/ 1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9"/>
                <a:gd name="T29" fmla="*/ 23 w 23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9">
                  <a:moveTo>
                    <a:pt x="15" y="29"/>
                  </a:moveTo>
                  <a:lnTo>
                    <a:pt x="15" y="27"/>
                  </a:lnTo>
                  <a:lnTo>
                    <a:pt x="23" y="6"/>
                  </a:lnTo>
                  <a:lnTo>
                    <a:pt x="7" y="0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15" y="29"/>
                  </a:lnTo>
                  <a:lnTo>
                    <a:pt x="15" y="27"/>
                  </a:lnTo>
                  <a:lnTo>
                    <a:pt x="15" y="2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05" name="Freeform 701"/>
            <p:cNvSpPr>
              <a:spLocks/>
            </p:cNvSpPr>
            <p:nvPr/>
          </p:nvSpPr>
          <p:spPr bwMode="auto">
            <a:xfrm>
              <a:off x="6074028" y="5608333"/>
              <a:ext cx="34094" cy="42005"/>
            </a:xfrm>
            <a:custGeom>
              <a:avLst/>
              <a:gdLst>
                <a:gd name="T0" fmla="*/ 1 w 25"/>
                <a:gd name="T1" fmla="*/ 1 h 33"/>
                <a:gd name="T2" fmla="*/ 1 w 25"/>
                <a:gd name="T3" fmla="*/ 1 h 33"/>
                <a:gd name="T4" fmla="*/ 1 w 25"/>
                <a:gd name="T5" fmla="*/ 1 h 33"/>
                <a:gd name="T6" fmla="*/ 1 w 25"/>
                <a:gd name="T7" fmla="*/ 0 h 33"/>
                <a:gd name="T8" fmla="*/ 0 w 25"/>
                <a:gd name="T9" fmla="*/ 1 h 33"/>
                <a:gd name="T10" fmla="*/ 0 w 25"/>
                <a:gd name="T11" fmla="*/ 1 h 33"/>
                <a:gd name="T12" fmla="*/ 1 w 25"/>
                <a:gd name="T13" fmla="*/ 1 h 33"/>
                <a:gd name="T14" fmla="*/ 1 w 25"/>
                <a:gd name="T15" fmla="*/ 1 h 33"/>
                <a:gd name="T16" fmla="*/ 1 w 25"/>
                <a:gd name="T17" fmla="*/ 1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33"/>
                <a:gd name="T29" fmla="*/ 25 w 25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33">
                  <a:moveTo>
                    <a:pt x="13" y="33"/>
                  </a:moveTo>
                  <a:lnTo>
                    <a:pt x="13" y="31"/>
                  </a:lnTo>
                  <a:lnTo>
                    <a:pt x="25" y="8"/>
                  </a:lnTo>
                  <a:lnTo>
                    <a:pt x="10" y="0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13" y="33"/>
                  </a:lnTo>
                  <a:lnTo>
                    <a:pt x="13" y="31"/>
                  </a:lnTo>
                  <a:lnTo>
                    <a:pt x="13" y="3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06" name="Freeform 702"/>
            <p:cNvSpPr>
              <a:spLocks/>
            </p:cNvSpPr>
            <p:nvPr/>
          </p:nvSpPr>
          <p:spPr bwMode="auto">
            <a:xfrm>
              <a:off x="6065504" y="5640790"/>
              <a:ext cx="27702" cy="28640"/>
            </a:xfrm>
            <a:custGeom>
              <a:avLst/>
              <a:gdLst>
                <a:gd name="T0" fmla="*/ 1 w 21"/>
                <a:gd name="T1" fmla="*/ 1 h 25"/>
                <a:gd name="T2" fmla="*/ 1 w 21"/>
                <a:gd name="T3" fmla="*/ 1 h 25"/>
                <a:gd name="T4" fmla="*/ 1 w 21"/>
                <a:gd name="T5" fmla="*/ 1 h 25"/>
                <a:gd name="T6" fmla="*/ 1 w 21"/>
                <a:gd name="T7" fmla="*/ 0 h 25"/>
                <a:gd name="T8" fmla="*/ 0 w 21"/>
                <a:gd name="T9" fmla="*/ 1 h 25"/>
                <a:gd name="T10" fmla="*/ 1 w 21"/>
                <a:gd name="T11" fmla="*/ 1 h 25"/>
                <a:gd name="T12" fmla="*/ 1 w 21"/>
                <a:gd name="T13" fmla="*/ 1 h 25"/>
                <a:gd name="T14" fmla="*/ 1 w 21"/>
                <a:gd name="T15" fmla="*/ 1 h 25"/>
                <a:gd name="T16" fmla="*/ 1 w 21"/>
                <a:gd name="T17" fmla="*/ 1 h 25"/>
                <a:gd name="T18" fmla="*/ 1 w 21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4" y="21"/>
                  </a:moveTo>
                  <a:lnTo>
                    <a:pt x="14" y="19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0" y="10"/>
                  </a:lnTo>
                  <a:lnTo>
                    <a:pt x="10" y="8"/>
                  </a:lnTo>
                  <a:lnTo>
                    <a:pt x="4" y="21"/>
                  </a:lnTo>
                  <a:lnTo>
                    <a:pt x="10" y="25"/>
                  </a:lnTo>
                  <a:lnTo>
                    <a:pt x="14" y="19"/>
                  </a:lnTo>
                  <a:lnTo>
                    <a:pt x="4" y="2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07" name="Freeform 703"/>
            <p:cNvSpPr>
              <a:spLocks/>
            </p:cNvSpPr>
            <p:nvPr/>
          </p:nvSpPr>
          <p:spPr bwMode="auto">
            <a:xfrm>
              <a:off x="6050588" y="5640790"/>
              <a:ext cx="27702" cy="22912"/>
            </a:xfrm>
            <a:custGeom>
              <a:avLst/>
              <a:gdLst>
                <a:gd name="T0" fmla="*/ 0 w 19"/>
                <a:gd name="T1" fmla="*/ 1 h 19"/>
                <a:gd name="T2" fmla="*/ 1 w 19"/>
                <a:gd name="T3" fmla="*/ 1 h 19"/>
                <a:gd name="T4" fmla="*/ 1 w 19"/>
                <a:gd name="T5" fmla="*/ 1 h 19"/>
                <a:gd name="T6" fmla="*/ 1 w 19"/>
                <a:gd name="T7" fmla="*/ 1 h 19"/>
                <a:gd name="T8" fmla="*/ 1 w 19"/>
                <a:gd name="T9" fmla="*/ 0 h 19"/>
                <a:gd name="T10" fmla="*/ 1 w 19"/>
                <a:gd name="T11" fmla="*/ 1 h 19"/>
                <a:gd name="T12" fmla="*/ 0 w 19"/>
                <a:gd name="T13" fmla="*/ 1 h 19"/>
                <a:gd name="T14" fmla="*/ 1 w 19"/>
                <a:gd name="T15" fmla="*/ 1 h 19"/>
                <a:gd name="T16" fmla="*/ 1 w 19"/>
                <a:gd name="T17" fmla="*/ 1 h 19"/>
                <a:gd name="T18" fmla="*/ 0 w 19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0" y="13"/>
                  </a:moveTo>
                  <a:lnTo>
                    <a:pt x="2" y="15"/>
                  </a:lnTo>
                  <a:lnTo>
                    <a:pt x="13" y="19"/>
                  </a:lnTo>
                  <a:lnTo>
                    <a:pt x="19" y="6"/>
                  </a:lnTo>
                  <a:lnTo>
                    <a:pt x="9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08" name="Freeform 704"/>
            <p:cNvSpPr>
              <a:spLocks/>
            </p:cNvSpPr>
            <p:nvPr/>
          </p:nvSpPr>
          <p:spPr bwMode="auto">
            <a:xfrm>
              <a:off x="6031410" y="5623607"/>
              <a:ext cx="34094" cy="30548"/>
            </a:xfrm>
            <a:custGeom>
              <a:avLst/>
              <a:gdLst>
                <a:gd name="T0" fmla="*/ 1 w 27"/>
                <a:gd name="T1" fmla="*/ 1 h 28"/>
                <a:gd name="T2" fmla="*/ 0 w 27"/>
                <a:gd name="T3" fmla="*/ 1 h 28"/>
                <a:gd name="T4" fmla="*/ 1 w 27"/>
                <a:gd name="T5" fmla="*/ 1 h 28"/>
                <a:gd name="T6" fmla="*/ 1 w 27"/>
                <a:gd name="T7" fmla="*/ 1 h 28"/>
                <a:gd name="T8" fmla="*/ 1 w 27"/>
                <a:gd name="T9" fmla="*/ 1 h 28"/>
                <a:gd name="T10" fmla="*/ 1 w 27"/>
                <a:gd name="T11" fmla="*/ 0 h 28"/>
                <a:gd name="T12" fmla="*/ 1 w 27"/>
                <a:gd name="T13" fmla="*/ 1 h 28"/>
                <a:gd name="T14" fmla="*/ 1 w 27"/>
                <a:gd name="T15" fmla="*/ 0 h 28"/>
                <a:gd name="T16" fmla="*/ 1 w 27"/>
                <a:gd name="T17" fmla="*/ 0 h 28"/>
                <a:gd name="T18" fmla="*/ 1 w 27"/>
                <a:gd name="T19" fmla="*/ 1 h 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8"/>
                <a:gd name="T32" fmla="*/ 27 w 27"/>
                <a:gd name="T33" fmla="*/ 28 h 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8">
                  <a:moveTo>
                    <a:pt x="6" y="15"/>
                  </a:moveTo>
                  <a:lnTo>
                    <a:pt x="0" y="13"/>
                  </a:lnTo>
                  <a:lnTo>
                    <a:pt x="16" y="28"/>
                  </a:lnTo>
                  <a:lnTo>
                    <a:pt x="27" y="17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09" name="Freeform 705"/>
            <p:cNvSpPr>
              <a:spLocks/>
            </p:cNvSpPr>
            <p:nvPr/>
          </p:nvSpPr>
          <p:spPr bwMode="auto">
            <a:xfrm>
              <a:off x="6020756" y="5623607"/>
              <a:ext cx="19178" cy="17184"/>
            </a:xfrm>
            <a:custGeom>
              <a:avLst/>
              <a:gdLst>
                <a:gd name="T0" fmla="*/ 1 w 13"/>
                <a:gd name="T1" fmla="*/ 1 h 15"/>
                <a:gd name="T2" fmla="*/ 1 w 13"/>
                <a:gd name="T3" fmla="*/ 1 h 15"/>
                <a:gd name="T4" fmla="*/ 1 w 13"/>
                <a:gd name="T5" fmla="*/ 1 h 15"/>
                <a:gd name="T6" fmla="*/ 1 w 13"/>
                <a:gd name="T7" fmla="*/ 0 h 15"/>
                <a:gd name="T8" fmla="*/ 1 w 13"/>
                <a:gd name="T9" fmla="*/ 0 h 15"/>
                <a:gd name="T10" fmla="*/ 0 w 13"/>
                <a:gd name="T11" fmla="*/ 0 h 15"/>
                <a:gd name="T12" fmla="*/ 1 w 13"/>
                <a:gd name="T13" fmla="*/ 0 h 15"/>
                <a:gd name="T14" fmla="*/ 0 w 13"/>
                <a:gd name="T15" fmla="*/ 0 h 15"/>
                <a:gd name="T16" fmla="*/ 1 w 13"/>
                <a:gd name="T17" fmla="*/ 1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15"/>
                <a:gd name="T29" fmla="*/ 13 w 13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15">
                  <a:moveTo>
                    <a:pt x="3" y="15"/>
                  </a:moveTo>
                  <a:lnTo>
                    <a:pt x="2" y="15"/>
                  </a:lnTo>
                  <a:lnTo>
                    <a:pt x="13" y="15"/>
                  </a:lnTo>
                  <a:lnTo>
                    <a:pt x="13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3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10" name="Freeform 706"/>
            <p:cNvSpPr>
              <a:spLocks/>
            </p:cNvSpPr>
            <p:nvPr/>
          </p:nvSpPr>
          <p:spPr bwMode="auto">
            <a:xfrm>
              <a:off x="5993055" y="5623607"/>
              <a:ext cx="29831" cy="22912"/>
            </a:xfrm>
            <a:custGeom>
              <a:avLst/>
              <a:gdLst>
                <a:gd name="T0" fmla="*/ 1 w 23"/>
                <a:gd name="T1" fmla="*/ 1 h 19"/>
                <a:gd name="T2" fmla="*/ 1 w 23"/>
                <a:gd name="T3" fmla="*/ 1 h 19"/>
                <a:gd name="T4" fmla="*/ 1 w 23"/>
                <a:gd name="T5" fmla="*/ 1 h 19"/>
                <a:gd name="T6" fmla="*/ 1 w 23"/>
                <a:gd name="T7" fmla="*/ 0 h 19"/>
                <a:gd name="T8" fmla="*/ 0 w 23"/>
                <a:gd name="T9" fmla="*/ 1 h 19"/>
                <a:gd name="T10" fmla="*/ 1 w 23"/>
                <a:gd name="T11" fmla="*/ 1 h 19"/>
                <a:gd name="T12" fmla="*/ 1 w 23"/>
                <a:gd name="T13" fmla="*/ 1 h 19"/>
                <a:gd name="T14" fmla="*/ 1 w 23"/>
                <a:gd name="T15" fmla="*/ 1 h 19"/>
                <a:gd name="T16" fmla="*/ 1 w 23"/>
                <a:gd name="T17" fmla="*/ 1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19"/>
                <a:gd name="T29" fmla="*/ 23 w 23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19">
                  <a:moveTo>
                    <a:pt x="2" y="19"/>
                  </a:moveTo>
                  <a:lnTo>
                    <a:pt x="4" y="19"/>
                  </a:lnTo>
                  <a:lnTo>
                    <a:pt x="23" y="15"/>
                  </a:lnTo>
                  <a:lnTo>
                    <a:pt x="2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2" y="1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11" name="Freeform 707"/>
            <p:cNvSpPr>
              <a:spLocks/>
            </p:cNvSpPr>
            <p:nvPr/>
          </p:nvSpPr>
          <p:spPr bwMode="auto">
            <a:xfrm>
              <a:off x="5967484" y="5627424"/>
              <a:ext cx="25570" cy="19093"/>
            </a:xfrm>
            <a:custGeom>
              <a:avLst/>
              <a:gdLst>
                <a:gd name="T0" fmla="*/ 1 w 19"/>
                <a:gd name="T1" fmla="*/ 1 h 18"/>
                <a:gd name="T2" fmla="*/ 1 w 19"/>
                <a:gd name="T3" fmla="*/ 1 h 18"/>
                <a:gd name="T4" fmla="*/ 1 w 19"/>
                <a:gd name="T5" fmla="*/ 1 h 18"/>
                <a:gd name="T6" fmla="*/ 1 w 19"/>
                <a:gd name="T7" fmla="*/ 0 h 18"/>
                <a:gd name="T8" fmla="*/ 1 w 19"/>
                <a:gd name="T9" fmla="*/ 1 h 18"/>
                <a:gd name="T10" fmla="*/ 0 w 19"/>
                <a:gd name="T11" fmla="*/ 1 h 18"/>
                <a:gd name="T12" fmla="*/ 1 w 19"/>
                <a:gd name="T13" fmla="*/ 1 h 18"/>
                <a:gd name="T14" fmla="*/ 1 w 19"/>
                <a:gd name="T15" fmla="*/ 1 h 18"/>
                <a:gd name="T16" fmla="*/ 0 w 19"/>
                <a:gd name="T17" fmla="*/ 1 h 18"/>
                <a:gd name="T18" fmla="*/ 1 w 19"/>
                <a:gd name="T19" fmla="*/ 1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8"/>
                <a:gd name="T32" fmla="*/ 19 w 19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8">
                  <a:moveTo>
                    <a:pt x="8" y="16"/>
                  </a:moveTo>
                  <a:lnTo>
                    <a:pt x="4" y="18"/>
                  </a:lnTo>
                  <a:lnTo>
                    <a:pt x="19" y="16"/>
                  </a:lnTo>
                  <a:lnTo>
                    <a:pt x="19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8" y="1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12" name="Freeform 708"/>
            <p:cNvSpPr>
              <a:spLocks/>
            </p:cNvSpPr>
            <p:nvPr/>
          </p:nvSpPr>
          <p:spPr bwMode="auto">
            <a:xfrm>
              <a:off x="5950440" y="5631244"/>
              <a:ext cx="29831" cy="22912"/>
            </a:xfrm>
            <a:custGeom>
              <a:avLst/>
              <a:gdLst>
                <a:gd name="T0" fmla="*/ 1 w 23"/>
                <a:gd name="T1" fmla="*/ 1 h 21"/>
                <a:gd name="T2" fmla="*/ 1 w 23"/>
                <a:gd name="T3" fmla="*/ 1 h 21"/>
                <a:gd name="T4" fmla="*/ 1 w 23"/>
                <a:gd name="T5" fmla="*/ 1 h 21"/>
                <a:gd name="T6" fmla="*/ 1 w 23"/>
                <a:gd name="T7" fmla="*/ 0 h 21"/>
                <a:gd name="T8" fmla="*/ 1 w 23"/>
                <a:gd name="T9" fmla="*/ 1 h 21"/>
                <a:gd name="T10" fmla="*/ 0 w 23"/>
                <a:gd name="T11" fmla="*/ 1 h 21"/>
                <a:gd name="T12" fmla="*/ 1 w 23"/>
                <a:gd name="T13" fmla="*/ 1 h 21"/>
                <a:gd name="T14" fmla="*/ 1 w 23"/>
                <a:gd name="T15" fmla="*/ 1 h 21"/>
                <a:gd name="T16" fmla="*/ 0 w 23"/>
                <a:gd name="T17" fmla="*/ 1 h 21"/>
                <a:gd name="T18" fmla="*/ 1 w 23"/>
                <a:gd name="T19" fmla="*/ 1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1"/>
                <a:gd name="T32" fmla="*/ 23 w 23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1">
                  <a:moveTo>
                    <a:pt x="15" y="20"/>
                  </a:moveTo>
                  <a:lnTo>
                    <a:pt x="13" y="21"/>
                  </a:lnTo>
                  <a:lnTo>
                    <a:pt x="23" y="14"/>
                  </a:lnTo>
                  <a:lnTo>
                    <a:pt x="15" y="0"/>
                  </a:lnTo>
                  <a:lnTo>
                    <a:pt x="4" y="8"/>
                  </a:lnTo>
                  <a:lnTo>
                    <a:pt x="0" y="12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15" y="2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13" name="Freeform 709"/>
            <p:cNvSpPr>
              <a:spLocks/>
            </p:cNvSpPr>
            <p:nvPr/>
          </p:nvSpPr>
          <p:spPr bwMode="auto">
            <a:xfrm>
              <a:off x="5941916" y="5642700"/>
              <a:ext cx="25570" cy="17184"/>
            </a:xfrm>
            <a:custGeom>
              <a:avLst/>
              <a:gdLst>
                <a:gd name="T0" fmla="*/ 1 w 19"/>
                <a:gd name="T1" fmla="*/ 1 h 15"/>
                <a:gd name="T2" fmla="*/ 1 w 19"/>
                <a:gd name="T3" fmla="*/ 1 h 15"/>
                <a:gd name="T4" fmla="*/ 1 w 19"/>
                <a:gd name="T5" fmla="*/ 1 h 15"/>
                <a:gd name="T6" fmla="*/ 1 w 19"/>
                <a:gd name="T7" fmla="*/ 0 h 15"/>
                <a:gd name="T8" fmla="*/ 0 w 19"/>
                <a:gd name="T9" fmla="*/ 1 h 15"/>
                <a:gd name="T10" fmla="*/ 1 w 19"/>
                <a:gd name="T11" fmla="*/ 1 h 15"/>
                <a:gd name="T12" fmla="*/ 1 w 19"/>
                <a:gd name="T13" fmla="*/ 1 h 15"/>
                <a:gd name="T14" fmla="*/ 1 w 19"/>
                <a:gd name="T15" fmla="*/ 1 h 15"/>
                <a:gd name="T16" fmla="*/ 1 w 19"/>
                <a:gd name="T17" fmla="*/ 1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5"/>
                <a:gd name="T29" fmla="*/ 19 w 19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5">
                  <a:moveTo>
                    <a:pt x="13" y="15"/>
                  </a:moveTo>
                  <a:lnTo>
                    <a:pt x="15" y="15"/>
                  </a:lnTo>
                  <a:lnTo>
                    <a:pt x="19" y="8"/>
                  </a:lnTo>
                  <a:lnTo>
                    <a:pt x="4" y="0"/>
                  </a:lnTo>
                  <a:lnTo>
                    <a:pt x="0" y="8"/>
                  </a:lnTo>
                  <a:lnTo>
                    <a:pt x="2" y="6"/>
                  </a:lnTo>
                  <a:lnTo>
                    <a:pt x="13" y="15"/>
                  </a:lnTo>
                  <a:lnTo>
                    <a:pt x="15" y="15"/>
                  </a:lnTo>
                  <a:lnTo>
                    <a:pt x="13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14" name="Freeform 710"/>
            <p:cNvSpPr>
              <a:spLocks/>
            </p:cNvSpPr>
            <p:nvPr/>
          </p:nvSpPr>
          <p:spPr bwMode="auto">
            <a:xfrm>
              <a:off x="5931260" y="5650336"/>
              <a:ext cx="29831" cy="30548"/>
            </a:xfrm>
            <a:custGeom>
              <a:avLst/>
              <a:gdLst>
                <a:gd name="T0" fmla="*/ 1 w 21"/>
                <a:gd name="T1" fmla="*/ 1 h 25"/>
                <a:gd name="T2" fmla="*/ 1 w 21"/>
                <a:gd name="T3" fmla="*/ 1 h 25"/>
                <a:gd name="T4" fmla="*/ 1 w 21"/>
                <a:gd name="T5" fmla="*/ 1 h 25"/>
                <a:gd name="T6" fmla="*/ 1 w 21"/>
                <a:gd name="T7" fmla="*/ 0 h 25"/>
                <a:gd name="T8" fmla="*/ 0 w 21"/>
                <a:gd name="T9" fmla="*/ 1 h 25"/>
                <a:gd name="T10" fmla="*/ 1 w 21"/>
                <a:gd name="T11" fmla="*/ 1 h 25"/>
                <a:gd name="T12" fmla="*/ 1 w 21"/>
                <a:gd name="T13" fmla="*/ 1 h 25"/>
                <a:gd name="T14" fmla="*/ 1 w 21"/>
                <a:gd name="T15" fmla="*/ 1 h 25"/>
                <a:gd name="T16" fmla="*/ 1 w 21"/>
                <a:gd name="T17" fmla="*/ 1 h 25"/>
                <a:gd name="T18" fmla="*/ 1 w 21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6" y="25"/>
                  </a:moveTo>
                  <a:lnTo>
                    <a:pt x="14" y="21"/>
                  </a:lnTo>
                  <a:lnTo>
                    <a:pt x="21" y="9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8" y="7"/>
                  </a:lnTo>
                  <a:lnTo>
                    <a:pt x="6" y="25"/>
                  </a:lnTo>
                  <a:lnTo>
                    <a:pt x="10" y="25"/>
                  </a:lnTo>
                  <a:lnTo>
                    <a:pt x="14" y="21"/>
                  </a:lnTo>
                  <a:lnTo>
                    <a:pt x="6" y="2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15" name="Freeform 711"/>
            <p:cNvSpPr>
              <a:spLocks/>
            </p:cNvSpPr>
            <p:nvPr/>
          </p:nvSpPr>
          <p:spPr bwMode="auto">
            <a:xfrm>
              <a:off x="5920606" y="5659883"/>
              <a:ext cx="21309" cy="21002"/>
            </a:xfrm>
            <a:custGeom>
              <a:avLst/>
              <a:gdLst>
                <a:gd name="T0" fmla="*/ 0 w 17"/>
                <a:gd name="T1" fmla="*/ 1 h 18"/>
                <a:gd name="T2" fmla="*/ 1 w 17"/>
                <a:gd name="T3" fmla="*/ 1 h 18"/>
                <a:gd name="T4" fmla="*/ 1 w 17"/>
                <a:gd name="T5" fmla="*/ 1 h 18"/>
                <a:gd name="T6" fmla="*/ 1 w 17"/>
                <a:gd name="T7" fmla="*/ 0 h 18"/>
                <a:gd name="T8" fmla="*/ 1 w 17"/>
                <a:gd name="T9" fmla="*/ 0 h 18"/>
                <a:gd name="T10" fmla="*/ 1 w 17"/>
                <a:gd name="T11" fmla="*/ 0 h 18"/>
                <a:gd name="T12" fmla="*/ 0 w 17"/>
                <a:gd name="T13" fmla="*/ 1 h 18"/>
                <a:gd name="T14" fmla="*/ 1 w 17"/>
                <a:gd name="T15" fmla="*/ 1 h 18"/>
                <a:gd name="T16" fmla="*/ 0 w 17"/>
                <a:gd name="T17" fmla="*/ 1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8"/>
                <a:gd name="T29" fmla="*/ 17 w 17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8">
                  <a:moveTo>
                    <a:pt x="0" y="18"/>
                  </a:moveTo>
                  <a:lnTo>
                    <a:pt x="2" y="18"/>
                  </a:lnTo>
                  <a:lnTo>
                    <a:pt x="15" y="18"/>
                  </a:lnTo>
                  <a:lnTo>
                    <a:pt x="17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0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16" name="Freeform 712"/>
            <p:cNvSpPr>
              <a:spLocks/>
            </p:cNvSpPr>
            <p:nvPr/>
          </p:nvSpPr>
          <p:spPr bwMode="auto">
            <a:xfrm>
              <a:off x="5888645" y="5654155"/>
              <a:ext cx="36224" cy="26731"/>
            </a:xfrm>
            <a:custGeom>
              <a:avLst/>
              <a:gdLst>
                <a:gd name="T0" fmla="*/ 0 w 27"/>
                <a:gd name="T1" fmla="*/ 1 h 22"/>
                <a:gd name="T2" fmla="*/ 1 w 27"/>
                <a:gd name="T3" fmla="*/ 1 h 22"/>
                <a:gd name="T4" fmla="*/ 1 w 27"/>
                <a:gd name="T5" fmla="*/ 1 h 22"/>
                <a:gd name="T6" fmla="*/ 1 w 27"/>
                <a:gd name="T7" fmla="*/ 0 h 22"/>
                <a:gd name="T8" fmla="*/ 0 w 27"/>
                <a:gd name="T9" fmla="*/ 1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2"/>
                <a:gd name="T17" fmla="*/ 27 w 27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2">
                  <a:moveTo>
                    <a:pt x="0" y="16"/>
                  </a:moveTo>
                  <a:lnTo>
                    <a:pt x="23" y="22"/>
                  </a:lnTo>
                  <a:lnTo>
                    <a:pt x="27" y="4"/>
                  </a:lnTo>
                  <a:lnTo>
                    <a:pt x="3" y="0"/>
                  </a:lnTo>
                  <a:lnTo>
                    <a:pt x="0" y="1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17" name="Freeform 713"/>
            <p:cNvSpPr>
              <a:spLocks/>
            </p:cNvSpPr>
            <p:nvPr/>
          </p:nvSpPr>
          <p:spPr bwMode="auto">
            <a:xfrm>
              <a:off x="5863075" y="5650336"/>
              <a:ext cx="27702" cy="22912"/>
            </a:xfrm>
            <a:custGeom>
              <a:avLst/>
              <a:gdLst>
                <a:gd name="T0" fmla="*/ 1 w 19"/>
                <a:gd name="T1" fmla="*/ 1 h 19"/>
                <a:gd name="T2" fmla="*/ 0 w 19"/>
                <a:gd name="T3" fmla="*/ 1 h 19"/>
                <a:gd name="T4" fmla="*/ 1 w 19"/>
                <a:gd name="T5" fmla="*/ 1 h 19"/>
                <a:gd name="T6" fmla="*/ 1 w 19"/>
                <a:gd name="T7" fmla="*/ 1 h 19"/>
                <a:gd name="T8" fmla="*/ 1 w 19"/>
                <a:gd name="T9" fmla="*/ 0 h 19"/>
                <a:gd name="T10" fmla="*/ 1 w 19"/>
                <a:gd name="T11" fmla="*/ 0 h 19"/>
                <a:gd name="T12" fmla="*/ 1 w 19"/>
                <a:gd name="T13" fmla="*/ 0 h 19"/>
                <a:gd name="T14" fmla="*/ 1 w 19"/>
                <a:gd name="T15" fmla="*/ 0 h 19"/>
                <a:gd name="T16" fmla="*/ 1 w 19"/>
                <a:gd name="T17" fmla="*/ 1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2" y="15"/>
                  </a:moveTo>
                  <a:lnTo>
                    <a:pt x="0" y="15"/>
                  </a:lnTo>
                  <a:lnTo>
                    <a:pt x="16" y="19"/>
                  </a:lnTo>
                  <a:lnTo>
                    <a:pt x="19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18" name="Freeform 714"/>
            <p:cNvSpPr>
              <a:spLocks/>
            </p:cNvSpPr>
            <p:nvPr/>
          </p:nvSpPr>
          <p:spPr bwMode="auto">
            <a:xfrm>
              <a:off x="5831110" y="5650336"/>
              <a:ext cx="38355" cy="19093"/>
            </a:xfrm>
            <a:custGeom>
              <a:avLst/>
              <a:gdLst>
                <a:gd name="T0" fmla="*/ 1 w 27"/>
                <a:gd name="T1" fmla="*/ 1 h 15"/>
                <a:gd name="T2" fmla="*/ 1 w 27"/>
                <a:gd name="T3" fmla="*/ 1 h 15"/>
                <a:gd name="T4" fmla="*/ 1 w 27"/>
                <a:gd name="T5" fmla="*/ 1 h 15"/>
                <a:gd name="T6" fmla="*/ 1 w 27"/>
                <a:gd name="T7" fmla="*/ 0 h 15"/>
                <a:gd name="T8" fmla="*/ 1 w 27"/>
                <a:gd name="T9" fmla="*/ 0 h 15"/>
                <a:gd name="T10" fmla="*/ 0 w 27"/>
                <a:gd name="T11" fmla="*/ 0 h 15"/>
                <a:gd name="T12" fmla="*/ 1 w 27"/>
                <a:gd name="T13" fmla="*/ 0 h 15"/>
                <a:gd name="T14" fmla="*/ 1 w 27"/>
                <a:gd name="T15" fmla="*/ 0 h 15"/>
                <a:gd name="T16" fmla="*/ 0 w 27"/>
                <a:gd name="T17" fmla="*/ 0 h 15"/>
                <a:gd name="T18" fmla="*/ 1 w 27"/>
                <a:gd name="T19" fmla="*/ 1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5"/>
                <a:gd name="T32" fmla="*/ 27 w 27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5">
                  <a:moveTo>
                    <a:pt x="8" y="15"/>
                  </a:moveTo>
                  <a:lnTo>
                    <a:pt x="4" y="15"/>
                  </a:lnTo>
                  <a:lnTo>
                    <a:pt x="27" y="15"/>
                  </a:lnTo>
                  <a:lnTo>
                    <a:pt x="27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8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19" name="Freeform 715"/>
            <p:cNvSpPr>
              <a:spLocks/>
            </p:cNvSpPr>
            <p:nvPr/>
          </p:nvSpPr>
          <p:spPr bwMode="auto">
            <a:xfrm>
              <a:off x="5799148" y="5650336"/>
              <a:ext cx="44748" cy="30548"/>
            </a:xfrm>
            <a:custGeom>
              <a:avLst/>
              <a:gdLst>
                <a:gd name="T0" fmla="*/ 1 w 29"/>
                <a:gd name="T1" fmla="*/ 1 h 26"/>
                <a:gd name="T2" fmla="*/ 1 w 29"/>
                <a:gd name="T3" fmla="*/ 1 h 26"/>
                <a:gd name="T4" fmla="*/ 1 w 29"/>
                <a:gd name="T5" fmla="*/ 1 h 26"/>
                <a:gd name="T6" fmla="*/ 1 w 29"/>
                <a:gd name="T7" fmla="*/ 0 h 26"/>
                <a:gd name="T8" fmla="*/ 0 w 29"/>
                <a:gd name="T9" fmla="*/ 1 h 26"/>
                <a:gd name="T10" fmla="*/ 1 w 29"/>
                <a:gd name="T11" fmla="*/ 1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26"/>
                <a:gd name="T20" fmla="*/ 29 w 29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26">
                  <a:moveTo>
                    <a:pt x="4" y="19"/>
                  </a:moveTo>
                  <a:lnTo>
                    <a:pt x="8" y="26"/>
                  </a:lnTo>
                  <a:lnTo>
                    <a:pt x="29" y="15"/>
                  </a:lnTo>
                  <a:lnTo>
                    <a:pt x="21" y="0"/>
                  </a:lnTo>
                  <a:lnTo>
                    <a:pt x="0" y="11"/>
                  </a:lnTo>
                  <a:lnTo>
                    <a:pt x="4" y="1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20" name="Freeform 716"/>
            <p:cNvSpPr>
              <a:spLocks/>
            </p:cNvSpPr>
            <p:nvPr/>
          </p:nvSpPr>
          <p:spPr bwMode="auto">
            <a:xfrm>
              <a:off x="6628049" y="5837449"/>
              <a:ext cx="53270" cy="24821"/>
            </a:xfrm>
            <a:custGeom>
              <a:avLst/>
              <a:gdLst>
                <a:gd name="T0" fmla="*/ 0 w 38"/>
                <a:gd name="T1" fmla="*/ 1 h 19"/>
                <a:gd name="T2" fmla="*/ 1 w 38"/>
                <a:gd name="T3" fmla="*/ 1 h 19"/>
                <a:gd name="T4" fmla="*/ 1 w 38"/>
                <a:gd name="T5" fmla="*/ 1 h 19"/>
                <a:gd name="T6" fmla="*/ 1 w 38"/>
                <a:gd name="T7" fmla="*/ 0 h 19"/>
                <a:gd name="T8" fmla="*/ 1 w 38"/>
                <a:gd name="T9" fmla="*/ 1 h 19"/>
                <a:gd name="T10" fmla="*/ 1 w 38"/>
                <a:gd name="T11" fmla="*/ 1 h 19"/>
                <a:gd name="T12" fmla="*/ 0 w 38"/>
                <a:gd name="T13" fmla="*/ 1 h 19"/>
                <a:gd name="T14" fmla="*/ 1 w 38"/>
                <a:gd name="T15" fmla="*/ 1 h 19"/>
                <a:gd name="T16" fmla="*/ 1 w 38"/>
                <a:gd name="T17" fmla="*/ 1 h 19"/>
                <a:gd name="T18" fmla="*/ 0 w 38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19"/>
                <a:gd name="T32" fmla="*/ 38 w 38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19">
                  <a:moveTo>
                    <a:pt x="0" y="15"/>
                  </a:moveTo>
                  <a:lnTo>
                    <a:pt x="10" y="19"/>
                  </a:lnTo>
                  <a:lnTo>
                    <a:pt x="38" y="15"/>
                  </a:lnTo>
                  <a:lnTo>
                    <a:pt x="36" y="0"/>
                  </a:lnTo>
                  <a:lnTo>
                    <a:pt x="8" y="4"/>
                  </a:lnTo>
                  <a:lnTo>
                    <a:pt x="15" y="8"/>
                  </a:lnTo>
                  <a:lnTo>
                    <a:pt x="0" y="15"/>
                  </a:lnTo>
                  <a:lnTo>
                    <a:pt x="4" y="19"/>
                  </a:lnTo>
                  <a:lnTo>
                    <a:pt x="10" y="19"/>
                  </a:lnTo>
                  <a:lnTo>
                    <a:pt x="0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21" name="Freeform 717"/>
            <p:cNvSpPr>
              <a:spLocks/>
            </p:cNvSpPr>
            <p:nvPr/>
          </p:nvSpPr>
          <p:spPr bwMode="auto">
            <a:xfrm>
              <a:off x="6478890" y="5589238"/>
              <a:ext cx="168337" cy="265393"/>
            </a:xfrm>
            <a:custGeom>
              <a:avLst/>
              <a:gdLst>
                <a:gd name="T0" fmla="*/ 1 w 122"/>
                <a:gd name="T1" fmla="*/ 1 h 226"/>
                <a:gd name="T2" fmla="*/ 0 w 122"/>
                <a:gd name="T3" fmla="*/ 1 h 226"/>
                <a:gd name="T4" fmla="*/ 1 w 122"/>
                <a:gd name="T5" fmla="*/ 1 h 226"/>
                <a:gd name="T6" fmla="*/ 1 w 122"/>
                <a:gd name="T7" fmla="*/ 1 h 226"/>
                <a:gd name="T8" fmla="*/ 1 w 122"/>
                <a:gd name="T9" fmla="*/ 0 h 226"/>
                <a:gd name="T10" fmla="*/ 1 w 122"/>
                <a:gd name="T11" fmla="*/ 1 h 2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2"/>
                <a:gd name="T19" fmla="*/ 0 h 226"/>
                <a:gd name="T20" fmla="*/ 122 w 122"/>
                <a:gd name="T21" fmla="*/ 226 h 2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2" h="226">
                  <a:moveTo>
                    <a:pt x="7" y="4"/>
                  </a:moveTo>
                  <a:lnTo>
                    <a:pt x="0" y="7"/>
                  </a:lnTo>
                  <a:lnTo>
                    <a:pt x="107" y="226"/>
                  </a:lnTo>
                  <a:lnTo>
                    <a:pt x="122" y="219"/>
                  </a:lnTo>
                  <a:lnTo>
                    <a:pt x="13" y="0"/>
                  </a:lnTo>
                  <a:lnTo>
                    <a:pt x="7" y="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22" name="Freeform 718"/>
            <p:cNvSpPr>
              <a:spLocks/>
            </p:cNvSpPr>
            <p:nvPr/>
          </p:nvSpPr>
          <p:spPr bwMode="auto">
            <a:xfrm>
              <a:off x="6668534" y="5843177"/>
              <a:ext cx="104411" cy="185202"/>
            </a:xfrm>
            <a:custGeom>
              <a:avLst/>
              <a:gdLst>
                <a:gd name="T0" fmla="*/ 1 w 75"/>
                <a:gd name="T1" fmla="*/ 1 h 157"/>
                <a:gd name="T2" fmla="*/ 1 w 75"/>
                <a:gd name="T3" fmla="*/ 1 h 157"/>
                <a:gd name="T4" fmla="*/ 1 w 75"/>
                <a:gd name="T5" fmla="*/ 0 h 157"/>
                <a:gd name="T6" fmla="*/ 0 w 75"/>
                <a:gd name="T7" fmla="*/ 1 h 157"/>
                <a:gd name="T8" fmla="*/ 1 w 75"/>
                <a:gd name="T9" fmla="*/ 1 h 157"/>
                <a:gd name="T10" fmla="*/ 1 w 75"/>
                <a:gd name="T11" fmla="*/ 1 h 157"/>
                <a:gd name="T12" fmla="*/ 1 w 75"/>
                <a:gd name="T13" fmla="*/ 1 h 157"/>
                <a:gd name="T14" fmla="*/ 1 w 75"/>
                <a:gd name="T15" fmla="*/ 1 h 157"/>
                <a:gd name="T16" fmla="*/ 1 w 75"/>
                <a:gd name="T17" fmla="*/ 1 h 157"/>
                <a:gd name="T18" fmla="*/ 1 w 75"/>
                <a:gd name="T19" fmla="*/ 1 h 1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"/>
                <a:gd name="T31" fmla="*/ 0 h 157"/>
                <a:gd name="T32" fmla="*/ 75 w 75"/>
                <a:gd name="T33" fmla="*/ 157 h 15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" h="157">
                  <a:moveTo>
                    <a:pt x="69" y="157"/>
                  </a:moveTo>
                  <a:lnTo>
                    <a:pt x="73" y="148"/>
                  </a:lnTo>
                  <a:lnTo>
                    <a:pt x="15" y="0"/>
                  </a:lnTo>
                  <a:lnTo>
                    <a:pt x="0" y="5"/>
                  </a:lnTo>
                  <a:lnTo>
                    <a:pt x="57" y="153"/>
                  </a:lnTo>
                  <a:lnTo>
                    <a:pt x="61" y="144"/>
                  </a:lnTo>
                  <a:lnTo>
                    <a:pt x="69" y="157"/>
                  </a:lnTo>
                  <a:lnTo>
                    <a:pt x="75" y="153"/>
                  </a:lnTo>
                  <a:lnTo>
                    <a:pt x="73" y="148"/>
                  </a:lnTo>
                  <a:lnTo>
                    <a:pt x="69" y="15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23" name="Freeform 719"/>
            <p:cNvSpPr>
              <a:spLocks/>
            </p:cNvSpPr>
            <p:nvPr/>
          </p:nvSpPr>
          <p:spPr bwMode="auto">
            <a:xfrm>
              <a:off x="6717543" y="6009284"/>
              <a:ext cx="44748" cy="38186"/>
            </a:xfrm>
            <a:custGeom>
              <a:avLst/>
              <a:gdLst>
                <a:gd name="T0" fmla="*/ 1 w 33"/>
                <a:gd name="T1" fmla="*/ 1 h 30"/>
                <a:gd name="T2" fmla="*/ 1 w 33"/>
                <a:gd name="T3" fmla="*/ 1 h 30"/>
                <a:gd name="T4" fmla="*/ 1 w 33"/>
                <a:gd name="T5" fmla="*/ 1 h 30"/>
                <a:gd name="T6" fmla="*/ 1 w 33"/>
                <a:gd name="T7" fmla="*/ 0 h 30"/>
                <a:gd name="T8" fmla="*/ 0 w 33"/>
                <a:gd name="T9" fmla="*/ 1 h 30"/>
                <a:gd name="T10" fmla="*/ 1 w 33"/>
                <a:gd name="T11" fmla="*/ 1 h 30"/>
                <a:gd name="T12" fmla="*/ 1 w 33"/>
                <a:gd name="T13" fmla="*/ 1 h 30"/>
                <a:gd name="T14" fmla="*/ 1 w 33"/>
                <a:gd name="T15" fmla="*/ 1 h 30"/>
                <a:gd name="T16" fmla="*/ 1 w 33"/>
                <a:gd name="T17" fmla="*/ 1 h 30"/>
                <a:gd name="T18" fmla="*/ 1 w 33"/>
                <a:gd name="T19" fmla="*/ 1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0"/>
                <a:gd name="T32" fmla="*/ 33 w 33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0">
                  <a:moveTo>
                    <a:pt x="6" y="30"/>
                  </a:moveTo>
                  <a:lnTo>
                    <a:pt x="10" y="28"/>
                  </a:lnTo>
                  <a:lnTo>
                    <a:pt x="33" y="13"/>
                  </a:lnTo>
                  <a:lnTo>
                    <a:pt x="25" y="0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0" y="28"/>
                  </a:lnTo>
                  <a:lnTo>
                    <a:pt x="6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24" name="Freeform 720"/>
            <p:cNvSpPr>
              <a:spLocks/>
            </p:cNvSpPr>
            <p:nvPr/>
          </p:nvSpPr>
          <p:spPr bwMode="auto">
            <a:xfrm>
              <a:off x="6660012" y="6028379"/>
              <a:ext cx="66055" cy="34367"/>
            </a:xfrm>
            <a:custGeom>
              <a:avLst/>
              <a:gdLst>
                <a:gd name="T0" fmla="*/ 0 w 46"/>
                <a:gd name="T1" fmla="*/ 1 h 29"/>
                <a:gd name="T2" fmla="*/ 1 w 46"/>
                <a:gd name="T3" fmla="*/ 1 h 29"/>
                <a:gd name="T4" fmla="*/ 1 w 46"/>
                <a:gd name="T5" fmla="*/ 1 h 29"/>
                <a:gd name="T6" fmla="*/ 1 w 46"/>
                <a:gd name="T7" fmla="*/ 0 h 29"/>
                <a:gd name="T8" fmla="*/ 0 w 46"/>
                <a:gd name="T9" fmla="*/ 1 h 29"/>
                <a:gd name="T10" fmla="*/ 1 w 46"/>
                <a:gd name="T11" fmla="*/ 1 h 29"/>
                <a:gd name="T12" fmla="*/ 0 w 46"/>
                <a:gd name="T13" fmla="*/ 1 h 29"/>
                <a:gd name="T14" fmla="*/ 1 w 46"/>
                <a:gd name="T15" fmla="*/ 1 h 29"/>
                <a:gd name="T16" fmla="*/ 1 w 46"/>
                <a:gd name="T17" fmla="*/ 1 h 29"/>
                <a:gd name="T18" fmla="*/ 0 w 46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29"/>
                <a:gd name="T32" fmla="*/ 46 w 46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29">
                  <a:moveTo>
                    <a:pt x="0" y="29"/>
                  </a:moveTo>
                  <a:lnTo>
                    <a:pt x="6" y="29"/>
                  </a:lnTo>
                  <a:lnTo>
                    <a:pt x="46" y="15"/>
                  </a:lnTo>
                  <a:lnTo>
                    <a:pt x="42" y="0"/>
                  </a:lnTo>
                  <a:lnTo>
                    <a:pt x="0" y="13"/>
                  </a:lnTo>
                  <a:lnTo>
                    <a:pt x="4" y="13"/>
                  </a:lnTo>
                  <a:lnTo>
                    <a:pt x="0" y="29"/>
                  </a:lnTo>
                  <a:lnTo>
                    <a:pt x="2" y="29"/>
                  </a:lnTo>
                  <a:lnTo>
                    <a:pt x="6" y="29"/>
                  </a:lnTo>
                  <a:lnTo>
                    <a:pt x="0" y="2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25" name="Freeform 721"/>
            <p:cNvSpPr>
              <a:spLocks/>
            </p:cNvSpPr>
            <p:nvPr/>
          </p:nvSpPr>
          <p:spPr bwMode="auto">
            <a:xfrm>
              <a:off x="6615264" y="6037925"/>
              <a:ext cx="53270" cy="24821"/>
            </a:xfrm>
            <a:custGeom>
              <a:avLst/>
              <a:gdLst>
                <a:gd name="T0" fmla="*/ 1 w 37"/>
                <a:gd name="T1" fmla="*/ 1 h 23"/>
                <a:gd name="T2" fmla="*/ 1 w 37"/>
                <a:gd name="T3" fmla="*/ 1 h 23"/>
                <a:gd name="T4" fmla="*/ 1 w 37"/>
                <a:gd name="T5" fmla="*/ 1 h 23"/>
                <a:gd name="T6" fmla="*/ 1 w 37"/>
                <a:gd name="T7" fmla="*/ 1 h 23"/>
                <a:gd name="T8" fmla="*/ 1 w 37"/>
                <a:gd name="T9" fmla="*/ 0 h 23"/>
                <a:gd name="T10" fmla="*/ 1 w 37"/>
                <a:gd name="T11" fmla="*/ 1 h 23"/>
                <a:gd name="T12" fmla="*/ 1 w 37"/>
                <a:gd name="T13" fmla="*/ 1 h 23"/>
                <a:gd name="T14" fmla="*/ 0 w 37"/>
                <a:gd name="T15" fmla="*/ 1 h 23"/>
                <a:gd name="T16" fmla="*/ 1 w 37"/>
                <a:gd name="T17" fmla="*/ 1 h 23"/>
                <a:gd name="T18" fmla="*/ 1 w 37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3"/>
                <a:gd name="T32" fmla="*/ 37 w 3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3">
                  <a:moveTo>
                    <a:pt x="2" y="6"/>
                  </a:moveTo>
                  <a:lnTo>
                    <a:pt x="8" y="15"/>
                  </a:lnTo>
                  <a:lnTo>
                    <a:pt x="33" y="23"/>
                  </a:lnTo>
                  <a:lnTo>
                    <a:pt x="37" y="7"/>
                  </a:lnTo>
                  <a:lnTo>
                    <a:pt x="12" y="0"/>
                  </a:lnTo>
                  <a:lnTo>
                    <a:pt x="18" y="9"/>
                  </a:lnTo>
                  <a:lnTo>
                    <a:pt x="2" y="6"/>
                  </a:lnTo>
                  <a:lnTo>
                    <a:pt x="0" y="13"/>
                  </a:lnTo>
                  <a:lnTo>
                    <a:pt x="8" y="15"/>
                  </a:lnTo>
                  <a:lnTo>
                    <a:pt x="2" y="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26" name="Freeform 722"/>
            <p:cNvSpPr>
              <a:spLocks/>
            </p:cNvSpPr>
            <p:nvPr/>
          </p:nvSpPr>
          <p:spPr bwMode="auto">
            <a:xfrm>
              <a:off x="6619525" y="6026468"/>
              <a:ext cx="27702" cy="21002"/>
            </a:xfrm>
            <a:custGeom>
              <a:avLst/>
              <a:gdLst>
                <a:gd name="T0" fmla="*/ 1 w 21"/>
                <a:gd name="T1" fmla="*/ 1 h 19"/>
                <a:gd name="T2" fmla="*/ 1 w 21"/>
                <a:gd name="T3" fmla="*/ 0 h 19"/>
                <a:gd name="T4" fmla="*/ 0 w 21"/>
                <a:gd name="T5" fmla="*/ 1 h 19"/>
                <a:gd name="T6" fmla="*/ 1 w 21"/>
                <a:gd name="T7" fmla="*/ 1 h 19"/>
                <a:gd name="T8" fmla="*/ 1 w 21"/>
                <a:gd name="T9" fmla="*/ 1 h 19"/>
                <a:gd name="T10" fmla="*/ 1 w 21"/>
                <a:gd name="T11" fmla="*/ 0 h 19"/>
                <a:gd name="T12" fmla="*/ 1 w 21"/>
                <a:gd name="T13" fmla="*/ 1 h 19"/>
                <a:gd name="T14" fmla="*/ 1 w 21"/>
                <a:gd name="T15" fmla="*/ 1 h 19"/>
                <a:gd name="T16" fmla="*/ 1 w 21"/>
                <a:gd name="T17" fmla="*/ 0 h 19"/>
                <a:gd name="T18" fmla="*/ 1 w 21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4" y="6"/>
                  </a:moveTo>
                  <a:lnTo>
                    <a:pt x="4" y="0"/>
                  </a:lnTo>
                  <a:lnTo>
                    <a:pt x="0" y="16"/>
                  </a:lnTo>
                  <a:lnTo>
                    <a:pt x="16" y="19"/>
                  </a:lnTo>
                  <a:lnTo>
                    <a:pt x="19" y="6"/>
                  </a:lnTo>
                  <a:lnTo>
                    <a:pt x="19" y="0"/>
                  </a:lnTo>
                  <a:lnTo>
                    <a:pt x="19" y="6"/>
                  </a:lnTo>
                  <a:lnTo>
                    <a:pt x="21" y="2"/>
                  </a:lnTo>
                  <a:lnTo>
                    <a:pt x="19" y="0"/>
                  </a:lnTo>
                  <a:lnTo>
                    <a:pt x="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27" name="Freeform 723"/>
            <p:cNvSpPr>
              <a:spLocks/>
            </p:cNvSpPr>
            <p:nvPr/>
          </p:nvSpPr>
          <p:spPr bwMode="auto">
            <a:xfrm>
              <a:off x="6621657" y="6009284"/>
              <a:ext cx="25570" cy="24821"/>
            </a:xfrm>
            <a:custGeom>
              <a:avLst/>
              <a:gdLst>
                <a:gd name="T0" fmla="*/ 1 w 17"/>
                <a:gd name="T1" fmla="*/ 2 h 17"/>
                <a:gd name="T2" fmla="*/ 0 w 17"/>
                <a:gd name="T3" fmla="*/ 2 h 17"/>
                <a:gd name="T4" fmla="*/ 1 w 17"/>
                <a:gd name="T5" fmla="*/ 2 h 17"/>
                <a:gd name="T6" fmla="*/ 1 w 17"/>
                <a:gd name="T7" fmla="*/ 2 h 17"/>
                <a:gd name="T8" fmla="*/ 1 w 17"/>
                <a:gd name="T9" fmla="*/ 2 h 17"/>
                <a:gd name="T10" fmla="*/ 1 w 17"/>
                <a:gd name="T11" fmla="*/ 2 h 17"/>
                <a:gd name="T12" fmla="*/ 1 w 17"/>
                <a:gd name="T13" fmla="*/ 2 h 17"/>
                <a:gd name="T14" fmla="*/ 1 w 17"/>
                <a:gd name="T15" fmla="*/ 0 h 17"/>
                <a:gd name="T16" fmla="*/ 1 w 17"/>
                <a:gd name="T17" fmla="*/ 2 h 17"/>
                <a:gd name="T18" fmla="*/ 1 w 17"/>
                <a:gd name="T19" fmla="*/ 2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7"/>
                <a:gd name="T32" fmla="*/ 17 w 1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7">
                  <a:moveTo>
                    <a:pt x="12" y="17"/>
                  </a:moveTo>
                  <a:lnTo>
                    <a:pt x="0" y="15"/>
                  </a:lnTo>
                  <a:lnTo>
                    <a:pt x="2" y="17"/>
                  </a:lnTo>
                  <a:lnTo>
                    <a:pt x="17" y="11"/>
                  </a:lnTo>
                  <a:lnTo>
                    <a:pt x="16" y="7"/>
                  </a:lnTo>
                  <a:lnTo>
                    <a:pt x="4" y="4"/>
                  </a:lnTo>
                  <a:lnTo>
                    <a:pt x="16" y="7"/>
                  </a:lnTo>
                  <a:lnTo>
                    <a:pt x="12" y="0"/>
                  </a:lnTo>
                  <a:lnTo>
                    <a:pt x="4" y="4"/>
                  </a:lnTo>
                  <a:lnTo>
                    <a:pt x="12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28" name="Freeform 724"/>
            <p:cNvSpPr>
              <a:spLocks/>
            </p:cNvSpPr>
            <p:nvPr/>
          </p:nvSpPr>
          <p:spPr bwMode="auto">
            <a:xfrm>
              <a:off x="6604609" y="6016924"/>
              <a:ext cx="34094" cy="26731"/>
            </a:xfrm>
            <a:custGeom>
              <a:avLst/>
              <a:gdLst>
                <a:gd name="T0" fmla="*/ 1 w 25"/>
                <a:gd name="T1" fmla="*/ 1 h 23"/>
                <a:gd name="T2" fmla="*/ 1 w 25"/>
                <a:gd name="T3" fmla="*/ 1 h 23"/>
                <a:gd name="T4" fmla="*/ 1 w 25"/>
                <a:gd name="T5" fmla="*/ 1 h 23"/>
                <a:gd name="T6" fmla="*/ 1 w 25"/>
                <a:gd name="T7" fmla="*/ 0 h 23"/>
                <a:gd name="T8" fmla="*/ 1 w 25"/>
                <a:gd name="T9" fmla="*/ 1 h 23"/>
                <a:gd name="T10" fmla="*/ 0 w 25"/>
                <a:gd name="T11" fmla="*/ 1 h 23"/>
                <a:gd name="T12" fmla="*/ 1 w 25"/>
                <a:gd name="T13" fmla="*/ 1 h 23"/>
                <a:gd name="T14" fmla="*/ 1 w 25"/>
                <a:gd name="T15" fmla="*/ 1 h 23"/>
                <a:gd name="T16" fmla="*/ 0 w 25"/>
                <a:gd name="T17" fmla="*/ 1 h 23"/>
                <a:gd name="T18" fmla="*/ 1 w 25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3"/>
                <a:gd name="T32" fmla="*/ 25 w 25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3">
                  <a:moveTo>
                    <a:pt x="11" y="23"/>
                  </a:moveTo>
                  <a:lnTo>
                    <a:pt x="9" y="23"/>
                  </a:lnTo>
                  <a:lnTo>
                    <a:pt x="25" y="13"/>
                  </a:lnTo>
                  <a:lnTo>
                    <a:pt x="17" y="0"/>
                  </a:lnTo>
                  <a:lnTo>
                    <a:pt x="2" y="9"/>
                  </a:lnTo>
                  <a:lnTo>
                    <a:pt x="0" y="11"/>
                  </a:lnTo>
                  <a:lnTo>
                    <a:pt x="2" y="9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11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29" name="Freeform 725"/>
            <p:cNvSpPr>
              <a:spLocks/>
            </p:cNvSpPr>
            <p:nvPr/>
          </p:nvSpPr>
          <p:spPr bwMode="auto">
            <a:xfrm>
              <a:off x="6576909" y="6028379"/>
              <a:ext cx="42617" cy="38186"/>
            </a:xfrm>
            <a:custGeom>
              <a:avLst/>
              <a:gdLst>
                <a:gd name="T0" fmla="*/ 1 w 32"/>
                <a:gd name="T1" fmla="*/ 1 h 33"/>
                <a:gd name="T2" fmla="*/ 1 w 32"/>
                <a:gd name="T3" fmla="*/ 1 h 33"/>
                <a:gd name="T4" fmla="*/ 1 w 32"/>
                <a:gd name="T5" fmla="*/ 1 h 33"/>
                <a:gd name="T6" fmla="*/ 1 w 32"/>
                <a:gd name="T7" fmla="*/ 0 h 33"/>
                <a:gd name="T8" fmla="*/ 0 w 32"/>
                <a:gd name="T9" fmla="*/ 1 h 33"/>
                <a:gd name="T10" fmla="*/ 1 w 32"/>
                <a:gd name="T11" fmla="*/ 1 h 33"/>
                <a:gd name="T12" fmla="*/ 1 w 32"/>
                <a:gd name="T13" fmla="*/ 1 h 33"/>
                <a:gd name="T14" fmla="*/ 1 w 32"/>
                <a:gd name="T15" fmla="*/ 1 h 33"/>
                <a:gd name="T16" fmla="*/ 1 w 32"/>
                <a:gd name="T17" fmla="*/ 1 h 33"/>
                <a:gd name="T18" fmla="*/ 1 w 32"/>
                <a:gd name="T19" fmla="*/ 1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33"/>
                <a:gd name="T32" fmla="*/ 32 w 32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33">
                  <a:moveTo>
                    <a:pt x="7" y="33"/>
                  </a:moveTo>
                  <a:lnTo>
                    <a:pt x="11" y="31"/>
                  </a:lnTo>
                  <a:lnTo>
                    <a:pt x="32" y="12"/>
                  </a:lnTo>
                  <a:lnTo>
                    <a:pt x="21" y="0"/>
                  </a:lnTo>
                  <a:lnTo>
                    <a:pt x="0" y="17"/>
                  </a:lnTo>
                  <a:lnTo>
                    <a:pt x="3" y="15"/>
                  </a:lnTo>
                  <a:lnTo>
                    <a:pt x="7" y="33"/>
                  </a:lnTo>
                  <a:lnTo>
                    <a:pt x="9" y="33"/>
                  </a:lnTo>
                  <a:lnTo>
                    <a:pt x="11" y="31"/>
                  </a:lnTo>
                  <a:lnTo>
                    <a:pt x="7" y="3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30" name="Freeform 726"/>
            <p:cNvSpPr>
              <a:spLocks/>
            </p:cNvSpPr>
            <p:nvPr/>
          </p:nvSpPr>
          <p:spPr bwMode="auto">
            <a:xfrm>
              <a:off x="6476759" y="6047470"/>
              <a:ext cx="106542" cy="32458"/>
            </a:xfrm>
            <a:custGeom>
              <a:avLst/>
              <a:gdLst>
                <a:gd name="T0" fmla="*/ 1 w 78"/>
                <a:gd name="T1" fmla="*/ 1 h 27"/>
                <a:gd name="T2" fmla="*/ 1 w 78"/>
                <a:gd name="T3" fmla="*/ 1 h 27"/>
                <a:gd name="T4" fmla="*/ 1 w 78"/>
                <a:gd name="T5" fmla="*/ 1 h 27"/>
                <a:gd name="T6" fmla="*/ 1 w 78"/>
                <a:gd name="T7" fmla="*/ 0 h 27"/>
                <a:gd name="T8" fmla="*/ 1 w 78"/>
                <a:gd name="T9" fmla="*/ 1 h 27"/>
                <a:gd name="T10" fmla="*/ 0 w 78"/>
                <a:gd name="T11" fmla="*/ 1 h 27"/>
                <a:gd name="T12" fmla="*/ 1 w 78"/>
                <a:gd name="T13" fmla="*/ 1 h 27"/>
                <a:gd name="T14" fmla="*/ 1 w 78"/>
                <a:gd name="T15" fmla="*/ 1 h 27"/>
                <a:gd name="T16" fmla="*/ 0 w 78"/>
                <a:gd name="T17" fmla="*/ 1 h 27"/>
                <a:gd name="T18" fmla="*/ 1 w 78"/>
                <a:gd name="T19" fmla="*/ 1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8"/>
                <a:gd name="T31" fmla="*/ 0 h 27"/>
                <a:gd name="T32" fmla="*/ 78 w 78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8" h="27">
                  <a:moveTo>
                    <a:pt x="9" y="25"/>
                  </a:moveTo>
                  <a:lnTo>
                    <a:pt x="5" y="27"/>
                  </a:lnTo>
                  <a:lnTo>
                    <a:pt x="78" y="18"/>
                  </a:lnTo>
                  <a:lnTo>
                    <a:pt x="74" y="0"/>
                  </a:lnTo>
                  <a:lnTo>
                    <a:pt x="3" y="12"/>
                  </a:lnTo>
                  <a:lnTo>
                    <a:pt x="0" y="14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0" y="14"/>
                  </a:lnTo>
                  <a:lnTo>
                    <a:pt x="9" y="2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31" name="Freeform 727"/>
            <p:cNvSpPr>
              <a:spLocks/>
            </p:cNvSpPr>
            <p:nvPr/>
          </p:nvSpPr>
          <p:spPr bwMode="auto">
            <a:xfrm>
              <a:off x="6451188" y="6062748"/>
              <a:ext cx="36224" cy="30548"/>
            </a:xfrm>
            <a:custGeom>
              <a:avLst/>
              <a:gdLst>
                <a:gd name="T0" fmla="*/ 1 w 27"/>
                <a:gd name="T1" fmla="*/ 1 h 25"/>
                <a:gd name="T2" fmla="*/ 1 w 27"/>
                <a:gd name="T3" fmla="*/ 1 h 25"/>
                <a:gd name="T4" fmla="*/ 1 w 27"/>
                <a:gd name="T5" fmla="*/ 1 h 25"/>
                <a:gd name="T6" fmla="*/ 1 w 27"/>
                <a:gd name="T7" fmla="*/ 0 h 25"/>
                <a:gd name="T8" fmla="*/ 0 w 27"/>
                <a:gd name="T9" fmla="*/ 1 h 25"/>
                <a:gd name="T10" fmla="*/ 1 w 27"/>
                <a:gd name="T11" fmla="*/ 1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5"/>
                <a:gd name="T20" fmla="*/ 27 w 27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5">
                  <a:moveTo>
                    <a:pt x="4" y="19"/>
                  </a:moveTo>
                  <a:lnTo>
                    <a:pt x="10" y="25"/>
                  </a:lnTo>
                  <a:lnTo>
                    <a:pt x="27" y="11"/>
                  </a:lnTo>
                  <a:lnTo>
                    <a:pt x="18" y="0"/>
                  </a:lnTo>
                  <a:lnTo>
                    <a:pt x="0" y="13"/>
                  </a:lnTo>
                  <a:lnTo>
                    <a:pt x="4" y="1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32" name="Freeform 728"/>
            <p:cNvSpPr>
              <a:spLocks/>
            </p:cNvSpPr>
            <p:nvPr/>
          </p:nvSpPr>
          <p:spPr bwMode="auto">
            <a:xfrm>
              <a:off x="6785730" y="5824084"/>
              <a:ext cx="23439" cy="21002"/>
            </a:xfrm>
            <a:custGeom>
              <a:avLst/>
              <a:gdLst>
                <a:gd name="T0" fmla="*/ 1 w 16"/>
                <a:gd name="T1" fmla="*/ 1 h 18"/>
                <a:gd name="T2" fmla="*/ 0 w 16"/>
                <a:gd name="T3" fmla="*/ 1 h 18"/>
                <a:gd name="T4" fmla="*/ 1 w 16"/>
                <a:gd name="T5" fmla="*/ 1 h 18"/>
                <a:gd name="T6" fmla="*/ 1 w 16"/>
                <a:gd name="T7" fmla="*/ 1 h 18"/>
                <a:gd name="T8" fmla="*/ 1 w 16"/>
                <a:gd name="T9" fmla="*/ 1 h 18"/>
                <a:gd name="T10" fmla="*/ 1 w 16"/>
                <a:gd name="T11" fmla="*/ 0 h 18"/>
                <a:gd name="T12" fmla="*/ 1 w 16"/>
                <a:gd name="T13" fmla="*/ 1 h 18"/>
                <a:gd name="T14" fmla="*/ 1 w 16"/>
                <a:gd name="T15" fmla="*/ 0 h 18"/>
                <a:gd name="T16" fmla="*/ 1 w 16"/>
                <a:gd name="T17" fmla="*/ 0 h 18"/>
                <a:gd name="T18" fmla="*/ 1 w 16"/>
                <a:gd name="T19" fmla="*/ 1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18"/>
                <a:gd name="T32" fmla="*/ 16 w 16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18">
                  <a:moveTo>
                    <a:pt x="8" y="18"/>
                  </a:moveTo>
                  <a:lnTo>
                    <a:pt x="0" y="14"/>
                  </a:lnTo>
                  <a:lnTo>
                    <a:pt x="2" y="16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6" y="0"/>
                  </a:lnTo>
                  <a:lnTo>
                    <a:pt x="14" y="4"/>
                  </a:lnTo>
                  <a:lnTo>
                    <a:pt x="10" y="0"/>
                  </a:lnTo>
                  <a:lnTo>
                    <a:pt x="6" y="0"/>
                  </a:lnTo>
                  <a:lnTo>
                    <a:pt x="8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33" name="Freeform 729"/>
            <p:cNvSpPr>
              <a:spLocks/>
            </p:cNvSpPr>
            <p:nvPr/>
          </p:nvSpPr>
          <p:spPr bwMode="auto">
            <a:xfrm>
              <a:off x="6674927" y="5824084"/>
              <a:ext cx="119327" cy="30548"/>
            </a:xfrm>
            <a:custGeom>
              <a:avLst/>
              <a:gdLst>
                <a:gd name="T0" fmla="*/ 0 w 87"/>
                <a:gd name="T1" fmla="*/ 1 h 27"/>
                <a:gd name="T2" fmla="*/ 1 w 87"/>
                <a:gd name="T3" fmla="*/ 1 h 27"/>
                <a:gd name="T4" fmla="*/ 1 w 87"/>
                <a:gd name="T5" fmla="*/ 1 h 27"/>
                <a:gd name="T6" fmla="*/ 1 w 87"/>
                <a:gd name="T7" fmla="*/ 0 h 27"/>
                <a:gd name="T8" fmla="*/ 0 w 87"/>
                <a:gd name="T9" fmla="*/ 1 h 27"/>
                <a:gd name="T10" fmla="*/ 0 w 87"/>
                <a:gd name="T11" fmla="*/ 1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7"/>
                <a:gd name="T19" fmla="*/ 0 h 27"/>
                <a:gd name="T20" fmla="*/ 87 w 8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7" h="27">
                  <a:moveTo>
                    <a:pt x="0" y="20"/>
                  </a:moveTo>
                  <a:lnTo>
                    <a:pt x="2" y="27"/>
                  </a:lnTo>
                  <a:lnTo>
                    <a:pt x="87" y="18"/>
                  </a:lnTo>
                  <a:lnTo>
                    <a:pt x="85" y="0"/>
                  </a:lnTo>
                  <a:lnTo>
                    <a:pt x="0" y="12"/>
                  </a:lnTo>
                  <a:lnTo>
                    <a:pt x="0" y="2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34" name="Freeform 730"/>
            <p:cNvSpPr>
              <a:spLocks/>
            </p:cNvSpPr>
            <p:nvPr/>
          </p:nvSpPr>
          <p:spPr bwMode="auto">
            <a:xfrm>
              <a:off x="7346145" y="6013103"/>
              <a:ext cx="63926" cy="49643"/>
            </a:xfrm>
            <a:custGeom>
              <a:avLst/>
              <a:gdLst>
                <a:gd name="T0" fmla="*/ 1 w 46"/>
                <a:gd name="T1" fmla="*/ 1 h 42"/>
                <a:gd name="T2" fmla="*/ 0 w 46"/>
                <a:gd name="T3" fmla="*/ 1 h 42"/>
                <a:gd name="T4" fmla="*/ 1 w 46"/>
                <a:gd name="T5" fmla="*/ 1 h 42"/>
                <a:gd name="T6" fmla="*/ 1 w 46"/>
                <a:gd name="T7" fmla="*/ 1 h 42"/>
                <a:gd name="T8" fmla="*/ 1 w 46"/>
                <a:gd name="T9" fmla="*/ 1 h 42"/>
                <a:gd name="T10" fmla="*/ 1 w 46"/>
                <a:gd name="T11" fmla="*/ 0 h 42"/>
                <a:gd name="T12" fmla="*/ 1 w 46"/>
                <a:gd name="T13" fmla="*/ 1 h 42"/>
                <a:gd name="T14" fmla="*/ 1 w 46"/>
                <a:gd name="T15" fmla="*/ 0 h 42"/>
                <a:gd name="T16" fmla="*/ 1 w 46"/>
                <a:gd name="T17" fmla="*/ 0 h 42"/>
                <a:gd name="T18" fmla="*/ 1 w 46"/>
                <a:gd name="T19" fmla="*/ 1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42"/>
                <a:gd name="T32" fmla="*/ 46 w 46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42">
                  <a:moveTo>
                    <a:pt x="8" y="17"/>
                  </a:moveTo>
                  <a:lnTo>
                    <a:pt x="0" y="15"/>
                  </a:lnTo>
                  <a:lnTo>
                    <a:pt x="37" y="42"/>
                  </a:lnTo>
                  <a:lnTo>
                    <a:pt x="46" y="28"/>
                  </a:lnTo>
                  <a:lnTo>
                    <a:pt x="12" y="2"/>
                  </a:lnTo>
                  <a:lnTo>
                    <a:pt x="4" y="0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8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35" name="Freeform 731"/>
            <p:cNvSpPr>
              <a:spLocks/>
            </p:cNvSpPr>
            <p:nvPr/>
          </p:nvSpPr>
          <p:spPr bwMode="auto">
            <a:xfrm>
              <a:off x="7316311" y="6013103"/>
              <a:ext cx="44748" cy="28640"/>
            </a:xfrm>
            <a:custGeom>
              <a:avLst/>
              <a:gdLst>
                <a:gd name="T0" fmla="*/ 1 w 31"/>
                <a:gd name="T1" fmla="*/ 1 h 21"/>
                <a:gd name="T2" fmla="*/ 1 w 31"/>
                <a:gd name="T3" fmla="*/ 1 h 21"/>
                <a:gd name="T4" fmla="*/ 1 w 31"/>
                <a:gd name="T5" fmla="*/ 1 h 21"/>
                <a:gd name="T6" fmla="*/ 1 w 31"/>
                <a:gd name="T7" fmla="*/ 0 h 21"/>
                <a:gd name="T8" fmla="*/ 0 w 31"/>
                <a:gd name="T9" fmla="*/ 1 h 21"/>
                <a:gd name="T10" fmla="*/ 1 w 31"/>
                <a:gd name="T11" fmla="*/ 1 h 21"/>
                <a:gd name="T12" fmla="*/ 1 w 31"/>
                <a:gd name="T13" fmla="*/ 1 h 21"/>
                <a:gd name="T14" fmla="*/ 1 w 31"/>
                <a:gd name="T15" fmla="*/ 1 h 21"/>
                <a:gd name="T16" fmla="*/ 1 w 31"/>
                <a:gd name="T17" fmla="*/ 1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21"/>
                <a:gd name="T29" fmla="*/ 31 w 3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21">
                  <a:moveTo>
                    <a:pt x="2" y="21"/>
                  </a:moveTo>
                  <a:lnTo>
                    <a:pt x="2" y="19"/>
                  </a:lnTo>
                  <a:lnTo>
                    <a:pt x="31" y="17"/>
                  </a:lnTo>
                  <a:lnTo>
                    <a:pt x="27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2" y="2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36" name="Freeform 732"/>
            <p:cNvSpPr>
              <a:spLocks/>
            </p:cNvSpPr>
            <p:nvPr/>
          </p:nvSpPr>
          <p:spPr bwMode="auto">
            <a:xfrm>
              <a:off x="7301397" y="6018832"/>
              <a:ext cx="17046" cy="22912"/>
            </a:xfrm>
            <a:custGeom>
              <a:avLst/>
              <a:gdLst>
                <a:gd name="T0" fmla="*/ 0 w 12"/>
                <a:gd name="T1" fmla="*/ 1 h 18"/>
                <a:gd name="T2" fmla="*/ 1 w 12"/>
                <a:gd name="T3" fmla="*/ 1 h 18"/>
                <a:gd name="T4" fmla="*/ 1 w 12"/>
                <a:gd name="T5" fmla="*/ 0 h 18"/>
                <a:gd name="T6" fmla="*/ 1 w 12"/>
                <a:gd name="T7" fmla="*/ 0 h 18"/>
                <a:gd name="T8" fmla="*/ 0 w 12"/>
                <a:gd name="T9" fmla="*/ 1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8"/>
                <a:gd name="T17" fmla="*/ 12 w 12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8">
                  <a:moveTo>
                    <a:pt x="0" y="16"/>
                  </a:moveTo>
                  <a:lnTo>
                    <a:pt x="12" y="18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1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37" name="Freeform 733"/>
            <p:cNvSpPr>
              <a:spLocks/>
            </p:cNvSpPr>
            <p:nvPr/>
          </p:nvSpPr>
          <p:spPr bwMode="auto">
            <a:xfrm>
              <a:off x="7263042" y="6016924"/>
              <a:ext cx="44748" cy="21002"/>
            </a:xfrm>
            <a:custGeom>
              <a:avLst/>
              <a:gdLst>
                <a:gd name="T0" fmla="*/ 1 w 30"/>
                <a:gd name="T1" fmla="*/ 1 h 17"/>
                <a:gd name="T2" fmla="*/ 0 w 30"/>
                <a:gd name="T3" fmla="*/ 1 h 17"/>
                <a:gd name="T4" fmla="*/ 1 w 30"/>
                <a:gd name="T5" fmla="*/ 1 h 17"/>
                <a:gd name="T6" fmla="*/ 1 w 30"/>
                <a:gd name="T7" fmla="*/ 1 h 17"/>
                <a:gd name="T8" fmla="*/ 0 w 30"/>
                <a:gd name="T9" fmla="*/ 0 h 17"/>
                <a:gd name="T10" fmla="*/ 0 w 30"/>
                <a:gd name="T11" fmla="*/ 1 h 17"/>
                <a:gd name="T12" fmla="*/ 0 w 30"/>
                <a:gd name="T13" fmla="*/ 0 h 17"/>
                <a:gd name="T14" fmla="*/ 0 w 30"/>
                <a:gd name="T15" fmla="*/ 1 h 17"/>
                <a:gd name="T16" fmla="*/ 1 w 30"/>
                <a:gd name="T17" fmla="*/ 1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17"/>
                <a:gd name="T29" fmla="*/ 30 w 30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17">
                  <a:moveTo>
                    <a:pt x="2" y="17"/>
                  </a:moveTo>
                  <a:lnTo>
                    <a:pt x="0" y="17"/>
                  </a:lnTo>
                  <a:lnTo>
                    <a:pt x="28" y="17"/>
                  </a:lnTo>
                  <a:lnTo>
                    <a:pt x="3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38" name="Freeform 734"/>
            <p:cNvSpPr>
              <a:spLocks/>
            </p:cNvSpPr>
            <p:nvPr/>
          </p:nvSpPr>
          <p:spPr bwMode="auto">
            <a:xfrm>
              <a:off x="7201248" y="6018832"/>
              <a:ext cx="66055" cy="24821"/>
            </a:xfrm>
            <a:custGeom>
              <a:avLst/>
              <a:gdLst>
                <a:gd name="T0" fmla="*/ 1 w 47"/>
                <a:gd name="T1" fmla="*/ 1 h 22"/>
                <a:gd name="T2" fmla="*/ 1 w 47"/>
                <a:gd name="T3" fmla="*/ 1 h 22"/>
                <a:gd name="T4" fmla="*/ 1 w 47"/>
                <a:gd name="T5" fmla="*/ 1 h 22"/>
                <a:gd name="T6" fmla="*/ 1 w 47"/>
                <a:gd name="T7" fmla="*/ 0 h 22"/>
                <a:gd name="T8" fmla="*/ 1 w 47"/>
                <a:gd name="T9" fmla="*/ 1 h 22"/>
                <a:gd name="T10" fmla="*/ 0 w 47"/>
                <a:gd name="T11" fmla="*/ 1 h 22"/>
                <a:gd name="T12" fmla="*/ 1 w 47"/>
                <a:gd name="T13" fmla="*/ 1 h 22"/>
                <a:gd name="T14" fmla="*/ 0 w 47"/>
                <a:gd name="T15" fmla="*/ 1 h 22"/>
                <a:gd name="T16" fmla="*/ 1 w 47"/>
                <a:gd name="T17" fmla="*/ 1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"/>
                <a:gd name="T28" fmla="*/ 0 h 22"/>
                <a:gd name="T29" fmla="*/ 47 w 47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" h="22">
                  <a:moveTo>
                    <a:pt x="6" y="20"/>
                  </a:moveTo>
                  <a:lnTo>
                    <a:pt x="4" y="22"/>
                  </a:lnTo>
                  <a:lnTo>
                    <a:pt x="47" y="16"/>
                  </a:lnTo>
                  <a:lnTo>
                    <a:pt x="45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4"/>
                  </a:lnTo>
                  <a:lnTo>
                    <a:pt x="0" y="6"/>
                  </a:lnTo>
                  <a:lnTo>
                    <a:pt x="6" y="2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39" name="Freeform 735"/>
            <p:cNvSpPr>
              <a:spLocks/>
            </p:cNvSpPr>
            <p:nvPr/>
          </p:nvSpPr>
          <p:spPr bwMode="auto">
            <a:xfrm>
              <a:off x="7169285" y="6026468"/>
              <a:ext cx="40487" cy="26731"/>
            </a:xfrm>
            <a:custGeom>
              <a:avLst/>
              <a:gdLst>
                <a:gd name="T0" fmla="*/ 0 w 27"/>
                <a:gd name="T1" fmla="*/ 1 h 23"/>
                <a:gd name="T2" fmla="*/ 1 w 27"/>
                <a:gd name="T3" fmla="*/ 1 h 23"/>
                <a:gd name="T4" fmla="*/ 1 w 27"/>
                <a:gd name="T5" fmla="*/ 1 h 23"/>
                <a:gd name="T6" fmla="*/ 1 w 27"/>
                <a:gd name="T7" fmla="*/ 0 h 23"/>
                <a:gd name="T8" fmla="*/ 1 w 27"/>
                <a:gd name="T9" fmla="*/ 1 h 23"/>
                <a:gd name="T10" fmla="*/ 1 w 27"/>
                <a:gd name="T11" fmla="*/ 1 h 23"/>
                <a:gd name="T12" fmla="*/ 0 w 27"/>
                <a:gd name="T13" fmla="*/ 1 h 23"/>
                <a:gd name="T14" fmla="*/ 1 w 27"/>
                <a:gd name="T15" fmla="*/ 1 h 23"/>
                <a:gd name="T16" fmla="*/ 1 w 27"/>
                <a:gd name="T17" fmla="*/ 1 h 23"/>
                <a:gd name="T18" fmla="*/ 0 w 27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3"/>
                <a:gd name="T32" fmla="*/ 27 w 2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3">
                  <a:moveTo>
                    <a:pt x="0" y="16"/>
                  </a:moveTo>
                  <a:lnTo>
                    <a:pt x="10" y="21"/>
                  </a:lnTo>
                  <a:lnTo>
                    <a:pt x="27" y="14"/>
                  </a:lnTo>
                  <a:lnTo>
                    <a:pt x="21" y="0"/>
                  </a:lnTo>
                  <a:lnTo>
                    <a:pt x="4" y="6"/>
                  </a:lnTo>
                  <a:lnTo>
                    <a:pt x="16" y="12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10" y="21"/>
                  </a:lnTo>
                  <a:lnTo>
                    <a:pt x="0" y="1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40" name="Freeform 736"/>
            <p:cNvSpPr>
              <a:spLocks/>
            </p:cNvSpPr>
            <p:nvPr/>
          </p:nvSpPr>
          <p:spPr bwMode="auto">
            <a:xfrm>
              <a:off x="7160759" y="5994012"/>
              <a:ext cx="34094" cy="49643"/>
            </a:xfrm>
            <a:custGeom>
              <a:avLst/>
              <a:gdLst>
                <a:gd name="T0" fmla="*/ 1 w 25"/>
                <a:gd name="T1" fmla="*/ 1 h 43"/>
                <a:gd name="T2" fmla="*/ 0 w 25"/>
                <a:gd name="T3" fmla="*/ 1 h 43"/>
                <a:gd name="T4" fmla="*/ 1 w 25"/>
                <a:gd name="T5" fmla="*/ 1 h 43"/>
                <a:gd name="T6" fmla="*/ 1 w 25"/>
                <a:gd name="T7" fmla="*/ 1 h 43"/>
                <a:gd name="T8" fmla="*/ 1 w 25"/>
                <a:gd name="T9" fmla="*/ 1 h 43"/>
                <a:gd name="T10" fmla="*/ 1 w 25"/>
                <a:gd name="T11" fmla="*/ 1 h 43"/>
                <a:gd name="T12" fmla="*/ 1 w 25"/>
                <a:gd name="T13" fmla="*/ 1 h 43"/>
                <a:gd name="T14" fmla="*/ 1 w 25"/>
                <a:gd name="T15" fmla="*/ 0 h 43"/>
                <a:gd name="T16" fmla="*/ 1 w 25"/>
                <a:gd name="T17" fmla="*/ 1 h 43"/>
                <a:gd name="T18" fmla="*/ 1 w 25"/>
                <a:gd name="T19" fmla="*/ 1 h 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43"/>
                <a:gd name="T32" fmla="*/ 25 w 25"/>
                <a:gd name="T33" fmla="*/ 43 h 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43">
                  <a:moveTo>
                    <a:pt x="13" y="20"/>
                  </a:moveTo>
                  <a:lnTo>
                    <a:pt x="0" y="18"/>
                  </a:lnTo>
                  <a:lnTo>
                    <a:pt x="9" y="43"/>
                  </a:lnTo>
                  <a:lnTo>
                    <a:pt x="25" y="39"/>
                  </a:lnTo>
                  <a:lnTo>
                    <a:pt x="15" y="12"/>
                  </a:lnTo>
                  <a:lnTo>
                    <a:pt x="2" y="8"/>
                  </a:lnTo>
                  <a:lnTo>
                    <a:pt x="15" y="12"/>
                  </a:lnTo>
                  <a:lnTo>
                    <a:pt x="9" y="0"/>
                  </a:lnTo>
                  <a:lnTo>
                    <a:pt x="2" y="8"/>
                  </a:lnTo>
                  <a:lnTo>
                    <a:pt x="13" y="2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41" name="Freeform 737"/>
            <p:cNvSpPr>
              <a:spLocks/>
            </p:cNvSpPr>
            <p:nvPr/>
          </p:nvSpPr>
          <p:spPr bwMode="auto">
            <a:xfrm>
              <a:off x="7139453" y="6003558"/>
              <a:ext cx="38355" cy="38186"/>
            </a:xfrm>
            <a:custGeom>
              <a:avLst/>
              <a:gdLst>
                <a:gd name="T0" fmla="*/ 1 w 29"/>
                <a:gd name="T1" fmla="*/ 1 h 31"/>
                <a:gd name="T2" fmla="*/ 1 w 29"/>
                <a:gd name="T3" fmla="*/ 1 h 31"/>
                <a:gd name="T4" fmla="*/ 1 w 29"/>
                <a:gd name="T5" fmla="*/ 1 h 31"/>
                <a:gd name="T6" fmla="*/ 1 w 29"/>
                <a:gd name="T7" fmla="*/ 0 h 31"/>
                <a:gd name="T8" fmla="*/ 0 w 29"/>
                <a:gd name="T9" fmla="*/ 1 h 31"/>
                <a:gd name="T10" fmla="*/ 1 w 29"/>
                <a:gd name="T11" fmla="*/ 1 h 31"/>
                <a:gd name="T12" fmla="*/ 1 w 29"/>
                <a:gd name="T13" fmla="*/ 1 h 31"/>
                <a:gd name="T14" fmla="*/ 1 w 29"/>
                <a:gd name="T15" fmla="*/ 1 h 31"/>
                <a:gd name="T16" fmla="*/ 1 w 29"/>
                <a:gd name="T17" fmla="*/ 1 h 31"/>
                <a:gd name="T18" fmla="*/ 1 w 29"/>
                <a:gd name="T19" fmla="*/ 1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1"/>
                <a:gd name="T32" fmla="*/ 29 w 29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1">
                  <a:moveTo>
                    <a:pt x="4" y="29"/>
                  </a:moveTo>
                  <a:lnTo>
                    <a:pt x="12" y="27"/>
                  </a:lnTo>
                  <a:lnTo>
                    <a:pt x="29" y="12"/>
                  </a:lnTo>
                  <a:lnTo>
                    <a:pt x="18" y="0"/>
                  </a:lnTo>
                  <a:lnTo>
                    <a:pt x="0" y="15"/>
                  </a:lnTo>
                  <a:lnTo>
                    <a:pt x="8" y="13"/>
                  </a:lnTo>
                  <a:lnTo>
                    <a:pt x="4" y="29"/>
                  </a:lnTo>
                  <a:lnTo>
                    <a:pt x="8" y="31"/>
                  </a:lnTo>
                  <a:lnTo>
                    <a:pt x="12" y="27"/>
                  </a:lnTo>
                  <a:lnTo>
                    <a:pt x="4" y="2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42" name="Freeform 738"/>
            <p:cNvSpPr>
              <a:spLocks/>
            </p:cNvSpPr>
            <p:nvPr/>
          </p:nvSpPr>
          <p:spPr bwMode="auto">
            <a:xfrm>
              <a:off x="7116014" y="6009284"/>
              <a:ext cx="31963" cy="28640"/>
            </a:xfrm>
            <a:custGeom>
              <a:avLst/>
              <a:gdLst>
                <a:gd name="T0" fmla="*/ 1 w 23"/>
                <a:gd name="T1" fmla="*/ 1 h 21"/>
                <a:gd name="T2" fmla="*/ 1 w 23"/>
                <a:gd name="T3" fmla="*/ 1 h 21"/>
                <a:gd name="T4" fmla="*/ 1 w 23"/>
                <a:gd name="T5" fmla="*/ 1 h 21"/>
                <a:gd name="T6" fmla="*/ 1 w 23"/>
                <a:gd name="T7" fmla="*/ 1 h 21"/>
                <a:gd name="T8" fmla="*/ 1 w 23"/>
                <a:gd name="T9" fmla="*/ 1 h 21"/>
                <a:gd name="T10" fmla="*/ 0 w 23"/>
                <a:gd name="T11" fmla="*/ 1 h 21"/>
                <a:gd name="T12" fmla="*/ 1 w 23"/>
                <a:gd name="T13" fmla="*/ 1 h 21"/>
                <a:gd name="T14" fmla="*/ 1 w 23"/>
                <a:gd name="T15" fmla="*/ 0 h 21"/>
                <a:gd name="T16" fmla="*/ 0 w 23"/>
                <a:gd name="T17" fmla="*/ 1 h 21"/>
                <a:gd name="T18" fmla="*/ 1 w 23"/>
                <a:gd name="T19" fmla="*/ 1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1"/>
                <a:gd name="T32" fmla="*/ 23 w 23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1">
                  <a:moveTo>
                    <a:pt x="8" y="15"/>
                  </a:moveTo>
                  <a:lnTo>
                    <a:pt x="2" y="17"/>
                  </a:lnTo>
                  <a:lnTo>
                    <a:pt x="19" y="21"/>
                  </a:lnTo>
                  <a:lnTo>
                    <a:pt x="23" y="5"/>
                  </a:lnTo>
                  <a:lnTo>
                    <a:pt x="8" y="2"/>
                  </a:lnTo>
                  <a:lnTo>
                    <a:pt x="0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8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43" name="Freeform 739"/>
            <p:cNvSpPr>
              <a:spLocks/>
            </p:cNvSpPr>
            <p:nvPr/>
          </p:nvSpPr>
          <p:spPr bwMode="auto">
            <a:xfrm>
              <a:off x="7098965" y="6013103"/>
              <a:ext cx="29831" cy="24821"/>
            </a:xfrm>
            <a:custGeom>
              <a:avLst/>
              <a:gdLst>
                <a:gd name="T0" fmla="*/ 2 w 18"/>
                <a:gd name="T1" fmla="*/ 1 h 19"/>
                <a:gd name="T2" fmla="*/ 2 w 18"/>
                <a:gd name="T3" fmla="*/ 1 h 19"/>
                <a:gd name="T4" fmla="*/ 2 w 18"/>
                <a:gd name="T5" fmla="*/ 1 h 19"/>
                <a:gd name="T6" fmla="*/ 2 w 18"/>
                <a:gd name="T7" fmla="*/ 0 h 19"/>
                <a:gd name="T8" fmla="*/ 2 w 18"/>
                <a:gd name="T9" fmla="*/ 1 h 19"/>
                <a:gd name="T10" fmla="*/ 0 w 18"/>
                <a:gd name="T11" fmla="*/ 1 h 19"/>
                <a:gd name="T12" fmla="*/ 2 w 18"/>
                <a:gd name="T13" fmla="*/ 1 h 19"/>
                <a:gd name="T14" fmla="*/ 0 w 18"/>
                <a:gd name="T15" fmla="*/ 1 h 19"/>
                <a:gd name="T16" fmla="*/ 2 w 18"/>
                <a:gd name="T17" fmla="*/ 1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9"/>
                <a:gd name="T29" fmla="*/ 18 w 18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9">
                  <a:moveTo>
                    <a:pt x="14" y="15"/>
                  </a:moveTo>
                  <a:lnTo>
                    <a:pt x="10" y="19"/>
                  </a:lnTo>
                  <a:lnTo>
                    <a:pt x="18" y="13"/>
                  </a:lnTo>
                  <a:lnTo>
                    <a:pt x="10" y="0"/>
                  </a:lnTo>
                  <a:lnTo>
                    <a:pt x="2" y="3"/>
                  </a:lnTo>
                  <a:lnTo>
                    <a:pt x="0" y="5"/>
                  </a:lnTo>
                  <a:lnTo>
                    <a:pt x="2" y="3"/>
                  </a:lnTo>
                  <a:lnTo>
                    <a:pt x="0" y="5"/>
                  </a:lnTo>
                  <a:lnTo>
                    <a:pt x="14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44" name="Freeform 740"/>
            <p:cNvSpPr>
              <a:spLocks/>
            </p:cNvSpPr>
            <p:nvPr/>
          </p:nvSpPr>
          <p:spPr bwMode="auto">
            <a:xfrm>
              <a:off x="7092574" y="6022652"/>
              <a:ext cx="31963" cy="34367"/>
            </a:xfrm>
            <a:custGeom>
              <a:avLst/>
              <a:gdLst>
                <a:gd name="T0" fmla="*/ 0 w 21"/>
                <a:gd name="T1" fmla="*/ 1 h 31"/>
                <a:gd name="T2" fmla="*/ 1 w 21"/>
                <a:gd name="T3" fmla="*/ 1 h 31"/>
                <a:gd name="T4" fmla="*/ 1 w 21"/>
                <a:gd name="T5" fmla="*/ 1 h 31"/>
                <a:gd name="T6" fmla="*/ 1 w 21"/>
                <a:gd name="T7" fmla="*/ 0 h 31"/>
                <a:gd name="T8" fmla="*/ 0 w 21"/>
                <a:gd name="T9" fmla="*/ 1 h 31"/>
                <a:gd name="T10" fmla="*/ 1 w 21"/>
                <a:gd name="T11" fmla="*/ 1 h 31"/>
                <a:gd name="T12" fmla="*/ 0 w 21"/>
                <a:gd name="T13" fmla="*/ 1 h 31"/>
                <a:gd name="T14" fmla="*/ 1 w 21"/>
                <a:gd name="T15" fmla="*/ 1 h 31"/>
                <a:gd name="T16" fmla="*/ 1 w 21"/>
                <a:gd name="T17" fmla="*/ 1 h 31"/>
                <a:gd name="T18" fmla="*/ 0 w 21"/>
                <a:gd name="T19" fmla="*/ 1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31"/>
                <a:gd name="T32" fmla="*/ 21 w 21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31">
                  <a:moveTo>
                    <a:pt x="0" y="21"/>
                  </a:moveTo>
                  <a:lnTo>
                    <a:pt x="13" y="21"/>
                  </a:lnTo>
                  <a:lnTo>
                    <a:pt x="21" y="1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13" y="12"/>
                  </a:lnTo>
                  <a:lnTo>
                    <a:pt x="0" y="21"/>
                  </a:lnTo>
                  <a:lnTo>
                    <a:pt x="6" y="31"/>
                  </a:lnTo>
                  <a:lnTo>
                    <a:pt x="13" y="21"/>
                  </a:lnTo>
                  <a:lnTo>
                    <a:pt x="0" y="2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45" name="Freeform 741"/>
            <p:cNvSpPr>
              <a:spLocks/>
            </p:cNvSpPr>
            <p:nvPr/>
          </p:nvSpPr>
          <p:spPr bwMode="auto">
            <a:xfrm>
              <a:off x="7077657" y="6007377"/>
              <a:ext cx="34094" cy="38186"/>
            </a:xfrm>
            <a:custGeom>
              <a:avLst/>
              <a:gdLst>
                <a:gd name="T0" fmla="*/ 1 w 23"/>
                <a:gd name="T1" fmla="*/ 1 h 30"/>
                <a:gd name="T2" fmla="*/ 0 w 23"/>
                <a:gd name="T3" fmla="*/ 1 h 30"/>
                <a:gd name="T4" fmla="*/ 1 w 23"/>
                <a:gd name="T5" fmla="*/ 1 h 30"/>
                <a:gd name="T6" fmla="*/ 1 w 23"/>
                <a:gd name="T7" fmla="*/ 1 h 30"/>
                <a:gd name="T8" fmla="*/ 1 w 23"/>
                <a:gd name="T9" fmla="*/ 1 h 30"/>
                <a:gd name="T10" fmla="*/ 0 w 23"/>
                <a:gd name="T11" fmla="*/ 1 h 30"/>
                <a:gd name="T12" fmla="*/ 1 w 23"/>
                <a:gd name="T13" fmla="*/ 1 h 30"/>
                <a:gd name="T14" fmla="*/ 1 w 23"/>
                <a:gd name="T15" fmla="*/ 0 h 30"/>
                <a:gd name="T16" fmla="*/ 0 w 23"/>
                <a:gd name="T17" fmla="*/ 1 h 30"/>
                <a:gd name="T18" fmla="*/ 1 w 23"/>
                <a:gd name="T19" fmla="*/ 1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30"/>
                <a:gd name="T32" fmla="*/ 23 w 23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30">
                  <a:moveTo>
                    <a:pt x="12" y="19"/>
                  </a:moveTo>
                  <a:lnTo>
                    <a:pt x="0" y="17"/>
                  </a:lnTo>
                  <a:lnTo>
                    <a:pt x="10" y="30"/>
                  </a:lnTo>
                  <a:lnTo>
                    <a:pt x="23" y="21"/>
                  </a:lnTo>
                  <a:lnTo>
                    <a:pt x="12" y="7"/>
                  </a:lnTo>
                  <a:lnTo>
                    <a:pt x="0" y="7"/>
                  </a:lnTo>
                  <a:lnTo>
                    <a:pt x="12" y="7"/>
                  </a:lnTo>
                  <a:lnTo>
                    <a:pt x="8" y="0"/>
                  </a:lnTo>
                  <a:lnTo>
                    <a:pt x="0" y="7"/>
                  </a:lnTo>
                  <a:lnTo>
                    <a:pt x="12" y="1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46" name="Freeform 742"/>
            <p:cNvSpPr>
              <a:spLocks/>
            </p:cNvSpPr>
            <p:nvPr/>
          </p:nvSpPr>
          <p:spPr bwMode="auto">
            <a:xfrm>
              <a:off x="7058480" y="6018832"/>
              <a:ext cx="38355" cy="32458"/>
            </a:xfrm>
            <a:custGeom>
              <a:avLst/>
              <a:gdLst>
                <a:gd name="T0" fmla="*/ 1 w 27"/>
                <a:gd name="T1" fmla="*/ 1 h 27"/>
                <a:gd name="T2" fmla="*/ 1 w 27"/>
                <a:gd name="T3" fmla="*/ 1 h 27"/>
                <a:gd name="T4" fmla="*/ 1 w 27"/>
                <a:gd name="T5" fmla="*/ 1 h 27"/>
                <a:gd name="T6" fmla="*/ 1 w 27"/>
                <a:gd name="T7" fmla="*/ 0 h 27"/>
                <a:gd name="T8" fmla="*/ 0 w 27"/>
                <a:gd name="T9" fmla="*/ 1 h 27"/>
                <a:gd name="T10" fmla="*/ 1 w 27"/>
                <a:gd name="T11" fmla="*/ 1 h 27"/>
                <a:gd name="T12" fmla="*/ 1 w 27"/>
                <a:gd name="T13" fmla="*/ 1 h 27"/>
                <a:gd name="T14" fmla="*/ 1 w 27"/>
                <a:gd name="T15" fmla="*/ 1 h 27"/>
                <a:gd name="T16" fmla="*/ 1 w 27"/>
                <a:gd name="T17" fmla="*/ 1 h 27"/>
                <a:gd name="T18" fmla="*/ 1 w 27"/>
                <a:gd name="T19" fmla="*/ 1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6" y="27"/>
                  </a:moveTo>
                  <a:lnTo>
                    <a:pt x="11" y="25"/>
                  </a:lnTo>
                  <a:lnTo>
                    <a:pt x="27" y="12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6" y="12"/>
                  </a:lnTo>
                  <a:lnTo>
                    <a:pt x="6" y="27"/>
                  </a:lnTo>
                  <a:lnTo>
                    <a:pt x="9" y="27"/>
                  </a:lnTo>
                  <a:lnTo>
                    <a:pt x="11" y="25"/>
                  </a:lnTo>
                  <a:lnTo>
                    <a:pt x="6" y="2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47" name="Freeform 743"/>
            <p:cNvSpPr>
              <a:spLocks/>
            </p:cNvSpPr>
            <p:nvPr/>
          </p:nvSpPr>
          <p:spPr bwMode="auto">
            <a:xfrm>
              <a:off x="6979637" y="6026468"/>
              <a:ext cx="87365" cy="24821"/>
            </a:xfrm>
            <a:custGeom>
              <a:avLst/>
              <a:gdLst>
                <a:gd name="T0" fmla="*/ 0 w 62"/>
                <a:gd name="T1" fmla="*/ 1 h 21"/>
                <a:gd name="T2" fmla="*/ 1 w 62"/>
                <a:gd name="T3" fmla="*/ 1 h 21"/>
                <a:gd name="T4" fmla="*/ 1 w 62"/>
                <a:gd name="T5" fmla="*/ 1 h 21"/>
                <a:gd name="T6" fmla="*/ 1 w 62"/>
                <a:gd name="T7" fmla="*/ 1 h 21"/>
                <a:gd name="T8" fmla="*/ 1 w 62"/>
                <a:gd name="T9" fmla="*/ 0 h 21"/>
                <a:gd name="T10" fmla="*/ 1 w 62"/>
                <a:gd name="T11" fmla="*/ 1 h 21"/>
                <a:gd name="T12" fmla="*/ 0 w 62"/>
                <a:gd name="T13" fmla="*/ 1 h 21"/>
                <a:gd name="T14" fmla="*/ 1 w 62"/>
                <a:gd name="T15" fmla="*/ 1 h 21"/>
                <a:gd name="T16" fmla="*/ 1 w 62"/>
                <a:gd name="T17" fmla="*/ 1 h 21"/>
                <a:gd name="T18" fmla="*/ 0 w 62"/>
                <a:gd name="T19" fmla="*/ 1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2"/>
                <a:gd name="T31" fmla="*/ 0 h 21"/>
                <a:gd name="T32" fmla="*/ 62 w 62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2" h="21">
                  <a:moveTo>
                    <a:pt x="0" y="16"/>
                  </a:moveTo>
                  <a:lnTo>
                    <a:pt x="4" y="17"/>
                  </a:lnTo>
                  <a:lnTo>
                    <a:pt x="62" y="21"/>
                  </a:lnTo>
                  <a:lnTo>
                    <a:pt x="62" y="6"/>
                  </a:lnTo>
                  <a:lnTo>
                    <a:pt x="6" y="0"/>
                  </a:lnTo>
                  <a:lnTo>
                    <a:pt x="8" y="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0" y="1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48" name="Freeform 744"/>
            <p:cNvSpPr>
              <a:spLocks/>
            </p:cNvSpPr>
            <p:nvPr/>
          </p:nvSpPr>
          <p:spPr bwMode="auto">
            <a:xfrm>
              <a:off x="6941285" y="6007377"/>
              <a:ext cx="49009" cy="36277"/>
            </a:xfrm>
            <a:custGeom>
              <a:avLst/>
              <a:gdLst>
                <a:gd name="T0" fmla="*/ 0 w 39"/>
                <a:gd name="T1" fmla="*/ 1 h 31"/>
                <a:gd name="T2" fmla="*/ 1 w 39"/>
                <a:gd name="T3" fmla="*/ 1 h 31"/>
                <a:gd name="T4" fmla="*/ 1 w 39"/>
                <a:gd name="T5" fmla="*/ 1 h 31"/>
                <a:gd name="T6" fmla="*/ 1 w 39"/>
                <a:gd name="T7" fmla="*/ 1 h 31"/>
                <a:gd name="T8" fmla="*/ 1 w 39"/>
                <a:gd name="T9" fmla="*/ 0 h 31"/>
                <a:gd name="T10" fmla="*/ 1 w 39"/>
                <a:gd name="T11" fmla="*/ 1 h 31"/>
                <a:gd name="T12" fmla="*/ 0 w 39"/>
                <a:gd name="T13" fmla="*/ 1 h 31"/>
                <a:gd name="T14" fmla="*/ 1 w 39"/>
                <a:gd name="T15" fmla="*/ 1 h 31"/>
                <a:gd name="T16" fmla="*/ 0 w 39"/>
                <a:gd name="T17" fmla="*/ 1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31"/>
                <a:gd name="T29" fmla="*/ 39 w 39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31">
                  <a:moveTo>
                    <a:pt x="0" y="11"/>
                  </a:moveTo>
                  <a:lnTo>
                    <a:pt x="2" y="13"/>
                  </a:lnTo>
                  <a:lnTo>
                    <a:pt x="31" y="31"/>
                  </a:lnTo>
                  <a:lnTo>
                    <a:pt x="39" y="17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49" name="Freeform 745"/>
            <p:cNvSpPr>
              <a:spLocks/>
            </p:cNvSpPr>
            <p:nvPr/>
          </p:nvSpPr>
          <p:spPr bwMode="auto">
            <a:xfrm>
              <a:off x="6919974" y="5984465"/>
              <a:ext cx="38355" cy="38186"/>
            </a:xfrm>
            <a:custGeom>
              <a:avLst/>
              <a:gdLst>
                <a:gd name="T0" fmla="*/ 1 w 27"/>
                <a:gd name="T1" fmla="*/ 1 h 30"/>
                <a:gd name="T2" fmla="*/ 0 w 27"/>
                <a:gd name="T3" fmla="*/ 1 h 30"/>
                <a:gd name="T4" fmla="*/ 1 w 27"/>
                <a:gd name="T5" fmla="*/ 1 h 30"/>
                <a:gd name="T6" fmla="*/ 1 w 27"/>
                <a:gd name="T7" fmla="*/ 1 h 30"/>
                <a:gd name="T8" fmla="*/ 1 w 27"/>
                <a:gd name="T9" fmla="*/ 1 h 30"/>
                <a:gd name="T10" fmla="*/ 1 w 27"/>
                <a:gd name="T11" fmla="*/ 0 h 30"/>
                <a:gd name="T12" fmla="*/ 1 w 27"/>
                <a:gd name="T13" fmla="*/ 1 h 30"/>
                <a:gd name="T14" fmla="*/ 1 w 27"/>
                <a:gd name="T15" fmla="*/ 0 h 30"/>
                <a:gd name="T16" fmla="*/ 1 w 27"/>
                <a:gd name="T17" fmla="*/ 0 h 30"/>
                <a:gd name="T18" fmla="*/ 1 w 27"/>
                <a:gd name="T19" fmla="*/ 1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0"/>
                <a:gd name="T32" fmla="*/ 27 w 27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0">
                  <a:moveTo>
                    <a:pt x="6" y="17"/>
                  </a:moveTo>
                  <a:lnTo>
                    <a:pt x="0" y="13"/>
                  </a:lnTo>
                  <a:lnTo>
                    <a:pt x="13" y="30"/>
                  </a:lnTo>
                  <a:lnTo>
                    <a:pt x="27" y="21"/>
                  </a:lnTo>
                  <a:lnTo>
                    <a:pt x="12" y="3"/>
                  </a:lnTo>
                  <a:lnTo>
                    <a:pt x="6" y="0"/>
                  </a:lnTo>
                  <a:lnTo>
                    <a:pt x="12" y="3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50" name="Freeform 746"/>
            <p:cNvSpPr>
              <a:spLocks/>
            </p:cNvSpPr>
            <p:nvPr/>
          </p:nvSpPr>
          <p:spPr bwMode="auto">
            <a:xfrm>
              <a:off x="6892273" y="5984465"/>
              <a:ext cx="36224" cy="22912"/>
            </a:xfrm>
            <a:custGeom>
              <a:avLst/>
              <a:gdLst>
                <a:gd name="T0" fmla="*/ 0 w 25"/>
                <a:gd name="T1" fmla="*/ 1 h 17"/>
                <a:gd name="T2" fmla="*/ 1 w 25"/>
                <a:gd name="T3" fmla="*/ 1 h 17"/>
                <a:gd name="T4" fmla="*/ 1 w 25"/>
                <a:gd name="T5" fmla="*/ 1 h 17"/>
                <a:gd name="T6" fmla="*/ 1 w 25"/>
                <a:gd name="T7" fmla="*/ 0 h 17"/>
                <a:gd name="T8" fmla="*/ 1 w 25"/>
                <a:gd name="T9" fmla="*/ 0 h 17"/>
                <a:gd name="T10" fmla="*/ 1 w 25"/>
                <a:gd name="T11" fmla="*/ 1 h 17"/>
                <a:gd name="T12" fmla="*/ 0 w 25"/>
                <a:gd name="T13" fmla="*/ 1 h 17"/>
                <a:gd name="T14" fmla="*/ 1 w 25"/>
                <a:gd name="T15" fmla="*/ 1 h 17"/>
                <a:gd name="T16" fmla="*/ 1 w 25"/>
                <a:gd name="T17" fmla="*/ 1 h 17"/>
                <a:gd name="T18" fmla="*/ 0 w 25"/>
                <a:gd name="T19" fmla="*/ 1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17"/>
                <a:gd name="T32" fmla="*/ 25 w 25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17">
                  <a:moveTo>
                    <a:pt x="0" y="13"/>
                  </a:moveTo>
                  <a:lnTo>
                    <a:pt x="6" y="15"/>
                  </a:lnTo>
                  <a:lnTo>
                    <a:pt x="25" y="17"/>
                  </a:lnTo>
                  <a:lnTo>
                    <a:pt x="25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4" y="15"/>
                  </a:lnTo>
                  <a:lnTo>
                    <a:pt x="6" y="15"/>
                  </a:lnTo>
                  <a:lnTo>
                    <a:pt x="0" y="1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51" name="Freeform 747"/>
            <p:cNvSpPr>
              <a:spLocks/>
            </p:cNvSpPr>
            <p:nvPr/>
          </p:nvSpPr>
          <p:spPr bwMode="auto">
            <a:xfrm>
              <a:off x="6853921" y="5950097"/>
              <a:ext cx="55402" cy="49643"/>
            </a:xfrm>
            <a:custGeom>
              <a:avLst/>
              <a:gdLst>
                <a:gd name="T0" fmla="*/ 1 w 42"/>
                <a:gd name="T1" fmla="*/ 1 h 42"/>
                <a:gd name="T2" fmla="*/ 0 w 42"/>
                <a:gd name="T3" fmla="*/ 1 h 42"/>
                <a:gd name="T4" fmla="*/ 1 w 42"/>
                <a:gd name="T5" fmla="*/ 1 h 42"/>
                <a:gd name="T6" fmla="*/ 1 w 42"/>
                <a:gd name="T7" fmla="*/ 1 h 42"/>
                <a:gd name="T8" fmla="*/ 1 w 42"/>
                <a:gd name="T9" fmla="*/ 1 h 42"/>
                <a:gd name="T10" fmla="*/ 1 w 42"/>
                <a:gd name="T11" fmla="*/ 0 h 42"/>
                <a:gd name="T12" fmla="*/ 1 w 42"/>
                <a:gd name="T13" fmla="*/ 1 h 42"/>
                <a:gd name="T14" fmla="*/ 1 w 42"/>
                <a:gd name="T15" fmla="*/ 0 h 42"/>
                <a:gd name="T16" fmla="*/ 1 w 42"/>
                <a:gd name="T17" fmla="*/ 0 h 42"/>
                <a:gd name="T18" fmla="*/ 1 w 42"/>
                <a:gd name="T19" fmla="*/ 1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42"/>
                <a:gd name="T32" fmla="*/ 42 w 42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42">
                  <a:moveTo>
                    <a:pt x="6" y="17"/>
                  </a:moveTo>
                  <a:lnTo>
                    <a:pt x="0" y="13"/>
                  </a:lnTo>
                  <a:lnTo>
                    <a:pt x="31" y="42"/>
                  </a:lnTo>
                  <a:lnTo>
                    <a:pt x="42" y="31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52" name="Freeform 748"/>
            <p:cNvSpPr>
              <a:spLocks/>
            </p:cNvSpPr>
            <p:nvPr/>
          </p:nvSpPr>
          <p:spPr bwMode="auto">
            <a:xfrm>
              <a:off x="6824087" y="5950097"/>
              <a:ext cx="36224" cy="21002"/>
            </a:xfrm>
            <a:custGeom>
              <a:avLst/>
              <a:gdLst>
                <a:gd name="T0" fmla="*/ 0 w 29"/>
                <a:gd name="T1" fmla="*/ 1 h 17"/>
                <a:gd name="T2" fmla="*/ 1 w 29"/>
                <a:gd name="T3" fmla="*/ 1 h 17"/>
                <a:gd name="T4" fmla="*/ 1 w 29"/>
                <a:gd name="T5" fmla="*/ 1 h 17"/>
                <a:gd name="T6" fmla="*/ 1 w 29"/>
                <a:gd name="T7" fmla="*/ 0 h 17"/>
                <a:gd name="T8" fmla="*/ 1 w 29"/>
                <a:gd name="T9" fmla="*/ 1 h 17"/>
                <a:gd name="T10" fmla="*/ 1 w 29"/>
                <a:gd name="T11" fmla="*/ 1 h 17"/>
                <a:gd name="T12" fmla="*/ 0 w 29"/>
                <a:gd name="T13" fmla="*/ 1 h 17"/>
                <a:gd name="T14" fmla="*/ 1 w 29"/>
                <a:gd name="T15" fmla="*/ 1 h 17"/>
                <a:gd name="T16" fmla="*/ 1 w 29"/>
                <a:gd name="T17" fmla="*/ 1 h 17"/>
                <a:gd name="T18" fmla="*/ 0 w 29"/>
                <a:gd name="T19" fmla="*/ 1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17"/>
                <a:gd name="T32" fmla="*/ 29 w 2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17">
                  <a:moveTo>
                    <a:pt x="0" y="11"/>
                  </a:moveTo>
                  <a:lnTo>
                    <a:pt x="8" y="17"/>
                  </a:lnTo>
                  <a:lnTo>
                    <a:pt x="29" y="17"/>
                  </a:lnTo>
                  <a:lnTo>
                    <a:pt x="29" y="0"/>
                  </a:lnTo>
                  <a:lnTo>
                    <a:pt x="8" y="2"/>
                  </a:lnTo>
                  <a:lnTo>
                    <a:pt x="15" y="6"/>
                  </a:lnTo>
                  <a:lnTo>
                    <a:pt x="0" y="11"/>
                  </a:lnTo>
                  <a:lnTo>
                    <a:pt x="2" y="17"/>
                  </a:lnTo>
                  <a:lnTo>
                    <a:pt x="8" y="17"/>
                  </a:lnTo>
                  <a:lnTo>
                    <a:pt x="0" y="1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53" name="Freeform 749"/>
            <p:cNvSpPr>
              <a:spLocks/>
            </p:cNvSpPr>
            <p:nvPr/>
          </p:nvSpPr>
          <p:spPr bwMode="auto">
            <a:xfrm>
              <a:off x="6789993" y="5898547"/>
              <a:ext cx="49009" cy="63007"/>
            </a:xfrm>
            <a:custGeom>
              <a:avLst/>
              <a:gdLst>
                <a:gd name="T0" fmla="*/ 0 w 36"/>
                <a:gd name="T1" fmla="*/ 1 h 57"/>
                <a:gd name="T2" fmla="*/ 0 w 36"/>
                <a:gd name="T3" fmla="*/ 1 h 57"/>
                <a:gd name="T4" fmla="*/ 1 w 36"/>
                <a:gd name="T5" fmla="*/ 1 h 57"/>
                <a:gd name="T6" fmla="*/ 1 w 36"/>
                <a:gd name="T7" fmla="*/ 1 h 57"/>
                <a:gd name="T8" fmla="*/ 1 w 36"/>
                <a:gd name="T9" fmla="*/ 0 h 57"/>
                <a:gd name="T10" fmla="*/ 1 w 36"/>
                <a:gd name="T11" fmla="*/ 1 h 57"/>
                <a:gd name="T12" fmla="*/ 0 w 36"/>
                <a:gd name="T13" fmla="*/ 1 h 57"/>
                <a:gd name="T14" fmla="*/ 0 w 36"/>
                <a:gd name="T15" fmla="*/ 1 h 57"/>
                <a:gd name="T16" fmla="*/ 0 w 36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57"/>
                <a:gd name="T29" fmla="*/ 36 w 36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57">
                  <a:moveTo>
                    <a:pt x="0" y="4"/>
                  </a:moveTo>
                  <a:lnTo>
                    <a:pt x="0" y="6"/>
                  </a:lnTo>
                  <a:lnTo>
                    <a:pt x="21" y="57"/>
                  </a:lnTo>
                  <a:lnTo>
                    <a:pt x="36" y="52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54" name="Freeform 750"/>
            <p:cNvSpPr>
              <a:spLocks/>
            </p:cNvSpPr>
            <p:nvPr/>
          </p:nvSpPr>
          <p:spPr bwMode="auto">
            <a:xfrm>
              <a:off x="6789993" y="5871814"/>
              <a:ext cx="25570" cy="32458"/>
            </a:xfrm>
            <a:custGeom>
              <a:avLst/>
              <a:gdLst>
                <a:gd name="T0" fmla="*/ 0 w 17"/>
                <a:gd name="T1" fmla="*/ 0 h 25"/>
                <a:gd name="T2" fmla="*/ 0 w 17"/>
                <a:gd name="T3" fmla="*/ 1 h 25"/>
                <a:gd name="T4" fmla="*/ 0 w 17"/>
                <a:gd name="T5" fmla="*/ 1 h 25"/>
                <a:gd name="T6" fmla="*/ 1 w 17"/>
                <a:gd name="T7" fmla="*/ 1 h 25"/>
                <a:gd name="T8" fmla="*/ 1 w 17"/>
                <a:gd name="T9" fmla="*/ 1 h 25"/>
                <a:gd name="T10" fmla="*/ 1 w 17"/>
                <a:gd name="T11" fmla="*/ 1 h 25"/>
                <a:gd name="T12" fmla="*/ 0 w 17"/>
                <a:gd name="T13" fmla="*/ 0 h 25"/>
                <a:gd name="T14" fmla="*/ 0 w 17"/>
                <a:gd name="T15" fmla="*/ 1 h 25"/>
                <a:gd name="T16" fmla="*/ 0 w 17"/>
                <a:gd name="T17" fmla="*/ 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5"/>
                <a:gd name="T29" fmla="*/ 17 w 17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5">
                  <a:moveTo>
                    <a:pt x="0" y="0"/>
                  </a:moveTo>
                  <a:lnTo>
                    <a:pt x="0" y="2"/>
                  </a:lnTo>
                  <a:lnTo>
                    <a:pt x="0" y="25"/>
                  </a:lnTo>
                  <a:lnTo>
                    <a:pt x="17" y="23"/>
                  </a:lnTo>
                  <a:lnTo>
                    <a:pt x="15" y="2"/>
                  </a:lnTo>
                  <a:lnTo>
                    <a:pt x="15" y="4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55" name="Freeform 751"/>
            <p:cNvSpPr>
              <a:spLocks/>
            </p:cNvSpPr>
            <p:nvPr/>
          </p:nvSpPr>
          <p:spPr bwMode="auto">
            <a:xfrm>
              <a:off x="6789993" y="5843177"/>
              <a:ext cx="34094" cy="32458"/>
            </a:xfrm>
            <a:custGeom>
              <a:avLst/>
              <a:gdLst>
                <a:gd name="T0" fmla="*/ 2 w 21"/>
                <a:gd name="T1" fmla="*/ 1 h 29"/>
                <a:gd name="T2" fmla="*/ 2 w 21"/>
                <a:gd name="T3" fmla="*/ 1 h 29"/>
                <a:gd name="T4" fmla="*/ 0 w 21"/>
                <a:gd name="T5" fmla="*/ 1 h 29"/>
                <a:gd name="T6" fmla="*/ 2 w 21"/>
                <a:gd name="T7" fmla="*/ 1 h 29"/>
                <a:gd name="T8" fmla="*/ 2 w 21"/>
                <a:gd name="T9" fmla="*/ 1 h 29"/>
                <a:gd name="T10" fmla="*/ 2 w 21"/>
                <a:gd name="T11" fmla="*/ 0 h 29"/>
                <a:gd name="T12" fmla="*/ 2 w 21"/>
                <a:gd name="T13" fmla="*/ 1 h 29"/>
                <a:gd name="T14" fmla="*/ 2 w 21"/>
                <a:gd name="T15" fmla="*/ 1 h 29"/>
                <a:gd name="T16" fmla="*/ 2 w 21"/>
                <a:gd name="T17" fmla="*/ 0 h 29"/>
                <a:gd name="T18" fmla="*/ 2 w 21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9"/>
                <a:gd name="T32" fmla="*/ 21 w 21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9">
                  <a:moveTo>
                    <a:pt x="6" y="9"/>
                  </a:moveTo>
                  <a:lnTo>
                    <a:pt x="4" y="4"/>
                  </a:lnTo>
                  <a:lnTo>
                    <a:pt x="0" y="25"/>
                  </a:lnTo>
                  <a:lnTo>
                    <a:pt x="15" y="29"/>
                  </a:lnTo>
                  <a:lnTo>
                    <a:pt x="19" y="5"/>
                  </a:lnTo>
                  <a:lnTo>
                    <a:pt x="17" y="0"/>
                  </a:lnTo>
                  <a:lnTo>
                    <a:pt x="19" y="5"/>
                  </a:lnTo>
                  <a:lnTo>
                    <a:pt x="21" y="4"/>
                  </a:lnTo>
                  <a:lnTo>
                    <a:pt x="17" y="0"/>
                  </a:lnTo>
                  <a:lnTo>
                    <a:pt x="6" y="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56" name="Freeform 752"/>
            <p:cNvSpPr>
              <a:spLocks/>
            </p:cNvSpPr>
            <p:nvPr/>
          </p:nvSpPr>
          <p:spPr bwMode="auto">
            <a:xfrm>
              <a:off x="6785730" y="5831719"/>
              <a:ext cx="29831" cy="21002"/>
            </a:xfrm>
            <a:custGeom>
              <a:avLst/>
              <a:gdLst>
                <a:gd name="T0" fmla="*/ 1 w 19"/>
                <a:gd name="T1" fmla="*/ 1 h 19"/>
                <a:gd name="T2" fmla="*/ 0 w 19"/>
                <a:gd name="T3" fmla="*/ 1 h 19"/>
                <a:gd name="T4" fmla="*/ 1 w 19"/>
                <a:gd name="T5" fmla="*/ 1 h 19"/>
                <a:gd name="T6" fmla="*/ 1 w 19"/>
                <a:gd name="T7" fmla="*/ 1 h 19"/>
                <a:gd name="T8" fmla="*/ 1 w 19"/>
                <a:gd name="T9" fmla="*/ 0 h 19"/>
                <a:gd name="T10" fmla="*/ 1 w 19"/>
                <a:gd name="T11" fmla="*/ 1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9"/>
                <a:gd name="T20" fmla="*/ 19 w 19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9">
                  <a:moveTo>
                    <a:pt x="6" y="6"/>
                  </a:moveTo>
                  <a:lnTo>
                    <a:pt x="0" y="10"/>
                  </a:lnTo>
                  <a:lnTo>
                    <a:pt x="8" y="19"/>
                  </a:lnTo>
                  <a:lnTo>
                    <a:pt x="19" y="10"/>
                  </a:lnTo>
                  <a:lnTo>
                    <a:pt x="14" y="0"/>
                  </a:lnTo>
                  <a:lnTo>
                    <a:pt x="6" y="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57" name="Freeform 753"/>
            <p:cNvSpPr>
              <a:spLocks/>
            </p:cNvSpPr>
            <p:nvPr/>
          </p:nvSpPr>
          <p:spPr bwMode="auto">
            <a:xfrm>
              <a:off x="7427118" y="5474680"/>
              <a:ext cx="51141" cy="36277"/>
            </a:xfrm>
            <a:custGeom>
              <a:avLst/>
              <a:gdLst>
                <a:gd name="T0" fmla="*/ 1 w 36"/>
                <a:gd name="T1" fmla="*/ 1 h 31"/>
                <a:gd name="T2" fmla="*/ 1 w 36"/>
                <a:gd name="T3" fmla="*/ 1 h 31"/>
                <a:gd name="T4" fmla="*/ 1 w 36"/>
                <a:gd name="T5" fmla="*/ 0 h 31"/>
                <a:gd name="T6" fmla="*/ 0 w 36"/>
                <a:gd name="T7" fmla="*/ 1 h 31"/>
                <a:gd name="T8" fmla="*/ 1 w 36"/>
                <a:gd name="T9" fmla="*/ 1 h 31"/>
                <a:gd name="T10" fmla="*/ 1 w 36"/>
                <a:gd name="T11" fmla="*/ 1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31"/>
                <a:gd name="T20" fmla="*/ 36 w 36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31">
                  <a:moveTo>
                    <a:pt x="34" y="17"/>
                  </a:moveTo>
                  <a:lnTo>
                    <a:pt x="36" y="17"/>
                  </a:lnTo>
                  <a:lnTo>
                    <a:pt x="9" y="0"/>
                  </a:lnTo>
                  <a:lnTo>
                    <a:pt x="0" y="13"/>
                  </a:lnTo>
                  <a:lnTo>
                    <a:pt x="26" y="31"/>
                  </a:lnTo>
                  <a:lnTo>
                    <a:pt x="34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58" name="Freeform 754"/>
            <p:cNvSpPr>
              <a:spLocks/>
            </p:cNvSpPr>
            <p:nvPr/>
          </p:nvSpPr>
          <p:spPr bwMode="auto">
            <a:xfrm>
              <a:off x="7463342" y="5497592"/>
              <a:ext cx="72448" cy="43914"/>
            </a:xfrm>
            <a:custGeom>
              <a:avLst/>
              <a:gdLst>
                <a:gd name="T0" fmla="*/ 1 w 54"/>
                <a:gd name="T1" fmla="*/ 1 h 40"/>
                <a:gd name="T2" fmla="*/ 1 w 54"/>
                <a:gd name="T3" fmla="*/ 1 h 40"/>
                <a:gd name="T4" fmla="*/ 1 w 54"/>
                <a:gd name="T5" fmla="*/ 0 h 40"/>
                <a:gd name="T6" fmla="*/ 0 w 54"/>
                <a:gd name="T7" fmla="*/ 1 h 40"/>
                <a:gd name="T8" fmla="*/ 1 w 54"/>
                <a:gd name="T9" fmla="*/ 1 h 40"/>
                <a:gd name="T10" fmla="*/ 1 w 54"/>
                <a:gd name="T11" fmla="*/ 1 h 40"/>
                <a:gd name="T12" fmla="*/ 1 w 54"/>
                <a:gd name="T13" fmla="*/ 1 h 40"/>
                <a:gd name="T14" fmla="*/ 1 w 54"/>
                <a:gd name="T15" fmla="*/ 1 h 40"/>
                <a:gd name="T16" fmla="*/ 1 w 54"/>
                <a:gd name="T17" fmla="*/ 1 h 40"/>
                <a:gd name="T18" fmla="*/ 1 w 54"/>
                <a:gd name="T19" fmla="*/ 1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4"/>
                <a:gd name="T31" fmla="*/ 0 h 40"/>
                <a:gd name="T32" fmla="*/ 54 w 54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4" h="40">
                  <a:moveTo>
                    <a:pt x="52" y="37"/>
                  </a:moveTo>
                  <a:lnTo>
                    <a:pt x="48" y="27"/>
                  </a:lnTo>
                  <a:lnTo>
                    <a:pt x="8" y="0"/>
                  </a:lnTo>
                  <a:lnTo>
                    <a:pt x="0" y="14"/>
                  </a:lnTo>
                  <a:lnTo>
                    <a:pt x="41" y="40"/>
                  </a:lnTo>
                  <a:lnTo>
                    <a:pt x="37" y="31"/>
                  </a:lnTo>
                  <a:lnTo>
                    <a:pt x="52" y="37"/>
                  </a:lnTo>
                  <a:lnTo>
                    <a:pt x="54" y="31"/>
                  </a:lnTo>
                  <a:lnTo>
                    <a:pt x="48" y="27"/>
                  </a:lnTo>
                  <a:lnTo>
                    <a:pt x="52" y="3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59" name="Freeform 755"/>
            <p:cNvSpPr>
              <a:spLocks/>
            </p:cNvSpPr>
            <p:nvPr/>
          </p:nvSpPr>
          <p:spPr bwMode="auto">
            <a:xfrm>
              <a:off x="7499566" y="5535779"/>
              <a:ext cx="34094" cy="30548"/>
            </a:xfrm>
            <a:custGeom>
              <a:avLst/>
              <a:gdLst>
                <a:gd name="T0" fmla="*/ 1 w 25"/>
                <a:gd name="T1" fmla="*/ 1 h 29"/>
                <a:gd name="T2" fmla="*/ 1 w 25"/>
                <a:gd name="T3" fmla="*/ 1 h 29"/>
                <a:gd name="T4" fmla="*/ 1 w 25"/>
                <a:gd name="T5" fmla="*/ 1 h 29"/>
                <a:gd name="T6" fmla="*/ 1 w 25"/>
                <a:gd name="T7" fmla="*/ 0 h 29"/>
                <a:gd name="T8" fmla="*/ 0 w 25"/>
                <a:gd name="T9" fmla="*/ 1 h 29"/>
                <a:gd name="T10" fmla="*/ 0 w 25"/>
                <a:gd name="T11" fmla="*/ 1 h 29"/>
                <a:gd name="T12" fmla="*/ 0 w 25"/>
                <a:gd name="T13" fmla="*/ 1 h 29"/>
                <a:gd name="T14" fmla="*/ 0 w 25"/>
                <a:gd name="T15" fmla="*/ 1 h 29"/>
                <a:gd name="T16" fmla="*/ 1 w 25"/>
                <a:gd name="T17" fmla="*/ 1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9"/>
                <a:gd name="T29" fmla="*/ 25 w 25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9">
                  <a:moveTo>
                    <a:pt x="16" y="27"/>
                  </a:moveTo>
                  <a:lnTo>
                    <a:pt x="16" y="29"/>
                  </a:lnTo>
                  <a:lnTo>
                    <a:pt x="25" y="6"/>
                  </a:lnTo>
                  <a:lnTo>
                    <a:pt x="10" y="0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6" y="2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60" name="Freeform 756"/>
            <p:cNvSpPr>
              <a:spLocks/>
            </p:cNvSpPr>
            <p:nvPr/>
          </p:nvSpPr>
          <p:spPr bwMode="auto">
            <a:xfrm>
              <a:off x="7491042" y="5564418"/>
              <a:ext cx="27702" cy="38186"/>
            </a:xfrm>
            <a:custGeom>
              <a:avLst/>
              <a:gdLst>
                <a:gd name="T0" fmla="*/ 1 w 21"/>
                <a:gd name="T1" fmla="*/ 1 h 34"/>
                <a:gd name="T2" fmla="*/ 1 w 21"/>
                <a:gd name="T3" fmla="*/ 1 h 34"/>
                <a:gd name="T4" fmla="*/ 1 w 21"/>
                <a:gd name="T5" fmla="*/ 1 h 34"/>
                <a:gd name="T6" fmla="*/ 1 w 21"/>
                <a:gd name="T7" fmla="*/ 0 h 34"/>
                <a:gd name="T8" fmla="*/ 0 w 21"/>
                <a:gd name="T9" fmla="*/ 1 h 34"/>
                <a:gd name="T10" fmla="*/ 0 w 21"/>
                <a:gd name="T11" fmla="*/ 1 h 34"/>
                <a:gd name="T12" fmla="*/ 0 w 21"/>
                <a:gd name="T13" fmla="*/ 1 h 34"/>
                <a:gd name="T14" fmla="*/ 0 w 21"/>
                <a:gd name="T15" fmla="*/ 1 h 34"/>
                <a:gd name="T16" fmla="*/ 1 w 21"/>
                <a:gd name="T17" fmla="*/ 1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34"/>
                <a:gd name="T29" fmla="*/ 21 w 21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34">
                  <a:moveTo>
                    <a:pt x="17" y="32"/>
                  </a:moveTo>
                  <a:lnTo>
                    <a:pt x="17" y="34"/>
                  </a:lnTo>
                  <a:lnTo>
                    <a:pt x="21" y="2"/>
                  </a:lnTo>
                  <a:lnTo>
                    <a:pt x="5" y="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17" y="3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61" name="Freeform 757"/>
            <p:cNvSpPr>
              <a:spLocks/>
            </p:cNvSpPr>
            <p:nvPr/>
          </p:nvSpPr>
          <p:spPr bwMode="auto">
            <a:xfrm>
              <a:off x="7491042" y="5602606"/>
              <a:ext cx="49009" cy="99284"/>
            </a:xfrm>
            <a:custGeom>
              <a:avLst/>
              <a:gdLst>
                <a:gd name="T0" fmla="*/ 1 w 34"/>
                <a:gd name="T1" fmla="*/ 1 h 87"/>
                <a:gd name="T2" fmla="*/ 1 w 34"/>
                <a:gd name="T3" fmla="*/ 1 h 87"/>
                <a:gd name="T4" fmla="*/ 1 w 34"/>
                <a:gd name="T5" fmla="*/ 0 h 87"/>
                <a:gd name="T6" fmla="*/ 0 w 34"/>
                <a:gd name="T7" fmla="*/ 1 h 87"/>
                <a:gd name="T8" fmla="*/ 1 w 34"/>
                <a:gd name="T9" fmla="*/ 1 h 87"/>
                <a:gd name="T10" fmla="*/ 1 w 34"/>
                <a:gd name="T11" fmla="*/ 1 h 87"/>
                <a:gd name="T12" fmla="*/ 1 w 34"/>
                <a:gd name="T13" fmla="*/ 1 h 87"/>
                <a:gd name="T14" fmla="*/ 1 w 34"/>
                <a:gd name="T15" fmla="*/ 1 h 87"/>
                <a:gd name="T16" fmla="*/ 1 w 34"/>
                <a:gd name="T17" fmla="*/ 1 h 87"/>
                <a:gd name="T18" fmla="*/ 1 w 34"/>
                <a:gd name="T19" fmla="*/ 1 h 8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87"/>
                <a:gd name="T32" fmla="*/ 34 w 34"/>
                <a:gd name="T33" fmla="*/ 87 h 8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87">
                  <a:moveTo>
                    <a:pt x="32" y="87"/>
                  </a:moveTo>
                  <a:lnTo>
                    <a:pt x="32" y="81"/>
                  </a:lnTo>
                  <a:lnTo>
                    <a:pt x="17" y="0"/>
                  </a:lnTo>
                  <a:lnTo>
                    <a:pt x="0" y="2"/>
                  </a:lnTo>
                  <a:lnTo>
                    <a:pt x="17" y="83"/>
                  </a:lnTo>
                  <a:lnTo>
                    <a:pt x="19" y="77"/>
                  </a:lnTo>
                  <a:lnTo>
                    <a:pt x="32" y="87"/>
                  </a:lnTo>
                  <a:lnTo>
                    <a:pt x="34" y="83"/>
                  </a:lnTo>
                  <a:lnTo>
                    <a:pt x="32" y="81"/>
                  </a:lnTo>
                  <a:lnTo>
                    <a:pt x="32" y="8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62" name="Freeform 758"/>
            <p:cNvSpPr>
              <a:spLocks/>
            </p:cNvSpPr>
            <p:nvPr/>
          </p:nvSpPr>
          <p:spPr bwMode="auto">
            <a:xfrm>
              <a:off x="7497434" y="5692341"/>
              <a:ext cx="38355" cy="40096"/>
            </a:xfrm>
            <a:custGeom>
              <a:avLst/>
              <a:gdLst>
                <a:gd name="T0" fmla="*/ 1 w 30"/>
                <a:gd name="T1" fmla="*/ 1 h 35"/>
                <a:gd name="T2" fmla="*/ 1 w 30"/>
                <a:gd name="T3" fmla="*/ 1 h 35"/>
                <a:gd name="T4" fmla="*/ 1 w 30"/>
                <a:gd name="T5" fmla="*/ 1 h 35"/>
                <a:gd name="T6" fmla="*/ 1 w 30"/>
                <a:gd name="T7" fmla="*/ 0 h 35"/>
                <a:gd name="T8" fmla="*/ 0 w 30"/>
                <a:gd name="T9" fmla="*/ 1 h 35"/>
                <a:gd name="T10" fmla="*/ 1 w 30"/>
                <a:gd name="T11" fmla="*/ 1 h 35"/>
                <a:gd name="T12" fmla="*/ 1 w 30"/>
                <a:gd name="T13" fmla="*/ 1 h 35"/>
                <a:gd name="T14" fmla="*/ 1 w 30"/>
                <a:gd name="T15" fmla="*/ 1 h 35"/>
                <a:gd name="T16" fmla="*/ 1 w 30"/>
                <a:gd name="T17" fmla="*/ 1 h 35"/>
                <a:gd name="T18" fmla="*/ 1 w 30"/>
                <a:gd name="T19" fmla="*/ 1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5"/>
                <a:gd name="T32" fmla="*/ 30 w 30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5">
                  <a:moveTo>
                    <a:pt x="9" y="35"/>
                  </a:moveTo>
                  <a:lnTo>
                    <a:pt x="13" y="33"/>
                  </a:lnTo>
                  <a:lnTo>
                    <a:pt x="30" y="10"/>
                  </a:lnTo>
                  <a:lnTo>
                    <a:pt x="17" y="0"/>
                  </a:lnTo>
                  <a:lnTo>
                    <a:pt x="0" y="23"/>
                  </a:lnTo>
                  <a:lnTo>
                    <a:pt x="3" y="21"/>
                  </a:lnTo>
                  <a:lnTo>
                    <a:pt x="9" y="35"/>
                  </a:lnTo>
                  <a:lnTo>
                    <a:pt x="11" y="35"/>
                  </a:lnTo>
                  <a:lnTo>
                    <a:pt x="13" y="33"/>
                  </a:lnTo>
                  <a:lnTo>
                    <a:pt x="9" y="3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63" name="Freeform 759"/>
            <p:cNvSpPr>
              <a:spLocks/>
            </p:cNvSpPr>
            <p:nvPr/>
          </p:nvSpPr>
          <p:spPr bwMode="auto">
            <a:xfrm>
              <a:off x="7463342" y="5713343"/>
              <a:ext cx="44748" cy="34367"/>
            </a:xfrm>
            <a:custGeom>
              <a:avLst/>
              <a:gdLst>
                <a:gd name="T0" fmla="*/ 1 w 33"/>
                <a:gd name="T1" fmla="*/ 1 h 29"/>
                <a:gd name="T2" fmla="*/ 1 w 33"/>
                <a:gd name="T3" fmla="*/ 1 h 29"/>
                <a:gd name="T4" fmla="*/ 1 w 33"/>
                <a:gd name="T5" fmla="*/ 1 h 29"/>
                <a:gd name="T6" fmla="*/ 1 w 33"/>
                <a:gd name="T7" fmla="*/ 0 h 29"/>
                <a:gd name="T8" fmla="*/ 0 w 33"/>
                <a:gd name="T9" fmla="*/ 1 h 29"/>
                <a:gd name="T10" fmla="*/ 1 w 33"/>
                <a:gd name="T11" fmla="*/ 1 h 29"/>
                <a:gd name="T12" fmla="*/ 1 w 33"/>
                <a:gd name="T13" fmla="*/ 1 h 29"/>
                <a:gd name="T14" fmla="*/ 1 w 33"/>
                <a:gd name="T15" fmla="*/ 1 h 29"/>
                <a:gd name="T16" fmla="*/ 1 w 33"/>
                <a:gd name="T17" fmla="*/ 1 h 29"/>
                <a:gd name="T18" fmla="*/ 1 w 33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9"/>
                <a:gd name="T32" fmla="*/ 33 w 33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9">
                  <a:moveTo>
                    <a:pt x="4" y="29"/>
                  </a:moveTo>
                  <a:lnTo>
                    <a:pt x="6" y="27"/>
                  </a:lnTo>
                  <a:lnTo>
                    <a:pt x="33" y="14"/>
                  </a:lnTo>
                  <a:lnTo>
                    <a:pt x="27" y="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64" name="Freeform 760"/>
            <p:cNvSpPr>
              <a:spLocks/>
            </p:cNvSpPr>
            <p:nvPr/>
          </p:nvSpPr>
          <p:spPr bwMode="auto">
            <a:xfrm>
              <a:off x="7418594" y="5730527"/>
              <a:ext cx="46878" cy="28640"/>
            </a:xfrm>
            <a:custGeom>
              <a:avLst/>
              <a:gdLst>
                <a:gd name="T0" fmla="*/ 0 w 36"/>
                <a:gd name="T1" fmla="*/ 1 h 25"/>
                <a:gd name="T2" fmla="*/ 1 w 36"/>
                <a:gd name="T3" fmla="*/ 1 h 25"/>
                <a:gd name="T4" fmla="*/ 1 w 36"/>
                <a:gd name="T5" fmla="*/ 1 h 25"/>
                <a:gd name="T6" fmla="*/ 1 w 36"/>
                <a:gd name="T7" fmla="*/ 0 h 25"/>
                <a:gd name="T8" fmla="*/ 0 w 36"/>
                <a:gd name="T9" fmla="*/ 1 h 25"/>
                <a:gd name="T10" fmla="*/ 1 w 36"/>
                <a:gd name="T11" fmla="*/ 1 h 25"/>
                <a:gd name="T12" fmla="*/ 0 w 36"/>
                <a:gd name="T13" fmla="*/ 1 h 25"/>
                <a:gd name="T14" fmla="*/ 1 w 36"/>
                <a:gd name="T15" fmla="*/ 1 h 25"/>
                <a:gd name="T16" fmla="*/ 1 w 36"/>
                <a:gd name="T17" fmla="*/ 1 h 25"/>
                <a:gd name="T18" fmla="*/ 0 w 36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6"/>
                <a:gd name="T31" fmla="*/ 0 h 25"/>
                <a:gd name="T32" fmla="*/ 36 w 36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6" h="25">
                  <a:moveTo>
                    <a:pt x="0" y="23"/>
                  </a:moveTo>
                  <a:lnTo>
                    <a:pt x="4" y="23"/>
                  </a:lnTo>
                  <a:lnTo>
                    <a:pt x="36" y="17"/>
                  </a:lnTo>
                  <a:lnTo>
                    <a:pt x="34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4" y="23"/>
                  </a:lnTo>
                  <a:lnTo>
                    <a:pt x="0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65" name="Freeform 761"/>
            <p:cNvSpPr>
              <a:spLocks/>
            </p:cNvSpPr>
            <p:nvPr/>
          </p:nvSpPr>
          <p:spPr bwMode="auto">
            <a:xfrm>
              <a:off x="7375977" y="5722891"/>
              <a:ext cx="51141" cy="34367"/>
            </a:xfrm>
            <a:custGeom>
              <a:avLst/>
              <a:gdLst>
                <a:gd name="T0" fmla="*/ 0 w 35"/>
                <a:gd name="T1" fmla="*/ 1 h 29"/>
                <a:gd name="T2" fmla="*/ 1 w 35"/>
                <a:gd name="T3" fmla="*/ 1 h 29"/>
                <a:gd name="T4" fmla="*/ 1 w 35"/>
                <a:gd name="T5" fmla="*/ 1 h 29"/>
                <a:gd name="T6" fmla="*/ 1 w 35"/>
                <a:gd name="T7" fmla="*/ 0 h 29"/>
                <a:gd name="T8" fmla="*/ 0 w 35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9"/>
                <a:gd name="T17" fmla="*/ 35 w 35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9">
                  <a:moveTo>
                    <a:pt x="0" y="15"/>
                  </a:moveTo>
                  <a:lnTo>
                    <a:pt x="29" y="29"/>
                  </a:lnTo>
                  <a:lnTo>
                    <a:pt x="35" y="13"/>
                  </a:lnTo>
                  <a:lnTo>
                    <a:pt x="6" y="0"/>
                  </a:lnTo>
                  <a:lnTo>
                    <a:pt x="0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66" name="Freeform 762"/>
            <p:cNvSpPr>
              <a:spLocks/>
            </p:cNvSpPr>
            <p:nvPr/>
          </p:nvSpPr>
          <p:spPr bwMode="auto">
            <a:xfrm>
              <a:off x="7339753" y="5709524"/>
              <a:ext cx="44748" cy="30548"/>
            </a:xfrm>
            <a:custGeom>
              <a:avLst/>
              <a:gdLst>
                <a:gd name="T0" fmla="*/ 1 w 33"/>
                <a:gd name="T1" fmla="*/ 1 h 26"/>
                <a:gd name="T2" fmla="*/ 0 w 33"/>
                <a:gd name="T3" fmla="*/ 1 h 26"/>
                <a:gd name="T4" fmla="*/ 1 w 33"/>
                <a:gd name="T5" fmla="*/ 1 h 26"/>
                <a:gd name="T6" fmla="*/ 1 w 33"/>
                <a:gd name="T7" fmla="*/ 1 h 26"/>
                <a:gd name="T8" fmla="*/ 1 w 33"/>
                <a:gd name="T9" fmla="*/ 1 h 26"/>
                <a:gd name="T10" fmla="*/ 0 w 33"/>
                <a:gd name="T11" fmla="*/ 1 h 26"/>
                <a:gd name="T12" fmla="*/ 1 w 33"/>
                <a:gd name="T13" fmla="*/ 1 h 26"/>
                <a:gd name="T14" fmla="*/ 1 w 33"/>
                <a:gd name="T15" fmla="*/ 0 h 26"/>
                <a:gd name="T16" fmla="*/ 0 w 33"/>
                <a:gd name="T17" fmla="*/ 1 h 26"/>
                <a:gd name="T18" fmla="*/ 1 w 33"/>
                <a:gd name="T19" fmla="*/ 1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6"/>
                <a:gd name="T32" fmla="*/ 33 w 33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6">
                  <a:moveTo>
                    <a:pt x="6" y="15"/>
                  </a:moveTo>
                  <a:lnTo>
                    <a:pt x="0" y="17"/>
                  </a:lnTo>
                  <a:lnTo>
                    <a:pt x="27" y="26"/>
                  </a:lnTo>
                  <a:lnTo>
                    <a:pt x="33" y="11"/>
                  </a:lnTo>
                  <a:lnTo>
                    <a:pt x="6" y="1"/>
                  </a:lnTo>
                  <a:lnTo>
                    <a:pt x="0" y="1"/>
                  </a:lnTo>
                  <a:lnTo>
                    <a:pt x="6" y="1"/>
                  </a:lnTo>
                  <a:lnTo>
                    <a:pt x="2" y="0"/>
                  </a:lnTo>
                  <a:lnTo>
                    <a:pt x="0" y="1"/>
                  </a:lnTo>
                  <a:lnTo>
                    <a:pt x="6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67" name="Freeform 763"/>
            <p:cNvSpPr>
              <a:spLocks/>
            </p:cNvSpPr>
            <p:nvPr/>
          </p:nvSpPr>
          <p:spPr bwMode="auto">
            <a:xfrm>
              <a:off x="7312051" y="5711436"/>
              <a:ext cx="36224" cy="26731"/>
            </a:xfrm>
            <a:custGeom>
              <a:avLst/>
              <a:gdLst>
                <a:gd name="T0" fmla="*/ 1 w 27"/>
                <a:gd name="T1" fmla="*/ 1 h 23"/>
                <a:gd name="T2" fmla="*/ 1 w 27"/>
                <a:gd name="T3" fmla="*/ 1 h 23"/>
                <a:gd name="T4" fmla="*/ 1 w 27"/>
                <a:gd name="T5" fmla="*/ 1 h 23"/>
                <a:gd name="T6" fmla="*/ 1 w 27"/>
                <a:gd name="T7" fmla="*/ 0 h 23"/>
                <a:gd name="T8" fmla="*/ 1 w 27"/>
                <a:gd name="T9" fmla="*/ 1 h 23"/>
                <a:gd name="T10" fmla="*/ 0 w 27"/>
                <a:gd name="T11" fmla="*/ 1 h 23"/>
                <a:gd name="T12" fmla="*/ 1 w 27"/>
                <a:gd name="T13" fmla="*/ 1 h 23"/>
                <a:gd name="T14" fmla="*/ 0 w 27"/>
                <a:gd name="T15" fmla="*/ 1 h 23"/>
                <a:gd name="T16" fmla="*/ 1 w 27"/>
                <a:gd name="T17" fmla="*/ 1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23"/>
                <a:gd name="T29" fmla="*/ 27 w 27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23">
                  <a:moveTo>
                    <a:pt x="12" y="22"/>
                  </a:moveTo>
                  <a:lnTo>
                    <a:pt x="10" y="23"/>
                  </a:lnTo>
                  <a:lnTo>
                    <a:pt x="27" y="14"/>
                  </a:lnTo>
                  <a:lnTo>
                    <a:pt x="21" y="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12" y="2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68" name="Freeform 764"/>
            <p:cNvSpPr>
              <a:spLocks/>
            </p:cNvSpPr>
            <p:nvPr/>
          </p:nvSpPr>
          <p:spPr bwMode="auto">
            <a:xfrm>
              <a:off x="7286481" y="5722891"/>
              <a:ext cx="40487" cy="26731"/>
            </a:xfrm>
            <a:custGeom>
              <a:avLst/>
              <a:gdLst>
                <a:gd name="T0" fmla="*/ 1 w 27"/>
                <a:gd name="T1" fmla="*/ 1 h 25"/>
                <a:gd name="T2" fmla="*/ 1 w 27"/>
                <a:gd name="T3" fmla="*/ 1 h 25"/>
                <a:gd name="T4" fmla="*/ 1 w 27"/>
                <a:gd name="T5" fmla="*/ 1 h 25"/>
                <a:gd name="T6" fmla="*/ 1 w 27"/>
                <a:gd name="T7" fmla="*/ 0 h 25"/>
                <a:gd name="T8" fmla="*/ 1 w 27"/>
                <a:gd name="T9" fmla="*/ 1 h 25"/>
                <a:gd name="T10" fmla="*/ 0 w 27"/>
                <a:gd name="T11" fmla="*/ 1 h 25"/>
                <a:gd name="T12" fmla="*/ 1 w 27"/>
                <a:gd name="T13" fmla="*/ 1 h 25"/>
                <a:gd name="T14" fmla="*/ 1 w 27"/>
                <a:gd name="T15" fmla="*/ 1 h 25"/>
                <a:gd name="T16" fmla="*/ 0 w 27"/>
                <a:gd name="T17" fmla="*/ 1 h 25"/>
                <a:gd name="T18" fmla="*/ 1 w 27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5"/>
                <a:gd name="T32" fmla="*/ 27 w 2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5">
                  <a:moveTo>
                    <a:pt x="17" y="21"/>
                  </a:moveTo>
                  <a:lnTo>
                    <a:pt x="15" y="25"/>
                  </a:lnTo>
                  <a:lnTo>
                    <a:pt x="27" y="12"/>
                  </a:lnTo>
                  <a:lnTo>
                    <a:pt x="15" y="0"/>
                  </a:lnTo>
                  <a:lnTo>
                    <a:pt x="4" y="13"/>
                  </a:lnTo>
                  <a:lnTo>
                    <a:pt x="0" y="17"/>
                  </a:lnTo>
                  <a:lnTo>
                    <a:pt x="4" y="13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17" y="2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69" name="Freeform 765"/>
            <p:cNvSpPr>
              <a:spLocks/>
            </p:cNvSpPr>
            <p:nvPr/>
          </p:nvSpPr>
          <p:spPr bwMode="auto">
            <a:xfrm>
              <a:off x="7282220" y="5741984"/>
              <a:ext cx="34094" cy="28640"/>
            </a:xfrm>
            <a:custGeom>
              <a:avLst/>
              <a:gdLst>
                <a:gd name="T0" fmla="*/ 1 w 23"/>
                <a:gd name="T1" fmla="*/ 1 h 23"/>
                <a:gd name="T2" fmla="*/ 1 w 23"/>
                <a:gd name="T3" fmla="*/ 1 h 23"/>
                <a:gd name="T4" fmla="*/ 1 w 23"/>
                <a:gd name="T5" fmla="*/ 1 h 23"/>
                <a:gd name="T6" fmla="*/ 1 w 23"/>
                <a:gd name="T7" fmla="*/ 0 h 23"/>
                <a:gd name="T8" fmla="*/ 1 w 23"/>
                <a:gd name="T9" fmla="*/ 1 h 23"/>
                <a:gd name="T10" fmla="*/ 1 w 23"/>
                <a:gd name="T11" fmla="*/ 1 h 23"/>
                <a:gd name="T12" fmla="*/ 1 w 23"/>
                <a:gd name="T13" fmla="*/ 1 h 23"/>
                <a:gd name="T14" fmla="*/ 0 w 23"/>
                <a:gd name="T15" fmla="*/ 1 h 23"/>
                <a:gd name="T16" fmla="*/ 1 w 23"/>
                <a:gd name="T17" fmla="*/ 1 h 23"/>
                <a:gd name="T18" fmla="*/ 1 w 23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17" y="19"/>
                  </a:moveTo>
                  <a:lnTo>
                    <a:pt x="17" y="23"/>
                  </a:lnTo>
                  <a:lnTo>
                    <a:pt x="23" y="4"/>
                  </a:lnTo>
                  <a:lnTo>
                    <a:pt x="6" y="0"/>
                  </a:lnTo>
                  <a:lnTo>
                    <a:pt x="2" y="19"/>
                  </a:lnTo>
                  <a:lnTo>
                    <a:pt x="2" y="23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23"/>
                  </a:lnTo>
                  <a:lnTo>
                    <a:pt x="17" y="1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70" name="Freeform 766"/>
            <p:cNvSpPr>
              <a:spLocks/>
            </p:cNvSpPr>
            <p:nvPr/>
          </p:nvSpPr>
          <p:spPr bwMode="auto">
            <a:xfrm>
              <a:off x="7284349" y="5766803"/>
              <a:ext cx="25570" cy="30548"/>
            </a:xfrm>
            <a:custGeom>
              <a:avLst/>
              <a:gdLst>
                <a:gd name="T0" fmla="*/ 1 w 17"/>
                <a:gd name="T1" fmla="*/ 1 h 25"/>
                <a:gd name="T2" fmla="*/ 1 w 17"/>
                <a:gd name="T3" fmla="*/ 1 h 25"/>
                <a:gd name="T4" fmla="*/ 1 w 17"/>
                <a:gd name="T5" fmla="*/ 0 h 25"/>
                <a:gd name="T6" fmla="*/ 0 w 17"/>
                <a:gd name="T7" fmla="*/ 1 h 25"/>
                <a:gd name="T8" fmla="*/ 1 w 17"/>
                <a:gd name="T9" fmla="*/ 1 h 25"/>
                <a:gd name="T10" fmla="*/ 1 w 17"/>
                <a:gd name="T11" fmla="*/ 1 h 25"/>
                <a:gd name="T12" fmla="*/ 1 w 17"/>
                <a:gd name="T13" fmla="*/ 1 h 25"/>
                <a:gd name="T14" fmla="*/ 1 w 17"/>
                <a:gd name="T15" fmla="*/ 1 h 25"/>
                <a:gd name="T16" fmla="*/ 1 w 17"/>
                <a:gd name="T17" fmla="*/ 1 h 25"/>
                <a:gd name="T18" fmla="*/ 1 w 17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5"/>
                <a:gd name="T32" fmla="*/ 17 w 1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5">
                  <a:moveTo>
                    <a:pt x="13" y="10"/>
                  </a:moveTo>
                  <a:lnTo>
                    <a:pt x="17" y="16"/>
                  </a:lnTo>
                  <a:lnTo>
                    <a:pt x="15" y="0"/>
                  </a:lnTo>
                  <a:lnTo>
                    <a:pt x="0" y="4"/>
                  </a:lnTo>
                  <a:lnTo>
                    <a:pt x="2" y="20"/>
                  </a:lnTo>
                  <a:lnTo>
                    <a:pt x="8" y="25"/>
                  </a:lnTo>
                  <a:lnTo>
                    <a:pt x="2" y="20"/>
                  </a:lnTo>
                  <a:lnTo>
                    <a:pt x="4" y="25"/>
                  </a:lnTo>
                  <a:lnTo>
                    <a:pt x="8" y="25"/>
                  </a:lnTo>
                  <a:lnTo>
                    <a:pt x="13" y="1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71" name="Freeform 767"/>
            <p:cNvSpPr>
              <a:spLocks/>
            </p:cNvSpPr>
            <p:nvPr/>
          </p:nvSpPr>
          <p:spPr bwMode="auto">
            <a:xfrm>
              <a:off x="7295003" y="5776351"/>
              <a:ext cx="57533" cy="30548"/>
            </a:xfrm>
            <a:custGeom>
              <a:avLst/>
              <a:gdLst>
                <a:gd name="T0" fmla="*/ 1 w 42"/>
                <a:gd name="T1" fmla="*/ 1 h 27"/>
                <a:gd name="T2" fmla="*/ 1 w 42"/>
                <a:gd name="T3" fmla="*/ 1 h 27"/>
                <a:gd name="T4" fmla="*/ 1 w 42"/>
                <a:gd name="T5" fmla="*/ 0 h 27"/>
                <a:gd name="T6" fmla="*/ 0 w 42"/>
                <a:gd name="T7" fmla="*/ 1 h 27"/>
                <a:gd name="T8" fmla="*/ 1 w 42"/>
                <a:gd name="T9" fmla="*/ 1 h 27"/>
                <a:gd name="T10" fmla="*/ 1 w 42"/>
                <a:gd name="T11" fmla="*/ 1 h 27"/>
                <a:gd name="T12" fmla="*/ 1 w 42"/>
                <a:gd name="T13" fmla="*/ 1 h 27"/>
                <a:gd name="T14" fmla="*/ 1 w 42"/>
                <a:gd name="T15" fmla="*/ 1 h 27"/>
                <a:gd name="T16" fmla="*/ 1 w 42"/>
                <a:gd name="T17" fmla="*/ 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27"/>
                <a:gd name="T29" fmla="*/ 42 w 4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27">
                  <a:moveTo>
                    <a:pt x="42" y="12"/>
                  </a:moveTo>
                  <a:lnTo>
                    <a:pt x="40" y="12"/>
                  </a:lnTo>
                  <a:lnTo>
                    <a:pt x="5" y="0"/>
                  </a:lnTo>
                  <a:lnTo>
                    <a:pt x="0" y="15"/>
                  </a:lnTo>
                  <a:lnTo>
                    <a:pt x="36" y="27"/>
                  </a:lnTo>
                  <a:lnTo>
                    <a:pt x="34" y="27"/>
                  </a:lnTo>
                  <a:lnTo>
                    <a:pt x="42" y="12"/>
                  </a:lnTo>
                  <a:lnTo>
                    <a:pt x="40" y="12"/>
                  </a:lnTo>
                  <a:lnTo>
                    <a:pt x="42" y="12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72" name="Freeform 768"/>
            <p:cNvSpPr>
              <a:spLocks/>
            </p:cNvSpPr>
            <p:nvPr/>
          </p:nvSpPr>
          <p:spPr bwMode="auto">
            <a:xfrm>
              <a:off x="7346145" y="5789715"/>
              <a:ext cx="44748" cy="36277"/>
            </a:xfrm>
            <a:custGeom>
              <a:avLst/>
              <a:gdLst>
                <a:gd name="T0" fmla="*/ 1 w 37"/>
                <a:gd name="T1" fmla="*/ 1 h 32"/>
                <a:gd name="T2" fmla="*/ 1 w 37"/>
                <a:gd name="T3" fmla="*/ 0 h 32"/>
                <a:gd name="T4" fmla="*/ 0 w 37"/>
                <a:gd name="T5" fmla="*/ 1 h 32"/>
                <a:gd name="T6" fmla="*/ 1 w 37"/>
                <a:gd name="T7" fmla="*/ 1 h 32"/>
                <a:gd name="T8" fmla="*/ 1 w 37"/>
                <a:gd name="T9" fmla="*/ 1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32"/>
                <a:gd name="T17" fmla="*/ 37 w 3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32">
                  <a:moveTo>
                    <a:pt x="37" y="19"/>
                  </a:moveTo>
                  <a:lnTo>
                    <a:pt x="8" y="0"/>
                  </a:lnTo>
                  <a:lnTo>
                    <a:pt x="0" y="15"/>
                  </a:lnTo>
                  <a:lnTo>
                    <a:pt x="29" y="32"/>
                  </a:lnTo>
                  <a:lnTo>
                    <a:pt x="37" y="1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73" name="Freeform 769"/>
            <p:cNvSpPr>
              <a:spLocks/>
            </p:cNvSpPr>
            <p:nvPr/>
          </p:nvSpPr>
          <p:spPr bwMode="auto">
            <a:xfrm>
              <a:off x="7382370" y="5814537"/>
              <a:ext cx="53270" cy="36277"/>
            </a:xfrm>
            <a:custGeom>
              <a:avLst/>
              <a:gdLst>
                <a:gd name="T0" fmla="*/ 1 w 36"/>
                <a:gd name="T1" fmla="*/ 1 h 30"/>
                <a:gd name="T2" fmla="*/ 1 w 36"/>
                <a:gd name="T3" fmla="*/ 1 h 30"/>
                <a:gd name="T4" fmla="*/ 1 w 36"/>
                <a:gd name="T5" fmla="*/ 0 h 30"/>
                <a:gd name="T6" fmla="*/ 0 w 36"/>
                <a:gd name="T7" fmla="*/ 1 h 30"/>
                <a:gd name="T8" fmla="*/ 1 w 36"/>
                <a:gd name="T9" fmla="*/ 1 h 30"/>
                <a:gd name="T10" fmla="*/ 1 w 36"/>
                <a:gd name="T11" fmla="*/ 1 h 30"/>
                <a:gd name="T12" fmla="*/ 1 w 36"/>
                <a:gd name="T13" fmla="*/ 1 h 30"/>
                <a:gd name="T14" fmla="*/ 1 w 36"/>
                <a:gd name="T15" fmla="*/ 1 h 30"/>
                <a:gd name="T16" fmla="*/ 1 w 36"/>
                <a:gd name="T17" fmla="*/ 1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30"/>
                <a:gd name="T29" fmla="*/ 36 w 36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30">
                  <a:moveTo>
                    <a:pt x="36" y="19"/>
                  </a:moveTo>
                  <a:lnTo>
                    <a:pt x="36" y="17"/>
                  </a:lnTo>
                  <a:lnTo>
                    <a:pt x="8" y="0"/>
                  </a:lnTo>
                  <a:lnTo>
                    <a:pt x="0" y="13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36" y="19"/>
                  </a:lnTo>
                  <a:lnTo>
                    <a:pt x="36" y="17"/>
                  </a:lnTo>
                  <a:lnTo>
                    <a:pt x="36" y="1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74" name="Freeform 770"/>
            <p:cNvSpPr>
              <a:spLocks/>
            </p:cNvSpPr>
            <p:nvPr/>
          </p:nvSpPr>
          <p:spPr bwMode="auto">
            <a:xfrm>
              <a:off x="7418594" y="5835539"/>
              <a:ext cx="46878" cy="43914"/>
            </a:xfrm>
            <a:custGeom>
              <a:avLst/>
              <a:gdLst>
                <a:gd name="T0" fmla="*/ 1 w 36"/>
                <a:gd name="T1" fmla="*/ 1 h 36"/>
                <a:gd name="T2" fmla="*/ 1 w 36"/>
                <a:gd name="T3" fmla="*/ 0 h 36"/>
                <a:gd name="T4" fmla="*/ 0 w 36"/>
                <a:gd name="T5" fmla="*/ 1 h 36"/>
                <a:gd name="T6" fmla="*/ 1 w 36"/>
                <a:gd name="T7" fmla="*/ 1 h 36"/>
                <a:gd name="T8" fmla="*/ 1 w 36"/>
                <a:gd name="T9" fmla="*/ 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36" y="25"/>
                  </a:moveTo>
                  <a:lnTo>
                    <a:pt x="11" y="0"/>
                  </a:lnTo>
                  <a:lnTo>
                    <a:pt x="0" y="11"/>
                  </a:lnTo>
                  <a:lnTo>
                    <a:pt x="25" y="36"/>
                  </a:lnTo>
                  <a:lnTo>
                    <a:pt x="36" y="25"/>
                  </a:lnTo>
                  <a:close/>
                </a:path>
              </a:pathLst>
            </a:custGeom>
            <a:gradFill rotWithShape="0">
              <a:gsLst>
                <a:gs pos="0">
                  <a:srgbClr val="FFFF00"/>
                </a:gs>
                <a:gs pos="100000">
                  <a:srgbClr val="FF00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75" name="Freeform 771"/>
            <p:cNvSpPr>
              <a:spLocks/>
            </p:cNvSpPr>
            <p:nvPr/>
          </p:nvSpPr>
          <p:spPr bwMode="auto">
            <a:xfrm>
              <a:off x="7452688" y="5864180"/>
              <a:ext cx="63926" cy="45824"/>
            </a:xfrm>
            <a:custGeom>
              <a:avLst/>
              <a:gdLst>
                <a:gd name="T0" fmla="*/ 1 w 46"/>
                <a:gd name="T1" fmla="*/ 1 h 40"/>
                <a:gd name="T2" fmla="*/ 1 w 46"/>
                <a:gd name="T3" fmla="*/ 1 h 40"/>
                <a:gd name="T4" fmla="*/ 1 w 46"/>
                <a:gd name="T5" fmla="*/ 0 h 40"/>
                <a:gd name="T6" fmla="*/ 0 w 46"/>
                <a:gd name="T7" fmla="*/ 1 h 40"/>
                <a:gd name="T8" fmla="*/ 1 w 46"/>
                <a:gd name="T9" fmla="*/ 1 h 40"/>
                <a:gd name="T10" fmla="*/ 1 w 46"/>
                <a:gd name="T11" fmla="*/ 1 h 40"/>
                <a:gd name="T12" fmla="*/ 1 w 46"/>
                <a:gd name="T13" fmla="*/ 1 h 40"/>
                <a:gd name="T14" fmla="*/ 1 w 46"/>
                <a:gd name="T15" fmla="*/ 1 h 40"/>
                <a:gd name="T16" fmla="*/ 1 w 46"/>
                <a:gd name="T17" fmla="*/ 1 h 40"/>
                <a:gd name="T18" fmla="*/ 1 w 46"/>
                <a:gd name="T19" fmla="*/ 1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40"/>
                <a:gd name="T32" fmla="*/ 46 w 46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40">
                  <a:moveTo>
                    <a:pt x="46" y="34"/>
                  </a:moveTo>
                  <a:lnTo>
                    <a:pt x="42" y="29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32" y="40"/>
                  </a:lnTo>
                  <a:lnTo>
                    <a:pt x="29" y="34"/>
                  </a:lnTo>
                  <a:lnTo>
                    <a:pt x="46" y="34"/>
                  </a:lnTo>
                  <a:lnTo>
                    <a:pt x="46" y="31"/>
                  </a:lnTo>
                  <a:lnTo>
                    <a:pt x="42" y="29"/>
                  </a:lnTo>
                  <a:lnTo>
                    <a:pt x="46" y="3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76" name="Freeform 772"/>
            <p:cNvSpPr>
              <a:spLocks/>
            </p:cNvSpPr>
            <p:nvPr/>
          </p:nvSpPr>
          <p:spPr bwMode="auto">
            <a:xfrm>
              <a:off x="7491042" y="5904274"/>
              <a:ext cx="25570" cy="24821"/>
            </a:xfrm>
            <a:custGeom>
              <a:avLst/>
              <a:gdLst>
                <a:gd name="T0" fmla="*/ 1 w 17"/>
                <a:gd name="T1" fmla="*/ 1 h 20"/>
                <a:gd name="T2" fmla="*/ 1 w 17"/>
                <a:gd name="T3" fmla="*/ 1 h 20"/>
                <a:gd name="T4" fmla="*/ 1 w 17"/>
                <a:gd name="T5" fmla="*/ 0 h 20"/>
                <a:gd name="T6" fmla="*/ 0 w 17"/>
                <a:gd name="T7" fmla="*/ 0 h 20"/>
                <a:gd name="T8" fmla="*/ 1 w 17"/>
                <a:gd name="T9" fmla="*/ 1 h 20"/>
                <a:gd name="T10" fmla="*/ 1 w 17"/>
                <a:gd name="T11" fmla="*/ 1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0"/>
                <a:gd name="T29" fmla="*/ 17 w 17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0">
                  <a:moveTo>
                    <a:pt x="15" y="14"/>
                  </a:moveTo>
                  <a:lnTo>
                    <a:pt x="17" y="16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15" y="1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77" name="Freeform 773"/>
            <p:cNvSpPr>
              <a:spLocks/>
            </p:cNvSpPr>
            <p:nvPr/>
          </p:nvSpPr>
          <p:spPr bwMode="auto">
            <a:xfrm>
              <a:off x="7497434" y="5921459"/>
              <a:ext cx="38355" cy="43914"/>
            </a:xfrm>
            <a:custGeom>
              <a:avLst/>
              <a:gdLst>
                <a:gd name="T0" fmla="*/ 1 w 30"/>
                <a:gd name="T1" fmla="*/ 1 h 38"/>
                <a:gd name="T2" fmla="*/ 1 w 30"/>
                <a:gd name="T3" fmla="*/ 1 h 38"/>
                <a:gd name="T4" fmla="*/ 1 w 30"/>
                <a:gd name="T5" fmla="*/ 0 h 38"/>
                <a:gd name="T6" fmla="*/ 0 w 30"/>
                <a:gd name="T7" fmla="*/ 1 h 38"/>
                <a:gd name="T8" fmla="*/ 1 w 30"/>
                <a:gd name="T9" fmla="*/ 1 h 38"/>
                <a:gd name="T10" fmla="*/ 1 w 30"/>
                <a:gd name="T11" fmla="*/ 1 h 38"/>
                <a:gd name="T12" fmla="*/ 1 w 30"/>
                <a:gd name="T13" fmla="*/ 1 h 38"/>
                <a:gd name="T14" fmla="*/ 1 w 30"/>
                <a:gd name="T15" fmla="*/ 1 h 38"/>
                <a:gd name="T16" fmla="*/ 1 w 30"/>
                <a:gd name="T17" fmla="*/ 1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8"/>
                <a:gd name="T29" fmla="*/ 30 w 30"/>
                <a:gd name="T30" fmla="*/ 38 h 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8">
                  <a:moveTo>
                    <a:pt x="30" y="34"/>
                  </a:moveTo>
                  <a:lnTo>
                    <a:pt x="30" y="33"/>
                  </a:lnTo>
                  <a:lnTo>
                    <a:pt x="13" y="0"/>
                  </a:lnTo>
                  <a:lnTo>
                    <a:pt x="0" y="6"/>
                  </a:lnTo>
                  <a:lnTo>
                    <a:pt x="17" y="38"/>
                  </a:lnTo>
                  <a:lnTo>
                    <a:pt x="15" y="36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78" name="Freeform 774"/>
            <p:cNvSpPr>
              <a:spLocks/>
            </p:cNvSpPr>
            <p:nvPr/>
          </p:nvSpPr>
          <p:spPr bwMode="auto">
            <a:xfrm>
              <a:off x="7516612" y="5961554"/>
              <a:ext cx="27702" cy="55370"/>
            </a:xfrm>
            <a:custGeom>
              <a:avLst/>
              <a:gdLst>
                <a:gd name="T0" fmla="*/ 1 w 21"/>
                <a:gd name="T1" fmla="*/ 1 h 47"/>
                <a:gd name="T2" fmla="*/ 1 w 21"/>
                <a:gd name="T3" fmla="*/ 1 h 47"/>
                <a:gd name="T4" fmla="*/ 1 w 21"/>
                <a:gd name="T5" fmla="*/ 0 h 47"/>
                <a:gd name="T6" fmla="*/ 0 w 21"/>
                <a:gd name="T7" fmla="*/ 1 h 47"/>
                <a:gd name="T8" fmla="*/ 1 w 21"/>
                <a:gd name="T9" fmla="*/ 1 h 47"/>
                <a:gd name="T10" fmla="*/ 1 w 21"/>
                <a:gd name="T11" fmla="*/ 1 h 47"/>
                <a:gd name="T12" fmla="*/ 1 w 21"/>
                <a:gd name="T13" fmla="*/ 1 h 47"/>
                <a:gd name="T14" fmla="*/ 1 w 21"/>
                <a:gd name="T15" fmla="*/ 1 h 47"/>
                <a:gd name="T16" fmla="*/ 1 w 21"/>
                <a:gd name="T17" fmla="*/ 1 h 47"/>
                <a:gd name="T18" fmla="*/ 1 w 21"/>
                <a:gd name="T19" fmla="*/ 1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47"/>
                <a:gd name="T32" fmla="*/ 21 w 21"/>
                <a:gd name="T33" fmla="*/ 47 h 4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47">
                  <a:moveTo>
                    <a:pt x="19" y="47"/>
                  </a:moveTo>
                  <a:lnTo>
                    <a:pt x="19" y="41"/>
                  </a:lnTo>
                  <a:lnTo>
                    <a:pt x="15" y="0"/>
                  </a:lnTo>
                  <a:lnTo>
                    <a:pt x="0" y="2"/>
                  </a:lnTo>
                  <a:lnTo>
                    <a:pt x="4" y="41"/>
                  </a:lnTo>
                  <a:lnTo>
                    <a:pt x="6" y="35"/>
                  </a:lnTo>
                  <a:lnTo>
                    <a:pt x="19" y="47"/>
                  </a:lnTo>
                  <a:lnTo>
                    <a:pt x="21" y="43"/>
                  </a:lnTo>
                  <a:lnTo>
                    <a:pt x="19" y="41"/>
                  </a:lnTo>
                  <a:lnTo>
                    <a:pt x="19" y="4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79" name="Freeform 775"/>
            <p:cNvSpPr>
              <a:spLocks/>
            </p:cNvSpPr>
            <p:nvPr/>
          </p:nvSpPr>
          <p:spPr bwMode="auto">
            <a:xfrm>
              <a:off x="7488912" y="6003558"/>
              <a:ext cx="53270" cy="51551"/>
            </a:xfrm>
            <a:custGeom>
              <a:avLst/>
              <a:gdLst>
                <a:gd name="T0" fmla="*/ 1 w 38"/>
                <a:gd name="T1" fmla="*/ 1 h 44"/>
                <a:gd name="T2" fmla="*/ 1 w 38"/>
                <a:gd name="T3" fmla="*/ 1 h 44"/>
                <a:gd name="T4" fmla="*/ 1 w 38"/>
                <a:gd name="T5" fmla="*/ 1 h 44"/>
                <a:gd name="T6" fmla="*/ 1 w 38"/>
                <a:gd name="T7" fmla="*/ 0 h 44"/>
                <a:gd name="T8" fmla="*/ 0 w 38"/>
                <a:gd name="T9" fmla="*/ 1 h 44"/>
                <a:gd name="T10" fmla="*/ 1 w 38"/>
                <a:gd name="T11" fmla="*/ 1 h 44"/>
                <a:gd name="T12" fmla="*/ 1 w 38"/>
                <a:gd name="T13" fmla="*/ 1 h 44"/>
                <a:gd name="T14" fmla="*/ 1 w 38"/>
                <a:gd name="T15" fmla="*/ 1 h 44"/>
                <a:gd name="T16" fmla="*/ 1 w 38"/>
                <a:gd name="T17" fmla="*/ 1 h 44"/>
                <a:gd name="T18" fmla="*/ 1 w 38"/>
                <a:gd name="T19" fmla="*/ 1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44"/>
                <a:gd name="T32" fmla="*/ 38 w 38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44">
                  <a:moveTo>
                    <a:pt x="7" y="44"/>
                  </a:moveTo>
                  <a:lnTo>
                    <a:pt x="11" y="42"/>
                  </a:lnTo>
                  <a:lnTo>
                    <a:pt x="38" y="12"/>
                  </a:lnTo>
                  <a:lnTo>
                    <a:pt x="25" y="0"/>
                  </a:lnTo>
                  <a:lnTo>
                    <a:pt x="0" y="31"/>
                  </a:lnTo>
                  <a:lnTo>
                    <a:pt x="4" y="29"/>
                  </a:lnTo>
                  <a:lnTo>
                    <a:pt x="7" y="44"/>
                  </a:lnTo>
                  <a:lnTo>
                    <a:pt x="11" y="44"/>
                  </a:lnTo>
                  <a:lnTo>
                    <a:pt x="11" y="40"/>
                  </a:lnTo>
                  <a:lnTo>
                    <a:pt x="7" y="4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80" name="Freeform 776"/>
            <p:cNvSpPr>
              <a:spLocks/>
            </p:cNvSpPr>
            <p:nvPr/>
          </p:nvSpPr>
          <p:spPr bwMode="auto">
            <a:xfrm>
              <a:off x="7437771" y="6037925"/>
              <a:ext cx="61794" cy="24821"/>
            </a:xfrm>
            <a:custGeom>
              <a:avLst/>
              <a:gdLst>
                <a:gd name="T0" fmla="*/ 1 w 44"/>
                <a:gd name="T1" fmla="*/ 1 h 23"/>
                <a:gd name="T2" fmla="*/ 1 w 44"/>
                <a:gd name="T3" fmla="*/ 1 h 23"/>
                <a:gd name="T4" fmla="*/ 1 w 44"/>
                <a:gd name="T5" fmla="*/ 0 h 23"/>
                <a:gd name="T6" fmla="*/ 0 w 44"/>
                <a:gd name="T7" fmla="*/ 1 h 23"/>
                <a:gd name="T8" fmla="*/ 1 w 44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23"/>
                <a:gd name="T17" fmla="*/ 44 w 44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23">
                  <a:moveTo>
                    <a:pt x="2" y="23"/>
                  </a:moveTo>
                  <a:lnTo>
                    <a:pt x="44" y="15"/>
                  </a:lnTo>
                  <a:lnTo>
                    <a:pt x="41" y="0"/>
                  </a:lnTo>
                  <a:lnTo>
                    <a:pt x="0" y="7"/>
                  </a:lnTo>
                  <a:lnTo>
                    <a:pt x="2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81" name="Freeform 777"/>
            <p:cNvSpPr>
              <a:spLocks/>
            </p:cNvSpPr>
            <p:nvPr/>
          </p:nvSpPr>
          <p:spPr bwMode="auto">
            <a:xfrm>
              <a:off x="7401547" y="6045563"/>
              <a:ext cx="40487" cy="21002"/>
            </a:xfrm>
            <a:custGeom>
              <a:avLst/>
              <a:gdLst>
                <a:gd name="T0" fmla="*/ 0 w 29"/>
                <a:gd name="T1" fmla="*/ 1 h 18"/>
                <a:gd name="T2" fmla="*/ 0 w 29"/>
                <a:gd name="T3" fmla="*/ 1 h 18"/>
                <a:gd name="T4" fmla="*/ 1 w 29"/>
                <a:gd name="T5" fmla="*/ 1 h 18"/>
                <a:gd name="T6" fmla="*/ 1 w 29"/>
                <a:gd name="T7" fmla="*/ 0 h 18"/>
                <a:gd name="T8" fmla="*/ 0 w 29"/>
                <a:gd name="T9" fmla="*/ 0 h 18"/>
                <a:gd name="T10" fmla="*/ 0 w 29"/>
                <a:gd name="T11" fmla="*/ 1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18"/>
                <a:gd name="T20" fmla="*/ 29 w 29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18">
                  <a:moveTo>
                    <a:pt x="0" y="8"/>
                  </a:moveTo>
                  <a:lnTo>
                    <a:pt x="0" y="18"/>
                  </a:lnTo>
                  <a:lnTo>
                    <a:pt x="29" y="16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82" name="Freeform 778"/>
            <p:cNvSpPr>
              <a:spLocks/>
            </p:cNvSpPr>
            <p:nvPr/>
          </p:nvSpPr>
          <p:spPr bwMode="auto">
            <a:xfrm>
              <a:off x="7335490" y="5289478"/>
              <a:ext cx="21309" cy="21002"/>
            </a:xfrm>
            <a:custGeom>
              <a:avLst/>
              <a:gdLst>
                <a:gd name="T0" fmla="*/ 1 w 18"/>
                <a:gd name="T1" fmla="*/ 1 h 18"/>
                <a:gd name="T2" fmla="*/ 1 w 18"/>
                <a:gd name="T3" fmla="*/ 1 h 18"/>
                <a:gd name="T4" fmla="*/ 1 w 18"/>
                <a:gd name="T5" fmla="*/ 1 h 18"/>
                <a:gd name="T6" fmla="*/ 1 w 18"/>
                <a:gd name="T7" fmla="*/ 0 h 18"/>
                <a:gd name="T8" fmla="*/ 1 w 18"/>
                <a:gd name="T9" fmla="*/ 1 h 18"/>
                <a:gd name="T10" fmla="*/ 0 w 18"/>
                <a:gd name="T11" fmla="*/ 1 h 18"/>
                <a:gd name="T12" fmla="*/ 1 w 18"/>
                <a:gd name="T13" fmla="*/ 1 h 18"/>
                <a:gd name="T14" fmla="*/ 1 w 18"/>
                <a:gd name="T15" fmla="*/ 1 h 18"/>
                <a:gd name="T16" fmla="*/ 0 w 18"/>
                <a:gd name="T17" fmla="*/ 1 h 18"/>
                <a:gd name="T18" fmla="*/ 1 w 18"/>
                <a:gd name="T19" fmla="*/ 1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14" y="14"/>
                  </a:moveTo>
                  <a:lnTo>
                    <a:pt x="8" y="18"/>
                  </a:lnTo>
                  <a:lnTo>
                    <a:pt x="18" y="16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14" y="1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83" name="Freeform 779"/>
            <p:cNvSpPr>
              <a:spLocks/>
            </p:cNvSpPr>
            <p:nvPr/>
          </p:nvSpPr>
          <p:spPr bwMode="auto">
            <a:xfrm>
              <a:off x="7320574" y="5293297"/>
              <a:ext cx="31963" cy="36277"/>
            </a:xfrm>
            <a:custGeom>
              <a:avLst/>
              <a:gdLst>
                <a:gd name="T0" fmla="*/ 1 w 23"/>
                <a:gd name="T1" fmla="*/ 2 h 25"/>
                <a:gd name="T2" fmla="*/ 1 w 23"/>
                <a:gd name="T3" fmla="*/ 2 h 25"/>
                <a:gd name="T4" fmla="*/ 1 w 23"/>
                <a:gd name="T5" fmla="*/ 0 h 25"/>
                <a:gd name="T6" fmla="*/ 0 w 23"/>
                <a:gd name="T7" fmla="*/ 2 h 25"/>
                <a:gd name="T8" fmla="*/ 1 w 23"/>
                <a:gd name="T9" fmla="*/ 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5"/>
                <a:gd name="T17" fmla="*/ 23 w 23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5">
                  <a:moveTo>
                    <a:pt x="13" y="25"/>
                  </a:moveTo>
                  <a:lnTo>
                    <a:pt x="23" y="8"/>
                  </a:lnTo>
                  <a:lnTo>
                    <a:pt x="9" y="0"/>
                  </a:lnTo>
                  <a:lnTo>
                    <a:pt x="0" y="18"/>
                  </a:lnTo>
                  <a:lnTo>
                    <a:pt x="13" y="2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84" name="Freeform 780"/>
            <p:cNvSpPr>
              <a:spLocks/>
            </p:cNvSpPr>
            <p:nvPr/>
          </p:nvSpPr>
          <p:spPr bwMode="auto">
            <a:xfrm>
              <a:off x="7309920" y="5318118"/>
              <a:ext cx="27702" cy="21002"/>
            </a:xfrm>
            <a:custGeom>
              <a:avLst/>
              <a:gdLst>
                <a:gd name="T0" fmla="*/ 1 w 21"/>
                <a:gd name="T1" fmla="*/ 1 h 19"/>
                <a:gd name="T2" fmla="*/ 1 w 21"/>
                <a:gd name="T3" fmla="*/ 1 h 19"/>
                <a:gd name="T4" fmla="*/ 1 w 21"/>
                <a:gd name="T5" fmla="*/ 1 h 19"/>
                <a:gd name="T6" fmla="*/ 1 w 21"/>
                <a:gd name="T7" fmla="*/ 0 h 19"/>
                <a:gd name="T8" fmla="*/ 0 w 21"/>
                <a:gd name="T9" fmla="*/ 1 h 19"/>
                <a:gd name="T10" fmla="*/ 0 w 21"/>
                <a:gd name="T11" fmla="*/ 1 h 19"/>
                <a:gd name="T12" fmla="*/ 0 w 21"/>
                <a:gd name="T13" fmla="*/ 1 h 19"/>
                <a:gd name="T14" fmla="*/ 0 w 21"/>
                <a:gd name="T15" fmla="*/ 1 h 19"/>
                <a:gd name="T16" fmla="*/ 1 w 21"/>
                <a:gd name="T17" fmla="*/ 1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19"/>
                <a:gd name="T29" fmla="*/ 21 w 21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19">
                  <a:moveTo>
                    <a:pt x="16" y="17"/>
                  </a:moveTo>
                  <a:lnTo>
                    <a:pt x="16" y="19"/>
                  </a:lnTo>
                  <a:lnTo>
                    <a:pt x="21" y="7"/>
                  </a:lnTo>
                  <a:lnTo>
                    <a:pt x="8" y="0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16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85" name="Freeform 781"/>
            <p:cNvSpPr>
              <a:spLocks/>
            </p:cNvSpPr>
            <p:nvPr/>
          </p:nvSpPr>
          <p:spPr bwMode="auto">
            <a:xfrm>
              <a:off x="7307790" y="5331481"/>
              <a:ext cx="23439" cy="17184"/>
            </a:xfrm>
            <a:custGeom>
              <a:avLst/>
              <a:gdLst>
                <a:gd name="T0" fmla="*/ 1 w 18"/>
                <a:gd name="T1" fmla="*/ 0 h 13"/>
                <a:gd name="T2" fmla="*/ 1 w 18"/>
                <a:gd name="T3" fmla="*/ 1 h 13"/>
                <a:gd name="T4" fmla="*/ 1 w 18"/>
                <a:gd name="T5" fmla="*/ 1 h 13"/>
                <a:gd name="T6" fmla="*/ 1 w 18"/>
                <a:gd name="T7" fmla="*/ 0 h 13"/>
                <a:gd name="T8" fmla="*/ 0 w 18"/>
                <a:gd name="T9" fmla="*/ 1 h 13"/>
                <a:gd name="T10" fmla="*/ 1 w 18"/>
                <a:gd name="T11" fmla="*/ 1 h 13"/>
                <a:gd name="T12" fmla="*/ 0 w 18"/>
                <a:gd name="T13" fmla="*/ 1 h 13"/>
                <a:gd name="T14" fmla="*/ 0 w 18"/>
                <a:gd name="T15" fmla="*/ 1 h 13"/>
                <a:gd name="T16" fmla="*/ 1 w 18"/>
                <a:gd name="T17" fmla="*/ 1 h 13"/>
                <a:gd name="T18" fmla="*/ 1 w 18"/>
                <a:gd name="T19" fmla="*/ 0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3"/>
                <a:gd name="T32" fmla="*/ 18 w 18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3">
                  <a:moveTo>
                    <a:pt x="14" y="0"/>
                  </a:moveTo>
                  <a:lnTo>
                    <a:pt x="18" y="8"/>
                  </a:lnTo>
                  <a:lnTo>
                    <a:pt x="18" y="4"/>
                  </a:lnTo>
                  <a:lnTo>
                    <a:pt x="2" y="0"/>
                  </a:lnTo>
                  <a:lnTo>
                    <a:pt x="0" y="6"/>
                  </a:lnTo>
                  <a:lnTo>
                    <a:pt x="4" y="1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1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86" name="Freeform 782"/>
            <p:cNvSpPr>
              <a:spLocks/>
            </p:cNvSpPr>
            <p:nvPr/>
          </p:nvSpPr>
          <p:spPr bwMode="auto">
            <a:xfrm>
              <a:off x="7312051" y="5331481"/>
              <a:ext cx="27702" cy="24821"/>
            </a:xfrm>
            <a:custGeom>
              <a:avLst/>
              <a:gdLst>
                <a:gd name="T0" fmla="*/ 1 w 21"/>
                <a:gd name="T1" fmla="*/ 1 h 19"/>
                <a:gd name="T2" fmla="*/ 1 w 21"/>
                <a:gd name="T3" fmla="*/ 1 h 19"/>
                <a:gd name="T4" fmla="*/ 1 w 21"/>
                <a:gd name="T5" fmla="*/ 0 h 19"/>
                <a:gd name="T6" fmla="*/ 0 w 21"/>
                <a:gd name="T7" fmla="*/ 1 h 19"/>
                <a:gd name="T8" fmla="*/ 1 w 21"/>
                <a:gd name="T9" fmla="*/ 1 h 19"/>
                <a:gd name="T10" fmla="*/ 1 w 21"/>
                <a:gd name="T11" fmla="*/ 1 h 19"/>
                <a:gd name="T12" fmla="*/ 1 w 21"/>
                <a:gd name="T13" fmla="*/ 1 h 19"/>
                <a:gd name="T14" fmla="*/ 1 w 21"/>
                <a:gd name="T15" fmla="*/ 1 h 19"/>
                <a:gd name="T16" fmla="*/ 1 w 21"/>
                <a:gd name="T17" fmla="*/ 1 h 19"/>
                <a:gd name="T18" fmla="*/ 1 w 21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21" y="10"/>
                  </a:moveTo>
                  <a:lnTo>
                    <a:pt x="17" y="4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8" y="19"/>
                  </a:lnTo>
                  <a:lnTo>
                    <a:pt x="6" y="13"/>
                  </a:lnTo>
                  <a:lnTo>
                    <a:pt x="21" y="10"/>
                  </a:lnTo>
                  <a:lnTo>
                    <a:pt x="19" y="6"/>
                  </a:lnTo>
                  <a:lnTo>
                    <a:pt x="17" y="4"/>
                  </a:lnTo>
                  <a:lnTo>
                    <a:pt x="21" y="1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87" name="Freeform 783"/>
            <p:cNvSpPr>
              <a:spLocks/>
            </p:cNvSpPr>
            <p:nvPr/>
          </p:nvSpPr>
          <p:spPr bwMode="auto">
            <a:xfrm>
              <a:off x="7320574" y="5344849"/>
              <a:ext cx="25570" cy="21002"/>
            </a:xfrm>
            <a:custGeom>
              <a:avLst/>
              <a:gdLst>
                <a:gd name="T0" fmla="*/ 1 w 19"/>
                <a:gd name="T1" fmla="*/ 1 h 17"/>
                <a:gd name="T2" fmla="*/ 1 w 19"/>
                <a:gd name="T3" fmla="*/ 1 h 17"/>
                <a:gd name="T4" fmla="*/ 1 w 19"/>
                <a:gd name="T5" fmla="*/ 0 h 17"/>
                <a:gd name="T6" fmla="*/ 0 w 19"/>
                <a:gd name="T7" fmla="*/ 1 h 17"/>
                <a:gd name="T8" fmla="*/ 1 w 19"/>
                <a:gd name="T9" fmla="*/ 1 h 17"/>
                <a:gd name="T10" fmla="*/ 1 w 19"/>
                <a:gd name="T11" fmla="*/ 1 h 17"/>
                <a:gd name="T12" fmla="*/ 1 w 19"/>
                <a:gd name="T13" fmla="*/ 1 h 17"/>
                <a:gd name="T14" fmla="*/ 1 w 19"/>
                <a:gd name="T15" fmla="*/ 1 h 17"/>
                <a:gd name="T16" fmla="*/ 1 w 19"/>
                <a:gd name="T17" fmla="*/ 1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7"/>
                <a:gd name="T29" fmla="*/ 19 w 19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7">
                  <a:moveTo>
                    <a:pt x="19" y="13"/>
                  </a:moveTo>
                  <a:lnTo>
                    <a:pt x="19" y="11"/>
                  </a:lnTo>
                  <a:lnTo>
                    <a:pt x="15" y="0"/>
                  </a:lnTo>
                  <a:lnTo>
                    <a:pt x="0" y="3"/>
                  </a:lnTo>
                  <a:lnTo>
                    <a:pt x="4" y="17"/>
                  </a:lnTo>
                  <a:lnTo>
                    <a:pt x="2" y="15"/>
                  </a:lnTo>
                  <a:lnTo>
                    <a:pt x="19" y="13"/>
                  </a:lnTo>
                  <a:lnTo>
                    <a:pt x="19" y="11"/>
                  </a:lnTo>
                  <a:lnTo>
                    <a:pt x="19" y="1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88" name="Freeform 784"/>
            <p:cNvSpPr>
              <a:spLocks/>
            </p:cNvSpPr>
            <p:nvPr/>
          </p:nvSpPr>
          <p:spPr bwMode="auto">
            <a:xfrm>
              <a:off x="7320574" y="5360122"/>
              <a:ext cx="27702" cy="19093"/>
            </a:xfrm>
            <a:custGeom>
              <a:avLst/>
              <a:gdLst>
                <a:gd name="T0" fmla="*/ 1 w 19"/>
                <a:gd name="T1" fmla="*/ 1 h 17"/>
                <a:gd name="T2" fmla="*/ 1 w 19"/>
                <a:gd name="T3" fmla="*/ 1 h 17"/>
                <a:gd name="T4" fmla="*/ 1 w 19"/>
                <a:gd name="T5" fmla="*/ 0 h 17"/>
                <a:gd name="T6" fmla="*/ 0 w 19"/>
                <a:gd name="T7" fmla="*/ 1 h 17"/>
                <a:gd name="T8" fmla="*/ 1 w 19"/>
                <a:gd name="T9" fmla="*/ 1 h 17"/>
                <a:gd name="T10" fmla="*/ 1 w 19"/>
                <a:gd name="T11" fmla="*/ 1 h 17"/>
                <a:gd name="T12" fmla="*/ 1 w 19"/>
                <a:gd name="T13" fmla="*/ 1 h 17"/>
                <a:gd name="T14" fmla="*/ 1 w 19"/>
                <a:gd name="T15" fmla="*/ 1 h 17"/>
                <a:gd name="T16" fmla="*/ 1 w 19"/>
                <a:gd name="T17" fmla="*/ 1 h 17"/>
                <a:gd name="T18" fmla="*/ 1 w 19"/>
                <a:gd name="T19" fmla="*/ 1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7"/>
                <a:gd name="T32" fmla="*/ 19 w 1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7">
                  <a:moveTo>
                    <a:pt x="17" y="17"/>
                  </a:moveTo>
                  <a:lnTo>
                    <a:pt x="19" y="13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17" y="17"/>
                  </a:lnTo>
                  <a:lnTo>
                    <a:pt x="19" y="15"/>
                  </a:lnTo>
                  <a:lnTo>
                    <a:pt x="19" y="13"/>
                  </a:lnTo>
                  <a:lnTo>
                    <a:pt x="17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89" name="Freeform 785"/>
            <p:cNvSpPr>
              <a:spLocks/>
            </p:cNvSpPr>
            <p:nvPr/>
          </p:nvSpPr>
          <p:spPr bwMode="auto">
            <a:xfrm>
              <a:off x="7320574" y="5373488"/>
              <a:ext cx="25570" cy="22912"/>
            </a:xfrm>
            <a:custGeom>
              <a:avLst/>
              <a:gdLst>
                <a:gd name="T0" fmla="*/ 1 w 19"/>
                <a:gd name="T1" fmla="*/ 1 h 20"/>
                <a:gd name="T2" fmla="*/ 1 w 19"/>
                <a:gd name="T3" fmla="*/ 1 h 20"/>
                <a:gd name="T4" fmla="*/ 1 w 19"/>
                <a:gd name="T5" fmla="*/ 1 h 20"/>
                <a:gd name="T6" fmla="*/ 1 w 19"/>
                <a:gd name="T7" fmla="*/ 0 h 20"/>
                <a:gd name="T8" fmla="*/ 0 w 19"/>
                <a:gd name="T9" fmla="*/ 1 h 20"/>
                <a:gd name="T10" fmla="*/ 0 w 19"/>
                <a:gd name="T11" fmla="*/ 1 h 20"/>
                <a:gd name="T12" fmla="*/ 0 w 19"/>
                <a:gd name="T13" fmla="*/ 1 h 20"/>
                <a:gd name="T14" fmla="*/ 0 w 19"/>
                <a:gd name="T15" fmla="*/ 1 h 20"/>
                <a:gd name="T16" fmla="*/ 0 w 19"/>
                <a:gd name="T17" fmla="*/ 1 h 20"/>
                <a:gd name="T18" fmla="*/ 1 w 19"/>
                <a:gd name="T19" fmla="*/ 1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0"/>
                <a:gd name="T32" fmla="*/ 19 w 19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0">
                  <a:moveTo>
                    <a:pt x="15" y="18"/>
                  </a:moveTo>
                  <a:lnTo>
                    <a:pt x="15" y="20"/>
                  </a:lnTo>
                  <a:lnTo>
                    <a:pt x="19" y="6"/>
                  </a:lnTo>
                  <a:lnTo>
                    <a:pt x="6" y="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15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90" name="Freeform 786"/>
            <p:cNvSpPr>
              <a:spLocks/>
            </p:cNvSpPr>
            <p:nvPr/>
          </p:nvSpPr>
          <p:spPr bwMode="auto">
            <a:xfrm>
              <a:off x="7320574" y="5396400"/>
              <a:ext cx="19178" cy="15274"/>
            </a:xfrm>
            <a:custGeom>
              <a:avLst/>
              <a:gdLst>
                <a:gd name="T0" fmla="*/ 1 w 15"/>
                <a:gd name="T1" fmla="*/ 1 h 13"/>
                <a:gd name="T2" fmla="*/ 1 w 15"/>
                <a:gd name="T3" fmla="*/ 1 h 13"/>
                <a:gd name="T4" fmla="*/ 1 w 15"/>
                <a:gd name="T5" fmla="*/ 0 h 13"/>
                <a:gd name="T6" fmla="*/ 0 w 15"/>
                <a:gd name="T7" fmla="*/ 0 h 13"/>
                <a:gd name="T8" fmla="*/ 0 w 15"/>
                <a:gd name="T9" fmla="*/ 1 h 13"/>
                <a:gd name="T10" fmla="*/ 1 w 15"/>
                <a:gd name="T11" fmla="*/ 1 h 13"/>
                <a:gd name="T12" fmla="*/ 0 w 15"/>
                <a:gd name="T13" fmla="*/ 1 h 13"/>
                <a:gd name="T14" fmla="*/ 0 w 15"/>
                <a:gd name="T15" fmla="*/ 1 h 13"/>
                <a:gd name="T16" fmla="*/ 1 w 15"/>
                <a:gd name="T17" fmla="*/ 1 h 13"/>
                <a:gd name="T18" fmla="*/ 1 w 15"/>
                <a:gd name="T19" fmla="*/ 1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3"/>
                <a:gd name="T32" fmla="*/ 15 w 15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3">
                  <a:moveTo>
                    <a:pt x="13" y="2"/>
                  </a:moveTo>
                  <a:lnTo>
                    <a:pt x="15" y="7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2" y="1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13" y="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91" name="Freeform 787"/>
            <p:cNvSpPr>
              <a:spLocks/>
            </p:cNvSpPr>
            <p:nvPr/>
          </p:nvSpPr>
          <p:spPr bwMode="auto">
            <a:xfrm>
              <a:off x="7320574" y="5396400"/>
              <a:ext cx="63926" cy="59189"/>
            </a:xfrm>
            <a:custGeom>
              <a:avLst/>
              <a:gdLst>
                <a:gd name="T0" fmla="*/ 1 w 46"/>
                <a:gd name="T1" fmla="*/ 1 h 50"/>
                <a:gd name="T2" fmla="*/ 1 w 46"/>
                <a:gd name="T3" fmla="*/ 1 h 50"/>
                <a:gd name="T4" fmla="*/ 1 w 46"/>
                <a:gd name="T5" fmla="*/ 0 h 50"/>
                <a:gd name="T6" fmla="*/ 0 w 46"/>
                <a:gd name="T7" fmla="*/ 1 h 50"/>
                <a:gd name="T8" fmla="*/ 1 w 46"/>
                <a:gd name="T9" fmla="*/ 1 h 50"/>
                <a:gd name="T10" fmla="*/ 1 w 46"/>
                <a:gd name="T11" fmla="*/ 1 h 50"/>
                <a:gd name="T12" fmla="*/ 1 w 46"/>
                <a:gd name="T13" fmla="*/ 1 h 50"/>
                <a:gd name="T14" fmla="*/ 1 w 46"/>
                <a:gd name="T15" fmla="*/ 1 h 50"/>
                <a:gd name="T16" fmla="*/ 1 w 46"/>
                <a:gd name="T17" fmla="*/ 1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"/>
                <a:gd name="T28" fmla="*/ 0 h 50"/>
                <a:gd name="T29" fmla="*/ 46 w 46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" h="50">
                  <a:moveTo>
                    <a:pt x="44" y="36"/>
                  </a:moveTo>
                  <a:lnTo>
                    <a:pt x="46" y="38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44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92" name="Freeform 788"/>
            <p:cNvSpPr>
              <a:spLocks/>
            </p:cNvSpPr>
            <p:nvPr/>
          </p:nvSpPr>
          <p:spPr bwMode="auto">
            <a:xfrm>
              <a:off x="7371716" y="5436495"/>
              <a:ext cx="66055" cy="53460"/>
            </a:xfrm>
            <a:custGeom>
              <a:avLst/>
              <a:gdLst>
                <a:gd name="T0" fmla="*/ 1 w 50"/>
                <a:gd name="T1" fmla="*/ 1 h 44"/>
                <a:gd name="T2" fmla="*/ 1 w 50"/>
                <a:gd name="T3" fmla="*/ 1 h 44"/>
                <a:gd name="T4" fmla="*/ 1 w 50"/>
                <a:gd name="T5" fmla="*/ 0 h 44"/>
                <a:gd name="T6" fmla="*/ 0 w 50"/>
                <a:gd name="T7" fmla="*/ 1 h 44"/>
                <a:gd name="T8" fmla="*/ 1 w 50"/>
                <a:gd name="T9" fmla="*/ 1 h 44"/>
                <a:gd name="T10" fmla="*/ 1 w 50"/>
                <a:gd name="T11" fmla="*/ 1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44"/>
                <a:gd name="T20" fmla="*/ 50 w 50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44">
                  <a:moveTo>
                    <a:pt x="46" y="37"/>
                  </a:moveTo>
                  <a:lnTo>
                    <a:pt x="50" y="31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41" y="44"/>
                  </a:lnTo>
                  <a:lnTo>
                    <a:pt x="46" y="3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93" name="Freeform 789"/>
            <p:cNvSpPr>
              <a:spLocks/>
            </p:cNvSpPr>
            <p:nvPr/>
          </p:nvSpPr>
          <p:spPr bwMode="auto">
            <a:xfrm>
              <a:off x="7405808" y="4871341"/>
              <a:ext cx="23439" cy="28640"/>
            </a:xfrm>
            <a:custGeom>
              <a:avLst/>
              <a:gdLst>
                <a:gd name="T0" fmla="*/ 1 w 18"/>
                <a:gd name="T1" fmla="*/ 1 h 23"/>
                <a:gd name="T2" fmla="*/ 1 w 18"/>
                <a:gd name="T3" fmla="*/ 1 h 23"/>
                <a:gd name="T4" fmla="*/ 1 w 18"/>
                <a:gd name="T5" fmla="*/ 0 h 23"/>
                <a:gd name="T6" fmla="*/ 0 w 18"/>
                <a:gd name="T7" fmla="*/ 1 h 23"/>
                <a:gd name="T8" fmla="*/ 1 w 18"/>
                <a:gd name="T9" fmla="*/ 1 h 23"/>
                <a:gd name="T10" fmla="*/ 1 w 18"/>
                <a:gd name="T11" fmla="*/ 1 h 23"/>
                <a:gd name="T12" fmla="*/ 1 w 18"/>
                <a:gd name="T13" fmla="*/ 1 h 23"/>
                <a:gd name="T14" fmla="*/ 1 w 18"/>
                <a:gd name="T15" fmla="*/ 1 h 23"/>
                <a:gd name="T16" fmla="*/ 1 w 18"/>
                <a:gd name="T17" fmla="*/ 1 h 23"/>
                <a:gd name="T18" fmla="*/ 1 w 18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3"/>
                <a:gd name="T32" fmla="*/ 18 w 18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3">
                  <a:moveTo>
                    <a:pt x="10" y="6"/>
                  </a:moveTo>
                  <a:lnTo>
                    <a:pt x="18" y="8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6" y="20"/>
                  </a:lnTo>
                  <a:lnTo>
                    <a:pt x="16" y="20"/>
                  </a:lnTo>
                  <a:lnTo>
                    <a:pt x="6" y="20"/>
                  </a:lnTo>
                  <a:lnTo>
                    <a:pt x="12" y="23"/>
                  </a:lnTo>
                  <a:lnTo>
                    <a:pt x="16" y="20"/>
                  </a:lnTo>
                  <a:lnTo>
                    <a:pt x="10" y="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94" name="Freeform 790"/>
            <p:cNvSpPr>
              <a:spLocks/>
            </p:cNvSpPr>
            <p:nvPr/>
          </p:nvSpPr>
          <p:spPr bwMode="auto">
            <a:xfrm>
              <a:off x="7418594" y="4867524"/>
              <a:ext cx="44748" cy="30548"/>
            </a:xfrm>
            <a:custGeom>
              <a:avLst/>
              <a:gdLst>
                <a:gd name="T0" fmla="*/ 1 w 32"/>
                <a:gd name="T1" fmla="*/ 0 h 27"/>
                <a:gd name="T2" fmla="*/ 1 w 32"/>
                <a:gd name="T3" fmla="*/ 0 h 27"/>
                <a:gd name="T4" fmla="*/ 0 w 32"/>
                <a:gd name="T5" fmla="*/ 1 h 27"/>
                <a:gd name="T6" fmla="*/ 1 w 32"/>
                <a:gd name="T7" fmla="*/ 1 h 27"/>
                <a:gd name="T8" fmla="*/ 1 w 32"/>
                <a:gd name="T9" fmla="*/ 1 h 27"/>
                <a:gd name="T10" fmla="*/ 1 w 32"/>
                <a:gd name="T11" fmla="*/ 1 h 27"/>
                <a:gd name="T12" fmla="*/ 1 w 32"/>
                <a:gd name="T13" fmla="*/ 0 h 27"/>
                <a:gd name="T14" fmla="*/ 1 w 32"/>
                <a:gd name="T15" fmla="*/ 0 h 27"/>
                <a:gd name="T16" fmla="*/ 1 w 32"/>
                <a:gd name="T17" fmla="*/ 0 h 27"/>
                <a:gd name="T18" fmla="*/ 1 w 32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27"/>
                <a:gd name="T32" fmla="*/ 32 w 32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27">
                  <a:moveTo>
                    <a:pt x="29" y="0"/>
                  </a:moveTo>
                  <a:lnTo>
                    <a:pt x="25" y="0"/>
                  </a:lnTo>
                  <a:lnTo>
                    <a:pt x="0" y="13"/>
                  </a:lnTo>
                  <a:lnTo>
                    <a:pt x="6" y="27"/>
                  </a:lnTo>
                  <a:lnTo>
                    <a:pt x="32" y="15"/>
                  </a:lnTo>
                  <a:lnTo>
                    <a:pt x="29" y="15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9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95" name="Freeform 791"/>
            <p:cNvSpPr>
              <a:spLocks/>
            </p:cNvSpPr>
            <p:nvPr/>
          </p:nvSpPr>
          <p:spPr bwMode="auto">
            <a:xfrm>
              <a:off x="7456949" y="4867524"/>
              <a:ext cx="25570" cy="15274"/>
            </a:xfrm>
            <a:custGeom>
              <a:avLst/>
              <a:gdLst>
                <a:gd name="T0" fmla="*/ 1 w 19"/>
                <a:gd name="T1" fmla="*/ 0 h 15"/>
                <a:gd name="T2" fmla="*/ 1 w 19"/>
                <a:gd name="T3" fmla="*/ 0 h 15"/>
                <a:gd name="T4" fmla="*/ 0 w 19"/>
                <a:gd name="T5" fmla="*/ 0 h 15"/>
                <a:gd name="T6" fmla="*/ 0 w 19"/>
                <a:gd name="T7" fmla="*/ 1 h 15"/>
                <a:gd name="T8" fmla="*/ 1 w 19"/>
                <a:gd name="T9" fmla="*/ 1 h 15"/>
                <a:gd name="T10" fmla="*/ 1 w 19"/>
                <a:gd name="T11" fmla="*/ 1 h 15"/>
                <a:gd name="T12" fmla="*/ 1 w 19"/>
                <a:gd name="T13" fmla="*/ 0 h 15"/>
                <a:gd name="T14" fmla="*/ 1 w 19"/>
                <a:gd name="T15" fmla="*/ 0 h 15"/>
                <a:gd name="T16" fmla="*/ 1 w 19"/>
                <a:gd name="T17" fmla="*/ 0 h 15"/>
                <a:gd name="T18" fmla="*/ 1 w 19"/>
                <a:gd name="T19" fmla="*/ 0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5"/>
                <a:gd name="T32" fmla="*/ 19 w 19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5">
                  <a:moveTo>
                    <a:pt x="19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3" y="15"/>
                  </a:lnTo>
                  <a:lnTo>
                    <a:pt x="9" y="13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19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96" name="Freeform 792"/>
            <p:cNvSpPr>
              <a:spLocks/>
            </p:cNvSpPr>
            <p:nvPr/>
          </p:nvSpPr>
          <p:spPr bwMode="auto">
            <a:xfrm>
              <a:off x="7469734" y="4867524"/>
              <a:ext cx="46878" cy="30548"/>
            </a:xfrm>
            <a:custGeom>
              <a:avLst/>
              <a:gdLst>
                <a:gd name="T0" fmla="*/ 1 w 33"/>
                <a:gd name="T1" fmla="*/ 1 h 27"/>
                <a:gd name="T2" fmla="*/ 1 w 33"/>
                <a:gd name="T3" fmla="*/ 1 h 27"/>
                <a:gd name="T4" fmla="*/ 1 w 33"/>
                <a:gd name="T5" fmla="*/ 0 h 27"/>
                <a:gd name="T6" fmla="*/ 0 w 33"/>
                <a:gd name="T7" fmla="*/ 1 h 27"/>
                <a:gd name="T8" fmla="*/ 1 w 33"/>
                <a:gd name="T9" fmla="*/ 1 h 27"/>
                <a:gd name="T10" fmla="*/ 1 w 33"/>
                <a:gd name="T11" fmla="*/ 1 h 27"/>
                <a:gd name="T12" fmla="*/ 1 w 33"/>
                <a:gd name="T13" fmla="*/ 1 h 27"/>
                <a:gd name="T14" fmla="*/ 1 w 33"/>
                <a:gd name="T15" fmla="*/ 1 h 27"/>
                <a:gd name="T16" fmla="*/ 1 w 33"/>
                <a:gd name="T17" fmla="*/ 1 h 27"/>
                <a:gd name="T18" fmla="*/ 1 w 33"/>
                <a:gd name="T19" fmla="*/ 1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7"/>
                <a:gd name="T32" fmla="*/ 33 w 33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7">
                  <a:moveTo>
                    <a:pt x="33" y="17"/>
                  </a:moveTo>
                  <a:lnTo>
                    <a:pt x="29" y="13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19" y="27"/>
                  </a:lnTo>
                  <a:lnTo>
                    <a:pt x="18" y="23"/>
                  </a:lnTo>
                  <a:lnTo>
                    <a:pt x="33" y="17"/>
                  </a:lnTo>
                  <a:lnTo>
                    <a:pt x="31" y="15"/>
                  </a:lnTo>
                  <a:lnTo>
                    <a:pt x="29" y="13"/>
                  </a:lnTo>
                  <a:lnTo>
                    <a:pt x="33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97" name="Freeform 793"/>
            <p:cNvSpPr>
              <a:spLocks/>
            </p:cNvSpPr>
            <p:nvPr/>
          </p:nvSpPr>
          <p:spPr bwMode="auto">
            <a:xfrm>
              <a:off x="7497434" y="4886617"/>
              <a:ext cx="25570" cy="24821"/>
            </a:xfrm>
            <a:custGeom>
              <a:avLst/>
              <a:gdLst>
                <a:gd name="T0" fmla="*/ 1 w 21"/>
                <a:gd name="T1" fmla="*/ 1 h 23"/>
                <a:gd name="T2" fmla="*/ 1 w 21"/>
                <a:gd name="T3" fmla="*/ 1 h 23"/>
                <a:gd name="T4" fmla="*/ 1 w 21"/>
                <a:gd name="T5" fmla="*/ 0 h 23"/>
                <a:gd name="T6" fmla="*/ 0 w 21"/>
                <a:gd name="T7" fmla="*/ 1 h 23"/>
                <a:gd name="T8" fmla="*/ 1 w 21"/>
                <a:gd name="T9" fmla="*/ 1 h 23"/>
                <a:gd name="T10" fmla="*/ 1 w 21"/>
                <a:gd name="T11" fmla="*/ 1 h 23"/>
                <a:gd name="T12" fmla="*/ 1 w 21"/>
                <a:gd name="T13" fmla="*/ 1 h 23"/>
                <a:gd name="T14" fmla="*/ 1 w 21"/>
                <a:gd name="T15" fmla="*/ 1 h 23"/>
                <a:gd name="T16" fmla="*/ 1 w 21"/>
                <a:gd name="T17" fmla="*/ 1 h 23"/>
                <a:gd name="T18" fmla="*/ 1 w 21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21" y="23"/>
                  </a:moveTo>
                  <a:lnTo>
                    <a:pt x="21" y="17"/>
                  </a:lnTo>
                  <a:lnTo>
                    <a:pt x="15" y="0"/>
                  </a:lnTo>
                  <a:lnTo>
                    <a:pt x="0" y="6"/>
                  </a:lnTo>
                  <a:lnTo>
                    <a:pt x="5" y="23"/>
                  </a:lnTo>
                  <a:lnTo>
                    <a:pt x="5" y="17"/>
                  </a:lnTo>
                  <a:lnTo>
                    <a:pt x="21" y="23"/>
                  </a:lnTo>
                  <a:lnTo>
                    <a:pt x="21" y="19"/>
                  </a:lnTo>
                  <a:lnTo>
                    <a:pt x="21" y="17"/>
                  </a:lnTo>
                  <a:lnTo>
                    <a:pt x="21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98" name="Freeform 794"/>
            <p:cNvSpPr>
              <a:spLocks/>
            </p:cNvSpPr>
            <p:nvPr/>
          </p:nvSpPr>
          <p:spPr bwMode="auto">
            <a:xfrm>
              <a:off x="7482519" y="4905708"/>
              <a:ext cx="40487" cy="57279"/>
            </a:xfrm>
            <a:custGeom>
              <a:avLst/>
              <a:gdLst>
                <a:gd name="T0" fmla="*/ 1 w 29"/>
                <a:gd name="T1" fmla="*/ 1 h 48"/>
                <a:gd name="T2" fmla="*/ 1 w 29"/>
                <a:gd name="T3" fmla="*/ 1 h 48"/>
                <a:gd name="T4" fmla="*/ 1 w 29"/>
                <a:gd name="T5" fmla="*/ 1 h 48"/>
                <a:gd name="T6" fmla="*/ 1 w 29"/>
                <a:gd name="T7" fmla="*/ 0 h 48"/>
                <a:gd name="T8" fmla="*/ 0 w 29"/>
                <a:gd name="T9" fmla="*/ 1 h 48"/>
                <a:gd name="T10" fmla="*/ 1 w 29"/>
                <a:gd name="T11" fmla="*/ 1 h 48"/>
                <a:gd name="T12" fmla="*/ 1 w 29"/>
                <a:gd name="T13" fmla="*/ 1 h 48"/>
                <a:gd name="T14" fmla="*/ 1 w 29"/>
                <a:gd name="T15" fmla="*/ 1 h 48"/>
                <a:gd name="T16" fmla="*/ 1 w 29"/>
                <a:gd name="T17" fmla="*/ 1 h 48"/>
                <a:gd name="T18" fmla="*/ 1 w 29"/>
                <a:gd name="T19" fmla="*/ 1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48"/>
                <a:gd name="T32" fmla="*/ 29 w 29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48">
                  <a:moveTo>
                    <a:pt x="13" y="48"/>
                  </a:moveTo>
                  <a:lnTo>
                    <a:pt x="15" y="46"/>
                  </a:lnTo>
                  <a:lnTo>
                    <a:pt x="29" y="6"/>
                  </a:lnTo>
                  <a:lnTo>
                    <a:pt x="13" y="0"/>
                  </a:lnTo>
                  <a:lnTo>
                    <a:pt x="0" y="41"/>
                  </a:lnTo>
                  <a:lnTo>
                    <a:pt x="2" y="39"/>
                  </a:lnTo>
                  <a:lnTo>
                    <a:pt x="13" y="48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3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99" name="Freeform 795"/>
            <p:cNvSpPr>
              <a:spLocks/>
            </p:cNvSpPr>
            <p:nvPr/>
          </p:nvSpPr>
          <p:spPr bwMode="auto">
            <a:xfrm>
              <a:off x="7478258" y="4953441"/>
              <a:ext cx="23439" cy="24821"/>
            </a:xfrm>
            <a:custGeom>
              <a:avLst/>
              <a:gdLst>
                <a:gd name="T0" fmla="*/ 1 w 19"/>
                <a:gd name="T1" fmla="*/ 1 h 23"/>
                <a:gd name="T2" fmla="*/ 1 w 19"/>
                <a:gd name="T3" fmla="*/ 1 h 23"/>
                <a:gd name="T4" fmla="*/ 1 w 19"/>
                <a:gd name="T5" fmla="*/ 1 h 23"/>
                <a:gd name="T6" fmla="*/ 1 w 19"/>
                <a:gd name="T7" fmla="*/ 0 h 23"/>
                <a:gd name="T8" fmla="*/ 0 w 19"/>
                <a:gd name="T9" fmla="*/ 1 h 23"/>
                <a:gd name="T10" fmla="*/ 1 w 19"/>
                <a:gd name="T11" fmla="*/ 1 h 23"/>
                <a:gd name="T12" fmla="*/ 1 w 19"/>
                <a:gd name="T13" fmla="*/ 1 h 23"/>
                <a:gd name="T14" fmla="*/ 1 w 19"/>
                <a:gd name="T15" fmla="*/ 1 h 23"/>
                <a:gd name="T16" fmla="*/ 1 w 19"/>
                <a:gd name="T17" fmla="*/ 1 h 23"/>
                <a:gd name="T18" fmla="*/ 1 w 19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3"/>
                <a:gd name="T32" fmla="*/ 19 w 1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3">
                  <a:moveTo>
                    <a:pt x="8" y="23"/>
                  </a:moveTo>
                  <a:lnTo>
                    <a:pt x="12" y="21"/>
                  </a:lnTo>
                  <a:lnTo>
                    <a:pt x="19" y="9"/>
                  </a:lnTo>
                  <a:lnTo>
                    <a:pt x="8" y="0"/>
                  </a:lnTo>
                  <a:lnTo>
                    <a:pt x="0" y="9"/>
                  </a:lnTo>
                  <a:lnTo>
                    <a:pt x="4" y="7"/>
                  </a:lnTo>
                  <a:lnTo>
                    <a:pt x="8" y="23"/>
                  </a:lnTo>
                  <a:lnTo>
                    <a:pt x="10" y="21"/>
                  </a:lnTo>
                  <a:lnTo>
                    <a:pt x="12" y="19"/>
                  </a:lnTo>
                  <a:lnTo>
                    <a:pt x="8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00" name="Freeform 796"/>
            <p:cNvSpPr>
              <a:spLocks/>
            </p:cNvSpPr>
            <p:nvPr/>
          </p:nvSpPr>
          <p:spPr bwMode="auto">
            <a:xfrm>
              <a:off x="7456949" y="4959170"/>
              <a:ext cx="29831" cy="24821"/>
            </a:xfrm>
            <a:custGeom>
              <a:avLst/>
              <a:gdLst>
                <a:gd name="T0" fmla="*/ 1 w 19"/>
                <a:gd name="T1" fmla="*/ 1 h 19"/>
                <a:gd name="T2" fmla="*/ 1 w 19"/>
                <a:gd name="T3" fmla="*/ 1 h 19"/>
                <a:gd name="T4" fmla="*/ 1 w 19"/>
                <a:gd name="T5" fmla="*/ 1 h 19"/>
                <a:gd name="T6" fmla="*/ 1 w 19"/>
                <a:gd name="T7" fmla="*/ 0 h 19"/>
                <a:gd name="T8" fmla="*/ 1 w 19"/>
                <a:gd name="T9" fmla="*/ 1 h 19"/>
                <a:gd name="T10" fmla="*/ 0 w 19"/>
                <a:gd name="T11" fmla="*/ 1 h 19"/>
                <a:gd name="T12" fmla="*/ 1 w 19"/>
                <a:gd name="T13" fmla="*/ 1 h 19"/>
                <a:gd name="T14" fmla="*/ 1 w 19"/>
                <a:gd name="T15" fmla="*/ 1 h 19"/>
                <a:gd name="T16" fmla="*/ 0 w 19"/>
                <a:gd name="T17" fmla="*/ 1 h 19"/>
                <a:gd name="T18" fmla="*/ 1 w 19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15" y="14"/>
                  </a:moveTo>
                  <a:lnTo>
                    <a:pt x="9" y="19"/>
                  </a:lnTo>
                  <a:lnTo>
                    <a:pt x="19" y="16"/>
                  </a:lnTo>
                  <a:lnTo>
                    <a:pt x="15" y="0"/>
                  </a:lnTo>
                  <a:lnTo>
                    <a:pt x="3" y="4"/>
                  </a:lnTo>
                  <a:lnTo>
                    <a:pt x="0" y="8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8"/>
                  </a:lnTo>
                  <a:lnTo>
                    <a:pt x="15" y="1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01" name="Freeform 797"/>
            <p:cNvSpPr>
              <a:spLocks/>
            </p:cNvSpPr>
            <p:nvPr/>
          </p:nvSpPr>
          <p:spPr bwMode="auto">
            <a:xfrm>
              <a:off x="7454818" y="4968714"/>
              <a:ext cx="25570" cy="15274"/>
            </a:xfrm>
            <a:custGeom>
              <a:avLst/>
              <a:gdLst>
                <a:gd name="T0" fmla="*/ 1 w 19"/>
                <a:gd name="T1" fmla="*/ 1 h 11"/>
                <a:gd name="T2" fmla="*/ 1 w 19"/>
                <a:gd name="T3" fmla="*/ 1 h 11"/>
                <a:gd name="T4" fmla="*/ 1 w 19"/>
                <a:gd name="T5" fmla="*/ 1 h 11"/>
                <a:gd name="T6" fmla="*/ 1 w 19"/>
                <a:gd name="T7" fmla="*/ 0 h 11"/>
                <a:gd name="T8" fmla="*/ 1 w 19"/>
                <a:gd name="T9" fmla="*/ 1 h 11"/>
                <a:gd name="T10" fmla="*/ 0 w 19"/>
                <a:gd name="T11" fmla="*/ 1 h 11"/>
                <a:gd name="T12" fmla="*/ 1 w 19"/>
                <a:gd name="T13" fmla="*/ 1 h 11"/>
                <a:gd name="T14" fmla="*/ 0 w 19"/>
                <a:gd name="T15" fmla="*/ 1 h 11"/>
                <a:gd name="T16" fmla="*/ 0 w 19"/>
                <a:gd name="T17" fmla="*/ 1 h 11"/>
                <a:gd name="T18" fmla="*/ 1 w 19"/>
                <a:gd name="T19" fmla="*/ 1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1"/>
                <a:gd name="T32" fmla="*/ 19 w 19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1">
                  <a:moveTo>
                    <a:pt x="17" y="6"/>
                  </a:moveTo>
                  <a:lnTo>
                    <a:pt x="15" y="11"/>
                  </a:lnTo>
                  <a:lnTo>
                    <a:pt x="19" y="6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17" y="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02" name="Freeform 798"/>
            <p:cNvSpPr>
              <a:spLocks/>
            </p:cNvSpPr>
            <p:nvPr/>
          </p:nvSpPr>
          <p:spPr bwMode="auto">
            <a:xfrm>
              <a:off x="7454818" y="4976353"/>
              <a:ext cx="23439" cy="15274"/>
            </a:xfrm>
            <a:custGeom>
              <a:avLst/>
              <a:gdLst>
                <a:gd name="T0" fmla="*/ 1 w 17"/>
                <a:gd name="T1" fmla="*/ 1 h 15"/>
                <a:gd name="T2" fmla="*/ 1 w 17"/>
                <a:gd name="T3" fmla="*/ 1 h 15"/>
                <a:gd name="T4" fmla="*/ 1 w 17"/>
                <a:gd name="T5" fmla="*/ 0 h 15"/>
                <a:gd name="T6" fmla="*/ 0 w 17"/>
                <a:gd name="T7" fmla="*/ 1 h 15"/>
                <a:gd name="T8" fmla="*/ 1 w 17"/>
                <a:gd name="T9" fmla="*/ 1 h 15"/>
                <a:gd name="T10" fmla="*/ 1 w 17"/>
                <a:gd name="T11" fmla="*/ 1 h 15"/>
                <a:gd name="T12" fmla="*/ 1 w 17"/>
                <a:gd name="T13" fmla="*/ 1 h 15"/>
                <a:gd name="T14" fmla="*/ 1 w 17"/>
                <a:gd name="T15" fmla="*/ 1 h 15"/>
                <a:gd name="T16" fmla="*/ 1 w 17"/>
                <a:gd name="T17" fmla="*/ 1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5"/>
                <a:gd name="T29" fmla="*/ 17 w 17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5">
                  <a:moveTo>
                    <a:pt x="17" y="7"/>
                  </a:moveTo>
                  <a:lnTo>
                    <a:pt x="17" y="11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17" y="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03" name="Freeform 799"/>
            <p:cNvSpPr>
              <a:spLocks/>
            </p:cNvSpPr>
            <p:nvPr/>
          </p:nvSpPr>
          <p:spPr bwMode="auto">
            <a:xfrm>
              <a:off x="7456949" y="4985899"/>
              <a:ext cx="42617" cy="38186"/>
            </a:xfrm>
            <a:custGeom>
              <a:avLst/>
              <a:gdLst>
                <a:gd name="T0" fmla="*/ 1 w 28"/>
                <a:gd name="T1" fmla="*/ 1 h 33"/>
                <a:gd name="T2" fmla="*/ 1 w 28"/>
                <a:gd name="T3" fmla="*/ 1 h 33"/>
                <a:gd name="T4" fmla="*/ 1 w 28"/>
                <a:gd name="T5" fmla="*/ 0 h 33"/>
                <a:gd name="T6" fmla="*/ 0 w 28"/>
                <a:gd name="T7" fmla="*/ 1 h 33"/>
                <a:gd name="T8" fmla="*/ 1 w 28"/>
                <a:gd name="T9" fmla="*/ 1 h 33"/>
                <a:gd name="T10" fmla="*/ 1 w 28"/>
                <a:gd name="T11" fmla="*/ 1 h 33"/>
                <a:gd name="T12" fmla="*/ 1 w 28"/>
                <a:gd name="T13" fmla="*/ 1 h 33"/>
                <a:gd name="T14" fmla="*/ 1 w 28"/>
                <a:gd name="T15" fmla="*/ 1 h 33"/>
                <a:gd name="T16" fmla="*/ 1 w 28"/>
                <a:gd name="T17" fmla="*/ 1 h 33"/>
                <a:gd name="T18" fmla="*/ 1 w 28"/>
                <a:gd name="T19" fmla="*/ 1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"/>
                <a:gd name="T31" fmla="*/ 0 h 33"/>
                <a:gd name="T32" fmla="*/ 28 w 28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" h="33">
                  <a:moveTo>
                    <a:pt x="28" y="27"/>
                  </a:moveTo>
                  <a:lnTo>
                    <a:pt x="26" y="25"/>
                  </a:lnTo>
                  <a:lnTo>
                    <a:pt x="13" y="0"/>
                  </a:lnTo>
                  <a:lnTo>
                    <a:pt x="0" y="8"/>
                  </a:lnTo>
                  <a:lnTo>
                    <a:pt x="13" y="33"/>
                  </a:lnTo>
                  <a:lnTo>
                    <a:pt x="11" y="31"/>
                  </a:lnTo>
                  <a:lnTo>
                    <a:pt x="28" y="27"/>
                  </a:lnTo>
                  <a:lnTo>
                    <a:pt x="28" y="25"/>
                  </a:lnTo>
                  <a:lnTo>
                    <a:pt x="26" y="25"/>
                  </a:lnTo>
                  <a:lnTo>
                    <a:pt x="28" y="2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04" name="Freeform 800"/>
            <p:cNvSpPr>
              <a:spLocks/>
            </p:cNvSpPr>
            <p:nvPr/>
          </p:nvSpPr>
          <p:spPr bwMode="auto">
            <a:xfrm>
              <a:off x="7478258" y="5016449"/>
              <a:ext cx="23439" cy="24821"/>
            </a:xfrm>
            <a:custGeom>
              <a:avLst/>
              <a:gdLst>
                <a:gd name="T0" fmla="*/ 1 w 19"/>
                <a:gd name="T1" fmla="*/ 1 h 21"/>
                <a:gd name="T2" fmla="*/ 1 w 19"/>
                <a:gd name="T3" fmla="*/ 1 h 21"/>
                <a:gd name="T4" fmla="*/ 1 w 19"/>
                <a:gd name="T5" fmla="*/ 0 h 21"/>
                <a:gd name="T6" fmla="*/ 0 w 19"/>
                <a:gd name="T7" fmla="*/ 1 h 21"/>
                <a:gd name="T8" fmla="*/ 1 w 19"/>
                <a:gd name="T9" fmla="*/ 1 h 21"/>
                <a:gd name="T10" fmla="*/ 1 w 19"/>
                <a:gd name="T11" fmla="*/ 1 h 21"/>
                <a:gd name="T12" fmla="*/ 1 w 19"/>
                <a:gd name="T13" fmla="*/ 1 h 21"/>
                <a:gd name="T14" fmla="*/ 1 w 19"/>
                <a:gd name="T15" fmla="*/ 1 h 21"/>
                <a:gd name="T16" fmla="*/ 1 w 19"/>
                <a:gd name="T17" fmla="*/ 1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21"/>
                <a:gd name="T29" fmla="*/ 19 w 19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21">
                  <a:moveTo>
                    <a:pt x="19" y="12"/>
                  </a:moveTo>
                  <a:lnTo>
                    <a:pt x="19" y="16"/>
                  </a:lnTo>
                  <a:lnTo>
                    <a:pt x="17" y="0"/>
                  </a:lnTo>
                  <a:lnTo>
                    <a:pt x="0" y="4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19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05" name="Freeform 801"/>
            <p:cNvSpPr>
              <a:spLocks/>
            </p:cNvSpPr>
            <p:nvPr/>
          </p:nvSpPr>
          <p:spPr bwMode="auto">
            <a:xfrm>
              <a:off x="7482519" y="5029813"/>
              <a:ext cx="23439" cy="22912"/>
            </a:xfrm>
            <a:custGeom>
              <a:avLst/>
              <a:gdLst>
                <a:gd name="T0" fmla="*/ 1 w 15"/>
                <a:gd name="T1" fmla="*/ 1 h 19"/>
                <a:gd name="T2" fmla="*/ 1 w 15"/>
                <a:gd name="T3" fmla="*/ 1 h 19"/>
                <a:gd name="T4" fmla="*/ 1 w 15"/>
                <a:gd name="T5" fmla="*/ 0 h 19"/>
                <a:gd name="T6" fmla="*/ 0 w 15"/>
                <a:gd name="T7" fmla="*/ 1 h 19"/>
                <a:gd name="T8" fmla="*/ 1 w 15"/>
                <a:gd name="T9" fmla="*/ 1 h 19"/>
                <a:gd name="T10" fmla="*/ 1 w 15"/>
                <a:gd name="T11" fmla="*/ 1 h 19"/>
                <a:gd name="T12" fmla="*/ 1 w 15"/>
                <a:gd name="T13" fmla="*/ 1 h 19"/>
                <a:gd name="T14" fmla="*/ 1 w 15"/>
                <a:gd name="T15" fmla="*/ 1 h 19"/>
                <a:gd name="T16" fmla="*/ 1 w 15"/>
                <a:gd name="T17" fmla="*/ 1 h 19"/>
                <a:gd name="T18" fmla="*/ 1 w 15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9"/>
                <a:gd name="T32" fmla="*/ 15 w 1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9">
                  <a:moveTo>
                    <a:pt x="6" y="2"/>
                  </a:moveTo>
                  <a:lnTo>
                    <a:pt x="15" y="4"/>
                  </a:lnTo>
                  <a:lnTo>
                    <a:pt x="13" y="0"/>
                  </a:lnTo>
                  <a:lnTo>
                    <a:pt x="0" y="9"/>
                  </a:lnTo>
                  <a:lnTo>
                    <a:pt x="4" y="13"/>
                  </a:lnTo>
                  <a:lnTo>
                    <a:pt x="13" y="15"/>
                  </a:lnTo>
                  <a:lnTo>
                    <a:pt x="4" y="13"/>
                  </a:lnTo>
                  <a:lnTo>
                    <a:pt x="8" y="19"/>
                  </a:lnTo>
                  <a:lnTo>
                    <a:pt x="13" y="15"/>
                  </a:lnTo>
                  <a:lnTo>
                    <a:pt x="6" y="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06" name="Freeform 802"/>
            <p:cNvSpPr>
              <a:spLocks/>
            </p:cNvSpPr>
            <p:nvPr/>
          </p:nvSpPr>
          <p:spPr bwMode="auto">
            <a:xfrm>
              <a:off x="7491042" y="5016449"/>
              <a:ext cx="44748" cy="32458"/>
            </a:xfrm>
            <a:custGeom>
              <a:avLst/>
              <a:gdLst>
                <a:gd name="T0" fmla="*/ 1 w 32"/>
                <a:gd name="T1" fmla="*/ 1 h 27"/>
                <a:gd name="T2" fmla="*/ 1 w 32"/>
                <a:gd name="T3" fmla="*/ 1 h 27"/>
                <a:gd name="T4" fmla="*/ 0 w 32"/>
                <a:gd name="T5" fmla="*/ 1 h 27"/>
                <a:gd name="T6" fmla="*/ 1 w 32"/>
                <a:gd name="T7" fmla="*/ 1 h 27"/>
                <a:gd name="T8" fmla="*/ 1 w 32"/>
                <a:gd name="T9" fmla="*/ 1 h 27"/>
                <a:gd name="T10" fmla="*/ 1 w 32"/>
                <a:gd name="T11" fmla="*/ 1 h 27"/>
                <a:gd name="T12" fmla="*/ 1 w 32"/>
                <a:gd name="T13" fmla="*/ 1 h 27"/>
                <a:gd name="T14" fmla="*/ 1 w 32"/>
                <a:gd name="T15" fmla="*/ 0 h 27"/>
                <a:gd name="T16" fmla="*/ 1 w 32"/>
                <a:gd name="T17" fmla="*/ 1 h 27"/>
                <a:gd name="T18" fmla="*/ 1 w 32"/>
                <a:gd name="T19" fmla="*/ 1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27"/>
                <a:gd name="T32" fmla="*/ 32 w 32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27">
                  <a:moveTo>
                    <a:pt x="32" y="6"/>
                  </a:moveTo>
                  <a:lnTo>
                    <a:pt x="23" y="2"/>
                  </a:lnTo>
                  <a:lnTo>
                    <a:pt x="0" y="14"/>
                  </a:lnTo>
                  <a:lnTo>
                    <a:pt x="7" y="27"/>
                  </a:lnTo>
                  <a:lnTo>
                    <a:pt x="28" y="18"/>
                  </a:lnTo>
                  <a:lnTo>
                    <a:pt x="19" y="14"/>
                  </a:lnTo>
                  <a:lnTo>
                    <a:pt x="32" y="6"/>
                  </a:lnTo>
                  <a:lnTo>
                    <a:pt x="28" y="0"/>
                  </a:lnTo>
                  <a:lnTo>
                    <a:pt x="23" y="2"/>
                  </a:lnTo>
                  <a:lnTo>
                    <a:pt x="32" y="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07" name="Freeform 803"/>
            <p:cNvSpPr>
              <a:spLocks/>
            </p:cNvSpPr>
            <p:nvPr/>
          </p:nvSpPr>
          <p:spPr bwMode="auto">
            <a:xfrm>
              <a:off x="7518743" y="5024087"/>
              <a:ext cx="49009" cy="45824"/>
            </a:xfrm>
            <a:custGeom>
              <a:avLst/>
              <a:gdLst>
                <a:gd name="T0" fmla="*/ 1 w 34"/>
                <a:gd name="T1" fmla="*/ 1 h 40"/>
                <a:gd name="T2" fmla="*/ 1 w 34"/>
                <a:gd name="T3" fmla="*/ 0 h 40"/>
                <a:gd name="T4" fmla="*/ 0 w 34"/>
                <a:gd name="T5" fmla="*/ 1 h 40"/>
                <a:gd name="T6" fmla="*/ 1 w 34"/>
                <a:gd name="T7" fmla="*/ 1 h 40"/>
                <a:gd name="T8" fmla="*/ 1 w 34"/>
                <a:gd name="T9" fmla="*/ 1 h 40"/>
                <a:gd name="T10" fmla="*/ 1 w 34"/>
                <a:gd name="T11" fmla="*/ 1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40"/>
                <a:gd name="T20" fmla="*/ 34 w 34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40">
                  <a:moveTo>
                    <a:pt x="34" y="31"/>
                  </a:moveTo>
                  <a:lnTo>
                    <a:pt x="13" y="0"/>
                  </a:lnTo>
                  <a:lnTo>
                    <a:pt x="0" y="8"/>
                  </a:lnTo>
                  <a:lnTo>
                    <a:pt x="21" y="40"/>
                  </a:lnTo>
                  <a:lnTo>
                    <a:pt x="21" y="38"/>
                  </a:lnTo>
                  <a:lnTo>
                    <a:pt x="34" y="3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08" name="Freeform 804"/>
            <p:cNvSpPr>
              <a:spLocks/>
            </p:cNvSpPr>
            <p:nvPr/>
          </p:nvSpPr>
          <p:spPr bwMode="auto">
            <a:xfrm>
              <a:off x="7546445" y="5062273"/>
              <a:ext cx="61794" cy="66826"/>
            </a:xfrm>
            <a:custGeom>
              <a:avLst/>
              <a:gdLst>
                <a:gd name="T0" fmla="*/ 1 w 44"/>
                <a:gd name="T1" fmla="*/ 1 h 57"/>
                <a:gd name="T2" fmla="*/ 1 w 44"/>
                <a:gd name="T3" fmla="*/ 1 h 57"/>
                <a:gd name="T4" fmla="*/ 1 w 44"/>
                <a:gd name="T5" fmla="*/ 0 h 57"/>
                <a:gd name="T6" fmla="*/ 0 w 44"/>
                <a:gd name="T7" fmla="*/ 1 h 57"/>
                <a:gd name="T8" fmla="*/ 1 w 44"/>
                <a:gd name="T9" fmla="*/ 1 h 57"/>
                <a:gd name="T10" fmla="*/ 1 w 44"/>
                <a:gd name="T11" fmla="*/ 1 h 57"/>
                <a:gd name="T12" fmla="*/ 1 w 44"/>
                <a:gd name="T13" fmla="*/ 1 h 57"/>
                <a:gd name="T14" fmla="*/ 1 w 44"/>
                <a:gd name="T15" fmla="*/ 1 h 57"/>
                <a:gd name="T16" fmla="*/ 1 w 44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57"/>
                <a:gd name="T29" fmla="*/ 44 w 44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57">
                  <a:moveTo>
                    <a:pt x="44" y="52"/>
                  </a:moveTo>
                  <a:lnTo>
                    <a:pt x="42" y="50"/>
                  </a:lnTo>
                  <a:lnTo>
                    <a:pt x="13" y="0"/>
                  </a:lnTo>
                  <a:lnTo>
                    <a:pt x="0" y="7"/>
                  </a:lnTo>
                  <a:lnTo>
                    <a:pt x="29" y="57"/>
                  </a:lnTo>
                  <a:lnTo>
                    <a:pt x="27" y="55"/>
                  </a:lnTo>
                  <a:lnTo>
                    <a:pt x="44" y="52"/>
                  </a:lnTo>
                  <a:lnTo>
                    <a:pt x="42" y="50"/>
                  </a:lnTo>
                  <a:lnTo>
                    <a:pt x="44" y="5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09" name="Freeform 805"/>
            <p:cNvSpPr>
              <a:spLocks/>
            </p:cNvSpPr>
            <p:nvPr/>
          </p:nvSpPr>
          <p:spPr bwMode="auto">
            <a:xfrm>
              <a:off x="7584799" y="5121460"/>
              <a:ext cx="27702" cy="36277"/>
            </a:xfrm>
            <a:custGeom>
              <a:avLst/>
              <a:gdLst>
                <a:gd name="T0" fmla="*/ 1 w 21"/>
                <a:gd name="T1" fmla="*/ 1 h 30"/>
                <a:gd name="T2" fmla="*/ 1 w 21"/>
                <a:gd name="T3" fmla="*/ 1 h 30"/>
                <a:gd name="T4" fmla="*/ 1 w 21"/>
                <a:gd name="T5" fmla="*/ 0 h 30"/>
                <a:gd name="T6" fmla="*/ 0 w 21"/>
                <a:gd name="T7" fmla="*/ 1 h 30"/>
                <a:gd name="T8" fmla="*/ 1 w 21"/>
                <a:gd name="T9" fmla="*/ 1 h 30"/>
                <a:gd name="T10" fmla="*/ 1 w 21"/>
                <a:gd name="T11" fmla="*/ 1 h 30"/>
                <a:gd name="T12" fmla="*/ 1 w 21"/>
                <a:gd name="T13" fmla="*/ 1 h 30"/>
                <a:gd name="T14" fmla="*/ 1 w 21"/>
                <a:gd name="T15" fmla="*/ 1 h 30"/>
                <a:gd name="T16" fmla="*/ 1 w 21"/>
                <a:gd name="T17" fmla="*/ 1 h 30"/>
                <a:gd name="T18" fmla="*/ 1 w 21"/>
                <a:gd name="T19" fmla="*/ 1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30"/>
                <a:gd name="T32" fmla="*/ 21 w 21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30">
                  <a:moveTo>
                    <a:pt x="19" y="30"/>
                  </a:moveTo>
                  <a:lnTo>
                    <a:pt x="21" y="23"/>
                  </a:lnTo>
                  <a:lnTo>
                    <a:pt x="17" y="0"/>
                  </a:lnTo>
                  <a:lnTo>
                    <a:pt x="0" y="3"/>
                  </a:lnTo>
                  <a:lnTo>
                    <a:pt x="4" y="26"/>
                  </a:lnTo>
                  <a:lnTo>
                    <a:pt x="6" y="21"/>
                  </a:lnTo>
                  <a:lnTo>
                    <a:pt x="19" y="30"/>
                  </a:lnTo>
                  <a:lnTo>
                    <a:pt x="21" y="26"/>
                  </a:lnTo>
                  <a:lnTo>
                    <a:pt x="21" y="23"/>
                  </a:lnTo>
                  <a:lnTo>
                    <a:pt x="19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10" name="Freeform 806"/>
            <p:cNvSpPr>
              <a:spLocks/>
            </p:cNvSpPr>
            <p:nvPr/>
          </p:nvSpPr>
          <p:spPr bwMode="auto">
            <a:xfrm>
              <a:off x="7578403" y="5146281"/>
              <a:ext cx="34094" cy="28640"/>
            </a:xfrm>
            <a:custGeom>
              <a:avLst/>
              <a:gdLst>
                <a:gd name="T0" fmla="*/ 1 w 23"/>
                <a:gd name="T1" fmla="*/ 1 h 23"/>
                <a:gd name="T2" fmla="*/ 1 w 23"/>
                <a:gd name="T3" fmla="*/ 1 h 23"/>
                <a:gd name="T4" fmla="*/ 1 w 23"/>
                <a:gd name="T5" fmla="*/ 1 h 23"/>
                <a:gd name="T6" fmla="*/ 1 w 23"/>
                <a:gd name="T7" fmla="*/ 0 h 23"/>
                <a:gd name="T8" fmla="*/ 0 w 23"/>
                <a:gd name="T9" fmla="*/ 1 h 23"/>
                <a:gd name="T10" fmla="*/ 1 w 23"/>
                <a:gd name="T11" fmla="*/ 1 h 23"/>
                <a:gd name="T12" fmla="*/ 1 w 23"/>
                <a:gd name="T13" fmla="*/ 1 h 23"/>
                <a:gd name="T14" fmla="*/ 1 w 23"/>
                <a:gd name="T15" fmla="*/ 1 h 23"/>
                <a:gd name="T16" fmla="*/ 1 w 23"/>
                <a:gd name="T17" fmla="*/ 1 h 23"/>
                <a:gd name="T18" fmla="*/ 1 w 23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8" y="23"/>
                  </a:moveTo>
                  <a:lnTo>
                    <a:pt x="13" y="21"/>
                  </a:lnTo>
                  <a:lnTo>
                    <a:pt x="23" y="9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6" y="7"/>
                  </a:lnTo>
                  <a:lnTo>
                    <a:pt x="8" y="23"/>
                  </a:lnTo>
                  <a:lnTo>
                    <a:pt x="11" y="23"/>
                  </a:lnTo>
                  <a:lnTo>
                    <a:pt x="13" y="21"/>
                  </a:lnTo>
                  <a:lnTo>
                    <a:pt x="8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11" name="Freeform 807"/>
            <p:cNvSpPr>
              <a:spLocks/>
            </p:cNvSpPr>
            <p:nvPr/>
          </p:nvSpPr>
          <p:spPr bwMode="auto">
            <a:xfrm>
              <a:off x="7561358" y="5155827"/>
              <a:ext cx="27702" cy="19093"/>
            </a:xfrm>
            <a:custGeom>
              <a:avLst/>
              <a:gdLst>
                <a:gd name="T0" fmla="*/ 1 w 20"/>
                <a:gd name="T1" fmla="*/ 1 h 18"/>
                <a:gd name="T2" fmla="*/ 1 w 20"/>
                <a:gd name="T3" fmla="*/ 1 h 18"/>
                <a:gd name="T4" fmla="*/ 1 w 20"/>
                <a:gd name="T5" fmla="*/ 1 h 18"/>
                <a:gd name="T6" fmla="*/ 1 w 20"/>
                <a:gd name="T7" fmla="*/ 0 h 18"/>
                <a:gd name="T8" fmla="*/ 1 w 20"/>
                <a:gd name="T9" fmla="*/ 1 h 18"/>
                <a:gd name="T10" fmla="*/ 0 w 20"/>
                <a:gd name="T11" fmla="*/ 1 h 18"/>
                <a:gd name="T12" fmla="*/ 1 w 20"/>
                <a:gd name="T13" fmla="*/ 1 h 18"/>
                <a:gd name="T14" fmla="*/ 0 w 20"/>
                <a:gd name="T15" fmla="*/ 1 h 18"/>
                <a:gd name="T16" fmla="*/ 1 w 20"/>
                <a:gd name="T17" fmla="*/ 1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18"/>
                <a:gd name="T29" fmla="*/ 20 w 20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18">
                  <a:moveTo>
                    <a:pt x="8" y="18"/>
                  </a:moveTo>
                  <a:lnTo>
                    <a:pt x="4" y="18"/>
                  </a:lnTo>
                  <a:lnTo>
                    <a:pt x="20" y="16"/>
                  </a:lnTo>
                  <a:lnTo>
                    <a:pt x="18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8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12" name="Freeform 808"/>
            <p:cNvSpPr>
              <a:spLocks/>
            </p:cNvSpPr>
            <p:nvPr/>
          </p:nvSpPr>
          <p:spPr bwMode="auto">
            <a:xfrm>
              <a:off x="7552836" y="5157736"/>
              <a:ext cx="19178" cy="19093"/>
            </a:xfrm>
            <a:custGeom>
              <a:avLst/>
              <a:gdLst>
                <a:gd name="T0" fmla="*/ 1 w 15"/>
                <a:gd name="T1" fmla="*/ 1 h 18"/>
                <a:gd name="T2" fmla="*/ 1 w 15"/>
                <a:gd name="T3" fmla="*/ 1 h 18"/>
                <a:gd name="T4" fmla="*/ 1 w 15"/>
                <a:gd name="T5" fmla="*/ 1 h 18"/>
                <a:gd name="T6" fmla="*/ 1 w 15"/>
                <a:gd name="T7" fmla="*/ 0 h 18"/>
                <a:gd name="T8" fmla="*/ 1 w 15"/>
                <a:gd name="T9" fmla="*/ 1 h 18"/>
                <a:gd name="T10" fmla="*/ 0 w 15"/>
                <a:gd name="T11" fmla="*/ 1 h 18"/>
                <a:gd name="T12" fmla="*/ 1 w 15"/>
                <a:gd name="T13" fmla="*/ 1 h 18"/>
                <a:gd name="T14" fmla="*/ 0 w 15"/>
                <a:gd name="T15" fmla="*/ 1 h 18"/>
                <a:gd name="T16" fmla="*/ 0 w 15"/>
                <a:gd name="T17" fmla="*/ 1 h 18"/>
                <a:gd name="T18" fmla="*/ 1 w 15"/>
                <a:gd name="T19" fmla="*/ 1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8"/>
                <a:gd name="T32" fmla="*/ 15 w 15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8">
                  <a:moveTo>
                    <a:pt x="15" y="10"/>
                  </a:moveTo>
                  <a:lnTo>
                    <a:pt x="11" y="18"/>
                  </a:lnTo>
                  <a:lnTo>
                    <a:pt x="15" y="16"/>
                  </a:lnTo>
                  <a:lnTo>
                    <a:pt x="7" y="0"/>
                  </a:lnTo>
                  <a:lnTo>
                    <a:pt x="4" y="2"/>
                  </a:lnTo>
                  <a:lnTo>
                    <a:pt x="0" y="1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15" y="1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13" name="Freeform 809"/>
            <p:cNvSpPr>
              <a:spLocks/>
            </p:cNvSpPr>
            <p:nvPr/>
          </p:nvSpPr>
          <p:spPr bwMode="auto">
            <a:xfrm>
              <a:off x="7552836" y="5167282"/>
              <a:ext cx="19178" cy="19093"/>
            </a:xfrm>
            <a:custGeom>
              <a:avLst/>
              <a:gdLst>
                <a:gd name="T0" fmla="*/ 1 w 15"/>
                <a:gd name="T1" fmla="*/ 1 h 15"/>
                <a:gd name="T2" fmla="*/ 1 w 15"/>
                <a:gd name="T3" fmla="*/ 1 h 15"/>
                <a:gd name="T4" fmla="*/ 1 w 15"/>
                <a:gd name="T5" fmla="*/ 0 h 15"/>
                <a:gd name="T6" fmla="*/ 0 w 15"/>
                <a:gd name="T7" fmla="*/ 0 h 15"/>
                <a:gd name="T8" fmla="*/ 0 w 15"/>
                <a:gd name="T9" fmla="*/ 1 h 15"/>
                <a:gd name="T10" fmla="*/ 1 w 15"/>
                <a:gd name="T11" fmla="*/ 1 h 15"/>
                <a:gd name="T12" fmla="*/ 1 w 15"/>
                <a:gd name="T13" fmla="*/ 1 h 15"/>
                <a:gd name="T14" fmla="*/ 1 w 15"/>
                <a:gd name="T15" fmla="*/ 1 h 15"/>
                <a:gd name="T16" fmla="*/ 1 w 15"/>
                <a:gd name="T17" fmla="*/ 1 h 15"/>
                <a:gd name="T18" fmla="*/ 1 w 15"/>
                <a:gd name="T19" fmla="*/ 1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5"/>
                <a:gd name="T32" fmla="*/ 15 w 15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5">
                  <a:moveTo>
                    <a:pt x="13" y="15"/>
                  </a:moveTo>
                  <a:lnTo>
                    <a:pt x="15" y="9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2" y="4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5" y="9"/>
                  </a:lnTo>
                  <a:lnTo>
                    <a:pt x="13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14" name="Freeform 810"/>
            <p:cNvSpPr>
              <a:spLocks/>
            </p:cNvSpPr>
            <p:nvPr/>
          </p:nvSpPr>
          <p:spPr bwMode="auto">
            <a:xfrm>
              <a:off x="7542179" y="5174920"/>
              <a:ext cx="27702" cy="26731"/>
            </a:xfrm>
            <a:custGeom>
              <a:avLst/>
              <a:gdLst>
                <a:gd name="T0" fmla="*/ 1 w 21"/>
                <a:gd name="T1" fmla="*/ 1 h 23"/>
                <a:gd name="T2" fmla="*/ 1 w 21"/>
                <a:gd name="T3" fmla="*/ 1 h 23"/>
                <a:gd name="T4" fmla="*/ 1 w 21"/>
                <a:gd name="T5" fmla="*/ 1 h 23"/>
                <a:gd name="T6" fmla="*/ 1 w 21"/>
                <a:gd name="T7" fmla="*/ 0 h 23"/>
                <a:gd name="T8" fmla="*/ 0 w 21"/>
                <a:gd name="T9" fmla="*/ 1 h 23"/>
                <a:gd name="T10" fmla="*/ 1 w 21"/>
                <a:gd name="T11" fmla="*/ 1 h 23"/>
                <a:gd name="T12" fmla="*/ 1 w 21"/>
                <a:gd name="T13" fmla="*/ 1 h 23"/>
                <a:gd name="T14" fmla="*/ 1 w 21"/>
                <a:gd name="T15" fmla="*/ 1 h 23"/>
                <a:gd name="T16" fmla="*/ 1 w 21"/>
                <a:gd name="T17" fmla="*/ 1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3"/>
                <a:gd name="T29" fmla="*/ 21 w 21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3">
                  <a:moveTo>
                    <a:pt x="12" y="23"/>
                  </a:moveTo>
                  <a:lnTo>
                    <a:pt x="14" y="21"/>
                  </a:lnTo>
                  <a:lnTo>
                    <a:pt x="21" y="11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2" y="23"/>
                  </a:lnTo>
                  <a:lnTo>
                    <a:pt x="14" y="21"/>
                  </a:lnTo>
                  <a:lnTo>
                    <a:pt x="12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15" name="Freeform 811"/>
            <p:cNvSpPr>
              <a:spLocks/>
            </p:cNvSpPr>
            <p:nvPr/>
          </p:nvSpPr>
          <p:spPr bwMode="auto">
            <a:xfrm>
              <a:off x="7527266" y="5182559"/>
              <a:ext cx="31963" cy="28640"/>
            </a:xfrm>
            <a:custGeom>
              <a:avLst/>
              <a:gdLst>
                <a:gd name="T0" fmla="*/ 1 w 23"/>
                <a:gd name="T1" fmla="*/ 1 h 23"/>
                <a:gd name="T2" fmla="*/ 1 w 23"/>
                <a:gd name="T3" fmla="*/ 1 h 23"/>
                <a:gd name="T4" fmla="*/ 1 w 23"/>
                <a:gd name="T5" fmla="*/ 0 h 23"/>
                <a:gd name="T6" fmla="*/ 0 w 23"/>
                <a:gd name="T7" fmla="*/ 1 h 23"/>
                <a:gd name="T8" fmla="*/ 1 w 23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7" y="23"/>
                  </a:moveTo>
                  <a:lnTo>
                    <a:pt x="23" y="14"/>
                  </a:lnTo>
                  <a:lnTo>
                    <a:pt x="13" y="0"/>
                  </a:lnTo>
                  <a:lnTo>
                    <a:pt x="0" y="10"/>
                  </a:lnTo>
                  <a:lnTo>
                    <a:pt x="7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16" name="Freeform 812"/>
            <p:cNvSpPr>
              <a:spLocks/>
            </p:cNvSpPr>
            <p:nvPr/>
          </p:nvSpPr>
          <p:spPr bwMode="auto">
            <a:xfrm>
              <a:off x="7488910" y="5194014"/>
              <a:ext cx="46878" cy="36277"/>
            </a:xfrm>
            <a:custGeom>
              <a:avLst/>
              <a:gdLst>
                <a:gd name="T0" fmla="*/ 1 w 34"/>
                <a:gd name="T1" fmla="*/ 1 h 29"/>
                <a:gd name="T2" fmla="*/ 1 w 34"/>
                <a:gd name="T3" fmla="*/ 1 h 29"/>
                <a:gd name="T4" fmla="*/ 1 w 34"/>
                <a:gd name="T5" fmla="*/ 1 h 29"/>
                <a:gd name="T6" fmla="*/ 1 w 34"/>
                <a:gd name="T7" fmla="*/ 0 h 29"/>
                <a:gd name="T8" fmla="*/ 1 w 34"/>
                <a:gd name="T9" fmla="*/ 1 h 29"/>
                <a:gd name="T10" fmla="*/ 0 w 34"/>
                <a:gd name="T11" fmla="*/ 1 h 29"/>
                <a:gd name="T12" fmla="*/ 1 w 34"/>
                <a:gd name="T13" fmla="*/ 1 h 29"/>
                <a:gd name="T14" fmla="*/ 0 w 34"/>
                <a:gd name="T15" fmla="*/ 1 h 29"/>
                <a:gd name="T16" fmla="*/ 1 w 34"/>
                <a:gd name="T17" fmla="*/ 1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9"/>
                <a:gd name="T29" fmla="*/ 34 w 34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9">
                  <a:moveTo>
                    <a:pt x="13" y="27"/>
                  </a:moveTo>
                  <a:lnTo>
                    <a:pt x="11" y="29"/>
                  </a:lnTo>
                  <a:lnTo>
                    <a:pt x="34" y="13"/>
                  </a:lnTo>
                  <a:lnTo>
                    <a:pt x="27" y="0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13" y="2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17" name="Freeform 813"/>
            <p:cNvSpPr>
              <a:spLocks/>
            </p:cNvSpPr>
            <p:nvPr/>
          </p:nvSpPr>
          <p:spPr bwMode="auto">
            <a:xfrm>
              <a:off x="7480385" y="5220744"/>
              <a:ext cx="27702" cy="19093"/>
            </a:xfrm>
            <a:custGeom>
              <a:avLst/>
              <a:gdLst>
                <a:gd name="T0" fmla="*/ 1 w 19"/>
                <a:gd name="T1" fmla="*/ 1 h 19"/>
                <a:gd name="T2" fmla="*/ 1 w 19"/>
                <a:gd name="T3" fmla="*/ 1 h 19"/>
                <a:gd name="T4" fmla="*/ 1 w 19"/>
                <a:gd name="T5" fmla="*/ 1 h 19"/>
                <a:gd name="T6" fmla="*/ 1 w 19"/>
                <a:gd name="T7" fmla="*/ 0 h 19"/>
                <a:gd name="T8" fmla="*/ 0 w 19"/>
                <a:gd name="T9" fmla="*/ 1 h 19"/>
                <a:gd name="T10" fmla="*/ 0 w 19"/>
                <a:gd name="T11" fmla="*/ 1 h 19"/>
                <a:gd name="T12" fmla="*/ 1 w 19"/>
                <a:gd name="T13" fmla="*/ 1 h 19"/>
                <a:gd name="T14" fmla="*/ 1 w 19"/>
                <a:gd name="T15" fmla="*/ 1 h 19"/>
                <a:gd name="T16" fmla="*/ 1 w 19"/>
                <a:gd name="T17" fmla="*/ 1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1" y="19"/>
                  </a:moveTo>
                  <a:lnTo>
                    <a:pt x="13" y="19"/>
                  </a:lnTo>
                  <a:lnTo>
                    <a:pt x="19" y="8"/>
                  </a:lnTo>
                  <a:lnTo>
                    <a:pt x="6" y="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1" y="1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18" name="Freeform 814"/>
            <p:cNvSpPr>
              <a:spLocks/>
            </p:cNvSpPr>
            <p:nvPr/>
          </p:nvSpPr>
          <p:spPr bwMode="auto">
            <a:xfrm>
              <a:off x="7463340" y="5226472"/>
              <a:ext cx="34094" cy="34367"/>
            </a:xfrm>
            <a:custGeom>
              <a:avLst/>
              <a:gdLst>
                <a:gd name="T0" fmla="*/ 1 w 25"/>
                <a:gd name="T1" fmla="*/ 1 h 29"/>
                <a:gd name="T2" fmla="*/ 1 w 25"/>
                <a:gd name="T3" fmla="*/ 1 h 29"/>
                <a:gd name="T4" fmla="*/ 1 w 25"/>
                <a:gd name="T5" fmla="*/ 1 h 29"/>
                <a:gd name="T6" fmla="*/ 1 w 25"/>
                <a:gd name="T7" fmla="*/ 0 h 29"/>
                <a:gd name="T8" fmla="*/ 0 w 25"/>
                <a:gd name="T9" fmla="*/ 1 h 29"/>
                <a:gd name="T10" fmla="*/ 1 w 25"/>
                <a:gd name="T11" fmla="*/ 1 h 29"/>
                <a:gd name="T12" fmla="*/ 1 w 25"/>
                <a:gd name="T13" fmla="*/ 1 h 29"/>
                <a:gd name="T14" fmla="*/ 1 w 25"/>
                <a:gd name="T15" fmla="*/ 1 h 29"/>
                <a:gd name="T16" fmla="*/ 1 w 25"/>
                <a:gd name="T17" fmla="*/ 1 h 29"/>
                <a:gd name="T18" fmla="*/ 1 w 25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9"/>
                <a:gd name="T32" fmla="*/ 25 w 2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9">
                  <a:moveTo>
                    <a:pt x="6" y="29"/>
                  </a:moveTo>
                  <a:lnTo>
                    <a:pt x="12" y="25"/>
                  </a:lnTo>
                  <a:lnTo>
                    <a:pt x="25" y="11"/>
                  </a:lnTo>
                  <a:lnTo>
                    <a:pt x="14" y="0"/>
                  </a:lnTo>
                  <a:lnTo>
                    <a:pt x="0" y="13"/>
                  </a:lnTo>
                  <a:lnTo>
                    <a:pt x="6" y="11"/>
                  </a:lnTo>
                  <a:lnTo>
                    <a:pt x="6" y="29"/>
                  </a:lnTo>
                  <a:lnTo>
                    <a:pt x="10" y="29"/>
                  </a:lnTo>
                  <a:lnTo>
                    <a:pt x="12" y="25"/>
                  </a:lnTo>
                  <a:lnTo>
                    <a:pt x="6" y="2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19" name="Freeform 815"/>
            <p:cNvSpPr>
              <a:spLocks/>
            </p:cNvSpPr>
            <p:nvPr/>
          </p:nvSpPr>
          <p:spPr bwMode="auto">
            <a:xfrm>
              <a:off x="7444161" y="5239837"/>
              <a:ext cx="25570" cy="21002"/>
            </a:xfrm>
            <a:custGeom>
              <a:avLst/>
              <a:gdLst>
                <a:gd name="T0" fmla="*/ 0 w 19"/>
                <a:gd name="T1" fmla="*/ 1 h 18"/>
                <a:gd name="T2" fmla="*/ 1 w 19"/>
                <a:gd name="T3" fmla="*/ 1 h 18"/>
                <a:gd name="T4" fmla="*/ 1 w 19"/>
                <a:gd name="T5" fmla="*/ 1 h 18"/>
                <a:gd name="T6" fmla="*/ 1 w 19"/>
                <a:gd name="T7" fmla="*/ 0 h 18"/>
                <a:gd name="T8" fmla="*/ 1 w 19"/>
                <a:gd name="T9" fmla="*/ 0 h 18"/>
                <a:gd name="T10" fmla="*/ 1 w 19"/>
                <a:gd name="T11" fmla="*/ 0 h 18"/>
                <a:gd name="T12" fmla="*/ 0 w 19"/>
                <a:gd name="T13" fmla="*/ 1 h 18"/>
                <a:gd name="T14" fmla="*/ 1 w 19"/>
                <a:gd name="T15" fmla="*/ 1 h 18"/>
                <a:gd name="T16" fmla="*/ 0 w 19"/>
                <a:gd name="T17" fmla="*/ 1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8"/>
                <a:gd name="T29" fmla="*/ 19 w 19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8">
                  <a:moveTo>
                    <a:pt x="0" y="16"/>
                  </a:moveTo>
                  <a:lnTo>
                    <a:pt x="2" y="18"/>
                  </a:lnTo>
                  <a:lnTo>
                    <a:pt x="19" y="18"/>
                  </a:lnTo>
                  <a:lnTo>
                    <a:pt x="19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0" y="1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20" name="Freeform 816"/>
            <p:cNvSpPr>
              <a:spLocks/>
            </p:cNvSpPr>
            <p:nvPr/>
          </p:nvSpPr>
          <p:spPr bwMode="auto">
            <a:xfrm>
              <a:off x="7429244" y="5236018"/>
              <a:ext cx="23439" cy="24821"/>
            </a:xfrm>
            <a:custGeom>
              <a:avLst/>
              <a:gdLst>
                <a:gd name="T0" fmla="*/ 1 w 16"/>
                <a:gd name="T1" fmla="*/ 1 h 20"/>
                <a:gd name="T2" fmla="*/ 0 w 16"/>
                <a:gd name="T3" fmla="*/ 1 h 20"/>
                <a:gd name="T4" fmla="*/ 1 w 16"/>
                <a:gd name="T5" fmla="*/ 1 h 20"/>
                <a:gd name="T6" fmla="*/ 1 w 16"/>
                <a:gd name="T7" fmla="*/ 1 h 20"/>
                <a:gd name="T8" fmla="*/ 1 w 16"/>
                <a:gd name="T9" fmla="*/ 1 h 20"/>
                <a:gd name="T10" fmla="*/ 1 w 16"/>
                <a:gd name="T11" fmla="*/ 0 h 20"/>
                <a:gd name="T12" fmla="*/ 1 w 16"/>
                <a:gd name="T13" fmla="*/ 1 h 20"/>
                <a:gd name="T14" fmla="*/ 1 w 16"/>
                <a:gd name="T15" fmla="*/ 0 h 20"/>
                <a:gd name="T16" fmla="*/ 1 w 16"/>
                <a:gd name="T17" fmla="*/ 0 h 20"/>
                <a:gd name="T18" fmla="*/ 1 w 16"/>
                <a:gd name="T19" fmla="*/ 1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20"/>
                <a:gd name="T32" fmla="*/ 16 w 16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20">
                  <a:moveTo>
                    <a:pt x="2" y="18"/>
                  </a:moveTo>
                  <a:lnTo>
                    <a:pt x="0" y="16"/>
                  </a:lnTo>
                  <a:lnTo>
                    <a:pt x="10" y="20"/>
                  </a:lnTo>
                  <a:lnTo>
                    <a:pt x="1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21" name="Freeform 817"/>
            <p:cNvSpPr>
              <a:spLocks/>
            </p:cNvSpPr>
            <p:nvPr/>
          </p:nvSpPr>
          <p:spPr bwMode="auto">
            <a:xfrm>
              <a:off x="7416460" y="5236018"/>
              <a:ext cx="21309" cy="22912"/>
            </a:xfrm>
            <a:custGeom>
              <a:avLst/>
              <a:gdLst>
                <a:gd name="T0" fmla="*/ 1 w 17"/>
                <a:gd name="T1" fmla="*/ 1 h 18"/>
                <a:gd name="T2" fmla="*/ 1 w 17"/>
                <a:gd name="T3" fmla="*/ 1 h 18"/>
                <a:gd name="T4" fmla="*/ 1 w 17"/>
                <a:gd name="T5" fmla="*/ 1 h 18"/>
                <a:gd name="T6" fmla="*/ 1 w 17"/>
                <a:gd name="T7" fmla="*/ 0 h 18"/>
                <a:gd name="T8" fmla="*/ 1 w 17"/>
                <a:gd name="T9" fmla="*/ 0 h 18"/>
                <a:gd name="T10" fmla="*/ 0 w 17"/>
                <a:gd name="T11" fmla="*/ 1 h 18"/>
                <a:gd name="T12" fmla="*/ 1 w 17"/>
                <a:gd name="T13" fmla="*/ 0 h 18"/>
                <a:gd name="T14" fmla="*/ 0 w 17"/>
                <a:gd name="T15" fmla="*/ 0 h 18"/>
                <a:gd name="T16" fmla="*/ 0 w 17"/>
                <a:gd name="T17" fmla="*/ 1 h 18"/>
                <a:gd name="T18" fmla="*/ 1 w 17"/>
                <a:gd name="T19" fmla="*/ 1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8"/>
                <a:gd name="T32" fmla="*/ 17 w 17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8">
                  <a:moveTo>
                    <a:pt x="17" y="10"/>
                  </a:moveTo>
                  <a:lnTo>
                    <a:pt x="8" y="18"/>
                  </a:lnTo>
                  <a:lnTo>
                    <a:pt x="13" y="18"/>
                  </a:lnTo>
                  <a:lnTo>
                    <a:pt x="13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17" y="1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22" name="Freeform 818"/>
            <p:cNvSpPr>
              <a:spLocks/>
            </p:cNvSpPr>
            <p:nvPr/>
          </p:nvSpPr>
          <p:spPr bwMode="auto">
            <a:xfrm>
              <a:off x="7416460" y="5245565"/>
              <a:ext cx="21309" cy="19093"/>
            </a:xfrm>
            <a:custGeom>
              <a:avLst/>
              <a:gdLst>
                <a:gd name="T0" fmla="*/ 1 w 17"/>
                <a:gd name="T1" fmla="*/ 1 h 17"/>
                <a:gd name="T2" fmla="*/ 1 w 17"/>
                <a:gd name="T3" fmla="*/ 1 h 17"/>
                <a:gd name="T4" fmla="*/ 1 w 17"/>
                <a:gd name="T5" fmla="*/ 1 h 17"/>
                <a:gd name="T6" fmla="*/ 0 w 17"/>
                <a:gd name="T7" fmla="*/ 0 h 17"/>
                <a:gd name="T8" fmla="*/ 0 w 17"/>
                <a:gd name="T9" fmla="*/ 1 h 17"/>
                <a:gd name="T10" fmla="*/ 0 w 17"/>
                <a:gd name="T11" fmla="*/ 1 h 17"/>
                <a:gd name="T12" fmla="*/ 1 w 17"/>
                <a:gd name="T13" fmla="*/ 1 h 17"/>
                <a:gd name="T14" fmla="*/ 1 w 17"/>
                <a:gd name="T15" fmla="*/ 1 h 17"/>
                <a:gd name="T16" fmla="*/ 1 w 17"/>
                <a:gd name="T17" fmla="*/ 1 h 17"/>
                <a:gd name="T18" fmla="*/ 1 w 17"/>
                <a:gd name="T19" fmla="*/ 1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7"/>
                <a:gd name="T32" fmla="*/ 17 w 1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7">
                  <a:moveTo>
                    <a:pt x="15" y="17"/>
                  </a:moveTo>
                  <a:lnTo>
                    <a:pt x="15" y="14"/>
                  </a:lnTo>
                  <a:lnTo>
                    <a:pt x="17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15" y="17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5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23" name="Freeform 819"/>
            <p:cNvSpPr>
              <a:spLocks/>
            </p:cNvSpPr>
            <p:nvPr/>
          </p:nvSpPr>
          <p:spPr bwMode="auto">
            <a:xfrm>
              <a:off x="7410068" y="5258930"/>
              <a:ext cx="27702" cy="24821"/>
            </a:xfrm>
            <a:custGeom>
              <a:avLst/>
              <a:gdLst>
                <a:gd name="T0" fmla="*/ 1 w 21"/>
                <a:gd name="T1" fmla="*/ 1 h 21"/>
                <a:gd name="T2" fmla="*/ 1 w 21"/>
                <a:gd name="T3" fmla="*/ 1 h 21"/>
                <a:gd name="T4" fmla="*/ 1 w 21"/>
                <a:gd name="T5" fmla="*/ 1 h 21"/>
                <a:gd name="T6" fmla="*/ 1 w 21"/>
                <a:gd name="T7" fmla="*/ 0 h 21"/>
                <a:gd name="T8" fmla="*/ 0 w 21"/>
                <a:gd name="T9" fmla="*/ 1 h 21"/>
                <a:gd name="T10" fmla="*/ 1 w 21"/>
                <a:gd name="T11" fmla="*/ 1 h 21"/>
                <a:gd name="T12" fmla="*/ 1 w 21"/>
                <a:gd name="T13" fmla="*/ 1 h 21"/>
                <a:gd name="T14" fmla="*/ 1 w 21"/>
                <a:gd name="T15" fmla="*/ 1 h 21"/>
                <a:gd name="T16" fmla="*/ 1 w 21"/>
                <a:gd name="T17" fmla="*/ 1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14" y="21"/>
                  </a:moveTo>
                  <a:lnTo>
                    <a:pt x="16" y="19"/>
                  </a:lnTo>
                  <a:lnTo>
                    <a:pt x="21" y="7"/>
                  </a:lnTo>
                  <a:lnTo>
                    <a:pt x="6" y="0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4" y="21"/>
                  </a:lnTo>
                  <a:lnTo>
                    <a:pt x="16" y="19"/>
                  </a:lnTo>
                  <a:lnTo>
                    <a:pt x="14" y="2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24" name="Freeform 820"/>
            <p:cNvSpPr>
              <a:spLocks/>
            </p:cNvSpPr>
            <p:nvPr/>
          </p:nvSpPr>
          <p:spPr bwMode="auto">
            <a:xfrm>
              <a:off x="7384499" y="5268475"/>
              <a:ext cx="42617" cy="32458"/>
            </a:xfrm>
            <a:custGeom>
              <a:avLst/>
              <a:gdLst>
                <a:gd name="T0" fmla="*/ 1 w 29"/>
                <a:gd name="T1" fmla="*/ 1 h 29"/>
                <a:gd name="T2" fmla="*/ 1 w 29"/>
                <a:gd name="T3" fmla="*/ 1 h 29"/>
                <a:gd name="T4" fmla="*/ 1 w 29"/>
                <a:gd name="T5" fmla="*/ 1 h 29"/>
                <a:gd name="T6" fmla="*/ 1 w 29"/>
                <a:gd name="T7" fmla="*/ 0 h 29"/>
                <a:gd name="T8" fmla="*/ 0 w 29"/>
                <a:gd name="T9" fmla="*/ 1 h 29"/>
                <a:gd name="T10" fmla="*/ 1 w 29"/>
                <a:gd name="T11" fmla="*/ 1 h 29"/>
                <a:gd name="T12" fmla="*/ 1 w 29"/>
                <a:gd name="T13" fmla="*/ 1 h 29"/>
                <a:gd name="T14" fmla="*/ 1 w 29"/>
                <a:gd name="T15" fmla="*/ 1 h 29"/>
                <a:gd name="T16" fmla="*/ 1 w 29"/>
                <a:gd name="T17" fmla="*/ 1 h 29"/>
                <a:gd name="T18" fmla="*/ 1 w 29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9"/>
                <a:gd name="T32" fmla="*/ 29 w 2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9">
                  <a:moveTo>
                    <a:pt x="9" y="29"/>
                  </a:moveTo>
                  <a:lnTo>
                    <a:pt x="11" y="27"/>
                  </a:lnTo>
                  <a:lnTo>
                    <a:pt x="29" y="12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9" y="29"/>
                  </a:lnTo>
                  <a:lnTo>
                    <a:pt x="11" y="29"/>
                  </a:lnTo>
                  <a:lnTo>
                    <a:pt x="11" y="27"/>
                  </a:lnTo>
                  <a:lnTo>
                    <a:pt x="9" y="2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25" name="Freeform 821"/>
            <p:cNvSpPr>
              <a:spLocks/>
            </p:cNvSpPr>
            <p:nvPr/>
          </p:nvSpPr>
          <p:spPr bwMode="auto">
            <a:xfrm>
              <a:off x="7365322" y="5283751"/>
              <a:ext cx="34094" cy="26731"/>
            </a:xfrm>
            <a:custGeom>
              <a:avLst/>
              <a:gdLst>
                <a:gd name="T0" fmla="*/ 1 w 23"/>
                <a:gd name="T1" fmla="*/ 1 h 23"/>
                <a:gd name="T2" fmla="*/ 1 w 23"/>
                <a:gd name="T3" fmla="*/ 1 h 23"/>
                <a:gd name="T4" fmla="*/ 1 w 23"/>
                <a:gd name="T5" fmla="*/ 1 h 23"/>
                <a:gd name="T6" fmla="*/ 1 w 23"/>
                <a:gd name="T7" fmla="*/ 0 h 23"/>
                <a:gd name="T8" fmla="*/ 0 w 23"/>
                <a:gd name="T9" fmla="*/ 1 h 23"/>
                <a:gd name="T10" fmla="*/ 1 w 23"/>
                <a:gd name="T11" fmla="*/ 1 h 23"/>
                <a:gd name="T12" fmla="*/ 1 w 23"/>
                <a:gd name="T13" fmla="*/ 1 h 23"/>
                <a:gd name="T14" fmla="*/ 1 w 23"/>
                <a:gd name="T15" fmla="*/ 1 h 23"/>
                <a:gd name="T16" fmla="*/ 1 w 23"/>
                <a:gd name="T17" fmla="*/ 1 h 23"/>
                <a:gd name="T18" fmla="*/ 1 w 23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2" y="23"/>
                  </a:moveTo>
                  <a:lnTo>
                    <a:pt x="8" y="23"/>
                  </a:lnTo>
                  <a:lnTo>
                    <a:pt x="23" y="15"/>
                  </a:lnTo>
                  <a:lnTo>
                    <a:pt x="16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2" y="23"/>
                  </a:lnTo>
                  <a:lnTo>
                    <a:pt x="6" y="23"/>
                  </a:lnTo>
                  <a:lnTo>
                    <a:pt x="8" y="23"/>
                  </a:lnTo>
                  <a:lnTo>
                    <a:pt x="2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26" name="Freeform 822"/>
            <p:cNvSpPr>
              <a:spLocks/>
            </p:cNvSpPr>
            <p:nvPr/>
          </p:nvSpPr>
          <p:spPr bwMode="auto">
            <a:xfrm>
              <a:off x="7352536" y="5289478"/>
              <a:ext cx="23439" cy="21002"/>
            </a:xfrm>
            <a:custGeom>
              <a:avLst/>
              <a:gdLst>
                <a:gd name="T0" fmla="*/ 0 w 15"/>
                <a:gd name="T1" fmla="*/ 1 h 18"/>
                <a:gd name="T2" fmla="*/ 0 w 15"/>
                <a:gd name="T3" fmla="*/ 1 h 18"/>
                <a:gd name="T4" fmla="*/ 1 w 15"/>
                <a:gd name="T5" fmla="*/ 1 h 18"/>
                <a:gd name="T6" fmla="*/ 1 w 15"/>
                <a:gd name="T7" fmla="*/ 1 h 18"/>
                <a:gd name="T8" fmla="*/ 1 w 15"/>
                <a:gd name="T9" fmla="*/ 0 h 18"/>
                <a:gd name="T10" fmla="*/ 0 w 15"/>
                <a:gd name="T11" fmla="*/ 1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8"/>
                <a:gd name="T20" fmla="*/ 15 w 15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8">
                  <a:moveTo>
                    <a:pt x="0" y="8"/>
                  </a:moveTo>
                  <a:lnTo>
                    <a:pt x="0" y="16"/>
                  </a:lnTo>
                  <a:lnTo>
                    <a:pt x="11" y="18"/>
                  </a:lnTo>
                  <a:lnTo>
                    <a:pt x="15" y="2"/>
                  </a:lnTo>
                  <a:lnTo>
                    <a:pt x="2" y="0"/>
                  </a:lnTo>
                  <a:lnTo>
                    <a:pt x="0" y="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27" name="Freeform 823"/>
            <p:cNvSpPr>
              <a:spLocks/>
            </p:cNvSpPr>
            <p:nvPr/>
          </p:nvSpPr>
          <p:spPr bwMode="auto">
            <a:xfrm>
              <a:off x="7412199" y="4867524"/>
              <a:ext cx="51141" cy="11455"/>
            </a:xfrm>
            <a:custGeom>
              <a:avLst/>
              <a:gdLst>
                <a:gd name="T0" fmla="*/ 1 w 36"/>
                <a:gd name="T1" fmla="*/ 0 h 11"/>
                <a:gd name="T2" fmla="*/ 1 w 36"/>
                <a:gd name="T3" fmla="*/ 1 h 11"/>
                <a:gd name="T4" fmla="*/ 0 w 36"/>
                <a:gd name="T5" fmla="*/ 1 h 11"/>
                <a:gd name="T6" fmla="*/ 0 60000 65536"/>
                <a:gd name="T7" fmla="*/ 0 60000 65536"/>
                <a:gd name="T8" fmla="*/ 0 60000 65536"/>
                <a:gd name="T9" fmla="*/ 0 w 36"/>
                <a:gd name="T10" fmla="*/ 0 h 11"/>
                <a:gd name="T11" fmla="*/ 36 w 36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" h="11">
                  <a:moveTo>
                    <a:pt x="36" y="0"/>
                  </a:moveTo>
                  <a:lnTo>
                    <a:pt x="17" y="11"/>
                  </a:lnTo>
                  <a:lnTo>
                    <a:pt x="0" y="11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28" name="Freeform 824"/>
            <p:cNvSpPr>
              <a:spLocks/>
            </p:cNvSpPr>
            <p:nvPr/>
          </p:nvSpPr>
          <p:spPr bwMode="auto">
            <a:xfrm>
              <a:off x="7550705" y="4833155"/>
              <a:ext cx="34094" cy="38186"/>
            </a:xfrm>
            <a:custGeom>
              <a:avLst/>
              <a:gdLst>
                <a:gd name="T0" fmla="*/ 1 w 25"/>
                <a:gd name="T1" fmla="*/ 1 h 31"/>
                <a:gd name="T2" fmla="*/ 1 w 25"/>
                <a:gd name="T3" fmla="*/ 1 h 31"/>
                <a:gd name="T4" fmla="*/ 1 w 25"/>
                <a:gd name="T5" fmla="*/ 1 h 31"/>
                <a:gd name="T6" fmla="*/ 1 w 25"/>
                <a:gd name="T7" fmla="*/ 0 h 31"/>
                <a:gd name="T8" fmla="*/ 0 w 25"/>
                <a:gd name="T9" fmla="*/ 1 h 31"/>
                <a:gd name="T10" fmla="*/ 1 w 25"/>
                <a:gd name="T11" fmla="*/ 1 h 31"/>
                <a:gd name="T12" fmla="*/ 1 w 25"/>
                <a:gd name="T13" fmla="*/ 1 h 31"/>
                <a:gd name="T14" fmla="*/ 1 w 25"/>
                <a:gd name="T15" fmla="*/ 1 h 31"/>
                <a:gd name="T16" fmla="*/ 1 w 25"/>
                <a:gd name="T17" fmla="*/ 1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31"/>
                <a:gd name="T29" fmla="*/ 25 w 25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31">
                  <a:moveTo>
                    <a:pt x="13" y="31"/>
                  </a:moveTo>
                  <a:lnTo>
                    <a:pt x="13" y="29"/>
                  </a:lnTo>
                  <a:lnTo>
                    <a:pt x="25" y="8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13" y="31"/>
                  </a:lnTo>
                  <a:lnTo>
                    <a:pt x="13" y="29"/>
                  </a:lnTo>
                  <a:lnTo>
                    <a:pt x="13" y="3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29" name="Freeform 825"/>
            <p:cNvSpPr>
              <a:spLocks/>
            </p:cNvSpPr>
            <p:nvPr/>
          </p:nvSpPr>
          <p:spPr bwMode="auto">
            <a:xfrm>
              <a:off x="7531523" y="4854157"/>
              <a:ext cx="38355" cy="34367"/>
            </a:xfrm>
            <a:custGeom>
              <a:avLst/>
              <a:gdLst>
                <a:gd name="T0" fmla="*/ 1 w 27"/>
                <a:gd name="T1" fmla="*/ 1 h 27"/>
                <a:gd name="T2" fmla="*/ 1 w 27"/>
                <a:gd name="T3" fmla="*/ 1 h 27"/>
                <a:gd name="T4" fmla="*/ 1 w 27"/>
                <a:gd name="T5" fmla="*/ 1 h 27"/>
                <a:gd name="T6" fmla="*/ 1 w 27"/>
                <a:gd name="T7" fmla="*/ 0 h 27"/>
                <a:gd name="T8" fmla="*/ 0 w 27"/>
                <a:gd name="T9" fmla="*/ 1 h 27"/>
                <a:gd name="T10" fmla="*/ 1 w 27"/>
                <a:gd name="T11" fmla="*/ 1 h 27"/>
                <a:gd name="T12" fmla="*/ 1 w 27"/>
                <a:gd name="T13" fmla="*/ 1 h 27"/>
                <a:gd name="T14" fmla="*/ 1 w 27"/>
                <a:gd name="T15" fmla="*/ 1 h 27"/>
                <a:gd name="T16" fmla="*/ 1 w 27"/>
                <a:gd name="T17" fmla="*/ 1 h 27"/>
                <a:gd name="T18" fmla="*/ 1 w 27"/>
                <a:gd name="T19" fmla="*/ 1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8" y="27"/>
                  </a:moveTo>
                  <a:lnTo>
                    <a:pt x="12" y="25"/>
                  </a:lnTo>
                  <a:lnTo>
                    <a:pt x="27" y="12"/>
                  </a:lnTo>
                  <a:lnTo>
                    <a:pt x="16" y="0"/>
                  </a:lnTo>
                  <a:lnTo>
                    <a:pt x="0" y="13"/>
                  </a:lnTo>
                  <a:lnTo>
                    <a:pt x="6" y="12"/>
                  </a:lnTo>
                  <a:lnTo>
                    <a:pt x="8" y="27"/>
                  </a:lnTo>
                  <a:lnTo>
                    <a:pt x="10" y="27"/>
                  </a:lnTo>
                  <a:lnTo>
                    <a:pt x="12" y="25"/>
                  </a:lnTo>
                  <a:lnTo>
                    <a:pt x="8" y="2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30" name="Freeform 826"/>
            <p:cNvSpPr>
              <a:spLocks/>
            </p:cNvSpPr>
            <p:nvPr/>
          </p:nvSpPr>
          <p:spPr bwMode="auto">
            <a:xfrm>
              <a:off x="7518737" y="4871341"/>
              <a:ext cx="23439" cy="19093"/>
            </a:xfrm>
            <a:custGeom>
              <a:avLst/>
              <a:gdLst>
                <a:gd name="T0" fmla="*/ 0 w 17"/>
                <a:gd name="T1" fmla="*/ 1 h 17"/>
                <a:gd name="T2" fmla="*/ 1 w 17"/>
                <a:gd name="T3" fmla="*/ 1 h 17"/>
                <a:gd name="T4" fmla="*/ 1 w 17"/>
                <a:gd name="T5" fmla="*/ 1 h 17"/>
                <a:gd name="T6" fmla="*/ 1 w 17"/>
                <a:gd name="T7" fmla="*/ 0 h 17"/>
                <a:gd name="T8" fmla="*/ 0 w 17"/>
                <a:gd name="T9" fmla="*/ 1 h 17"/>
                <a:gd name="T10" fmla="*/ 0 w 17"/>
                <a:gd name="T11" fmla="*/ 1 h 17"/>
                <a:gd name="T12" fmla="*/ 1 w 17"/>
                <a:gd name="T13" fmla="*/ 1 h 17"/>
                <a:gd name="T14" fmla="*/ 0 w 17"/>
                <a:gd name="T15" fmla="*/ 1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"/>
                <a:gd name="T25" fmla="*/ 0 h 17"/>
                <a:gd name="T26" fmla="*/ 17 w 17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" h="17">
                  <a:moveTo>
                    <a:pt x="0" y="17"/>
                  </a:moveTo>
                  <a:lnTo>
                    <a:pt x="2" y="17"/>
                  </a:lnTo>
                  <a:lnTo>
                    <a:pt x="17" y="15"/>
                  </a:lnTo>
                  <a:lnTo>
                    <a:pt x="15" y="0"/>
                  </a:lnTo>
                  <a:lnTo>
                    <a:pt x="0" y="1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31" name="Freeform 827"/>
            <p:cNvSpPr>
              <a:spLocks/>
            </p:cNvSpPr>
            <p:nvPr/>
          </p:nvSpPr>
          <p:spPr bwMode="auto">
            <a:xfrm>
              <a:off x="7501694" y="4871341"/>
              <a:ext cx="17046" cy="19093"/>
            </a:xfrm>
            <a:custGeom>
              <a:avLst/>
              <a:gdLst>
                <a:gd name="T0" fmla="*/ 0 w 12"/>
                <a:gd name="T1" fmla="*/ 1 h 16"/>
                <a:gd name="T2" fmla="*/ 1 w 12"/>
                <a:gd name="T3" fmla="*/ 1 h 16"/>
                <a:gd name="T4" fmla="*/ 1 w 12"/>
                <a:gd name="T5" fmla="*/ 1 h 16"/>
                <a:gd name="T6" fmla="*/ 1 w 12"/>
                <a:gd name="T7" fmla="*/ 0 h 16"/>
                <a:gd name="T8" fmla="*/ 1 w 12"/>
                <a:gd name="T9" fmla="*/ 0 h 16"/>
                <a:gd name="T10" fmla="*/ 1 w 12"/>
                <a:gd name="T11" fmla="*/ 0 h 16"/>
                <a:gd name="T12" fmla="*/ 0 w 12"/>
                <a:gd name="T13" fmla="*/ 1 h 16"/>
                <a:gd name="T14" fmla="*/ 1 w 12"/>
                <a:gd name="T15" fmla="*/ 1 h 16"/>
                <a:gd name="T16" fmla="*/ 0 w 12"/>
                <a:gd name="T17" fmla="*/ 1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6"/>
                <a:gd name="T29" fmla="*/ 12 w 12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6">
                  <a:moveTo>
                    <a:pt x="0" y="16"/>
                  </a:moveTo>
                  <a:lnTo>
                    <a:pt x="2" y="16"/>
                  </a:lnTo>
                  <a:lnTo>
                    <a:pt x="12" y="16"/>
                  </a:lnTo>
                  <a:lnTo>
                    <a:pt x="12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0" y="1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32" name="Freeform 828"/>
            <p:cNvSpPr>
              <a:spLocks/>
            </p:cNvSpPr>
            <p:nvPr/>
          </p:nvSpPr>
          <p:spPr bwMode="auto">
            <a:xfrm>
              <a:off x="7456944" y="4857976"/>
              <a:ext cx="53270" cy="32458"/>
            </a:xfrm>
            <a:custGeom>
              <a:avLst/>
              <a:gdLst>
                <a:gd name="T0" fmla="*/ 1 w 36"/>
                <a:gd name="T1" fmla="*/ 1 h 27"/>
                <a:gd name="T2" fmla="*/ 0 w 36"/>
                <a:gd name="T3" fmla="*/ 1 h 27"/>
                <a:gd name="T4" fmla="*/ 1 w 36"/>
                <a:gd name="T5" fmla="*/ 1 h 27"/>
                <a:gd name="T6" fmla="*/ 1 w 36"/>
                <a:gd name="T7" fmla="*/ 1 h 27"/>
                <a:gd name="T8" fmla="*/ 1 w 36"/>
                <a:gd name="T9" fmla="*/ 0 h 27"/>
                <a:gd name="T10" fmla="*/ 1 w 36"/>
                <a:gd name="T11" fmla="*/ 1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27"/>
                <a:gd name="T20" fmla="*/ 36 w 36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27">
                  <a:moveTo>
                    <a:pt x="1" y="8"/>
                  </a:moveTo>
                  <a:lnTo>
                    <a:pt x="0" y="15"/>
                  </a:lnTo>
                  <a:lnTo>
                    <a:pt x="30" y="27"/>
                  </a:lnTo>
                  <a:lnTo>
                    <a:pt x="36" y="11"/>
                  </a:lnTo>
                  <a:lnTo>
                    <a:pt x="5" y="0"/>
                  </a:lnTo>
                  <a:lnTo>
                    <a:pt x="1" y="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33" name="Freeform 829"/>
            <p:cNvSpPr>
              <a:spLocks/>
            </p:cNvSpPr>
            <p:nvPr/>
          </p:nvSpPr>
          <p:spPr bwMode="auto">
            <a:xfrm>
              <a:off x="6700494" y="4277548"/>
              <a:ext cx="46878" cy="30548"/>
            </a:xfrm>
            <a:custGeom>
              <a:avLst/>
              <a:gdLst>
                <a:gd name="T0" fmla="*/ 1 w 32"/>
                <a:gd name="T1" fmla="*/ 1 h 27"/>
                <a:gd name="T2" fmla="*/ 1 w 32"/>
                <a:gd name="T3" fmla="*/ 1 h 27"/>
                <a:gd name="T4" fmla="*/ 1 w 32"/>
                <a:gd name="T5" fmla="*/ 0 h 27"/>
                <a:gd name="T6" fmla="*/ 0 w 32"/>
                <a:gd name="T7" fmla="*/ 1 h 27"/>
                <a:gd name="T8" fmla="*/ 1 w 32"/>
                <a:gd name="T9" fmla="*/ 1 h 27"/>
                <a:gd name="T10" fmla="*/ 1 w 32"/>
                <a:gd name="T11" fmla="*/ 1 h 27"/>
                <a:gd name="T12" fmla="*/ 1 w 32"/>
                <a:gd name="T13" fmla="*/ 1 h 27"/>
                <a:gd name="T14" fmla="*/ 1 w 32"/>
                <a:gd name="T15" fmla="*/ 1 h 27"/>
                <a:gd name="T16" fmla="*/ 1 w 32"/>
                <a:gd name="T17" fmla="*/ 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7"/>
                <a:gd name="T29" fmla="*/ 32 w 3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7">
                  <a:moveTo>
                    <a:pt x="30" y="11"/>
                  </a:moveTo>
                  <a:lnTo>
                    <a:pt x="32" y="13"/>
                  </a:lnTo>
                  <a:lnTo>
                    <a:pt x="7" y="0"/>
                  </a:lnTo>
                  <a:lnTo>
                    <a:pt x="0" y="13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30" y="1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34" name="Freeform 830"/>
            <p:cNvSpPr>
              <a:spLocks/>
            </p:cNvSpPr>
            <p:nvPr/>
          </p:nvSpPr>
          <p:spPr bwMode="auto">
            <a:xfrm>
              <a:off x="6736718" y="4289004"/>
              <a:ext cx="132113" cy="53460"/>
            </a:xfrm>
            <a:custGeom>
              <a:avLst/>
              <a:gdLst>
                <a:gd name="T0" fmla="*/ 1 w 96"/>
                <a:gd name="T1" fmla="*/ 1 h 44"/>
                <a:gd name="T2" fmla="*/ 1 w 96"/>
                <a:gd name="T3" fmla="*/ 1 h 44"/>
                <a:gd name="T4" fmla="*/ 1 w 96"/>
                <a:gd name="T5" fmla="*/ 0 h 44"/>
                <a:gd name="T6" fmla="*/ 0 w 96"/>
                <a:gd name="T7" fmla="*/ 1 h 44"/>
                <a:gd name="T8" fmla="*/ 1 w 96"/>
                <a:gd name="T9" fmla="*/ 1 h 44"/>
                <a:gd name="T10" fmla="*/ 1 w 96"/>
                <a:gd name="T11" fmla="*/ 1 h 44"/>
                <a:gd name="T12" fmla="*/ 1 w 96"/>
                <a:gd name="T13" fmla="*/ 1 h 44"/>
                <a:gd name="T14" fmla="*/ 1 w 96"/>
                <a:gd name="T15" fmla="*/ 1 h 44"/>
                <a:gd name="T16" fmla="*/ 1 w 96"/>
                <a:gd name="T17" fmla="*/ 1 h 44"/>
                <a:gd name="T18" fmla="*/ 1 w 96"/>
                <a:gd name="T19" fmla="*/ 1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6"/>
                <a:gd name="T31" fmla="*/ 0 h 44"/>
                <a:gd name="T32" fmla="*/ 96 w 96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6" h="44">
                  <a:moveTo>
                    <a:pt x="92" y="29"/>
                  </a:moveTo>
                  <a:lnTo>
                    <a:pt x="96" y="29"/>
                  </a:lnTo>
                  <a:lnTo>
                    <a:pt x="3" y="0"/>
                  </a:lnTo>
                  <a:lnTo>
                    <a:pt x="0" y="16"/>
                  </a:lnTo>
                  <a:lnTo>
                    <a:pt x="90" y="44"/>
                  </a:lnTo>
                  <a:lnTo>
                    <a:pt x="94" y="44"/>
                  </a:lnTo>
                  <a:lnTo>
                    <a:pt x="90" y="44"/>
                  </a:lnTo>
                  <a:lnTo>
                    <a:pt x="92" y="44"/>
                  </a:lnTo>
                  <a:lnTo>
                    <a:pt x="94" y="44"/>
                  </a:lnTo>
                  <a:lnTo>
                    <a:pt x="92" y="2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35" name="Freeform 831"/>
            <p:cNvSpPr>
              <a:spLocks/>
            </p:cNvSpPr>
            <p:nvPr/>
          </p:nvSpPr>
          <p:spPr bwMode="auto">
            <a:xfrm>
              <a:off x="6864569" y="4319553"/>
              <a:ext cx="31963" cy="22912"/>
            </a:xfrm>
            <a:custGeom>
              <a:avLst/>
              <a:gdLst>
                <a:gd name="T0" fmla="*/ 1 w 25"/>
                <a:gd name="T1" fmla="*/ 0 h 19"/>
                <a:gd name="T2" fmla="*/ 0 w 25"/>
                <a:gd name="T3" fmla="*/ 1 h 19"/>
                <a:gd name="T4" fmla="*/ 1 w 25"/>
                <a:gd name="T5" fmla="*/ 1 h 19"/>
                <a:gd name="T6" fmla="*/ 1 w 25"/>
                <a:gd name="T7" fmla="*/ 1 h 19"/>
                <a:gd name="T8" fmla="*/ 1 w 25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9"/>
                <a:gd name="T17" fmla="*/ 25 w 25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9">
                  <a:moveTo>
                    <a:pt x="21" y="0"/>
                  </a:moveTo>
                  <a:lnTo>
                    <a:pt x="0" y="4"/>
                  </a:lnTo>
                  <a:lnTo>
                    <a:pt x="2" y="19"/>
                  </a:lnTo>
                  <a:lnTo>
                    <a:pt x="25" y="16"/>
                  </a:lnTo>
                  <a:lnTo>
                    <a:pt x="2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36" name="Freeform 832"/>
            <p:cNvSpPr>
              <a:spLocks/>
            </p:cNvSpPr>
            <p:nvPr/>
          </p:nvSpPr>
          <p:spPr bwMode="auto">
            <a:xfrm>
              <a:off x="6892269" y="4304278"/>
              <a:ext cx="72448" cy="34367"/>
            </a:xfrm>
            <a:custGeom>
              <a:avLst/>
              <a:gdLst>
                <a:gd name="T0" fmla="*/ 1 w 52"/>
                <a:gd name="T1" fmla="*/ 0 h 29"/>
                <a:gd name="T2" fmla="*/ 0 w 52"/>
                <a:gd name="T3" fmla="*/ 1 h 29"/>
                <a:gd name="T4" fmla="*/ 1 w 52"/>
                <a:gd name="T5" fmla="*/ 1 h 29"/>
                <a:gd name="T6" fmla="*/ 1 w 52"/>
                <a:gd name="T7" fmla="*/ 1 h 29"/>
                <a:gd name="T8" fmla="*/ 1 w 52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29"/>
                <a:gd name="T17" fmla="*/ 52 w 52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29">
                  <a:moveTo>
                    <a:pt x="48" y="0"/>
                  </a:moveTo>
                  <a:lnTo>
                    <a:pt x="0" y="13"/>
                  </a:lnTo>
                  <a:lnTo>
                    <a:pt x="4" y="29"/>
                  </a:lnTo>
                  <a:lnTo>
                    <a:pt x="52" y="15"/>
                  </a:lnTo>
                  <a:lnTo>
                    <a:pt x="48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37" name="Freeform 833"/>
            <p:cNvSpPr>
              <a:spLocks/>
            </p:cNvSpPr>
            <p:nvPr/>
          </p:nvSpPr>
          <p:spPr bwMode="auto">
            <a:xfrm>
              <a:off x="6960455" y="4277548"/>
              <a:ext cx="119327" cy="45824"/>
            </a:xfrm>
            <a:custGeom>
              <a:avLst/>
              <a:gdLst>
                <a:gd name="T0" fmla="*/ 1 w 88"/>
                <a:gd name="T1" fmla="*/ 0 h 38"/>
                <a:gd name="T2" fmla="*/ 1 w 88"/>
                <a:gd name="T3" fmla="*/ 0 h 38"/>
                <a:gd name="T4" fmla="*/ 0 w 88"/>
                <a:gd name="T5" fmla="*/ 1 h 38"/>
                <a:gd name="T6" fmla="*/ 1 w 88"/>
                <a:gd name="T7" fmla="*/ 1 h 38"/>
                <a:gd name="T8" fmla="*/ 1 w 88"/>
                <a:gd name="T9" fmla="*/ 1 h 38"/>
                <a:gd name="T10" fmla="*/ 1 w 88"/>
                <a:gd name="T11" fmla="*/ 1 h 38"/>
                <a:gd name="T12" fmla="*/ 1 w 88"/>
                <a:gd name="T13" fmla="*/ 1 h 38"/>
                <a:gd name="T14" fmla="*/ 1 w 88"/>
                <a:gd name="T15" fmla="*/ 1 h 38"/>
                <a:gd name="T16" fmla="*/ 1 w 88"/>
                <a:gd name="T17" fmla="*/ 0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"/>
                <a:gd name="T28" fmla="*/ 0 h 38"/>
                <a:gd name="T29" fmla="*/ 88 w 88"/>
                <a:gd name="T30" fmla="*/ 38 h 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" h="38">
                  <a:moveTo>
                    <a:pt x="79" y="0"/>
                  </a:moveTo>
                  <a:lnTo>
                    <a:pt x="80" y="0"/>
                  </a:lnTo>
                  <a:lnTo>
                    <a:pt x="0" y="23"/>
                  </a:lnTo>
                  <a:lnTo>
                    <a:pt x="4" y="38"/>
                  </a:lnTo>
                  <a:lnTo>
                    <a:pt x="86" y="15"/>
                  </a:lnTo>
                  <a:lnTo>
                    <a:pt x="88" y="13"/>
                  </a:lnTo>
                  <a:lnTo>
                    <a:pt x="86" y="15"/>
                  </a:lnTo>
                  <a:lnTo>
                    <a:pt x="88" y="13"/>
                  </a:lnTo>
                  <a:lnTo>
                    <a:pt x="79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38" name="Freeform 834"/>
            <p:cNvSpPr>
              <a:spLocks/>
            </p:cNvSpPr>
            <p:nvPr/>
          </p:nvSpPr>
          <p:spPr bwMode="auto">
            <a:xfrm>
              <a:off x="7071261" y="4252728"/>
              <a:ext cx="53270" cy="42005"/>
            </a:xfrm>
            <a:custGeom>
              <a:avLst/>
              <a:gdLst>
                <a:gd name="T0" fmla="*/ 1 w 40"/>
                <a:gd name="T1" fmla="*/ 0 h 34"/>
                <a:gd name="T2" fmla="*/ 1 w 40"/>
                <a:gd name="T3" fmla="*/ 1 h 34"/>
                <a:gd name="T4" fmla="*/ 0 w 40"/>
                <a:gd name="T5" fmla="*/ 1 h 34"/>
                <a:gd name="T6" fmla="*/ 1 w 40"/>
                <a:gd name="T7" fmla="*/ 1 h 34"/>
                <a:gd name="T8" fmla="*/ 1 w 40"/>
                <a:gd name="T9" fmla="*/ 1 h 34"/>
                <a:gd name="T10" fmla="*/ 1 w 40"/>
                <a:gd name="T11" fmla="*/ 1 h 34"/>
                <a:gd name="T12" fmla="*/ 1 w 40"/>
                <a:gd name="T13" fmla="*/ 0 h 34"/>
                <a:gd name="T14" fmla="*/ 1 w 40"/>
                <a:gd name="T15" fmla="*/ 0 h 34"/>
                <a:gd name="T16" fmla="*/ 1 w 40"/>
                <a:gd name="T17" fmla="*/ 1 h 34"/>
                <a:gd name="T18" fmla="*/ 1 w 40"/>
                <a:gd name="T19" fmla="*/ 0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34"/>
                <a:gd name="T32" fmla="*/ 40 w 40"/>
                <a:gd name="T33" fmla="*/ 34 h 3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34">
                  <a:moveTo>
                    <a:pt x="36" y="0"/>
                  </a:moveTo>
                  <a:lnTo>
                    <a:pt x="32" y="2"/>
                  </a:lnTo>
                  <a:lnTo>
                    <a:pt x="0" y="21"/>
                  </a:lnTo>
                  <a:lnTo>
                    <a:pt x="9" y="34"/>
                  </a:lnTo>
                  <a:lnTo>
                    <a:pt x="40" y="15"/>
                  </a:lnTo>
                  <a:lnTo>
                    <a:pt x="36" y="17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6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39" name="Freeform 835"/>
            <p:cNvSpPr>
              <a:spLocks/>
            </p:cNvSpPr>
            <p:nvPr/>
          </p:nvSpPr>
          <p:spPr bwMode="auto">
            <a:xfrm>
              <a:off x="7177804" y="4252728"/>
              <a:ext cx="51141" cy="19093"/>
            </a:xfrm>
            <a:custGeom>
              <a:avLst/>
              <a:gdLst>
                <a:gd name="T0" fmla="*/ 1 w 37"/>
                <a:gd name="T1" fmla="*/ 0 h 17"/>
                <a:gd name="T2" fmla="*/ 1 w 37"/>
                <a:gd name="T3" fmla="*/ 0 h 17"/>
                <a:gd name="T4" fmla="*/ 0 w 37"/>
                <a:gd name="T5" fmla="*/ 0 h 17"/>
                <a:gd name="T6" fmla="*/ 0 w 37"/>
                <a:gd name="T7" fmla="*/ 1 h 17"/>
                <a:gd name="T8" fmla="*/ 1 w 37"/>
                <a:gd name="T9" fmla="*/ 1 h 17"/>
                <a:gd name="T10" fmla="*/ 1 w 37"/>
                <a:gd name="T11" fmla="*/ 1 h 17"/>
                <a:gd name="T12" fmla="*/ 1 w 37"/>
                <a:gd name="T13" fmla="*/ 1 h 17"/>
                <a:gd name="T14" fmla="*/ 1 w 37"/>
                <a:gd name="T15" fmla="*/ 1 h 17"/>
                <a:gd name="T16" fmla="*/ 1 w 37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17"/>
                <a:gd name="T29" fmla="*/ 37 w 37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17">
                  <a:moveTo>
                    <a:pt x="31" y="0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40" name="Freeform 836"/>
            <p:cNvSpPr>
              <a:spLocks/>
            </p:cNvSpPr>
            <p:nvPr/>
          </p:nvSpPr>
          <p:spPr bwMode="auto">
            <a:xfrm>
              <a:off x="7220420" y="4243180"/>
              <a:ext cx="38355" cy="26731"/>
            </a:xfrm>
            <a:custGeom>
              <a:avLst/>
              <a:gdLst>
                <a:gd name="T0" fmla="*/ 1 w 31"/>
                <a:gd name="T1" fmla="*/ 1 h 23"/>
                <a:gd name="T2" fmla="*/ 1 w 31"/>
                <a:gd name="T3" fmla="*/ 0 h 23"/>
                <a:gd name="T4" fmla="*/ 0 w 31"/>
                <a:gd name="T5" fmla="*/ 1 h 23"/>
                <a:gd name="T6" fmla="*/ 1 w 31"/>
                <a:gd name="T7" fmla="*/ 1 h 23"/>
                <a:gd name="T8" fmla="*/ 1 w 31"/>
                <a:gd name="T9" fmla="*/ 1 h 23"/>
                <a:gd name="T10" fmla="*/ 1 w 31"/>
                <a:gd name="T11" fmla="*/ 1 h 23"/>
                <a:gd name="T12" fmla="*/ 1 w 31"/>
                <a:gd name="T13" fmla="*/ 1 h 23"/>
                <a:gd name="T14" fmla="*/ 1 w 31"/>
                <a:gd name="T15" fmla="*/ 0 h 23"/>
                <a:gd name="T16" fmla="*/ 1 w 31"/>
                <a:gd name="T17" fmla="*/ 0 h 23"/>
                <a:gd name="T18" fmla="*/ 1 w 31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3"/>
                <a:gd name="T32" fmla="*/ 31 w 3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3">
                  <a:moveTo>
                    <a:pt x="31" y="2"/>
                  </a:moveTo>
                  <a:lnTo>
                    <a:pt x="25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29" y="15"/>
                  </a:lnTo>
                  <a:lnTo>
                    <a:pt x="23" y="15"/>
                  </a:lnTo>
                  <a:lnTo>
                    <a:pt x="31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31" y="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41" name="Freeform 837"/>
            <p:cNvSpPr>
              <a:spLocks/>
            </p:cNvSpPr>
            <p:nvPr/>
          </p:nvSpPr>
          <p:spPr bwMode="auto">
            <a:xfrm>
              <a:off x="7250252" y="4243180"/>
              <a:ext cx="21309" cy="22912"/>
            </a:xfrm>
            <a:custGeom>
              <a:avLst/>
              <a:gdLst>
                <a:gd name="T0" fmla="*/ 1 w 15"/>
                <a:gd name="T1" fmla="*/ 1 h 17"/>
                <a:gd name="T2" fmla="*/ 1 w 15"/>
                <a:gd name="T3" fmla="*/ 1 h 17"/>
                <a:gd name="T4" fmla="*/ 1 w 15"/>
                <a:gd name="T5" fmla="*/ 0 h 17"/>
                <a:gd name="T6" fmla="*/ 0 w 15"/>
                <a:gd name="T7" fmla="*/ 1 h 17"/>
                <a:gd name="T8" fmla="*/ 1 w 15"/>
                <a:gd name="T9" fmla="*/ 1 h 17"/>
                <a:gd name="T10" fmla="*/ 1 w 15"/>
                <a:gd name="T11" fmla="*/ 1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7"/>
                <a:gd name="T20" fmla="*/ 15 w 15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7">
                  <a:moveTo>
                    <a:pt x="11" y="9"/>
                  </a:moveTo>
                  <a:lnTo>
                    <a:pt x="15" y="4"/>
                  </a:lnTo>
                  <a:lnTo>
                    <a:pt x="8" y="0"/>
                  </a:lnTo>
                  <a:lnTo>
                    <a:pt x="0" y="13"/>
                  </a:lnTo>
                  <a:lnTo>
                    <a:pt x="8" y="17"/>
                  </a:lnTo>
                  <a:lnTo>
                    <a:pt x="11" y="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42" name="Freeform 838"/>
            <p:cNvSpPr>
              <a:spLocks/>
            </p:cNvSpPr>
            <p:nvPr/>
          </p:nvSpPr>
          <p:spPr bwMode="auto">
            <a:xfrm>
              <a:off x="6376604" y="4220269"/>
              <a:ext cx="57533" cy="19093"/>
            </a:xfrm>
            <a:custGeom>
              <a:avLst/>
              <a:gdLst>
                <a:gd name="T0" fmla="*/ 1 w 42"/>
                <a:gd name="T1" fmla="*/ 0 h 17"/>
                <a:gd name="T2" fmla="*/ 0 w 42"/>
                <a:gd name="T3" fmla="*/ 0 h 17"/>
                <a:gd name="T4" fmla="*/ 0 w 42"/>
                <a:gd name="T5" fmla="*/ 1 h 17"/>
                <a:gd name="T6" fmla="*/ 1 w 42"/>
                <a:gd name="T7" fmla="*/ 1 h 17"/>
                <a:gd name="T8" fmla="*/ 1 w 42"/>
                <a:gd name="T9" fmla="*/ 1 h 17"/>
                <a:gd name="T10" fmla="*/ 1 w 42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17"/>
                <a:gd name="T20" fmla="*/ 42 w 42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17">
                  <a:moveTo>
                    <a:pt x="42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42" y="17"/>
                  </a:lnTo>
                  <a:lnTo>
                    <a:pt x="40" y="17"/>
                  </a:lnTo>
                  <a:lnTo>
                    <a:pt x="4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43" name="Freeform 839"/>
            <p:cNvSpPr>
              <a:spLocks/>
            </p:cNvSpPr>
            <p:nvPr/>
          </p:nvSpPr>
          <p:spPr bwMode="auto">
            <a:xfrm>
              <a:off x="6432006" y="4220269"/>
              <a:ext cx="70318" cy="22912"/>
            </a:xfrm>
            <a:custGeom>
              <a:avLst/>
              <a:gdLst>
                <a:gd name="T0" fmla="*/ 1 w 52"/>
                <a:gd name="T1" fmla="*/ 1 h 21"/>
                <a:gd name="T2" fmla="*/ 1 w 52"/>
                <a:gd name="T3" fmla="*/ 1 h 21"/>
                <a:gd name="T4" fmla="*/ 1 w 52"/>
                <a:gd name="T5" fmla="*/ 0 h 21"/>
                <a:gd name="T6" fmla="*/ 0 w 52"/>
                <a:gd name="T7" fmla="*/ 1 h 21"/>
                <a:gd name="T8" fmla="*/ 1 w 52"/>
                <a:gd name="T9" fmla="*/ 1 h 21"/>
                <a:gd name="T10" fmla="*/ 1 w 52"/>
                <a:gd name="T11" fmla="*/ 1 h 21"/>
                <a:gd name="T12" fmla="*/ 1 w 52"/>
                <a:gd name="T13" fmla="*/ 1 h 21"/>
                <a:gd name="T14" fmla="*/ 1 w 52"/>
                <a:gd name="T15" fmla="*/ 1 h 21"/>
                <a:gd name="T16" fmla="*/ 1 w 52"/>
                <a:gd name="T17" fmla="*/ 1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21"/>
                <a:gd name="T29" fmla="*/ 52 w 52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21">
                  <a:moveTo>
                    <a:pt x="52" y="6"/>
                  </a:moveTo>
                  <a:lnTo>
                    <a:pt x="50" y="6"/>
                  </a:lnTo>
                  <a:lnTo>
                    <a:pt x="2" y="0"/>
                  </a:lnTo>
                  <a:lnTo>
                    <a:pt x="0" y="17"/>
                  </a:lnTo>
                  <a:lnTo>
                    <a:pt x="50" y="21"/>
                  </a:lnTo>
                  <a:lnTo>
                    <a:pt x="48" y="21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44" name="Freeform 840"/>
            <p:cNvSpPr>
              <a:spLocks/>
            </p:cNvSpPr>
            <p:nvPr/>
          </p:nvSpPr>
          <p:spPr bwMode="auto">
            <a:xfrm>
              <a:off x="6495931" y="4227908"/>
              <a:ext cx="87365" cy="28640"/>
            </a:xfrm>
            <a:custGeom>
              <a:avLst/>
              <a:gdLst>
                <a:gd name="T0" fmla="*/ 1 w 61"/>
                <a:gd name="T1" fmla="*/ 1 h 24"/>
                <a:gd name="T2" fmla="*/ 1 w 61"/>
                <a:gd name="T3" fmla="*/ 1 h 24"/>
                <a:gd name="T4" fmla="*/ 1 w 61"/>
                <a:gd name="T5" fmla="*/ 0 h 24"/>
                <a:gd name="T6" fmla="*/ 0 w 61"/>
                <a:gd name="T7" fmla="*/ 1 h 24"/>
                <a:gd name="T8" fmla="*/ 1 w 61"/>
                <a:gd name="T9" fmla="*/ 1 h 24"/>
                <a:gd name="T10" fmla="*/ 1 w 61"/>
                <a:gd name="T11" fmla="*/ 1 h 24"/>
                <a:gd name="T12" fmla="*/ 1 w 61"/>
                <a:gd name="T13" fmla="*/ 1 h 24"/>
                <a:gd name="T14" fmla="*/ 1 w 61"/>
                <a:gd name="T15" fmla="*/ 1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1"/>
                <a:gd name="T25" fmla="*/ 0 h 24"/>
                <a:gd name="T26" fmla="*/ 61 w 61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1" h="24">
                  <a:moveTo>
                    <a:pt x="61" y="9"/>
                  </a:moveTo>
                  <a:lnTo>
                    <a:pt x="59" y="9"/>
                  </a:lnTo>
                  <a:lnTo>
                    <a:pt x="4" y="0"/>
                  </a:lnTo>
                  <a:lnTo>
                    <a:pt x="0" y="15"/>
                  </a:lnTo>
                  <a:lnTo>
                    <a:pt x="58" y="24"/>
                  </a:lnTo>
                  <a:lnTo>
                    <a:pt x="61" y="9"/>
                  </a:lnTo>
                  <a:lnTo>
                    <a:pt x="59" y="9"/>
                  </a:lnTo>
                  <a:lnTo>
                    <a:pt x="61" y="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45" name="Freeform 841"/>
            <p:cNvSpPr>
              <a:spLocks/>
            </p:cNvSpPr>
            <p:nvPr/>
          </p:nvSpPr>
          <p:spPr bwMode="auto">
            <a:xfrm>
              <a:off x="6576905" y="4237452"/>
              <a:ext cx="89496" cy="38186"/>
            </a:xfrm>
            <a:custGeom>
              <a:avLst/>
              <a:gdLst>
                <a:gd name="T0" fmla="*/ 1 w 65"/>
                <a:gd name="T1" fmla="*/ 1 h 31"/>
                <a:gd name="T2" fmla="*/ 1 w 65"/>
                <a:gd name="T3" fmla="*/ 1 h 31"/>
                <a:gd name="T4" fmla="*/ 1 w 65"/>
                <a:gd name="T5" fmla="*/ 0 h 31"/>
                <a:gd name="T6" fmla="*/ 0 w 65"/>
                <a:gd name="T7" fmla="*/ 1 h 31"/>
                <a:gd name="T8" fmla="*/ 1 w 65"/>
                <a:gd name="T9" fmla="*/ 1 h 31"/>
                <a:gd name="T10" fmla="*/ 1 w 65"/>
                <a:gd name="T11" fmla="*/ 1 h 31"/>
                <a:gd name="T12" fmla="*/ 1 w 65"/>
                <a:gd name="T13" fmla="*/ 1 h 31"/>
                <a:gd name="T14" fmla="*/ 1 w 65"/>
                <a:gd name="T15" fmla="*/ 1 h 31"/>
                <a:gd name="T16" fmla="*/ 1 w 65"/>
                <a:gd name="T17" fmla="*/ 1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5"/>
                <a:gd name="T28" fmla="*/ 0 h 31"/>
                <a:gd name="T29" fmla="*/ 65 w 65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5" h="31">
                  <a:moveTo>
                    <a:pt x="65" y="15"/>
                  </a:moveTo>
                  <a:lnTo>
                    <a:pt x="63" y="15"/>
                  </a:lnTo>
                  <a:lnTo>
                    <a:pt x="3" y="0"/>
                  </a:lnTo>
                  <a:lnTo>
                    <a:pt x="0" y="15"/>
                  </a:lnTo>
                  <a:lnTo>
                    <a:pt x="59" y="31"/>
                  </a:lnTo>
                  <a:lnTo>
                    <a:pt x="57" y="31"/>
                  </a:lnTo>
                  <a:lnTo>
                    <a:pt x="65" y="15"/>
                  </a:lnTo>
                  <a:lnTo>
                    <a:pt x="63" y="15"/>
                  </a:lnTo>
                  <a:lnTo>
                    <a:pt x="65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46" name="Freeform 842"/>
            <p:cNvSpPr>
              <a:spLocks/>
            </p:cNvSpPr>
            <p:nvPr/>
          </p:nvSpPr>
          <p:spPr bwMode="auto">
            <a:xfrm>
              <a:off x="6655746" y="4256545"/>
              <a:ext cx="53270" cy="38186"/>
            </a:xfrm>
            <a:custGeom>
              <a:avLst/>
              <a:gdLst>
                <a:gd name="T0" fmla="*/ 1 w 40"/>
                <a:gd name="T1" fmla="*/ 1 h 31"/>
                <a:gd name="T2" fmla="*/ 1 w 40"/>
                <a:gd name="T3" fmla="*/ 1 h 31"/>
                <a:gd name="T4" fmla="*/ 1 w 40"/>
                <a:gd name="T5" fmla="*/ 0 h 31"/>
                <a:gd name="T6" fmla="*/ 0 w 40"/>
                <a:gd name="T7" fmla="*/ 1 h 31"/>
                <a:gd name="T8" fmla="*/ 1 w 40"/>
                <a:gd name="T9" fmla="*/ 1 h 31"/>
                <a:gd name="T10" fmla="*/ 1 w 40"/>
                <a:gd name="T11" fmla="*/ 1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31"/>
                <a:gd name="T20" fmla="*/ 40 w 40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31">
                  <a:moveTo>
                    <a:pt x="37" y="25"/>
                  </a:moveTo>
                  <a:lnTo>
                    <a:pt x="40" y="1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33" y="31"/>
                  </a:lnTo>
                  <a:lnTo>
                    <a:pt x="37" y="2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47" name="Freeform 843"/>
            <p:cNvSpPr>
              <a:spLocks/>
            </p:cNvSpPr>
            <p:nvPr/>
          </p:nvSpPr>
          <p:spPr bwMode="auto">
            <a:xfrm>
              <a:off x="5824716" y="3840317"/>
              <a:ext cx="51141" cy="87829"/>
            </a:xfrm>
            <a:custGeom>
              <a:avLst/>
              <a:gdLst>
                <a:gd name="T0" fmla="*/ 0 w 36"/>
                <a:gd name="T1" fmla="*/ 1 h 71"/>
                <a:gd name="T2" fmla="*/ 1 w 36"/>
                <a:gd name="T3" fmla="*/ 1 h 71"/>
                <a:gd name="T4" fmla="*/ 1 w 36"/>
                <a:gd name="T5" fmla="*/ 1 h 71"/>
                <a:gd name="T6" fmla="*/ 1 w 36"/>
                <a:gd name="T7" fmla="*/ 0 h 71"/>
                <a:gd name="T8" fmla="*/ 0 w 36"/>
                <a:gd name="T9" fmla="*/ 1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71"/>
                <a:gd name="T17" fmla="*/ 36 w 36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71">
                  <a:moveTo>
                    <a:pt x="0" y="4"/>
                  </a:moveTo>
                  <a:lnTo>
                    <a:pt x="21" y="71"/>
                  </a:lnTo>
                  <a:lnTo>
                    <a:pt x="36" y="67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48" name="Freeform 844"/>
            <p:cNvSpPr>
              <a:spLocks/>
            </p:cNvSpPr>
            <p:nvPr/>
          </p:nvSpPr>
          <p:spPr bwMode="auto">
            <a:xfrm>
              <a:off x="5805537" y="3794494"/>
              <a:ext cx="40487" cy="53460"/>
            </a:xfrm>
            <a:custGeom>
              <a:avLst/>
              <a:gdLst>
                <a:gd name="T0" fmla="*/ 0 w 31"/>
                <a:gd name="T1" fmla="*/ 1 h 44"/>
                <a:gd name="T2" fmla="*/ 1 w 31"/>
                <a:gd name="T3" fmla="*/ 1 h 44"/>
                <a:gd name="T4" fmla="*/ 1 w 31"/>
                <a:gd name="T5" fmla="*/ 1 h 44"/>
                <a:gd name="T6" fmla="*/ 1 w 31"/>
                <a:gd name="T7" fmla="*/ 0 h 44"/>
                <a:gd name="T8" fmla="*/ 0 w 31"/>
                <a:gd name="T9" fmla="*/ 1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44"/>
                <a:gd name="T17" fmla="*/ 31 w 3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44">
                  <a:moveTo>
                    <a:pt x="0" y="6"/>
                  </a:moveTo>
                  <a:lnTo>
                    <a:pt x="16" y="44"/>
                  </a:lnTo>
                  <a:lnTo>
                    <a:pt x="31" y="40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49" name="Freeform 845"/>
            <p:cNvSpPr>
              <a:spLocks/>
            </p:cNvSpPr>
            <p:nvPr/>
          </p:nvSpPr>
          <p:spPr bwMode="auto">
            <a:xfrm>
              <a:off x="5786362" y="3762036"/>
              <a:ext cx="38355" cy="40096"/>
            </a:xfrm>
            <a:custGeom>
              <a:avLst/>
              <a:gdLst>
                <a:gd name="T0" fmla="*/ 1 w 27"/>
                <a:gd name="T1" fmla="*/ 0 h 37"/>
                <a:gd name="T2" fmla="*/ 1 w 27"/>
                <a:gd name="T3" fmla="*/ 1 h 37"/>
                <a:gd name="T4" fmla="*/ 1 w 27"/>
                <a:gd name="T5" fmla="*/ 1 h 37"/>
                <a:gd name="T6" fmla="*/ 1 w 27"/>
                <a:gd name="T7" fmla="*/ 1 h 37"/>
                <a:gd name="T8" fmla="*/ 1 w 27"/>
                <a:gd name="T9" fmla="*/ 1 h 37"/>
                <a:gd name="T10" fmla="*/ 1 w 27"/>
                <a:gd name="T11" fmla="*/ 1 h 37"/>
                <a:gd name="T12" fmla="*/ 1 w 27"/>
                <a:gd name="T13" fmla="*/ 0 h 37"/>
                <a:gd name="T14" fmla="*/ 0 w 27"/>
                <a:gd name="T15" fmla="*/ 1 h 37"/>
                <a:gd name="T16" fmla="*/ 1 w 27"/>
                <a:gd name="T17" fmla="*/ 1 h 37"/>
                <a:gd name="T18" fmla="*/ 1 w 27"/>
                <a:gd name="T19" fmla="*/ 0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7"/>
                <a:gd name="T32" fmla="*/ 27 w 27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7">
                  <a:moveTo>
                    <a:pt x="3" y="0"/>
                  </a:moveTo>
                  <a:lnTo>
                    <a:pt x="2" y="8"/>
                  </a:lnTo>
                  <a:lnTo>
                    <a:pt x="11" y="37"/>
                  </a:lnTo>
                  <a:lnTo>
                    <a:pt x="27" y="31"/>
                  </a:lnTo>
                  <a:lnTo>
                    <a:pt x="17" y="2"/>
                  </a:lnTo>
                  <a:lnTo>
                    <a:pt x="15" y="10"/>
                  </a:lnTo>
                  <a:lnTo>
                    <a:pt x="3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3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50" name="Freeform 846"/>
            <p:cNvSpPr>
              <a:spLocks/>
            </p:cNvSpPr>
            <p:nvPr/>
          </p:nvSpPr>
          <p:spPr bwMode="auto">
            <a:xfrm>
              <a:off x="5794883" y="3744852"/>
              <a:ext cx="23439" cy="26731"/>
            </a:xfrm>
            <a:custGeom>
              <a:avLst/>
              <a:gdLst>
                <a:gd name="T0" fmla="*/ 1 w 20"/>
                <a:gd name="T1" fmla="*/ 0 h 19"/>
                <a:gd name="T2" fmla="*/ 1 w 20"/>
                <a:gd name="T3" fmla="*/ 0 h 19"/>
                <a:gd name="T4" fmla="*/ 0 w 20"/>
                <a:gd name="T5" fmla="*/ 1 h 19"/>
                <a:gd name="T6" fmla="*/ 1 w 20"/>
                <a:gd name="T7" fmla="*/ 1 h 19"/>
                <a:gd name="T8" fmla="*/ 1 w 20"/>
                <a:gd name="T9" fmla="*/ 1 h 19"/>
                <a:gd name="T10" fmla="*/ 1 w 20"/>
                <a:gd name="T11" fmla="*/ 1 h 19"/>
                <a:gd name="T12" fmla="*/ 1 w 20"/>
                <a:gd name="T13" fmla="*/ 0 h 19"/>
                <a:gd name="T14" fmla="*/ 1 w 20"/>
                <a:gd name="T15" fmla="*/ 0 h 19"/>
                <a:gd name="T16" fmla="*/ 1 w 20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19"/>
                <a:gd name="T29" fmla="*/ 20 w 20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19">
                  <a:moveTo>
                    <a:pt x="10" y="0"/>
                  </a:moveTo>
                  <a:lnTo>
                    <a:pt x="8" y="0"/>
                  </a:lnTo>
                  <a:lnTo>
                    <a:pt x="0" y="9"/>
                  </a:lnTo>
                  <a:lnTo>
                    <a:pt x="12" y="19"/>
                  </a:lnTo>
                  <a:lnTo>
                    <a:pt x="20" y="11"/>
                  </a:lnTo>
                  <a:lnTo>
                    <a:pt x="18" y="13"/>
                  </a:lnTo>
                  <a:lnTo>
                    <a:pt x="10" y="0"/>
                  </a:lnTo>
                  <a:lnTo>
                    <a:pt x="8" y="0"/>
                  </a:lnTo>
                  <a:lnTo>
                    <a:pt x="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51" name="Freeform 847"/>
            <p:cNvSpPr>
              <a:spLocks/>
            </p:cNvSpPr>
            <p:nvPr/>
          </p:nvSpPr>
          <p:spPr bwMode="auto">
            <a:xfrm>
              <a:off x="5805537" y="3735307"/>
              <a:ext cx="27702" cy="26731"/>
            </a:xfrm>
            <a:custGeom>
              <a:avLst/>
              <a:gdLst>
                <a:gd name="T0" fmla="*/ 1 w 19"/>
                <a:gd name="T1" fmla="*/ 1 h 25"/>
                <a:gd name="T2" fmla="*/ 1 w 19"/>
                <a:gd name="T3" fmla="*/ 1 h 25"/>
                <a:gd name="T4" fmla="*/ 0 w 19"/>
                <a:gd name="T5" fmla="*/ 1 h 25"/>
                <a:gd name="T6" fmla="*/ 1 w 19"/>
                <a:gd name="T7" fmla="*/ 1 h 25"/>
                <a:gd name="T8" fmla="*/ 1 w 19"/>
                <a:gd name="T9" fmla="*/ 1 h 25"/>
                <a:gd name="T10" fmla="*/ 1 w 19"/>
                <a:gd name="T11" fmla="*/ 1 h 25"/>
                <a:gd name="T12" fmla="*/ 1 w 19"/>
                <a:gd name="T13" fmla="*/ 1 h 25"/>
                <a:gd name="T14" fmla="*/ 1 w 19"/>
                <a:gd name="T15" fmla="*/ 0 h 25"/>
                <a:gd name="T16" fmla="*/ 1 w 19"/>
                <a:gd name="T17" fmla="*/ 1 h 25"/>
                <a:gd name="T18" fmla="*/ 1 w 19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19" y="2"/>
                  </a:moveTo>
                  <a:lnTo>
                    <a:pt x="12" y="4"/>
                  </a:lnTo>
                  <a:lnTo>
                    <a:pt x="0" y="12"/>
                  </a:lnTo>
                  <a:lnTo>
                    <a:pt x="8" y="25"/>
                  </a:lnTo>
                  <a:lnTo>
                    <a:pt x="19" y="17"/>
                  </a:lnTo>
                  <a:lnTo>
                    <a:pt x="12" y="17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2" y="4"/>
                  </a:lnTo>
                  <a:lnTo>
                    <a:pt x="19" y="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52" name="Freeform 848"/>
            <p:cNvSpPr>
              <a:spLocks/>
            </p:cNvSpPr>
            <p:nvPr/>
          </p:nvSpPr>
          <p:spPr bwMode="auto">
            <a:xfrm>
              <a:off x="5824716" y="3737214"/>
              <a:ext cx="34094" cy="24821"/>
            </a:xfrm>
            <a:custGeom>
              <a:avLst/>
              <a:gdLst>
                <a:gd name="T0" fmla="*/ 1 w 25"/>
                <a:gd name="T1" fmla="*/ 1 h 23"/>
                <a:gd name="T2" fmla="*/ 1 w 25"/>
                <a:gd name="T3" fmla="*/ 1 h 23"/>
                <a:gd name="T4" fmla="*/ 1 w 25"/>
                <a:gd name="T5" fmla="*/ 0 h 23"/>
                <a:gd name="T6" fmla="*/ 0 w 25"/>
                <a:gd name="T7" fmla="*/ 1 h 23"/>
                <a:gd name="T8" fmla="*/ 1 w 25"/>
                <a:gd name="T9" fmla="*/ 1 h 23"/>
                <a:gd name="T10" fmla="*/ 1 w 25"/>
                <a:gd name="T11" fmla="*/ 1 h 23"/>
                <a:gd name="T12" fmla="*/ 1 w 25"/>
                <a:gd name="T13" fmla="*/ 1 h 23"/>
                <a:gd name="T14" fmla="*/ 1 w 25"/>
                <a:gd name="T15" fmla="*/ 1 h 23"/>
                <a:gd name="T16" fmla="*/ 1 w 25"/>
                <a:gd name="T17" fmla="*/ 1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3"/>
                <a:gd name="T29" fmla="*/ 25 w 25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3">
                  <a:moveTo>
                    <a:pt x="25" y="10"/>
                  </a:moveTo>
                  <a:lnTo>
                    <a:pt x="23" y="10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5" y="23"/>
                  </a:lnTo>
                  <a:lnTo>
                    <a:pt x="13" y="21"/>
                  </a:lnTo>
                  <a:lnTo>
                    <a:pt x="25" y="10"/>
                  </a:lnTo>
                  <a:lnTo>
                    <a:pt x="23" y="10"/>
                  </a:lnTo>
                  <a:lnTo>
                    <a:pt x="25" y="1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53" name="Freeform 849"/>
            <p:cNvSpPr>
              <a:spLocks/>
            </p:cNvSpPr>
            <p:nvPr/>
          </p:nvSpPr>
          <p:spPr bwMode="auto">
            <a:xfrm>
              <a:off x="5843894" y="3744852"/>
              <a:ext cx="72448" cy="64917"/>
            </a:xfrm>
            <a:custGeom>
              <a:avLst/>
              <a:gdLst>
                <a:gd name="T0" fmla="*/ 1 w 56"/>
                <a:gd name="T1" fmla="*/ 1 h 53"/>
                <a:gd name="T2" fmla="*/ 1 w 56"/>
                <a:gd name="T3" fmla="*/ 1 h 53"/>
                <a:gd name="T4" fmla="*/ 1 w 56"/>
                <a:gd name="T5" fmla="*/ 0 h 53"/>
                <a:gd name="T6" fmla="*/ 0 w 56"/>
                <a:gd name="T7" fmla="*/ 1 h 53"/>
                <a:gd name="T8" fmla="*/ 1 w 56"/>
                <a:gd name="T9" fmla="*/ 1 h 53"/>
                <a:gd name="T10" fmla="*/ 1 w 56"/>
                <a:gd name="T11" fmla="*/ 1 h 53"/>
                <a:gd name="T12" fmla="*/ 1 w 56"/>
                <a:gd name="T13" fmla="*/ 1 h 53"/>
                <a:gd name="T14" fmla="*/ 1 w 56"/>
                <a:gd name="T15" fmla="*/ 1 h 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53"/>
                <a:gd name="T26" fmla="*/ 56 w 56"/>
                <a:gd name="T27" fmla="*/ 53 h 5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53">
                  <a:moveTo>
                    <a:pt x="56" y="44"/>
                  </a:moveTo>
                  <a:lnTo>
                    <a:pt x="56" y="42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44" y="53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6" y="4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54" name="Freeform 850"/>
            <p:cNvSpPr>
              <a:spLocks/>
            </p:cNvSpPr>
            <p:nvPr/>
          </p:nvSpPr>
          <p:spPr bwMode="auto">
            <a:xfrm>
              <a:off x="5899296" y="3800222"/>
              <a:ext cx="74581" cy="66826"/>
            </a:xfrm>
            <a:custGeom>
              <a:avLst/>
              <a:gdLst>
                <a:gd name="T0" fmla="*/ 1 w 52"/>
                <a:gd name="T1" fmla="*/ 1 h 57"/>
                <a:gd name="T2" fmla="*/ 1 w 52"/>
                <a:gd name="T3" fmla="*/ 1 h 57"/>
                <a:gd name="T4" fmla="*/ 1 w 52"/>
                <a:gd name="T5" fmla="*/ 0 h 57"/>
                <a:gd name="T6" fmla="*/ 0 w 52"/>
                <a:gd name="T7" fmla="*/ 1 h 57"/>
                <a:gd name="T8" fmla="*/ 1 w 52"/>
                <a:gd name="T9" fmla="*/ 1 h 57"/>
                <a:gd name="T10" fmla="*/ 1 w 52"/>
                <a:gd name="T11" fmla="*/ 1 h 57"/>
                <a:gd name="T12" fmla="*/ 1 w 52"/>
                <a:gd name="T13" fmla="*/ 1 h 57"/>
                <a:gd name="T14" fmla="*/ 1 w 52"/>
                <a:gd name="T15" fmla="*/ 1 h 57"/>
                <a:gd name="T16" fmla="*/ 1 w 52"/>
                <a:gd name="T17" fmla="*/ 1 h 57"/>
                <a:gd name="T18" fmla="*/ 1 w 52"/>
                <a:gd name="T19" fmla="*/ 1 h 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2"/>
                <a:gd name="T31" fmla="*/ 0 h 57"/>
                <a:gd name="T32" fmla="*/ 52 w 52"/>
                <a:gd name="T33" fmla="*/ 57 h 5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2" h="57">
                  <a:moveTo>
                    <a:pt x="46" y="42"/>
                  </a:moveTo>
                  <a:lnTo>
                    <a:pt x="52" y="44"/>
                  </a:lnTo>
                  <a:lnTo>
                    <a:pt x="12" y="0"/>
                  </a:lnTo>
                  <a:lnTo>
                    <a:pt x="0" y="9"/>
                  </a:lnTo>
                  <a:lnTo>
                    <a:pt x="39" y="55"/>
                  </a:lnTo>
                  <a:lnTo>
                    <a:pt x="44" y="57"/>
                  </a:lnTo>
                  <a:lnTo>
                    <a:pt x="39" y="55"/>
                  </a:lnTo>
                  <a:lnTo>
                    <a:pt x="40" y="57"/>
                  </a:lnTo>
                  <a:lnTo>
                    <a:pt x="44" y="57"/>
                  </a:lnTo>
                  <a:lnTo>
                    <a:pt x="46" y="4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55" name="Freeform 851"/>
            <p:cNvSpPr>
              <a:spLocks/>
            </p:cNvSpPr>
            <p:nvPr/>
          </p:nvSpPr>
          <p:spPr bwMode="auto">
            <a:xfrm>
              <a:off x="5965353" y="3849865"/>
              <a:ext cx="29831" cy="19093"/>
            </a:xfrm>
            <a:custGeom>
              <a:avLst/>
              <a:gdLst>
                <a:gd name="T0" fmla="*/ 1 w 25"/>
                <a:gd name="T1" fmla="*/ 1 h 17"/>
                <a:gd name="T2" fmla="*/ 1 w 25"/>
                <a:gd name="T3" fmla="*/ 1 h 17"/>
                <a:gd name="T4" fmla="*/ 1 w 25"/>
                <a:gd name="T5" fmla="*/ 0 h 17"/>
                <a:gd name="T6" fmla="*/ 0 w 25"/>
                <a:gd name="T7" fmla="*/ 1 h 17"/>
                <a:gd name="T8" fmla="*/ 1 w 25"/>
                <a:gd name="T9" fmla="*/ 1 h 17"/>
                <a:gd name="T10" fmla="*/ 1 w 25"/>
                <a:gd name="T11" fmla="*/ 1 h 17"/>
                <a:gd name="T12" fmla="*/ 1 w 25"/>
                <a:gd name="T13" fmla="*/ 1 h 17"/>
                <a:gd name="T14" fmla="*/ 1 w 25"/>
                <a:gd name="T15" fmla="*/ 1 h 17"/>
                <a:gd name="T16" fmla="*/ 1 w 25"/>
                <a:gd name="T17" fmla="*/ 1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17"/>
                <a:gd name="T29" fmla="*/ 25 w 25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17">
                  <a:moveTo>
                    <a:pt x="21" y="2"/>
                  </a:moveTo>
                  <a:lnTo>
                    <a:pt x="25" y="2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1" y="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56" name="Freeform 852"/>
            <p:cNvSpPr>
              <a:spLocks/>
            </p:cNvSpPr>
            <p:nvPr/>
          </p:nvSpPr>
          <p:spPr bwMode="auto">
            <a:xfrm>
              <a:off x="5993053" y="3847955"/>
              <a:ext cx="29831" cy="21002"/>
            </a:xfrm>
            <a:custGeom>
              <a:avLst/>
              <a:gdLst>
                <a:gd name="T0" fmla="*/ 1 w 22"/>
                <a:gd name="T1" fmla="*/ 0 h 19"/>
                <a:gd name="T2" fmla="*/ 1 w 22"/>
                <a:gd name="T3" fmla="*/ 0 h 19"/>
                <a:gd name="T4" fmla="*/ 0 w 22"/>
                <a:gd name="T5" fmla="*/ 1 h 19"/>
                <a:gd name="T6" fmla="*/ 1 w 22"/>
                <a:gd name="T7" fmla="*/ 1 h 19"/>
                <a:gd name="T8" fmla="*/ 1 w 22"/>
                <a:gd name="T9" fmla="*/ 1 h 19"/>
                <a:gd name="T10" fmla="*/ 1 w 22"/>
                <a:gd name="T11" fmla="*/ 1 h 19"/>
                <a:gd name="T12" fmla="*/ 1 w 22"/>
                <a:gd name="T13" fmla="*/ 0 h 19"/>
                <a:gd name="T14" fmla="*/ 1 w 22"/>
                <a:gd name="T15" fmla="*/ 0 h 19"/>
                <a:gd name="T16" fmla="*/ 1 w 22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19"/>
                <a:gd name="T29" fmla="*/ 22 w 2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19">
                  <a:moveTo>
                    <a:pt x="22" y="0"/>
                  </a:moveTo>
                  <a:lnTo>
                    <a:pt x="20" y="0"/>
                  </a:lnTo>
                  <a:lnTo>
                    <a:pt x="0" y="4"/>
                  </a:lnTo>
                  <a:lnTo>
                    <a:pt x="4" y="19"/>
                  </a:lnTo>
                  <a:lnTo>
                    <a:pt x="22" y="15"/>
                  </a:lnTo>
                  <a:lnTo>
                    <a:pt x="20" y="15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57" name="Freeform 853"/>
            <p:cNvSpPr>
              <a:spLocks/>
            </p:cNvSpPr>
            <p:nvPr/>
          </p:nvSpPr>
          <p:spPr bwMode="auto">
            <a:xfrm>
              <a:off x="6020755" y="3847955"/>
              <a:ext cx="34094" cy="21002"/>
            </a:xfrm>
            <a:custGeom>
              <a:avLst/>
              <a:gdLst>
                <a:gd name="T0" fmla="*/ 1 w 25"/>
                <a:gd name="T1" fmla="*/ 1 h 19"/>
                <a:gd name="T2" fmla="*/ 1 w 25"/>
                <a:gd name="T3" fmla="*/ 1 h 19"/>
                <a:gd name="T4" fmla="*/ 1 w 25"/>
                <a:gd name="T5" fmla="*/ 0 h 19"/>
                <a:gd name="T6" fmla="*/ 0 w 25"/>
                <a:gd name="T7" fmla="*/ 1 h 19"/>
                <a:gd name="T8" fmla="*/ 1 w 25"/>
                <a:gd name="T9" fmla="*/ 1 h 19"/>
                <a:gd name="T10" fmla="*/ 1 w 25"/>
                <a:gd name="T11" fmla="*/ 1 h 19"/>
                <a:gd name="T12" fmla="*/ 1 w 25"/>
                <a:gd name="T13" fmla="*/ 1 h 19"/>
                <a:gd name="T14" fmla="*/ 1 w 25"/>
                <a:gd name="T15" fmla="*/ 1 h 19"/>
                <a:gd name="T16" fmla="*/ 1 w 25"/>
                <a:gd name="T17" fmla="*/ 1 h 19"/>
                <a:gd name="T18" fmla="*/ 1 w 25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19"/>
                <a:gd name="T32" fmla="*/ 25 w 2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19">
                  <a:moveTo>
                    <a:pt x="25" y="6"/>
                  </a:moveTo>
                  <a:lnTo>
                    <a:pt x="19" y="2"/>
                  </a:lnTo>
                  <a:lnTo>
                    <a:pt x="2" y="0"/>
                  </a:lnTo>
                  <a:lnTo>
                    <a:pt x="0" y="15"/>
                  </a:lnTo>
                  <a:lnTo>
                    <a:pt x="17" y="19"/>
                  </a:lnTo>
                  <a:lnTo>
                    <a:pt x="13" y="15"/>
                  </a:lnTo>
                  <a:lnTo>
                    <a:pt x="25" y="6"/>
                  </a:lnTo>
                  <a:lnTo>
                    <a:pt x="23" y="4"/>
                  </a:lnTo>
                  <a:lnTo>
                    <a:pt x="19" y="2"/>
                  </a:lnTo>
                  <a:lnTo>
                    <a:pt x="25" y="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58" name="Freeform 854"/>
            <p:cNvSpPr>
              <a:spLocks/>
            </p:cNvSpPr>
            <p:nvPr/>
          </p:nvSpPr>
          <p:spPr bwMode="auto">
            <a:xfrm>
              <a:off x="6039932" y="3855592"/>
              <a:ext cx="91626" cy="91646"/>
            </a:xfrm>
            <a:custGeom>
              <a:avLst/>
              <a:gdLst>
                <a:gd name="T0" fmla="*/ 1 w 69"/>
                <a:gd name="T1" fmla="*/ 1 h 80"/>
                <a:gd name="T2" fmla="*/ 1 w 69"/>
                <a:gd name="T3" fmla="*/ 0 h 80"/>
                <a:gd name="T4" fmla="*/ 0 w 69"/>
                <a:gd name="T5" fmla="*/ 1 h 80"/>
                <a:gd name="T6" fmla="*/ 1 w 69"/>
                <a:gd name="T7" fmla="*/ 1 h 80"/>
                <a:gd name="T8" fmla="*/ 1 w 69"/>
                <a:gd name="T9" fmla="*/ 1 h 80"/>
                <a:gd name="T10" fmla="*/ 1 w 69"/>
                <a:gd name="T11" fmla="*/ 1 h 80"/>
                <a:gd name="T12" fmla="*/ 1 w 69"/>
                <a:gd name="T13" fmla="*/ 1 h 80"/>
                <a:gd name="T14" fmla="*/ 1 w 69"/>
                <a:gd name="T15" fmla="*/ 1 h 80"/>
                <a:gd name="T16" fmla="*/ 1 w 69"/>
                <a:gd name="T17" fmla="*/ 1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"/>
                <a:gd name="T28" fmla="*/ 0 h 80"/>
                <a:gd name="T29" fmla="*/ 69 w 69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" h="80">
                  <a:moveTo>
                    <a:pt x="69" y="69"/>
                  </a:moveTo>
                  <a:lnTo>
                    <a:pt x="12" y="0"/>
                  </a:lnTo>
                  <a:lnTo>
                    <a:pt x="0" y="9"/>
                  </a:lnTo>
                  <a:lnTo>
                    <a:pt x="56" y="79"/>
                  </a:lnTo>
                  <a:lnTo>
                    <a:pt x="58" y="80"/>
                  </a:lnTo>
                  <a:lnTo>
                    <a:pt x="56" y="79"/>
                  </a:lnTo>
                  <a:lnTo>
                    <a:pt x="58" y="79"/>
                  </a:lnTo>
                  <a:lnTo>
                    <a:pt x="58" y="80"/>
                  </a:lnTo>
                  <a:lnTo>
                    <a:pt x="69" y="6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59" name="Freeform 855"/>
            <p:cNvSpPr>
              <a:spLocks/>
            </p:cNvSpPr>
            <p:nvPr/>
          </p:nvSpPr>
          <p:spPr bwMode="auto">
            <a:xfrm>
              <a:off x="6112380" y="3933873"/>
              <a:ext cx="125720" cy="106922"/>
            </a:xfrm>
            <a:custGeom>
              <a:avLst/>
              <a:gdLst>
                <a:gd name="T0" fmla="*/ 1 w 88"/>
                <a:gd name="T1" fmla="*/ 1 h 90"/>
                <a:gd name="T2" fmla="*/ 1 w 88"/>
                <a:gd name="T3" fmla="*/ 1 h 90"/>
                <a:gd name="T4" fmla="*/ 1 w 88"/>
                <a:gd name="T5" fmla="*/ 0 h 90"/>
                <a:gd name="T6" fmla="*/ 0 w 88"/>
                <a:gd name="T7" fmla="*/ 1 h 90"/>
                <a:gd name="T8" fmla="*/ 1 w 88"/>
                <a:gd name="T9" fmla="*/ 1 h 90"/>
                <a:gd name="T10" fmla="*/ 1 w 88"/>
                <a:gd name="T11" fmla="*/ 1 h 90"/>
                <a:gd name="T12" fmla="*/ 1 w 88"/>
                <a:gd name="T13" fmla="*/ 1 h 90"/>
                <a:gd name="T14" fmla="*/ 1 w 88"/>
                <a:gd name="T15" fmla="*/ 1 h 9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90"/>
                <a:gd name="T26" fmla="*/ 88 w 88"/>
                <a:gd name="T27" fmla="*/ 90 h 9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90">
                  <a:moveTo>
                    <a:pt x="88" y="81"/>
                  </a:moveTo>
                  <a:lnTo>
                    <a:pt x="86" y="81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74" y="90"/>
                  </a:lnTo>
                  <a:lnTo>
                    <a:pt x="88" y="81"/>
                  </a:lnTo>
                  <a:lnTo>
                    <a:pt x="86" y="81"/>
                  </a:lnTo>
                  <a:lnTo>
                    <a:pt x="88" y="8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60" name="Freeform 856"/>
            <p:cNvSpPr>
              <a:spLocks/>
            </p:cNvSpPr>
            <p:nvPr/>
          </p:nvSpPr>
          <p:spPr bwMode="auto">
            <a:xfrm>
              <a:off x="6216793" y="4031248"/>
              <a:ext cx="166205" cy="206206"/>
            </a:xfrm>
            <a:custGeom>
              <a:avLst/>
              <a:gdLst>
                <a:gd name="T0" fmla="*/ 1 w 119"/>
                <a:gd name="T1" fmla="*/ 1 h 174"/>
                <a:gd name="T2" fmla="*/ 1 w 119"/>
                <a:gd name="T3" fmla="*/ 1 h 174"/>
                <a:gd name="T4" fmla="*/ 1 w 119"/>
                <a:gd name="T5" fmla="*/ 0 h 174"/>
                <a:gd name="T6" fmla="*/ 0 w 119"/>
                <a:gd name="T7" fmla="*/ 1 h 174"/>
                <a:gd name="T8" fmla="*/ 1 w 119"/>
                <a:gd name="T9" fmla="*/ 1 h 174"/>
                <a:gd name="T10" fmla="*/ 1 w 119"/>
                <a:gd name="T11" fmla="*/ 1 h 1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9"/>
                <a:gd name="T19" fmla="*/ 0 h 174"/>
                <a:gd name="T20" fmla="*/ 119 w 119"/>
                <a:gd name="T21" fmla="*/ 174 h 17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9" h="174">
                  <a:moveTo>
                    <a:pt x="114" y="170"/>
                  </a:moveTo>
                  <a:lnTo>
                    <a:pt x="119" y="165"/>
                  </a:lnTo>
                  <a:lnTo>
                    <a:pt x="14" y="0"/>
                  </a:lnTo>
                  <a:lnTo>
                    <a:pt x="0" y="9"/>
                  </a:lnTo>
                  <a:lnTo>
                    <a:pt x="106" y="174"/>
                  </a:lnTo>
                  <a:lnTo>
                    <a:pt x="114" y="17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61" name="Freeform 857"/>
            <p:cNvSpPr>
              <a:spLocks/>
            </p:cNvSpPr>
            <p:nvPr/>
          </p:nvSpPr>
          <p:spPr bwMode="auto">
            <a:xfrm>
              <a:off x="5147107" y="3723852"/>
              <a:ext cx="59663" cy="38186"/>
            </a:xfrm>
            <a:custGeom>
              <a:avLst/>
              <a:gdLst>
                <a:gd name="T0" fmla="*/ 1 w 42"/>
                <a:gd name="T1" fmla="*/ 1 h 33"/>
                <a:gd name="T2" fmla="*/ 1 w 42"/>
                <a:gd name="T3" fmla="*/ 1 h 33"/>
                <a:gd name="T4" fmla="*/ 1 w 42"/>
                <a:gd name="T5" fmla="*/ 0 h 33"/>
                <a:gd name="T6" fmla="*/ 0 w 42"/>
                <a:gd name="T7" fmla="*/ 1 h 33"/>
                <a:gd name="T8" fmla="*/ 1 w 42"/>
                <a:gd name="T9" fmla="*/ 1 h 33"/>
                <a:gd name="T10" fmla="*/ 1 w 42"/>
                <a:gd name="T11" fmla="*/ 1 h 33"/>
                <a:gd name="T12" fmla="*/ 1 w 42"/>
                <a:gd name="T13" fmla="*/ 1 h 33"/>
                <a:gd name="T14" fmla="*/ 1 w 42"/>
                <a:gd name="T15" fmla="*/ 1 h 33"/>
                <a:gd name="T16" fmla="*/ 1 w 42"/>
                <a:gd name="T17" fmla="*/ 1 h 33"/>
                <a:gd name="T18" fmla="*/ 1 w 42"/>
                <a:gd name="T19" fmla="*/ 1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33"/>
                <a:gd name="T32" fmla="*/ 42 w 42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33">
                  <a:moveTo>
                    <a:pt x="40" y="16"/>
                  </a:moveTo>
                  <a:lnTo>
                    <a:pt x="42" y="18"/>
                  </a:lnTo>
                  <a:lnTo>
                    <a:pt x="6" y="0"/>
                  </a:lnTo>
                  <a:lnTo>
                    <a:pt x="0" y="16"/>
                  </a:lnTo>
                  <a:lnTo>
                    <a:pt x="37" y="31"/>
                  </a:lnTo>
                  <a:lnTo>
                    <a:pt x="39" y="33"/>
                  </a:lnTo>
                  <a:lnTo>
                    <a:pt x="37" y="31"/>
                  </a:lnTo>
                  <a:lnTo>
                    <a:pt x="37" y="33"/>
                  </a:lnTo>
                  <a:lnTo>
                    <a:pt x="39" y="33"/>
                  </a:lnTo>
                  <a:lnTo>
                    <a:pt x="40" y="1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62" name="Freeform 858"/>
            <p:cNvSpPr>
              <a:spLocks/>
            </p:cNvSpPr>
            <p:nvPr/>
          </p:nvSpPr>
          <p:spPr bwMode="auto">
            <a:xfrm>
              <a:off x="5204641" y="3742943"/>
              <a:ext cx="112935" cy="32458"/>
            </a:xfrm>
            <a:custGeom>
              <a:avLst/>
              <a:gdLst>
                <a:gd name="T0" fmla="*/ 1 w 86"/>
                <a:gd name="T1" fmla="*/ 1 h 29"/>
                <a:gd name="T2" fmla="*/ 1 w 86"/>
                <a:gd name="T3" fmla="*/ 0 h 29"/>
                <a:gd name="T4" fmla="*/ 0 w 86"/>
                <a:gd name="T5" fmla="*/ 1 h 29"/>
                <a:gd name="T6" fmla="*/ 1 w 86"/>
                <a:gd name="T7" fmla="*/ 1 h 29"/>
                <a:gd name="T8" fmla="*/ 1 w 86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29"/>
                <a:gd name="T17" fmla="*/ 86 w 86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29">
                  <a:moveTo>
                    <a:pt x="86" y="11"/>
                  </a:moveTo>
                  <a:lnTo>
                    <a:pt x="1" y="0"/>
                  </a:lnTo>
                  <a:lnTo>
                    <a:pt x="0" y="17"/>
                  </a:lnTo>
                  <a:lnTo>
                    <a:pt x="84" y="29"/>
                  </a:lnTo>
                  <a:lnTo>
                    <a:pt x="86" y="1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63" name="Freeform 859"/>
            <p:cNvSpPr>
              <a:spLocks/>
            </p:cNvSpPr>
            <p:nvPr/>
          </p:nvSpPr>
          <p:spPr bwMode="auto">
            <a:xfrm>
              <a:off x="5315443" y="3756308"/>
              <a:ext cx="87365" cy="26731"/>
            </a:xfrm>
            <a:custGeom>
              <a:avLst/>
              <a:gdLst>
                <a:gd name="T0" fmla="*/ 1 w 61"/>
                <a:gd name="T1" fmla="*/ 1 h 23"/>
                <a:gd name="T2" fmla="*/ 1 w 61"/>
                <a:gd name="T3" fmla="*/ 1 h 23"/>
                <a:gd name="T4" fmla="*/ 1 w 61"/>
                <a:gd name="T5" fmla="*/ 0 h 23"/>
                <a:gd name="T6" fmla="*/ 0 w 61"/>
                <a:gd name="T7" fmla="*/ 1 h 23"/>
                <a:gd name="T8" fmla="*/ 1 w 61"/>
                <a:gd name="T9" fmla="*/ 1 h 23"/>
                <a:gd name="T10" fmla="*/ 1 w 61"/>
                <a:gd name="T11" fmla="*/ 1 h 23"/>
                <a:gd name="T12" fmla="*/ 1 w 61"/>
                <a:gd name="T13" fmla="*/ 1 h 23"/>
                <a:gd name="T14" fmla="*/ 1 w 61"/>
                <a:gd name="T15" fmla="*/ 1 h 23"/>
                <a:gd name="T16" fmla="*/ 1 w 61"/>
                <a:gd name="T17" fmla="*/ 1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23"/>
                <a:gd name="T29" fmla="*/ 61 w 61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23">
                  <a:moveTo>
                    <a:pt x="61" y="8"/>
                  </a:moveTo>
                  <a:lnTo>
                    <a:pt x="60" y="8"/>
                  </a:lnTo>
                  <a:lnTo>
                    <a:pt x="2" y="0"/>
                  </a:lnTo>
                  <a:lnTo>
                    <a:pt x="0" y="18"/>
                  </a:lnTo>
                  <a:lnTo>
                    <a:pt x="58" y="23"/>
                  </a:lnTo>
                  <a:lnTo>
                    <a:pt x="56" y="23"/>
                  </a:lnTo>
                  <a:lnTo>
                    <a:pt x="61" y="8"/>
                  </a:lnTo>
                  <a:lnTo>
                    <a:pt x="60" y="8"/>
                  </a:lnTo>
                  <a:lnTo>
                    <a:pt x="61" y="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64" name="Freeform 860"/>
            <p:cNvSpPr>
              <a:spLocks/>
            </p:cNvSpPr>
            <p:nvPr/>
          </p:nvSpPr>
          <p:spPr bwMode="auto">
            <a:xfrm>
              <a:off x="5394284" y="3763947"/>
              <a:ext cx="119327" cy="53460"/>
            </a:xfrm>
            <a:custGeom>
              <a:avLst/>
              <a:gdLst>
                <a:gd name="T0" fmla="*/ 1 w 88"/>
                <a:gd name="T1" fmla="*/ 1 h 44"/>
                <a:gd name="T2" fmla="*/ 1 w 88"/>
                <a:gd name="T3" fmla="*/ 1 h 44"/>
                <a:gd name="T4" fmla="*/ 1 w 88"/>
                <a:gd name="T5" fmla="*/ 0 h 44"/>
                <a:gd name="T6" fmla="*/ 0 w 88"/>
                <a:gd name="T7" fmla="*/ 1 h 44"/>
                <a:gd name="T8" fmla="*/ 1 w 88"/>
                <a:gd name="T9" fmla="*/ 1 h 44"/>
                <a:gd name="T10" fmla="*/ 1 w 88"/>
                <a:gd name="T11" fmla="*/ 1 h 44"/>
                <a:gd name="T12" fmla="*/ 1 w 88"/>
                <a:gd name="T13" fmla="*/ 1 h 44"/>
                <a:gd name="T14" fmla="*/ 1 w 88"/>
                <a:gd name="T15" fmla="*/ 1 h 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44"/>
                <a:gd name="T26" fmla="*/ 88 w 88"/>
                <a:gd name="T27" fmla="*/ 44 h 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44">
                  <a:moveTo>
                    <a:pt x="88" y="29"/>
                  </a:moveTo>
                  <a:lnTo>
                    <a:pt x="86" y="29"/>
                  </a:lnTo>
                  <a:lnTo>
                    <a:pt x="5" y="0"/>
                  </a:lnTo>
                  <a:lnTo>
                    <a:pt x="0" y="15"/>
                  </a:lnTo>
                  <a:lnTo>
                    <a:pt x="82" y="44"/>
                  </a:lnTo>
                  <a:lnTo>
                    <a:pt x="88" y="29"/>
                  </a:lnTo>
                  <a:lnTo>
                    <a:pt x="86" y="29"/>
                  </a:lnTo>
                  <a:lnTo>
                    <a:pt x="88" y="2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65" name="Freeform 861"/>
            <p:cNvSpPr>
              <a:spLocks/>
            </p:cNvSpPr>
            <p:nvPr/>
          </p:nvSpPr>
          <p:spPr bwMode="auto">
            <a:xfrm>
              <a:off x="5509352" y="3800222"/>
              <a:ext cx="110805" cy="55370"/>
            </a:xfrm>
            <a:custGeom>
              <a:avLst/>
              <a:gdLst>
                <a:gd name="T0" fmla="*/ 1 w 83"/>
                <a:gd name="T1" fmla="*/ 1 h 46"/>
                <a:gd name="T2" fmla="*/ 1 w 83"/>
                <a:gd name="T3" fmla="*/ 0 h 46"/>
                <a:gd name="T4" fmla="*/ 0 w 83"/>
                <a:gd name="T5" fmla="*/ 1 h 46"/>
                <a:gd name="T6" fmla="*/ 1 w 83"/>
                <a:gd name="T7" fmla="*/ 1 h 46"/>
                <a:gd name="T8" fmla="*/ 1 w 83"/>
                <a:gd name="T9" fmla="*/ 1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46"/>
                <a:gd name="T17" fmla="*/ 83 w 83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46">
                  <a:moveTo>
                    <a:pt x="83" y="31"/>
                  </a:moveTo>
                  <a:lnTo>
                    <a:pt x="6" y="0"/>
                  </a:lnTo>
                  <a:lnTo>
                    <a:pt x="0" y="15"/>
                  </a:lnTo>
                  <a:lnTo>
                    <a:pt x="77" y="46"/>
                  </a:lnTo>
                  <a:lnTo>
                    <a:pt x="83" y="3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66" name="Freeform 862"/>
            <p:cNvSpPr>
              <a:spLocks/>
            </p:cNvSpPr>
            <p:nvPr/>
          </p:nvSpPr>
          <p:spPr bwMode="auto">
            <a:xfrm>
              <a:off x="5611631" y="3836499"/>
              <a:ext cx="153420" cy="63007"/>
            </a:xfrm>
            <a:custGeom>
              <a:avLst/>
              <a:gdLst>
                <a:gd name="T0" fmla="*/ 1 w 109"/>
                <a:gd name="T1" fmla="*/ 1 h 55"/>
                <a:gd name="T2" fmla="*/ 1 w 109"/>
                <a:gd name="T3" fmla="*/ 0 h 55"/>
                <a:gd name="T4" fmla="*/ 0 w 109"/>
                <a:gd name="T5" fmla="*/ 1 h 55"/>
                <a:gd name="T6" fmla="*/ 1 w 109"/>
                <a:gd name="T7" fmla="*/ 1 h 55"/>
                <a:gd name="T8" fmla="*/ 1 w 109"/>
                <a:gd name="T9" fmla="*/ 1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55"/>
                <a:gd name="T17" fmla="*/ 109 w 109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55">
                  <a:moveTo>
                    <a:pt x="109" y="40"/>
                  </a:moveTo>
                  <a:lnTo>
                    <a:pt x="6" y="0"/>
                  </a:lnTo>
                  <a:lnTo>
                    <a:pt x="0" y="15"/>
                  </a:lnTo>
                  <a:lnTo>
                    <a:pt x="104" y="55"/>
                  </a:lnTo>
                  <a:lnTo>
                    <a:pt x="109" y="4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67" name="Freeform 863"/>
            <p:cNvSpPr>
              <a:spLocks/>
            </p:cNvSpPr>
            <p:nvPr/>
          </p:nvSpPr>
          <p:spPr bwMode="auto">
            <a:xfrm>
              <a:off x="5754400" y="3884232"/>
              <a:ext cx="115066" cy="47733"/>
            </a:xfrm>
            <a:custGeom>
              <a:avLst/>
              <a:gdLst>
                <a:gd name="T0" fmla="*/ 1 w 80"/>
                <a:gd name="T1" fmla="*/ 1 h 42"/>
                <a:gd name="T2" fmla="*/ 1 w 80"/>
                <a:gd name="T3" fmla="*/ 1 h 42"/>
                <a:gd name="T4" fmla="*/ 1 w 80"/>
                <a:gd name="T5" fmla="*/ 0 h 42"/>
                <a:gd name="T6" fmla="*/ 0 w 80"/>
                <a:gd name="T7" fmla="*/ 1 h 42"/>
                <a:gd name="T8" fmla="*/ 1 w 80"/>
                <a:gd name="T9" fmla="*/ 1 h 42"/>
                <a:gd name="T10" fmla="*/ 1 w 80"/>
                <a:gd name="T11" fmla="*/ 1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"/>
                <a:gd name="T19" fmla="*/ 0 h 42"/>
                <a:gd name="T20" fmla="*/ 80 w 80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" h="42">
                  <a:moveTo>
                    <a:pt x="78" y="34"/>
                  </a:moveTo>
                  <a:lnTo>
                    <a:pt x="80" y="27"/>
                  </a:lnTo>
                  <a:lnTo>
                    <a:pt x="5" y="0"/>
                  </a:lnTo>
                  <a:lnTo>
                    <a:pt x="0" y="15"/>
                  </a:lnTo>
                  <a:lnTo>
                    <a:pt x="76" y="42"/>
                  </a:lnTo>
                  <a:lnTo>
                    <a:pt x="78" y="3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68" name="Freeform 864"/>
            <p:cNvSpPr>
              <a:spLocks/>
            </p:cNvSpPr>
            <p:nvPr/>
          </p:nvSpPr>
          <p:spPr bwMode="auto">
            <a:xfrm>
              <a:off x="4923368" y="3034593"/>
              <a:ext cx="49009" cy="76372"/>
            </a:xfrm>
            <a:custGeom>
              <a:avLst/>
              <a:gdLst>
                <a:gd name="T0" fmla="*/ 1 w 33"/>
                <a:gd name="T1" fmla="*/ 1 h 62"/>
                <a:gd name="T2" fmla="*/ 1 w 33"/>
                <a:gd name="T3" fmla="*/ 1 h 62"/>
                <a:gd name="T4" fmla="*/ 1 w 33"/>
                <a:gd name="T5" fmla="*/ 1 h 62"/>
                <a:gd name="T6" fmla="*/ 1 w 33"/>
                <a:gd name="T7" fmla="*/ 0 h 62"/>
                <a:gd name="T8" fmla="*/ 1 w 33"/>
                <a:gd name="T9" fmla="*/ 1 h 62"/>
                <a:gd name="T10" fmla="*/ 0 w 33"/>
                <a:gd name="T11" fmla="*/ 1 h 62"/>
                <a:gd name="T12" fmla="*/ 1 w 33"/>
                <a:gd name="T13" fmla="*/ 1 h 62"/>
                <a:gd name="T14" fmla="*/ 0 w 33"/>
                <a:gd name="T15" fmla="*/ 1 h 62"/>
                <a:gd name="T16" fmla="*/ 1 w 33"/>
                <a:gd name="T17" fmla="*/ 1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3"/>
                <a:gd name="T28" fmla="*/ 0 h 62"/>
                <a:gd name="T29" fmla="*/ 33 w 33"/>
                <a:gd name="T30" fmla="*/ 62 h 6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3" h="62">
                  <a:moveTo>
                    <a:pt x="17" y="60"/>
                  </a:moveTo>
                  <a:lnTo>
                    <a:pt x="17" y="62"/>
                  </a:lnTo>
                  <a:lnTo>
                    <a:pt x="33" y="4"/>
                  </a:lnTo>
                  <a:lnTo>
                    <a:pt x="15" y="0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17" y="6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69" name="Freeform 865"/>
            <p:cNvSpPr>
              <a:spLocks/>
            </p:cNvSpPr>
            <p:nvPr/>
          </p:nvSpPr>
          <p:spPr bwMode="auto">
            <a:xfrm>
              <a:off x="4912713" y="3105237"/>
              <a:ext cx="36224" cy="59189"/>
            </a:xfrm>
            <a:custGeom>
              <a:avLst/>
              <a:gdLst>
                <a:gd name="T0" fmla="*/ 1 w 25"/>
                <a:gd name="T1" fmla="*/ 1 h 52"/>
                <a:gd name="T2" fmla="*/ 1 w 25"/>
                <a:gd name="T3" fmla="*/ 1 h 52"/>
                <a:gd name="T4" fmla="*/ 1 w 25"/>
                <a:gd name="T5" fmla="*/ 1 h 52"/>
                <a:gd name="T6" fmla="*/ 1 w 25"/>
                <a:gd name="T7" fmla="*/ 0 h 52"/>
                <a:gd name="T8" fmla="*/ 0 w 25"/>
                <a:gd name="T9" fmla="*/ 1 h 52"/>
                <a:gd name="T10" fmla="*/ 0 w 25"/>
                <a:gd name="T11" fmla="*/ 1 h 52"/>
                <a:gd name="T12" fmla="*/ 0 w 25"/>
                <a:gd name="T13" fmla="*/ 1 h 52"/>
                <a:gd name="T14" fmla="*/ 0 w 25"/>
                <a:gd name="T15" fmla="*/ 1 h 52"/>
                <a:gd name="T16" fmla="*/ 1 w 25"/>
                <a:gd name="T17" fmla="*/ 1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52"/>
                <a:gd name="T29" fmla="*/ 25 w 25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52">
                  <a:moveTo>
                    <a:pt x="16" y="50"/>
                  </a:moveTo>
                  <a:lnTo>
                    <a:pt x="16" y="52"/>
                  </a:lnTo>
                  <a:lnTo>
                    <a:pt x="25" y="2"/>
                  </a:lnTo>
                  <a:lnTo>
                    <a:pt x="8" y="0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16" y="5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70" name="Freeform 866"/>
            <p:cNvSpPr>
              <a:spLocks/>
            </p:cNvSpPr>
            <p:nvPr/>
          </p:nvSpPr>
          <p:spPr bwMode="auto">
            <a:xfrm>
              <a:off x="4912713" y="3160607"/>
              <a:ext cx="25570" cy="45824"/>
            </a:xfrm>
            <a:custGeom>
              <a:avLst/>
              <a:gdLst>
                <a:gd name="T0" fmla="*/ 2 w 16"/>
                <a:gd name="T1" fmla="*/ 1 h 38"/>
                <a:gd name="T2" fmla="*/ 2 w 16"/>
                <a:gd name="T3" fmla="*/ 1 h 38"/>
                <a:gd name="T4" fmla="*/ 2 w 16"/>
                <a:gd name="T5" fmla="*/ 0 h 38"/>
                <a:gd name="T6" fmla="*/ 0 w 16"/>
                <a:gd name="T7" fmla="*/ 0 h 38"/>
                <a:gd name="T8" fmla="*/ 0 w 16"/>
                <a:gd name="T9" fmla="*/ 1 h 38"/>
                <a:gd name="T10" fmla="*/ 2 w 16"/>
                <a:gd name="T11" fmla="*/ 1 h 38"/>
                <a:gd name="T12" fmla="*/ 0 w 16"/>
                <a:gd name="T13" fmla="*/ 1 h 38"/>
                <a:gd name="T14" fmla="*/ 0 w 16"/>
                <a:gd name="T15" fmla="*/ 1 h 38"/>
                <a:gd name="T16" fmla="*/ 2 w 16"/>
                <a:gd name="T17" fmla="*/ 1 h 38"/>
                <a:gd name="T18" fmla="*/ 2 w 16"/>
                <a:gd name="T19" fmla="*/ 1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38"/>
                <a:gd name="T32" fmla="*/ 16 w 16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38">
                  <a:moveTo>
                    <a:pt x="6" y="23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8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8" y="38"/>
                  </a:lnTo>
                  <a:lnTo>
                    <a:pt x="6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71" name="Freeform 867"/>
            <p:cNvSpPr>
              <a:spLocks/>
            </p:cNvSpPr>
            <p:nvPr/>
          </p:nvSpPr>
          <p:spPr bwMode="auto">
            <a:xfrm>
              <a:off x="4921237" y="3181607"/>
              <a:ext cx="51141" cy="24821"/>
            </a:xfrm>
            <a:custGeom>
              <a:avLst/>
              <a:gdLst>
                <a:gd name="T0" fmla="*/ 1 w 35"/>
                <a:gd name="T1" fmla="*/ 0 h 21"/>
                <a:gd name="T2" fmla="*/ 0 w 35"/>
                <a:gd name="T3" fmla="*/ 1 h 21"/>
                <a:gd name="T4" fmla="*/ 1 w 35"/>
                <a:gd name="T5" fmla="*/ 1 h 21"/>
                <a:gd name="T6" fmla="*/ 1 w 35"/>
                <a:gd name="T7" fmla="*/ 1 h 21"/>
                <a:gd name="T8" fmla="*/ 1 w 35"/>
                <a:gd name="T9" fmla="*/ 1 h 21"/>
                <a:gd name="T10" fmla="*/ 1 w 35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"/>
                <a:gd name="T19" fmla="*/ 0 h 21"/>
                <a:gd name="T20" fmla="*/ 35 w 3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" h="21">
                  <a:moveTo>
                    <a:pt x="33" y="0"/>
                  </a:moveTo>
                  <a:lnTo>
                    <a:pt x="0" y="6"/>
                  </a:lnTo>
                  <a:lnTo>
                    <a:pt x="2" y="21"/>
                  </a:lnTo>
                  <a:lnTo>
                    <a:pt x="35" y="15"/>
                  </a:lnTo>
                  <a:lnTo>
                    <a:pt x="33" y="15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72" name="Freeform 868"/>
            <p:cNvSpPr>
              <a:spLocks/>
            </p:cNvSpPr>
            <p:nvPr/>
          </p:nvSpPr>
          <p:spPr bwMode="auto">
            <a:xfrm>
              <a:off x="4968116" y="3168244"/>
              <a:ext cx="53270" cy="30548"/>
            </a:xfrm>
            <a:custGeom>
              <a:avLst/>
              <a:gdLst>
                <a:gd name="T0" fmla="*/ 1 w 38"/>
                <a:gd name="T1" fmla="*/ 0 h 27"/>
                <a:gd name="T2" fmla="*/ 1 w 38"/>
                <a:gd name="T3" fmla="*/ 1 h 27"/>
                <a:gd name="T4" fmla="*/ 1 w 38"/>
                <a:gd name="T5" fmla="*/ 1 h 27"/>
                <a:gd name="T6" fmla="*/ 1 w 38"/>
                <a:gd name="T7" fmla="*/ 1 h 27"/>
                <a:gd name="T8" fmla="*/ 1 w 38"/>
                <a:gd name="T9" fmla="*/ 1 h 27"/>
                <a:gd name="T10" fmla="*/ 1 w 38"/>
                <a:gd name="T11" fmla="*/ 1 h 27"/>
                <a:gd name="T12" fmla="*/ 1 w 38"/>
                <a:gd name="T13" fmla="*/ 1 h 27"/>
                <a:gd name="T14" fmla="*/ 1 w 38"/>
                <a:gd name="T15" fmla="*/ 1 h 27"/>
                <a:gd name="T16" fmla="*/ 1 w 38"/>
                <a:gd name="T17" fmla="*/ 1 h 27"/>
                <a:gd name="T18" fmla="*/ 1 w 38"/>
                <a:gd name="T19" fmla="*/ 1 h 27"/>
                <a:gd name="T20" fmla="*/ 1 w 38"/>
                <a:gd name="T21" fmla="*/ 1 h 27"/>
                <a:gd name="T22" fmla="*/ 1 w 38"/>
                <a:gd name="T23" fmla="*/ 1 h 27"/>
                <a:gd name="T24" fmla="*/ 1 w 38"/>
                <a:gd name="T25" fmla="*/ 1 h 27"/>
                <a:gd name="T26" fmla="*/ 1 w 38"/>
                <a:gd name="T27" fmla="*/ 1 h 27"/>
                <a:gd name="T28" fmla="*/ 1 w 38"/>
                <a:gd name="T29" fmla="*/ 1 h 27"/>
                <a:gd name="T30" fmla="*/ 1 w 38"/>
                <a:gd name="T31" fmla="*/ 1 h 27"/>
                <a:gd name="T32" fmla="*/ 1 w 38"/>
                <a:gd name="T33" fmla="*/ 1 h 27"/>
                <a:gd name="T34" fmla="*/ 0 w 38"/>
                <a:gd name="T35" fmla="*/ 1 h 27"/>
                <a:gd name="T36" fmla="*/ 0 w 38"/>
                <a:gd name="T37" fmla="*/ 1 h 27"/>
                <a:gd name="T38" fmla="*/ 1 w 38"/>
                <a:gd name="T39" fmla="*/ 1 h 27"/>
                <a:gd name="T40" fmla="*/ 1 w 38"/>
                <a:gd name="T41" fmla="*/ 1 h 27"/>
                <a:gd name="T42" fmla="*/ 1 w 38"/>
                <a:gd name="T43" fmla="*/ 1 h 27"/>
                <a:gd name="T44" fmla="*/ 1 w 38"/>
                <a:gd name="T45" fmla="*/ 1 h 27"/>
                <a:gd name="T46" fmla="*/ 1 w 38"/>
                <a:gd name="T47" fmla="*/ 1 h 27"/>
                <a:gd name="T48" fmla="*/ 1 w 38"/>
                <a:gd name="T49" fmla="*/ 1 h 27"/>
                <a:gd name="T50" fmla="*/ 1 w 38"/>
                <a:gd name="T51" fmla="*/ 1 h 27"/>
                <a:gd name="T52" fmla="*/ 1 w 38"/>
                <a:gd name="T53" fmla="*/ 1 h 27"/>
                <a:gd name="T54" fmla="*/ 1 w 38"/>
                <a:gd name="T55" fmla="*/ 1 h 27"/>
                <a:gd name="T56" fmla="*/ 1 w 38"/>
                <a:gd name="T57" fmla="*/ 1 h 27"/>
                <a:gd name="T58" fmla="*/ 1 w 38"/>
                <a:gd name="T59" fmla="*/ 1 h 27"/>
                <a:gd name="T60" fmla="*/ 1 w 38"/>
                <a:gd name="T61" fmla="*/ 1 h 27"/>
                <a:gd name="T62" fmla="*/ 1 w 38"/>
                <a:gd name="T63" fmla="*/ 1 h 27"/>
                <a:gd name="T64" fmla="*/ 1 w 38"/>
                <a:gd name="T65" fmla="*/ 1 h 27"/>
                <a:gd name="T66" fmla="*/ 1 w 38"/>
                <a:gd name="T67" fmla="*/ 1 h 27"/>
                <a:gd name="T68" fmla="*/ 1 w 38"/>
                <a:gd name="T69" fmla="*/ 1 h 27"/>
                <a:gd name="T70" fmla="*/ 1 w 38"/>
                <a:gd name="T71" fmla="*/ 1 h 27"/>
                <a:gd name="T72" fmla="*/ 1 w 38"/>
                <a:gd name="T73" fmla="*/ 1 h 27"/>
                <a:gd name="T74" fmla="*/ 1 w 38"/>
                <a:gd name="T75" fmla="*/ 1 h 27"/>
                <a:gd name="T76" fmla="*/ 1 w 38"/>
                <a:gd name="T77" fmla="*/ 1 h 27"/>
                <a:gd name="T78" fmla="*/ 1 w 38"/>
                <a:gd name="T79" fmla="*/ 1 h 27"/>
                <a:gd name="T80" fmla="*/ 1 w 38"/>
                <a:gd name="T81" fmla="*/ 1 h 27"/>
                <a:gd name="T82" fmla="*/ 1 w 38"/>
                <a:gd name="T83" fmla="*/ 1 h 27"/>
                <a:gd name="T84" fmla="*/ 1 w 38"/>
                <a:gd name="T85" fmla="*/ 1 h 27"/>
                <a:gd name="T86" fmla="*/ 1 w 38"/>
                <a:gd name="T87" fmla="*/ 0 h 27"/>
                <a:gd name="T88" fmla="*/ 1 w 38"/>
                <a:gd name="T89" fmla="*/ 0 h 27"/>
                <a:gd name="T90" fmla="*/ 1 w 38"/>
                <a:gd name="T91" fmla="*/ 1 h 27"/>
                <a:gd name="T92" fmla="*/ 1 w 38"/>
                <a:gd name="T93" fmla="*/ 0 h 2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8"/>
                <a:gd name="T142" fmla="*/ 0 h 27"/>
                <a:gd name="T143" fmla="*/ 38 w 38"/>
                <a:gd name="T144" fmla="*/ 27 h 2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8" h="27">
                  <a:moveTo>
                    <a:pt x="30" y="0"/>
                  </a:moveTo>
                  <a:lnTo>
                    <a:pt x="27" y="2"/>
                  </a:lnTo>
                  <a:lnTo>
                    <a:pt x="25" y="2"/>
                  </a:lnTo>
                  <a:lnTo>
                    <a:pt x="25" y="4"/>
                  </a:lnTo>
                  <a:lnTo>
                    <a:pt x="23" y="4"/>
                  </a:lnTo>
                  <a:lnTo>
                    <a:pt x="21" y="4"/>
                  </a:lnTo>
                  <a:lnTo>
                    <a:pt x="21" y="6"/>
                  </a:lnTo>
                  <a:lnTo>
                    <a:pt x="19" y="6"/>
                  </a:lnTo>
                  <a:lnTo>
                    <a:pt x="17" y="6"/>
                  </a:lnTo>
                  <a:lnTo>
                    <a:pt x="15" y="8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27"/>
                  </a:lnTo>
                  <a:lnTo>
                    <a:pt x="2" y="27"/>
                  </a:lnTo>
                  <a:lnTo>
                    <a:pt x="4" y="27"/>
                  </a:lnTo>
                  <a:lnTo>
                    <a:pt x="5" y="27"/>
                  </a:lnTo>
                  <a:lnTo>
                    <a:pt x="7" y="27"/>
                  </a:lnTo>
                  <a:lnTo>
                    <a:pt x="9" y="27"/>
                  </a:lnTo>
                  <a:lnTo>
                    <a:pt x="9" y="25"/>
                  </a:lnTo>
                  <a:lnTo>
                    <a:pt x="11" y="25"/>
                  </a:lnTo>
                  <a:lnTo>
                    <a:pt x="13" y="25"/>
                  </a:lnTo>
                  <a:lnTo>
                    <a:pt x="15" y="25"/>
                  </a:lnTo>
                  <a:lnTo>
                    <a:pt x="15" y="23"/>
                  </a:lnTo>
                  <a:lnTo>
                    <a:pt x="17" y="23"/>
                  </a:lnTo>
                  <a:lnTo>
                    <a:pt x="19" y="23"/>
                  </a:lnTo>
                  <a:lnTo>
                    <a:pt x="21" y="22"/>
                  </a:lnTo>
                  <a:lnTo>
                    <a:pt x="23" y="22"/>
                  </a:lnTo>
                  <a:lnTo>
                    <a:pt x="25" y="22"/>
                  </a:lnTo>
                  <a:lnTo>
                    <a:pt x="27" y="20"/>
                  </a:lnTo>
                  <a:lnTo>
                    <a:pt x="28" y="20"/>
                  </a:lnTo>
                  <a:lnTo>
                    <a:pt x="30" y="20"/>
                  </a:lnTo>
                  <a:lnTo>
                    <a:pt x="30" y="18"/>
                  </a:lnTo>
                  <a:lnTo>
                    <a:pt x="32" y="18"/>
                  </a:lnTo>
                  <a:lnTo>
                    <a:pt x="34" y="16"/>
                  </a:lnTo>
                  <a:lnTo>
                    <a:pt x="36" y="16"/>
                  </a:lnTo>
                  <a:lnTo>
                    <a:pt x="38" y="14"/>
                  </a:lnTo>
                  <a:lnTo>
                    <a:pt x="34" y="16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73" name="Freeform 869"/>
            <p:cNvSpPr>
              <a:spLocks/>
            </p:cNvSpPr>
            <p:nvPr/>
          </p:nvSpPr>
          <p:spPr bwMode="auto">
            <a:xfrm>
              <a:off x="5010733" y="3160607"/>
              <a:ext cx="63926" cy="26731"/>
            </a:xfrm>
            <a:custGeom>
              <a:avLst/>
              <a:gdLst>
                <a:gd name="T0" fmla="*/ 1 w 46"/>
                <a:gd name="T1" fmla="*/ 1 h 23"/>
                <a:gd name="T2" fmla="*/ 1 w 46"/>
                <a:gd name="T3" fmla="*/ 0 h 23"/>
                <a:gd name="T4" fmla="*/ 0 w 46"/>
                <a:gd name="T5" fmla="*/ 1 h 23"/>
                <a:gd name="T6" fmla="*/ 1 w 46"/>
                <a:gd name="T7" fmla="*/ 1 h 23"/>
                <a:gd name="T8" fmla="*/ 1 w 46"/>
                <a:gd name="T9" fmla="*/ 1 h 23"/>
                <a:gd name="T10" fmla="*/ 1 w 46"/>
                <a:gd name="T11" fmla="*/ 1 h 23"/>
                <a:gd name="T12" fmla="*/ 1 w 46"/>
                <a:gd name="T13" fmla="*/ 1 h 23"/>
                <a:gd name="T14" fmla="*/ 1 w 46"/>
                <a:gd name="T15" fmla="*/ 0 h 23"/>
                <a:gd name="T16" fmla="*/ 1 w 46"/>
                <a:gd name="T17" fmla="*/ 0 h 23"/>
                <a:gd name="T18" fmla="*/ 1 w 46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23"/>
                <a:gd name="T32" fmla="*/ 46 w 46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23">
                  <a:moveTo>
                    <a:pt x="46" y="5"/>
                  </a:moveTo>
                  <a:lnTo>
                    <a:pt x="37" y="0"/>
                  </a:lnTo>
                  <a:lnTo>
                    <a:pt x="0" y="7"/>
                  </a:lnTo>
                  <a:lnTo>
                    <a:pt x="4" y="23"/>
                  </a:lnTo>
                  <a:lnTo>
                    <a:pt x="41" y="17"/>
                  </a:lnTo>
                  <a:lnTo>
                    <a:pt x="31" y="11"/>
                  </a:lnTo>
                  <a:lnTo>
                    <a:pt x="46" y="5"/>
                  </a:lnTo>
                  <a:lnTo>
                    <a:pt x="43" y="0"/>
                  </a:lnTo>
                  <a:lnTo>
                    <a:pt x="37" y="0"/>
                  </a:lnTo>
                  <a:lnTo>
                    <a:pt x="46" y="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74" name="Freeform 870"/>
            <p:cNvSpPr>
              <a:spLocks/>
            </p:cNvSpPr>
            <p:nvPr/>
          </p:nvSpPr>
          <p:spPr bwMode="auto">
            <a:xfrm>
              <a:off x="5053349" y="3168244"/>
              <a:ext cx="36224" cy="32458"/>
            </a:xfrm>
            <a:custGeom>
              <a:avLst/>
              <a:gdLst>
                <a:gd name="T0" fmla="*/ 1 w 27"/>
                <a:gd name="T1" fmla="*/ 1 h 31"/>
                <a:gd name="T2" fmla="*/ 1 w 27"/>
                <a:gd name="T3" fmla="*/ 0 h 31"/>
                <a:gd name="T4" fmla="*/ 0 w 27"/>
                <a:gd name="T5" fmla="*/ 1 h 31"/>
                <a:gd name="T6" fmla="*/ 1 w 27"/>
                <a:gd name="T7" fmla="*/ 1 h 31"/>
                <a:gd name="T8" fmla="*/ 1 w 27"/>
                <a:gd name="T9" fmla="*/ 1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1"/>
                <a:gd name="T17" fmla="*/ 27 w 27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1">
                  <a:moveTo>
                    <a:pt x="27" y="24"/>
                  </a:moveTo>
                  <a:lnTo>
                    <a:pt x="15" y="0"/>
                  </a:lnTo>
                  <a:lnTo>
                    <a:pt x="0" y="6"/>
                  </a:lnTo>
                  <a:lnTo>
                    <a:pt x="12" y="31"/>
                  </a:lnTo>
                  <a:lnTo>
                    <a:pt x="27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75" name="Freeform 871"/>
            <p:cNvSpPr>
              <a:spLocks/>
            </p:cNvSpPr>
            <p:nvPr/>
          </p:nvSpPr>
          <p:spPr bwMode="auto">
            <a:xfrm>
              <a:off x="5070396" y="3193064"/>
              <a:ext cx="44748" cy="57279"/>
            </a:xfrm>
            <a:custGeom>
              <a:avLst/>
              <a:gdLst>
                <a:gd name="T0" fmla="*/ 1 w 32"/>
                <a:gd name="T1" fmla="*/ 1 h 46"/>
                <a:gd name="T2" fmla="*/ 1 w 32"/>
                <a:gd name="T3" fmla="*/ 1 h 46"/>
                <a:gd name="T4" fmla="*/ 1 w 32"/>
                <a:gd name="T5" fmla="*/ 0 h 46"/>
                <a:gd name="T6" fmla="*/ 0 w 32"/>
                <a:gd name="T7" fmla="*/ 1 h 46"/>
                <a:gd name="T8" fmla="*/ 1 w 32"/>
                <a:gd name="T9" fmla="*/ 1 h 46"/>
                <a:gd name="T10" fmla="*/ 1 w 32"/>
                <a:gd name="T11" fmla="*/ 1 h 46"/>
                <a:gd name="T12" fmla="*/ 1 w 32"/>
                <a:gd name="T13" fmla="*/ 1 h 46"/>
                <a:gd name="T14" fmla="*/ 1 w 32"/>
                <a:gd name="T15" fmla="*/ 1 h 46"/>
                <a:gd name="T16" fmla="*/ 1 w 32"/>
                <a:gd name="T17" fmla="*/ 1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46"/>
                <a:gd name="T29" fmla="*/ 32 w 32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46">
                  <a:moveTo>
                    <a:pt x="30" y="36"/>
                  </a:moveTo>
                  <a:lnTo>
                    <a:pt x="32" y="38"/>
                  </a:lnTo>
                  <a:lnTo>
                    <a:pt x="15" y="0"/>
                  </a:lnTo>
                  <a:lnTo>
                    <a:pt x="0" y="7"/>
                  </a:lnTo>
                  <a:lnTo>
                    <a:pt x="17" y="44"/>
                  </a:lnTo>
                  <a:lnTo>
                    <a:pt x="17" y="46"/>
                  </a:lnTo>
                  <a:lnTo>
                    <a:pt x="17" y="44"/>
                  </a:lnTo>
                  <a:lnTo>
                    <a:pt x="17" y="46"/>
                  </a:lnTo>
                  <a:lnTo>
                    <a:pt x="30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76" name="Freeform 872"/>
            <p:cNvSpPr>
              <a:spLocks/>
            </p:cNvSpPr>
            <p:nvPr/>
          </p:nvSpPr>
          <p:spPr bwMode="auto">
            <a:xfrm>
              <a:off x="5091707" y="3236979"/>
              <a:ext cx="61794" cy="59189"/>
            </a:xfrm>
            <a:custGeom>
              <a:avLst/>
              <a:gdLst>
                <a:gd name="T0" fmla="*/ 1 w 44"/>
                <a:gd name="T1" fmla="*/ 1 h 52"/>
                <a:gd name="T2" fmla="*/ 1 w 44"/>
                <a:gd name="T3" fmla="*/ 1 h 52"/>
                <a:gd name="T4" fmla="*/ 1 w 44"/>
                <a:gd name="T5" fmla="*/ 0 h 52"/>
                <a:gd name="T6" fmla="*/ 0 w 44"/>
                <a:gd name="T7" fmla="*/ 1 h 52"/>
                <a:gd name="T8" fmla="*/ 1 w 44"/>
                <a:gd name="T9" fmla="*/ 1 h 52"/>
                <a:gd name="T10" fmla="*/ 1 w 44"/>
                <a:gd name="T11" fmla="*/ 1 h 52"/>
                <a:gd name="T12" fmla="*/ 1 w 44"/>
                <a:gd name="T13" fmla="*/ 1 h 52"/>
                <a:gd name="T14" fmla="*/ 1 w 44"/>
                <a:gd name="T15" fmla="*/ 1 h 52"/>
                <a:gd name="T16" fmla="*/ 1 w 44"/>
                <a:gd name="T17" fmla="*/ 1 h 52"/>
                <a:gd name="T18" fmla="*/ 1 w 44"/>
                <a:gd name="T19" fmla="*/ 1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52"/>
                <a:gd name="T32" fmla="*/ 44 w 44"/>
                <a:gd name="T33" fmla="*/ 52 h 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52">
                  <a:moveTo>
                    <a:pt x="42" y="40"/>
                  </a:moveTo>
                  <a:lnTo>
                    <a:pt x="44" y="42"/>
                  </a:lnTo>
                  <a:lnTo>
                    <a:pt x="13" y="0"/>
                  </a:lnTo>
                  <a:lnTo>
                    <a:pt x="0" y="10"/>
                  </a:lnTo>
                  <a:lnTo>
                    <a:pt x="31" y="50"/>
                  </a:lnTo>
                  <a:lnTo>
                    <a:pt x="33" y="52"/>
                  </a:lnTo>
                  <a:lnTo>
                    <a:pt x="31" y="50"/>
                  </a:lnTo>
                  <a:lnTo>
                    <a:pt x="31" y="52"/>
                  </a:lnTo>
                  <a:lnTo>
                    <a:pt x="33" y="52"/>
                  </a:lnTo>
                  <a:lnTo>
                    <a:pt x="42" y="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77" name="Freeform 873"/>
            <p:cNvSpPr>
              <a:spLocks/>
            </p:cNvSpPr>
            <p:nvPr/>
          </p:nvSpPr>
          <p:spPr bwMode="auto">
            <a:xfrm>
              <a:off x="5138583" y="3284710"/>
              <a:ext cx="66055" cy="51551"/>
            </a:xfrm>
            <a:custGeom>
              <a:avLst/>
              <a:gdLst>
                <a:gd name="T0" fmla="*/ 1 w 46"/>
                <a:gd name="T1" fmla="*/ 1 h 46"/>
                <a:gd name="T2" fmla="*/ 1 w 46"/>
                <a:gd name="T3" fmla="*/ 1 h 46"/>
                <a:gd name="T4" fmla="*/ 1 w 46"/>
                <a:gd name="T5" fmla="*/ 0 h 46"/>
                <a:gd name="T6" fmla="*/ 0 w 46"/>
                <a:gd name="T7" fmla="*/ 1 h 46"/>
                <a:gd name="T8" fmla="*/ 1 w 46"/>
                <a:gd name="T9" fmla="*/ 1 h 46"/>
                <a:gd name="T10" fmla="*/ 1 w 46"/>
                <a:gd name="T11" fmla="*/ 1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"/>
                <a:gd name="T19" fmla="*/ 0 h 46"/>
                <a:gd name="T20" fmla="*/ 46 w 46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" h="46">
                  <a:moveTo>
                    <a:pt x="46" y="33"/>
                  </a:moveTo>
                  <a:lnTo>
                    <a:pt x="46" y="35"/>
                  </a:lnTo>
                  <a:lnTo>
                    <a:pt x="9" y="0"/>
                  </a:lnTo>
                  <a:lnTo>
                    <a:pt x="0" y="12"/>
                  </a:lnTo>
                  <a:lnTo>
                    <a:pt x="36" y="46"/>
                  </a:lnTo>
                  <a:lnTo>
                    <a:pt x="46" y="3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78" name="Freeform 874"/>
            <p:cNvSpPr>
              <a:spLocks/>
            </p:cNvSpPr>
            <p:nvPr/>
          </p:nvSpPr>
          <p:spPr bwMode="auto">
            <a:xfrm>
              <a:off x="5187592" y="3322896"/>
              <a:ext cx="70318" cy="51551"/>
            </a:xfrm>
            <a:custGeom>
              <a:avLst/>
              <a:gdLst>
                <a:gd name="T0" fmla="*/ 1 w 50"/>
                <a:gd name="T1" fmla="*/ 1 h 44"/>
                <a:gd name="T2" fmla="*/ 1 w 50"/>
                <a:gd name="T3" fmla="*/ 1 h 44"/>
                <a:gd name="T4" fmla="*/ 1 w 50"/>
                <a:gd name="T5" fmla="*/ 0 h 44"/>
                <a:gd name="T6" fmla="*/ 0 w 50"/>
                <a:gd name="T7" fmla="*/ 1 h 44"/>
                <a:gd name="T8" fmla="*/ 1 w 50"/>
                <a:gd name="T9" fmla="*/ 1 h 44"/>
                <a:gd name="T10" fmla="*/ 1 w 50"/>
                <a:gd name="T11" fmla="*/ 1 h 44"/>
                <a:gd name="T12" fmla="*/ 1 w 50"/>
                <a:gd name="T13" fmla="*/ 1 h 44"/>
                <a:gd name="T14" fmla="*/ 1 w 50"/>
                <a:gd name="T15" fmla="*/ 1 h 44"/>
                <a:gd name="T16" fmla="*/ 1 w 50"/>
                <a:gd name="T17" fmla="*/ 1 h 44"/>
                <a:gd name="T18" fmla="*/ 1 w 50"/>
                <a:gd name="T19" fmla="*/ 1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4"/>
                <a:gd name="T32" fmla="*/ 50 w 50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4">
                  <a:moveTo>
                    <a:pt x="50" y="36"/>
                  </a:moveTo>
                  <a:lnTo>
                    <a:pt x="48" y="33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36" y="44"/>
                  </a:lnTo>
                  <a:lnTo>
                    <a:pt x="35" y="42"/>
                  </a:lnTo>
                  <a:lnTo>
                    <a:pt x="50" y="36"/>
                  </a:lnTo>
                  <a:lnTo>
                    <a:pt x="50" y="34"/>
                  </a:lnTo>
                  <a:lnTo>
                    <a:pt x="48" y="33"/>
                  </a:lnTo>
                  <a:lnTo>
                    <a:pt x="50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79" name="Freeform 875"/>
            <p:cNvSpPr>
              <a:spLocks/>
            </p:cNvSpPr>
            <p:nvPr/>
          </p:nvSpPr>
          <p:spPr bwMode="auto">
            <a:xfrm>
              <a:off x="5236603" y="3362992"/>
              <a:ext cx="25570" cy="30548"/>
            </a:xfrm>
            <a:custGeom>
              <a:avLst/>
              <a:gdLst>
                <a:gd name="T0" fmla="*/ 1 w 21"/>
                <a:gd name="T1" fmla="*/ 1 h 25"/>
                <a:gd name="T2" fmla="*/ 1 w 21"/>
                <a:gd name="T3" fmla="*/ 1 h 25"/>
                <a:gd name="T4" fmla="*/ 1 w 21"/>
                <a:gd name="T5" fmla="*/ 0 h 25"/>
                <a:gd name="T6" fmla="*/ 0 w 21"/>
                <a:gd name="T7" fmla="*/ 1 h 25"/>
                <a:gd name="T8" fmla="*/ 1 w 21"/>
                <a:gd name="T9" fmla="*/ 1 h 25"/>
                <a:gd name="T10" fmla="*/ 1 w 21"/>
                <a:gd name="T11" fmla="*/ 1 h 25"/>
                <a:gd name="T12" fmla="*/ 1 w 21"/>
                <a:gd name="T13" fmla="*/ 1 h 25"/>
                <a:gd name="T14" fmla="*/ 1 w 21"/>
                <a:gd name="T15" fmla="*/ 1 h 25"/>
                <a:gd name="T16" fmla="*/ 1 w 21"/>
                <a:gd name="T17" fmla="*/ 1 h 25"/>
                <a:gd name="T18" fmla="*/ 1 w 21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19" y="25"/>
                  </a:moveTo>
                  <a:lnTo>
                    <a:pt x="21" y="20"/>
                  </a:lnTo>
                  <a:lnTo>
                    <a:pt x="15" y="0"/>
                  </a:lnTo>
                  <a:lnTo>
                    <a:pt x="0" y="6"/>
                  </a:lnTo>
                  <a:lnTo>
                    <a:pt x="5" y="23"/>
                  </a:lnTo>
                  <a:lnTo>
                    <a:pt x="5" y="18"/>
                  </a:lnTo>
                  <a:lnTo>
                    <a:pt x="19" y="25"/>
                  </a:lnTo>
                  <a:lnTo>
                    <a:pt x="21" y="23"/>
                  </a:lnTo>
                  <a:lnTo>
                    <a:pt x="21" y="20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80" name="Freeform 876"/>
            <p:cNvSpPr>
              <a:spLocks/>
            </p:cNvSpPr>
            <p:nvPr/>
          </p:nvSpPr>
          <p:spPr bwMode="auto">
            <a:xfrm>
              <a:off x="5204641" y="3383996"/>
              <a:ext cx="57533" cy="70644"/>
            </a:xfrm>
            <a:custGeom>
              <a:avLst/>
              <a:gdLst>
                <a:gd name="T0" fmla="*/ 1 w 43"/>
                <a:gd name="T1" fmla="*/ 1 h 57"/>
                <a:gd name="T2" fmla="*/ 1 w 43"/>
                <a:gd name="T3" fmla="*/ 1 h 57"/>
                <a:gd name="T4" fmla="*/ 1 w 43"/>
                <a:gd name="T5" fmla="*/ 1 h 57"/>
                <a:gd name="T6" fmla="*/ 1 w 43"/>
                <a:gd name="T7" fmla="*/ 0 h 57"/>
                <a:gd name="T8" fmla="*/ 0 w 43"/>
                <a:gd name="T9" fmla="*/ 1 h 57"/>
                <a:gd name="T10" fmla="*/ 1 w 43"/>
                <a:gd name="T11" fmla="*/ 1 h 57"/>
                <a:gd name="T12" fmla="*/ 1 w 43"/>
                <a:gd name="T13" fmla="*/ 1 h 57"/>
                <a:gd name="T14" fmla="*/ 1 w 43"/>
                <a:gd name="T15" fmla="*/ 1 h 57"/>
                <a:gd name="T16" fmla="*/ 1 w 43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3"/>
                <a:gd name="T28" fmla="*/ 0 h 57"/>
                <a:gd name="T29" fmla="*/ 43 w 43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3" h="57">
                  <a:moveTo>
                    <a:pt x="14" y="57"/>
                  </a:moveTo>
                  <a:lnTo>
                    <a:pt x="16" y="55"/>
                  </a:lnTo>
                  <a:lnTo>
                    <a:pt x="43" y="7"/>
                  </a:lnTo>
                  <a:lnTo>
                    <a:pt x="29" y="0"/>
                  </a:lnTo>
                  <a:lnTo>
                    <a:pt x="0" y="48"/>
                  </a:lnTo>
                  <a:lnTo>
                    <a:pt x="2" y="46"/>
                  </a:lnTo>
                  <a:lnTo>
                    <a:pt x="14" y="57"/>
                  </a:lnTo>
                  <a:lnTo>
                    <a:pt x="16" y="55"/>
                  </a:lnTo>
                  <a:lnTo>
                    <a:pt x="14" y="5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81" name="Freeform 877"/>
            <p:cNvSpPr>
              <a:spLocks/>
            </p:cNvSpPr>
            <p:nvPr/>
          </p:nvSpPr>
          <p:spPr bwMode="auto">
            <a:xfrm>
              <a:off x="5147107" y="3439364"/>
              <a:ext cx="72448" cy="74463"/>
            </a:xfrm>
            <a:custGeom>
              <a:avLst/>
              <a:gdLst>
                <a:gd name="T0" fmla="*/ 1 w 54"/>
                <a:gd name="T1" fmla="*/ 1 h 63"/>
                <a:gd name="T2" fmla="*/ 1 w 54"/>
                <a:gd name="T3" fmla="*/ 1 h 63"/>
                <a:gd name="T4" fmla="*/ 1 w 54"/>
                <a:gd name="T5" fmla="*/ 0 h 63"/>
                <a:gd name="T6" fmla="*/ 0 w 54"/>
                <a:gd name="T7" fmla="*/ 1 h 63"/>
                <a:gd name="T8" fmla="*/ 1 w 54"/>
                <a:gd name="T9" fmla="*/ 1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3"/>
                <a:gd name="T17" fmla="*/ 54 w 54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3">
                  <a:moveTo>
                    <a:pt x="12" y="63"/>
                  </a:moveTo>
                  <a:lnTo>
                    <a:pt x="54" y="11"/>
                  </a:lnTo>
                  <a:lnTo>
                    <a:pt x="42" y="0"/>
                  </a:lnTo>
                  <a:lnTo>
                    <a:pt x="0" y="52"/>
                  </a:lnTo>
                  <a:lnTo>
                    <a:pt x="12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82" name="Freeform 878"/>
            <p:cNvSpPr>
              <a:spLocks/>
            </p:cNvSpPr>
            <p:nvPr/>
          </p:nvSpPr>
          <p:spPr bwMode="auto">
            <a:xfrm>
              <a:off x="5098097" y="3502371"/>
              <a:ext cx="70318" cy="57279"/>
            </a:xfrm>
            <a:custGeom>
              <a:avLst/>
              <a:gdLst>
                <a:gd name="T0" fmla="*/ 1 w 48"/>
                <a:gd name="T1" fmla="*/ 1 h 49"/>
                <a:gd name="T2" fmla="*/ 1 w 48"/>
                <a:gd name="T3" fmla="*/ 1 h 49"/>
                <a:gd name="T4" fmla="*/ 1 w 48"/>
                <a:gd name="T5" fmla="*/ 1 h 49"/>
                <a:gd name="T6" fmla="*/ 1 w 48"/>
                <a:gd name="T7" fmla="*/ 0 h 49"/>
                <a:gd name="T8" fmla="*/ 0 w 48"/>
                <a:gd name="T9" fmla="*/ 1 h 49"/>
                <a:gd name="T10" fmla="*/ 0 w 48"/>
                <a:gd name="T11" fmla="*/ 1 h 49"/>
                <a:gd name="T12" fmla="*/ 1 w 48"/>
                <a:gd name="T13" fmla="*/ 1 h 49"/>
                <a:gd name="T14" fmla="*/ 1 w 48"/>
                <a:gd name="T15" fmla="*/ 1 h 49"/>
                <a:gd name="T16" fmla="*/ 1 w 48"/>
                <a:gd name="T17" fmla="*/ 1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49"/>
                <a:gd name="T29" fmla="*/ 48 w 48"/>
                <a:gd name="T30" fmla="*/ 49 h 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49">
                  <a:moveTo>
                    <a:pt x="9" y="49"/>
                  </a:moveTo>
                  <a:lnTo>
                    <a:pt x="11" y="49"/>
                  </a:lnTo>
                  <a:lnTo>
                    <a:pt x="48" y="11"/>
                  </a:lnTo>
                  <a:lnTo>
                    <a:pt x="36" y="0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9" y="49"/>
                  </a:lnTo>
                  <a:lnTo>
                    <a:pt x="11" y="49"/>
                  </a:lnTo>
                  <a:lnTo>
                    <a:pt x="9" y="4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83" name="Freeform 879"/>
            <p:cNvSpPr>
              <a:spLocks/>
            </p:cNvSpPr>
            <p:nvPr/>
          </p:nvSpPr>
          <p:spPr bwMode="auto">
            <a:xfrm>
              <a:off x="5021387" y="3542467"/>
              <a:ext cx="87365" cy="57279"/>
            </a:xfrm>
            <a:custGeom>
              <a:avLst/>
              <a:gdLst>
                <a:gd name="T0" fmla="*/ 1 w 63"/>
                <a:gd name="T1" fmla="*/ 1 h 48"/>
                <a:gd name="T2" fmla="*/ 1 w 63"/>
                <a:gd name="T3" fmla="*/ 1 h 48"/>
                <a:gd name="T4" fmla="*/ 1 w 63"/>
                <a:gd name="T5" fmla="*/ 1 h 48"/>
                <a:gd name="T6" fmla="*/ 1 w 63"/>
                <a:gd name="T7" fmla="*/ 0 h 48"/>
                <a:gd name="T8" fmla="*/ 1 w 63"/>
                <a:gd name="T9" fmla="*/ 1 h 48"/>
                <a:gd name="T10" fmla="*/ 0 w 63"/>
                <a:gd name="T11" fmla="*/ 1 h 48"/>
                <a:gd name="T12" fmla="*/ 1 w 63"/>
                <a:gd name="T13" fmla="*/ 1 h 48"/>
                <a:gd name="T14" fmla="*/ 0 w 63"/>
                <a:gd name="T15" fmla="*/ 1 h 48"/>
                <a:gd name="T16" fmla="*/ 0 w 63"/>
                <a:gd name="T17" fmla="*/ 1 h 48"/>
                <a:gd name="T18" fmla="*/ 1 w 63"/>
                <a:gd name="T19" fmla="*/ 1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48"/>
                <a:gd name="T32" fmla="*/ 63 w 63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48">
                  <a:moveTo>
                    <a:pt x="15" y="42"/>
                  </a:moveTo>
                  <a:lnTo>
                    <a:pt x="13" y="48"/>
                  </a:lnTo>
                  <a:lnTo>
                    <a:pt x="63" y="13"/>
                  </a:lnTo>
                  <a:lnTo>
                    <a:pt x="54" y="0"/>
                  </a:lnTo>
                  <a:lnTo>
                    <a:pt x="4" y="35"/>
                  </a:lnTo>
                  <a:lnTo>
                    <a:pt x="0" y="40"/>
                  </a:lnTo>
                  <a:lnTo>
                    <a:pt x="4" y="35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15" y="4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84" name="Freeform 880"/>
            <p:cNvSpPr>
              <a:spLocks/>
            </p:cNvSpPr>
            <p:nvPr/>
          </p:nvSpPr>
          <p:spPr bwMode="auto">
            <a:xfrm>
              <a:off x="5021387" y="3588291"/>
              <a:ext cx="19178" cy="24821"/>
            </a:xfrm>
            <a:custGeom>
              <a:avLst/>
              <a:gdLst>
                <a:gd name="T0" fmla="*/ 1 w 15"/>
                <a:gd name="T1" fmla="*/ 1 h 19"/>
                <a:gd name="T2" fmla="*/ 1 w 15"/>
                <a:gd name="T3" fmla="*/ 1 h 19"/>
                <a:gd name="T4" fmla="*/ 1 w 15"/>
                <a:gd name="T5" fmla="*/ 1 h 19"/>
                <a:gd name="T6" fmla="*/ 0 w 15"/>
                <a:gd name="T7" fmla="*/ 0 h 19"/>
                <a:gd name="T8" fmla="*/ 0 w 15"/>
                <a:gd name="T9" fmla="*/ 1 h 19"/>
                <a:gd name="T10" fmla="*/ 0 w 15"/>
                <a:gd name="T11" fmla="*/ 1 h 19"/>
                <a:gd name="T12" fmla="*/ 0 w 15"/>
                <a:gd name="T13" fmla="*/ 1 h 19"/>
                <a:gd name="T14" fmla="*/ 0 w 15"/>
                <a:gd name="T15" fmla="*/ 1 h 19"/>
                <a:gd name="T16" fmla="*/ 0 w 15"/>
                <a:gd name="T17" fmla="*/ 1 h 19"/>
                <a:gd name="T18" fmla="*/ 1 w 15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9"/>
                <a:gd name="T32" fmla="*/ 15 w 1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9">
                  <a:moveTo>
                    <a:pt x="15" y="12"/>
                  </a:moveTo>
                  <a:lnTo>
                    <a:pt x="15" y="16"/>
                  </a:lnTo>
                  <a:lnTo>
                    <a:pt x="15" y="2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85" name="Freeform 881"/>
            <p:cNvSpPr>
              <a:spLocks/>
            </p:cNvSpPr>
            <p:nvPr/>
          </p:nvSpPr>
          <p:spPr bwMode="auto">
            <a:xfrm>
              <a:off x="5021387" y="3603565"/>
              <a:ext cx="53270" cy="55370"/>
            </a:xfrm>
            <a:custGeom>
              <a:avLst/>
              <a:gdLst>
                <a:gd name="T0" fmla="*/ 1 w 36"/>
                <a:gd name="T1" fmla="*/ 1 h 46"/>
                <a:gd name="T2" fmla="*/ 1 w 36"/>
                <a:gd name="T3" fmla="*/ 1 h 46"/>
                <a:gd name="T4" fmla="*/ 1 w 36"/>
                <a:gd name="T5" fmla="*/ 0 h 46"/>
                <a:gd name="T6" fmla="*/ 0 w 36"/>
                <a:gd name="T7" fmla="*/ 1 h 46"/>
                <a:gd name="T8" fmla="*/ 1 w 36"/>
                <a:gd name="T9" fmla="*/ 1 h 46"/>
                <a:gd name="T10" fmla="*/ 1 w 36"/>
                <a:gd name="T11" fmla="*/ 1 h 46"/>
                <a:gd name="T12" fmla="*/ 1 w 36"/>
                <a:gd name="T13" fmla="*/ 1 h 46"/>
                <a:gd name="T14" fmla="*/ 1 w 36"/>
                <a:gd name="T15" fmla="*/ 1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40"/>
                  </a:moveTo>
                  <a:lnTo>
                    <a:pt x="36" y="38"/>
                  </a:lnTo>
                  <a:lnTo>
                    <a:pt x="15" y="0"/>
                  </a:lnTo>
                  <a:lnTo>
                    <a:pt x="0" y="7"/>
                  </a:lnTo>
                  <a:lnTo>
                    <a:pt x="21" y="46"/>
                  </a:lnTo>
                  <a:lnTo>
                    <a:pt x="36" y="40"/>
                  </a:lnTo>
                  <a:lnTo>
                    <a:pt x="36" y="38"/>
                  </a:lnTo>
                  <a:lnTo>
                    <a:pt x="36" y="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86" name="Freeform 882"/>
            <p:cNvSpPr>
              <a:spLocks/>
            </p:cNvSpPr>
            <p:nvPr/>
          </p:nvSpPr>
          <p:spPr bwMode="auto">
            <a:xfrm>
              <a:off x="5053349" y="3651297"/>
              <a:ext cx="49009" cy="64917"/>
            </a:xfrm>
            <a:custGeom>
              <a:avLst/>
              <a:gdLst>
                <a:gd name="T0" fmla="*/ 1 w 35"/>
                <a:gd name="T1" fmla="*/ 1 h 54"/>
                <a:gd name="T2" fmla="*/ 1 w 35"/>
                <a:gd name="T3" fmla="*/ 1 h 54"/>
                <a:gd name="T4" fmla="*/ 1 w 35"/>
                <a:gd name="T5" fmla="*/ 0 h 54"/>
                <a:gd name="T6" fmla="*/ 0 w 35"/>
                <a:gd name="T7" fmla="*/ 1 h 54"/>
                <a:gd name="T8" fmla="*/ 1 w 35"/>
                <a:gd name="T9" fmla="*/ 1 h 54"/>
                <a:gd name="T10" fmla="*/ 1 w 35"/>
                <a:gd name="T11" fmla="*/ 1 h 54"/>
                <a:gd name="T12" fmla="*/ 1 w 35"/>
                <a:gd name="T13" fmla="*/ 1 h 54"/>
                <a:gd name="T14" fmla="*/ 1 w 35"/>
                <a:gd name="T15" fmla="*/ 1 h 54"/>
                <a:gd name="T16" fmla="*/ 1 w 35"/>
                <a:gd name="T17" fmla="*/ 1 h 54"/>
                <a:gd name="T18" fmla="*/ 1 w 35"/>
                <a:gd name="T19" fmla="*/ 1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54"/>
                <a:gd name="T32" fmla="*/ 35 w 35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54">
                  <a:moveTo>
                    <a:pt x="31" y="38"/>
                  </a:moveTo>
                  <a:lnTo>
                    <a:pt x="35" y="42"/>
                  </a:lnTo>
                  <a:lnTo>
                    <a:pt x="15" y="0"/>
                  </a:lnTo>
                  <a:lnTo>
                    <a:pt x="0" y="6"/>
                  </a:lnTo>
                  <a:lnTo>
                    <a:pt x="19" y="50"/>
                  </a:lnTo>
                  <a:lnTo>
                    <a:pt x="23" y="54"/>
                  </a:lnTo>
                  <a:lnTo>
                    <a:pt x="19" y="50"/>
                  </a:lnTo>
                  <a:lnTo>
                    <a:pt x="21" y="52"/>
                  </a:lnTo>
                  <a:lnTo>
                    <a:pt x="23" y="54"/>
                  </a:lnTo>
                  <a:lnTo>
                    <a:pt x="31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87" name="Freeform 883"/>
            <p:cNvSpPr>
              <a:spLocks/>
            </p:cNvSpPr>
            <p:nvPr/>
          </p:nvSpPr>
          <p:spPr bwMode="auto">
            <a:xfrm>
              <a:off x="5085312" y="3697119"/>
              <a:ext cx="57533" cy="40096"/>
            </a:xfrm>
            <a:custGeom>
              <a:avLst/>
              <a:gdLst>
                <a:gd name="T0" fmla="*/ 1 w 42"/>
                <a:gd name="T1" fmla="*/ 1 h 35"/>
                <a:gd name="T2" fmla="*/ 1 w 42"/>
                <a:gd name="T3" fmla="*/ 0 h 35"/>
                <a:gd name="T4" fmla="*/ 0 w 42"/>
                <a:gd name="T5" fmla="*/ 1 h 35"/>
                <a:gd name="T6" fmla="*/ 1 w 42"/>
                <a:gd name="T7" fmla="*/ 1 h 35"/>
                <a:gd name="T8" fmla="*/ 1 w 42"/>
                <a:gd name="T9" fmla="*/ 1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35"/>
                <a:gd name="T17" fmla="*/ 42 w 42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35">
                  <a:moveTo>
                    <a:pt x="42" y="20"/>
                  </a:moveTo>
                  <a:lnTo>
                    <a:pt x="8" y="0"/>
                  </a:lnTo>
                  <a:lnTo>
                    <a:pt x="0" y="16"/>
                  </a:lnTo>
                  <a:lnTo>
                    <a:pt x="35" y="35"/>
                  </a:lnTo>
                  <a:lnTo>
                    <a:pt x="42" y="2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88" name="Freeform 884"/>
            <p:cNvSpPr>
              <a:spLocks/>
            </p:cNvSpPr>
            <p:nvPr/>
          </p:nvSpPr>
          <p:spPr bwMode="auto">
            <a:xfrm>
              <a:off x="5130060" y="3723852"/>
              <a:ext cx="25570" cy="19093"/>
            </a:xfrm>
            <a:custGeom>
              <a:avLst/>
              <a:gdLst>
                <a:gd name="T0" fmla="*/ 1 w 17"/>
                <a:gd name="T1" fmla="*/ 1 h 19"/>
                <a:gd name="T2" fmla="*/ 1 w 17"/>
                <a:gd name="T3" fmla="*/ 1 h 19"/>
                <a:gd name="T4" fmla="*/ 1 w 17"/>
                <a:gd name="T5" fmla="*/ 0 h 19"/>
                <a:gd name="T6" fmla="*/ 0 w 17"/>
                <a:gd name="T7" fmla="*/ 1 h 19"/>
                <a:gd name="T8" fmla="*/ 1 w 17"/>
                <a:gd name="T9" fmla="*/ 1 h 19"/>
                <a:gd name="T10" fmla="*/ 1 w 17"/>
                <a:gd name="T11" fmla="*/ 1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19"/>
                <a:gd name="T20" fmla="*/ 17 w 17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19">
                  <a:moveTo>
                    <a:pt x="13" y="11"/>
                  </a:moveTo>
                  <a:lnTo>
                    <a:pt x="17" y="3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1" y="19"/>
                  </a:lnTo>
                  <a:lnTo>
                    <a:pt x="13" y="1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89" name="Freeform 885"/>
            <p:cNvSpPr>
              <a:spLocks/>
            </p:cNvSpPr>
            <p:nvPr/>
          </p:nvSpPr>
          <p:spPr bwMode="auto">
            <a:xfrm>
              <a:off x="4948939" y="2958219"/>
              <a:ext cx="106542" cy="87829"/>
            </a:xfrm>
            <a:custGeom>
              <a:avLst/>
              <a:gdLst>
                <a:gd name="T0" fmla="*/ 1 w 77"/>
                <a:gd name="T1" fmla="*/ 1 h 75"/>
                <a:gd name="T2" fmla="*/ 1 w 77"/>
                <a:gd name="T3" fmla="*/ 0 h 75"/>
                <a:gd name="T4" fmla="*/ 0 w 77"/>
                <a:gd name="T5" fmla="*/ 1 h 75"/>
                <a:gd name="T6" fmla="*/ 1 w 77"/>
                <a:gd name="T7" fmla="*/ 1 h 75"/>
                <a:gd name="T8" fmla="*/ 1 w 77"/>
                <a:gd name="T9" fmla="*/ 1 h 75"/>
                <a:gd name="T10" fmla="*/ 1 w 77"/>
                <a:gd name="T11" fmla="*/ 1 h 75"/>
                <a:gd name="T12" fmla="*/ 1 w 77"/>
                <a:gd name="T13" fmla="*/ 1 h 75"/>
                <a:gd name="T14" fmla="*/ 1 w 77"/>
                <a:gd name="T15" fmla="*/ 1 h 75"/>
                <a:gd name="T16" fmla="*/ 1 w 77"/>
                <a:gd name="T17" fmla="*/ 1 h 75"/>
                <a:gd name="T18" fmla="*/ 1 w 77"/>
                <a:gd name="T19" fmla="*/ 1 h 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7"/>
                <a:gd name="T31" fmla="*/ 0 h 75"/>
                <a:gd name="T32" fmla="*/ 77 w 77"/>
                <a:gd name="T33" fmla="*/ 75 h 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7" h="75">
                  <a:moveTo>
                    <a:pt x="62" y="2"/>
                  </a:moveTo>
                  <a:lnTo>
                    <a:pt x="64" y="0"/>
                  </a:lnTo>
                  <a:lnTo>
                    <a:pt x="0" y="63"/>
                  </a:lnTo>
                  <a:lnTo>
                    <a:pt x="12" y="75"/>
                  </a:lnTo>
                  <a:lnTo>
                    <a:pt x="75" y="12"/>
                  </a:lnTo>
                  <a:lnTo>
                    <a:pt x="77" y="10"/>
                  </a:lnTo>
                  <a:lnTo>
                    <a:pt x="75" y="12"/>
                  </a:lnTo>
                  <a:lnTo>
                    <a:pt x="75" y="10"/>
                  </a:lnTo>
                  <a:lnTo>
                    <a:pt x="77" y="10"/>
                  </a:lnTo>
                  <a:lnTo>
                    <a:pt x="62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90" name="Freeform 886"/>
            <p:cNvSpPr>
              <a:spLocks/>
            </p:cNvSpPr>
            <p:nvPr/>
          </p:nvSpPr>
          <p:spPr bwMode="auto">
            <a:xfrm>
              <a:off x="5036303" y="2837935"/>
              <a:ext cx="93757" cy="129832"/>
            </a:xfrm>
            <a:custGeom>
              <a:avLst/>
              <a:gdLst>
                <a:gd name="T0" fmla="*/ 1 w 71"/>
                <a:gd name="T1" fmla="*/ 1 h 110"/>
                <a:gd name="T2" fmla="*/ 1 w 71"/>
                <a:gd name="T3" fmla="*/ 0 h 110"/>
                <a:gd name="T4" fmla="*/ 0 w 71"/>
                <a:gd name="T5" fmla="*/ 1 h 110"/>
                <a:gd name="T6" fmla="*/ 1 w 71"/>
                <a:gd name="T7" fmla="*/ 1 h 110"/>
                <a:gd name="T8" fmla="*/ 1 w 71"/>
                <a:gd name="T9" fmla="*/ 1 h 110"/>
                <a:gd name="T10" fmla="*/ 1 w 71"/>
                <a:gd name="T11" fmla="*/ 1 h 1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110"/>
                <a:gd name="T20" fmla="*/ 71 w 71"/>
                <a:gd name="T21" fmla="*/ 110 h 1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110">
                  <a:moveTo>
                    <a:pt x="63" y="4"/>
                  </a:moveTo>
                  <a:lnTo>
                    <a:pt x="55" y="0"/>
                  </a:lnTo>
                  <a:lnTo>
                    <a:pt x="0" y="102"/>
                  </a:lnTo>
                  <a:lnTo>
                    <a:pt x="15" y="110"/>
                  </a:lnTo>
                  <a:lnTo>
                    <a:pt x="71" y="8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91" name="Freeform 887"/>
            <p:cNvSpPr>
              <a:spLocks/>
            </p:cNvSpPr>
            <p:nvPr/>
          </p:nvSpPr>
          <p:spPr bwMode="auto">
            <a:xfrm>
              <a:off x="4345907" y="3082325"/>
              <a:ext cx="29831" cy="32458"/>
            </a:xfrm>
            <a:custGeom>
              <a:avLst/>
              <a:gdLst>
                <a:gd name="T0" fmla="*/ 1 w 23"/>
                <a:gd name="T1" fmla="*/ 1 h 27"/>
                <a:gd name="T2" fmla="*/ 1 w 23"/>
                <a:gd name="T3" fmla="*/ 1 h 27"/>
                <a:gd name="T4" fmla="*/ 1 w 23"/>
                <a:gd name="T5" fmla="*/ 0 h 27"/>
                <a:gd name="T6" fmla="*/ 0 w 23"/>
                <a:gd name="T7" fmla="*/ 1 h 27"/>
                <a:gd name="T8" fmla="*/ 1 w 23"/>
                <a:gd name="T9" fmla="*/ 1 h 27"/>
                <a:gd name="T10" fmla="*/ 1 w 23"/>
                <a:gd name="T11" fmla="*/ 1 h 27"/>
                <a:gd name="T12" fmla="*/ 1 w 23"/>
                <a:gd name="T13" fmla="*/ 1 h 27"/>
                <a:gd name="T14" fmla="*/ 1 w 23"/>
                <a:gd name="T15" fmla="*/ 1 h 27"/>
                <a:gd name="T16" fmla="*/ 1 w 23"/>
                <a:gd name="T17" fmla="*/ 1 h 27"/>
                <a:gd name="T18" fmla="*/ 1 w 23"/>
                <a:gd name="T19" fmla="*/ 1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7"/>
                <a:gd name="T32" fmla="*/ 23 w 23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7">
                  <a:moveTo>
                    <a:pt x="21" y="14"/>
                  </a:moveTo>
                  <a:lnTo>
                    <a:pt x="23" y="18"/>
                  </a:lnTo>
                  <a:lnTo>
                    <a:pt x="13" y="0"/>
                  </a:lnTo>
                  <a:lnTo>
                    <a:pt x="0" y="6"/>
                  </a:lnTo>
                  <a:lnTo>
                    <a:pt x="9" y="25"/>
                  </a:lnTo>
                  <a:lnTo>
                    <a:pt x="11" y="27"/>
                  </a:lnTo>
                  <a:lnTo>
                    <a:pt x="9" y="25"/>
                  </a:lnTo>
                  <a:lnTo>
                    <a:pt x="9" y="27"/>
                  </a:lnTo>
                  <a:lnTo>
                    <a:pt x="11" y="27"/>
                  </a:lnTo>
                  <a:lnTo>
                    <a:pt x="21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92" name="Freeform 888"/>
            <p:cNvSpPr>
              <a:spLocks/>
            </p:cNvSpPr>
            <p:nvPr/>
          </p:nvSpPr>
          <p:spPr bwMode="auto">
            <a:xfrm>
              <a:off x="4358694" y="3097599"/>
              <a:ext cx="68187" cy="51551"/>
            </a:xfrm>
            <a:custGeom>
              <a:avLst/>
              <a:gdLst>
                <a:gd name="T0" fmla="*/ 1 w 50"/>
                <a:gd name="T1" fmla="*/ 1 h 42"/>
                <a:gd name="T2" fmla="*/ 1 w 50"/>
                <a:gd name="T3" fmla="*/ 1 h 42"/>
                <a:gd name="T4" fmla="*/ 1 w 50"/>
                <a:gd name="T5" fmla="*/ 0 h 42"/>
                <a:gd name="T6" fmla="*/ 0 w 50"/>
                <a:gd name="T7" fmla="*/ 1 h 42"/>
                <a:gd name="T8" fmla="*/ 1 w 50"/>
                <a:gd name="T9" fmla="*/ 1 h 42"/>
                <a:gd name="T10" fmla="*/ 1 w 50"/>
                <a:gd name="T11" fmla="*/ 1 h 42"/>
                <a:gd name="T12" fmla="*/ 1 w 50"/>
                <a:gd name="T13" fmla="*/ 1 h 42"/>
                <a:gd name="T14" fmla="*/ 1 w 50"/>
                <a:gd name="T15" fmla="*/ 1 h 42"/>
                <a:gd name="T16" fmla="*/ 1 w 50"/>
                <a:gd name="T17" fmla="*/ 1 h 42"/>
                <a:gd name="T18" fmla="*/ 1 w 50"/>
                <a:gd name="T19" fmla="*/ 1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2"/>
                <a:gd name="T32" fmla="*/ 50 w 50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2">
                  <a:moveTo>
                    <a:pt x="42" y="25"/>
                  </a:moveTo>
                  <a:lnTo>
                    <a:pt x="50" y="27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41" y="40"/>
                  </a:lnTo>
                  <a:lnTo>
                    <a:pt x="48" y="40"/>
                  </a:lnTo>
                  <a:lnTo>
                    <a:pt x="41" y="40"/>
                  </a:lnTo>
                  <a:lnTo>
                    <a:pt x="44" y="42"/>
                  </a:lnTo>
                  <a:lnTo>
                    <a:pt x="48" y="40"/>
                  </a:lnTo>
                  <a:lnTo>
                    <a:pt x="42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93" name="Freeform 889"/>
            <p:cNvSpPr>
              <a:spLocks/>
            </p:cNvSpPr>
            <p:nvPr/>
          </p:nvSpPr>
          <p:spPr bwMode="auto">
            <a:xfrm>
              <a:off x="4418358" y="3114783"/>
              <a:ext cx="46878" cy="34367"/>
            </a:xfrm>
            <a:custGeom>
              <a:avLst/>
              <a:gdLst>
                <a:gd name="T0" fmla="*/ 1 w 35"/>
                <a:gd name="T1" fmla="*/ 0 h 23"/>
                <a:gd name="T2" fmla="*/ 1 w 35"/>
                <a:gd name="T3" fmla="*/ 0 h 23"/>
                <a:gd name="T4" fmla="*/ 0 w 35"/>
                <a:gd name="T5" fmla="*/ 2 h 23"/>
                <a:gd name="T6" fmla="*/ 1 w 35"/>
                <a:gd name="T7" fmla="*/ 2 h 23"/>
                <a:gd name="T8" fmla="*/ 1 w 35"/>
                <a:gd name="T9" fmla="*/ 2 h 23"/>
                <a:gd name="T10" fmla="*/ 1 w 35"/>
                <a:gd name="T11" fmla="*/ 2 h 23"/>
                <a:gd name="T12" fmla="*/ 1 w 35"/>
                <a:gd name="T13" fmla="*/ 0 h 23"/>
                <a:gd name="T14" fmla="*/ 1 w 35"/>
                <a:gd name="T15" fmla="*/ 0 h 23"/>
                <a:gd name="T16" fmla="*/ 1 w 35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23"/>
                <a:gd name="T29" fmla="*/ 35 w 35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23">
                  <a:moveTo>
                    <a:pt x="33" y="0"/>
                  </a:moveTo>
                  <a:lnTo>
                    <a:pt x="31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35" y="16"/>
                  </a:lnTo>
                  <a:lnTo>
                    <a:pt x="33" y="16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94" name="Freeform 890"/>
            <p:cNvSpPr>
              <a:spLocks/>
            </p:cNvSpPr>
            <p:nvPr/>
          </p:nvSpPr>
          <p:spPr bwMode="auto">
            <a:xfrm>
              <a:off x="4465236" y="3114783"/>
              <a:ext cx="27702" cy="19093"/>
            </a:xfrm>
            <a:custGeom>
              <a:avLst/>
              <a:gdLst>
                <a:gd name="T0" fmla="*/ 1 w 23"/>
                <a:gd name="T1" fmla="*/ 0 h 18"/>
                <a:gd name="T2" fmla="*/ 0 w 23"/>
                <a:gd name="T3" fmla="*/ 1 h 18"/>
                <a:gd name="T4" fmla="*/ 0 w 23"/>
                <a:gd name="T5" fmla="*/ 1 h 18"/>
                <a:gd name="T6" fmla="*/ 1 w 23"/>
                <a:gd name="T7" fmla="*/ 1 h 18"/>
                <a:gd name="T8" fmla="*/ 1 w 23"/>
                <a:gd name="T9" fmla="*/ 1 h 18"/>
                <a:gd name="T10" fmla="*/ 1 w 23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18"/>
                <a:gd name="T20" fmla="*/ 23 w 23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18">
                  <a:moveTo>
                    <a:pt x="23" y="0"/>
                  </a:moveTo>
                  <a:lnTo>
                    <a:pt x="0" y="2"/>
                  </a:lnTo>
                  <a:lnTo>
                    <a:pt x="0" y="18"/>
                  </a:lnTo>
                  <a:lnTo>
                    <a:pt x="23" y="16"/>
                  </a:lnTo>
                  <a:lnTo>
                    <a:pt x="21" y="1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95" name="Freeform 891"/>
            <p:cNvSpPr>
              <a:spLocks/>
            </p:cNvSpPr>
            <p:nvPr/>
          </p:nvSpPr>
          <p:spPr bwMode="auto">
            <a:xfrm>
              <a:off x="4490806" y="3114784"/>
              <a:ext cx="55402" cy="26731"/>
            </a:xfrm>
            <a:custGeom>
              <a:avLst/>
              <a:gdLst>
                <a:gd name="T0" fmla="*/ 1 w 39"/>
                <a:gd name="T1" fmla="*/ 1 h 21"/>
                <a:gd name="T2" fmla="*/ 1 w 39"/>
                <a:gd name="T3" fmla="*/ 1 h 21"/>
                <a:gd name="T4" fmla="*/ 1 w 39"/>
                <a:gd name="T5" fmla="*/ 0 h 21"/>
                <a:gd name="T6" fmla="*/ 0 w 39"/>
                <a:gd name="T7" fmla="*/ 1 h 21"/>
                <a:gd name="T8" fmla="*/ 1 w 39"/>
                <a:gd name="T9" fmla="*/ 1 h 21"/>
                <a:gd name="T10" fmla="*/ 1 w 39"/>
                <a:gd name="T11" fmla="*/ 1 h 21"/>
                <a:gd name="T12" fmla="*/ 1 w 39"/>
                <a:gd name="T13" fmla="*/ 1 h 21"/>
                <a:gd name="T14" fmla="*/ 1 w 39"/>
                <a:gd name="T15" fmla="*/ 1 h 21"/>
                <a:gd name="T16" fmla="*/ 1 w 39"/>
                <a:gd name="T17" fmla="*/ 1 h 21"/>
                <a:gd name="T18" fmla="*/ 1 w 39"/>
                <a:gd name="T19" fmla="*/ 1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21"/>
                <a:gd name="T32" fmla="*/ 39 w 39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21">
                  <a:moveTo>
                    <a:pt x="21" y="12"/>
                  </a:moveTo>
                  <a:lnTo>
                    <a:pt x="31" y="4"/>
                  </a:lnTo>
                  <a:lnTo>
                    <a:pt x="2" y="0"/>
                  </a:lnTo>
                  <a:lnTo>
                    <a:pt x="0" y="16"/>
                  </a:lnTo>
                  <a:lnTo>
                    <a:pt x="29" y="19"/>
                  </a:lnTo>
                  <a:lnTo>
                    <a:pt x="39" y="12"/>
                  </a:lnTo>
                  <a:lnTo>
                    <a:pt x="29" y="19"/>
                  </a:lnTo>
                  <a:lnTo>
                    <a:pt x="39" y="21"/>
                  </a:lnTo>
                  <a:lnTo>
                    <a:pt x="39" y="12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96" name="Freeform 892"/>
            <p:cNvSpPr>
              <a:spLocks/>
            </p:cNvSpPr>
            <p:nvPr/>
          </p:nvSpPr>
          <p:spPr bwMode="auto">
            <a:xfrm>
              <a:off x="4518508" y="3097599"/>
              <a:ext cx="27702" cy="32458"/>
            </a:xfrm>
            <a:custGeom>
              <a:avLst/>
              <a:gdLst>
                <a:gd name="T0" fmla="*/ 0 w 20"/>
                <a:gd name="T1" fmla="*/ 0 h 27"/>
                <a:gd name="T2" fmla="*/ 0 w 20"/>
                <a:gd name="T3" fmla="*/ 1 h 27"/>
                <a:gd name="T4" fmla="*/ 1 w 20"/>
                <a:gd name="T5" fmla="*/ 1 h 27"/>
                <a:gd name="T6" fmla="*/ 1 w 20"/>
                <a:gd name="T7" fmla="*/ 1 h 27"/>
                <a:gd name="T8" fmla="*/ 1 w 20"/>
                <a:gd name="T9" fmla="*/ 1 h 27"/>
                <a:gd name="T10" fmla="*/ 1 w 20"/>
                <a:gd name="T11" fmla="*/ 1 h 27"/>
                <a:gd name="T12" fmla="*/ 0 w 20"/>
                <a:gd name="T13" fmla="*/ 0 h 27"/>
                <a:gd name="T14" fmla="*/ 0 w 20"/>
                <a:gd name="T15" fmla="*/ 1 h 27"/>
                <a:gd name="T16" fmla="*/ 0 w 20"/>
                <a:gd name="T17" fmla="*/ 0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7"/>
                <a:gd name="T29" fmla="*/ 20 w 20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7">
                  <a:moveTo>
                    <a:pt x="0" y="0"/>
                  </a:moveTo>
                  <a:lnTo>
                    <a:pt x="0" y="2"/>
                  </a:lnTo>
                  <a:lnTo>
                    <a:pt x="2" y="27"/>
                  </a:lnTo>
                  <a:lnTo>
                    <a:pt x="20" y="27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97" name="Freeform 893"/>
            <p:cNvSpPr>
              <a:spLocks/>
            </p:cNvSpPr>
            <p:nvPr/>
          </p:nvSpPr>
          <p:spPr bwMode="auto">
            <a:xfrm>
              <a:off x="4518508" y="3068960"/>
              <a:ext cx="27702" cy="36277"/>
            </a:xfrm>
            <a:custGeom>
              <a:avLst/>
              <a:gdLst>
                <a:gd name="T0" fmla="*/ 1 w 22"/>
                <a:gd name="T1" fmla="*/ 0 h 29"/>
                <a:gd name="T2" fmla="*/ 1 w 22"/>
                <a:gd name="T3" fmla="*/ 1 h 29"/>
                <a:gd name="T4" fmla="*/ 0 w 22"/>
                <a:gd name="T5" fmla="*/ 1 h 29"/>
                <a:gd name="T6" fmla="*/ 1 w 22"/>
                <a:gd name="T7" fmla="*/ 1 h 29"/>
                <a:gd name="T8" fmla="*/ 1 w 22"/>
                <a:gd name="T9" fmla="*/ 1 h 29"/>
                <a:gd name="T10" fmla="*/ 1 w 22"/>
                <a:gd name="T11" fmla="*/ 1 h 29"/>
                <a:gd name="T12" fmla="*/ 1 w 22"/>
                <a:gd name="T13" fmla="*/ 0 h 29"/>
                <a:gd name="T14" fmla="*/ 1 w 22"/>
                <a:gd name="T15" fmla="*/ 1 h 29"/>
                <a:gd name="T16" fmla="*/ 1 w 22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9"/>
                <a:gd name="T29" fmla="*/ 22 w 2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9">
                  <a:moveTo>
                    <a:pt x="8" y="0"/>
                  </a:moveTo>
                  <a:lnTo>
                    <a:pt x="6" y="2"/>
                  </a:lnTo>
                  <a:lnTo>
                    <a:pt x="0" y="25"/>
                  </a:lnTo>
                  <a:lnTo>
                    <a:pt x="18" y="29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8" y="0"/>
                  </a:lnTo>
                  <a:lnTo>
                    <a:pt x="6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98" name="Freeform 894"/>
            <p:cNvSpPr>
              <a:spLocks/>
            </p:cNvSpPr>
            <p:nvPr/>
          </p:nvSpPr>
          <p:spPr bwMode="auto">
            <a:xfrm>
              <a:off x="4527030" y="3034593"/>
              <a:ext cx="42617" cy="43914"/>
            </a:xfrm>
            <a:custGeom>
              <a:avLst/>
              <a:gdLst>
                <a:gd name="T0" fmla="*/ 1 w 29"/>
                <a:gd name="T1" fmla="*/ 0 h 37"/>
                <a:gd name="T2" fmla="*/ 1 w 29"/>
                <a:gd name="T3" fmla="*/ 1 h 37"/>
                <a:gd name="T4" fmla="*/ 0 w 29"/>
                <a:gd name="T5" fmla="*/ 1 h 37"/>
                <a:gd name="T6" fmla="*/ 1 w 29"/>
                <a:gd name="T7" fmla="*/ 1 h 37"/>
                <a:gd name="T8" fmla="*/ 1 w 29"/>
                <a:gd name="T9" fmla="*/ 1 h 37"/>
                <a:gd name="T10" fmla="*/ 1 w 29"/>
                <a:gd name="T11" fmla="*/ 1 h 37"/>
                <a:gd name="T12" fmla="*/ 1 w 29"/>
                <a:gd name="T13" fmla="*/ 0 h 37"/>
                <a:gd name="T14" fmla="*/ 1 w 29"/>
                <a:gd name="T15" fmla="*/ 0 h 37"/>
                <a:gd name="T16" fmla="*/ 1 w 29"/>
                <a:gd name="T17" fmla="*/ 1 h 37"/>
                <a:gd name="T18" fmla="*/ 1 w 29"/>
                <a:gd name="T19" fmla="*/ 0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7"/>
                <a:gd name="T32" fmla="*/ 29 w 29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7">
                  <a:moveTo>
                    <a:pt x="21" y="0"/>
                  </a:moveTo>
                  <a:lnTo>
                    <a:pt x="15" y="4"/>
                  </a:lnTo>
                  <a:lnTo>
                    <a:pt x="0" y="29"/>
                  </a:lnTo>
                  <a:lnTo>
                    <a:pt x="14" y="37"/>
                  </a:lnTo>
                  <a:lnTo>
                    <a:pt x="29" y="12"/>
                  </a:lnTo>
                  <a:lnTo>
                    <a:pt x="21" y="16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5" y="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99" name="Freeform 895"/>
            <p:cNvSpPr>
              <a:spLocks/>
            </p:cNvSpPr>
            <p:nvPr/>
          </p:nvSpPr>
          <p:spPr bwMode="auto">
            <a:xfrm>
              <a:off x="4556860" y="3026955"/>
              <a:ext cx="402729" cy="28640"/>
            </a:xfrm>
            <a:custGeom>
              <a:avLst/>
              <a:gdLst>
                <a:gd name="T0" fmla="*/ 1 w 292"/>
                <a:gd name="T1" fmla="*/ 1 h 22"/>
                <a:gd name="T2" fmla="*/ 1 w 292"/>
                <a:gd name="T3" fmla="*/ 0 h 22"/>
                <a:gd name="T4" fmla="*/ 0 w 292"/>
                <a:gd name="T5" fmla="*/ 1 h 22"/>
                <a:gd name="T6" fmla="*/ 0 w 292"/>
                <a:gd name="T7" fmla="*/ 1 h 22"/>
                <a:gd name="T8" fmla="*/ 1 w 292"/>
                <a:gd name="T9" fmla="*/ 1 h 22"/>
                <a:gd name="T10" fmla="*/ 1 w 292"/>
                <a:gd name="T11" fmla="*/ 1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"/>
                <a:gd name="T19" fmla="*/ 0 h 22"/>
                <a:gd name="T20" fmla="*/ 292 w 292"/>
                <a:gd name="T21" fmla="*/ 22 h 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" h="22">
                  <a:moveTo>
                    <a:pt x="290" y="8"/>
                  </a:moveTo>
                  <a:lnTo>
                    <a:pt x="290" y="0"/>
                  </a:lnTo>
                  <a:lnTo>
                    <a:pt x="0" y="6"/>
                  </a:lnTo>
                  <a:lnTo>
                    <a:pt x="0" y="22"/>
                  </a:lnTo>
                  <a:lnTo>
                    <a:pt x="292" y="16"/>
                  </a:lnTo>
                  <a:lnTo>
                    <a:pt x="29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00" name="Freeform 896"/>
            <p:cNvSpPr>
              <a:spLocks/>
            </p:cNvSpPr>
            <p:nvPr/>
          </p:nvSpPr>
          <p:spPr bwMode="auto">
            <a:xfrm>
              <a:off x="4273459" y="2213593"/>
              <a:ext cx="23439" cy="82101"/>
            </a:xfrm>
            <a:custGeom>
              <a:avLst/>
              <a:gdLst>
                <a:gd name="T0" fmla="*/ 1 w 19"/>
                <a:gd name="T1" fmla="*/ 1 h 69"/>
                <a:gd name="T2" fmla="*/ 1 w 19"/>
                <a:gd name="T3" fmla="*/ 1 h 69"/>
                <a:gd name="T4" fmla="*/ 1 w 19"/>
                <a:gd name="T5" fmla="*/ 0 h 69"/>
                <a:gd name="T6" fmla="*/ 0 w 19"/>
                <a:gd name="T7" fmla="*/ 1 h 69"/>
                <a:gd name="T8" fmla="*/ 1 w 19"/>
                <a:gd name="T9" fmla="*/ 1 h 69"/>
                <a:gd name="T10" fmla="*/ 1 w 19"/>
                <a:gd name="T11" fmla="*/ 1 h 69"/>
                <a:gd name="T12" fmla="*/ 1 w 19"/>
                <a:gd name="T13" fmla="*/ 1 h 69"/>
                <a:gd name="T14" fmla="*/ 1 w 19"/>
                <a:gd name="T15" fmla="*/ 1 h 69"/>
                <a:gd name="T16" fmla="*/ 1 w 19"/>
                <a:gd name="T17" fmla="*/ 1 h 69"/>
                <a:gd name="T18" fmla="*/ 1 w 19"/>
                <a:gd name="T19" fmla="*/ 1 h 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69"/>
                <a:gd name="T32" fmla="*/ 19 w 19"/>
                <a:gd name="T33" fmla="*/ 69 h 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69">
                  <a:moveTo>
                    <a:pt x="17" y="63"/>
                  </a:moveTo>
                  <a:lnTo>
                    <a:pt x="19" y="67"/>
                  </a:lnTo>
                  <a:lnTo>
                    <a:pt x="15" y="0"/>
                  </a:lnTo>
                  <a:lnTo>
                    <a:pt x="0" y="1"/>
                  </a:lnTo>
                  <a:lnTo>
                    <a:pt x="2" y="67"/>
                  </a:lnTo>
                  <a:lnTo>
                    <a:pt x="4" y="69"/>
                  </a:lnTo>
                  <a:lnTo>
                    <a:pt x="2" y="67"/>
                  </a:lnTo>
                  <a:lnTo>
                    <a:pt x="2" y="69"/>
                  </a:lnTo>
                  <a:lnTo>
                    <a:pt x="4" y="69"/>
                  </a:lnTo>
                  <a:lnTo>
                    <a:pt x="17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01" name="Freeform 897"/>
            <p:cNvSpPr>
              <a:spLocks/>
            </p:cNvSpPr>
            <p:nvPr/>
          </p:nvSpPr>
          <p:spPr bwMode="auto">
            <a:xfrm>
              <a:off x="4277720" y="2289964"/>
              <a:ext cx="44748" cy="61098"/>
            </a:xfrm>
            <a:custGeom>
              <a:avLst/>
              <a:gdLst>
                <a:gd name="T0" fmla="*/ 1 w 32"/>
                <a:gd name="T1" fmla="*/ 1 h 52"/>
                <a:gd name="T2" fmla="*/ 1 w 32"/>
                <a:gd name="T3" fmla="*/ 0 h 52"/>
                <a:gd name="T4" fmla="*/ 0 w 32"/>
                <a:gd name="T5" fmla="*/ 1 h 52"/>
                <a:gd name="T6" fmla="*/ 1 w 32"/>
                <a:gd name="T7" fmla="*/ 1 h 52"/>
                <a:gd name="T8" fmla="*/ 1 w 32"/>
                <a:gd name="T9" fmla="*/ 1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52"/>
                <a:gd name="T17" fmla="*/ 32 w 32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52">
                  <a:moveTo>
                    <a:pt x="32" y="46"/>
                  </a:moveTo>
                  <a:lnTo>
                    <a:pt x="13" y="0"/>
                  </a:lnTo>
                  <a:lnTo>
                    <a:pt x="0" y="6"/>
                  </a:lnTo>
                  <a:lnTo>
                    <a:pt x="19" y="52"/>
                  </a:lnTo>
                  <a:lnTo>
                    <a:pt x="32" y="4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02" name="Freeform 898"/>
            <p:cNvSpPr>
              <a:spLocks/>
            </p:cNvSpPr>
            <p:nvPr/>
          </p:nvSpPr>
          <p:spPr bwMode="auto">
            <a:xfrm>
              <a:off x="4305423" y="2343425"/>
              <a:ext cx="53270" cy="66826"/>
            </a:xfrm>
            <a:custGeom>
              <a:avLst/>
              <a:gdLst>
                <a:gd name="T0" fmla="*/ 1 w 40"/>
                <a:gd name="T1" fmla="*/ 1 h 59"/>
                <a:gd name="T2" fmla="*/ 1 w 40"/>
                <a:gd name="T3" fmla="*/ 1 h 59"/>
                <a:gd name="T4" fmla="*/ 1 w 40"/>
                <a:gd name="T5" fmla="*/ 0 h 59"/>
                <a:gd name="T6" fmla="*/ 0 w 40"/>
                <a:gd name="T7" fmla="*/ 1 h 59"/>
                <a:gd name="T8" fmla="*/ 1 w 40"/>
                <a:gd name="T9" fmla="*/ 1 h 59"/>
                <a:gd name="T10" fmla="*/ 1 w 40"/>
                <a:gd name="T11" fmla="*/ 1 h 59"/>
                <a:gd name="T12" fmla="*/ 1 w 40"/>
                <a:gd name="T13" fmla="*/ 1 h 59"/>
                <a:gd name="T14" fmla="*/ 1 w 40"/>
                <a:gd name="T15" fmla="*/ 1 h 59"/>
                <a:gd name="T16" fmla="*/ 1 w 40"/>
                <a:gd name="T17" fmla="*/ 1 h 59"/>
                <a:gd name="T18" fmla="*/ 1 w 40"/>
                <a:gd name="T19" fmla="*/ 1 h 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59"/>
                <a:gd name="T32" fmla="*/ 40 w 40"/>
                <a:gd name="T33" fmla="*/ 59 h 5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59">
                  <a:moveTo>
                    <a:pt x="38" y="58"/>
                  </a:moveTo>
                  <a:lnTo>
                    <a:pt x="38" y="54"/>
                  </a:lnTo>
                  <a:lnTo>
                    <a:pt x="13" y="0"/>
                  </a:lnTo>
                  <a:lnTo>
                    <a:pt x="0" y="6"/>
                  </a:lnTo>
                  <a:lnTo>
                    <a:pt x="25" y="59"/>
                  </a:lnTo>
                  <a:lnTo>
                    <a:pt x="23" y="56"/>
                  </a:lnTo>
                  <a:lnTo>
                    <a:pt x="38" y="58"/>
                  </a:lnTo>
                  <a:lnTo>
                    <a:pt x="40" y="56"/>
                  </a:lnTo>
                  <a:lnTo>
                    <a:pt x="38" y="54"/>
                  </a:lnTo>
                  <a:lnTo>
                    <a:pt x="38" y="5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03" name="Freeform 899"/>
            <p:cNvSpPr>
              <a:spLocks/>
            </p:cNvSpPr>
            <p:nvPr/>
          </p:nvSpPr>
          <p:spPr bwMode="auto">
            <a:xfrm>
              <a:off x="4320337" y="2408342"/>
              <a:ext cx="36224" cy="72553"/>
            </a:xfrm>
            <a:custGeom>
              <a:avLst/>
              <a:gdLst>
                <a:gd name="T0" fmla="*/ 1 w 27"/>
                <a:gd name="T1" fmla="*/ 1 h 59"/>
                <a:gd name="T2" fmla="*/ 1 w 27"/>
                <a:gd name="T3" fmla="*/ 1 h 59"/>
                <a:gd name="T4" fmla="*/ 1 w 27"/>
                <a:gd name="T5" fmla="*/ 1 h 59"/>
                <a:gd name="T6" fmla="*/ 1 w 27"/>
                <a:gd name="T7" fmla="*/ 0 h 59"/>
                <a:gd name="T8" fmla="*/ 0 w 27"/>
                <a:gd name="T9" fmla="*/ 1 h 59"/>
                <a:gd name="T10" fmla="*/ 1 w 27"/>
                <a:gd name="T11" fmla="*/ 1 h 59"/>
                <a:gd name="T12" fmla="*/ 1 w 27"/>
                <a:gd name="T13" fmla="*/ 1 h 59"/>
                <a:gd name="T14" fmla="*/ 1 w 27"/>
                <a:gd name="T15" fmla="*/ 1 h 5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"/>
                <a:gd name="T25" fmla="*/ 0 h 59"/>
                <a:gd name="T26" fmla="*/ 27 w 27"/>
                <a:gd name="T27" fmla="*/ 59 h 5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" h="59">
                  <a:moveTo>
                    <a:pt x="16" y="59"/>
                  </a:moveTo>
                  <a:lnTo>
                    <a:pt x="16" y="57"/>
                  </a:lnTo>
                  <a:lnTo>
                    <a:pt x="27" y="2"/>
                  </a:lnTo>
                  <a:lnTo>
                    <a:pt x="12" y="0"/>
                  </a:lnTo>
                  <a:lnTo>
                    <a:pt x="0" y="55"/>
                  </a:lnTo>
                  <a:lnTo>
                    <a:pt x="16" y="59"/>
                  </a:lnTo>
                  <a:lnTo>
                    <a:pt x="16" y="57"/>
                  </a:lnTo>
                  <a:lnTo>
                    <a:pt x="16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04" name="Freeform 900"/>
            <p:cNvSpPr>
              <a:spLocks/>
            </p:cNvSpPr>
            <p:nvPr/>
          </p:nvSpPr>
          <p:spPr bwMode="auto">
            <a:xfrm>
              <a:off x="4305423" y="2473258"/>
              <a:ext cx="34094" cy="61098"/>
            </a:xfrm>
            <a:custGeom>
              <a:avLst/>
              <a:gdLst>
                <a:gd name="T0" fmla="*/ 1 w 27"/>
                <a:gd name="T1" fmla="*/ 1 h 50"/>
                <a:gd name="T2" fmla="*/ 1 w 27"/>
                <a:gd name="T3" fmla="*/ 1 h 50"/>
                <a:gd name="T4" fmla="*/ 1 w 27"/>
                <a:gd name="T5" fmla="*/ 1 h 50"/>
                <a:gd name="T6" fmla="*/ 1 w 27"/>
                <a:gd name="T7" fmla="*/ 0 h 50"/>
                <a:gd name="T8" fmla="*/ 0 w 27"/>
                <a:gd name="T9" fmla="*/ 1 h 50"/>
                <a:gd name="T10" fmla="*/ 0 w 27"/>
                <a:gd name="T11" fmla="*/ 1 h 50"/>
                <a:gd name="T12" fmla="*/ 0 w 27"/>
                <a:gd name="T13" fmla="*/ 1 h 50"/>
                <a:gd name="T14" fmla="*/ 0 w 27"/>
                <a:gd name="T15" fmla="*/ 1 h 50"/>
                <a:gd name="T16" fmla="*/ 1 w 27"/>
                <a:gd name="T17" fmla="*/ 1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50"/>
                <a:gd name="T29" fmla="*/ 27 w 27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50">
                  <a:moveTo>
                    <a:pt x="15" y="48"/>
                  </a:moveTo>
                  <a:lnTo>
                    <a:pt x="15" y="50"/>
                  </a:lnTo>
                  <a:lnTo>
                    <a:pt x="27" y="4"/>
                  </a:lnTo>
                  <a:lnTo>
                    <a:pt x="11" y="0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05" name="Freeform 901"/>
            <p:cNvSpPr>
              <a:spLocks/>
            </p:cNvSpPr>
            <p:nvPr/>
          </p:nvSpPr>
          <p:spPr bwMode="auto">
            <a:xfrm>
              <a:off x="4296899" y="2530537"/>
              <a:ext cx="27702" cy="78282"/>
            </a:xfrm>
            <a:custGeom>
              <a:avLst/>
              <a:gdLst>
                <a:gd name="T0" fmla="*/ 1 w 19"/>
                <a:gd name="T1" fmla="*/ 1 h 67"/>
                <a:gd name="T2" fmla="*/ 1 w 19"/>
                <a:gd name="T3" fmla="*/ 1 h 67"/>
                <a:gd name="T4" fmla="*/ 1 w 19"/>
                <a:gd name="T5" fmla="*/ 0 h 67"/>
                <a:gd name="T6" fmla="*/ 1 w 19"/>
                <a:gd name="T7" fmla="*/ 0 h 67"/>
                <a:gd name="T8" fmla="*/ 0 w 19"/>
                <a:gd name="T9" fmla="*/ 1 h 67"/>
                <a:gd name="T10" fmla="*/ 0 w 19"/>
                <a:gd name="T11" fmla="*/ 1 h 67"/>
                <a:gd name="T12" fmla="*/ 0 w 19"/>
                <a:gd name="T13" fmla="*/ 1 h 67"/>
                <a:gd name="T14" fmla="*/ 0 w 19"/>
                <a:gd name="T15" fmla="*/ 1 h 67"/>
                <a:gd name="T16" fmla="*/ 0 w 19"/>
                <a:gd name="T17" fmla="*/ 1 h 67"/>
                <a:gd name="T18" fmla="*/ 1 w 19"/>
                <a:gd name="T19" fmla="*/ 1 h 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67"/>
                <a:gd name="T32" fmla="*/ 19 w 19"/>
                <a:gd name="T33" fmla="*/ 67 h 6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67">
                  <a:moveTo>
                    <a:pt x="15" y="62"/>
                  </a:moveTo>
                  <a:lnTo>
                    <a:pt x="17" y="64"/>
                  </a:lnTo>
                  <a:lnTo>
                    <a:pt x="19" y="0"/>
                  </a:lnTo>
                  <a:lnTo>
                    <a:pt x="4" y="0"/>
                  </a:lnTo>
                  <a:lnTo>
                    <a:pt x="0" y="64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15" y="6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06" name="Freeform 902"/>
            <p:cNvSpPr>
              <a:spLocks/>
            </p:cNvSpPr>
            <p:nvPr/>
          </p:nvSpPr>
          <p:spPr bwMode="auto">
            <a:xfrm>
              <a:off x="4296899" y="2601180"/>
              <a:ext cx="57533" cy="85919"/>
            </a:xfrm>
            <a:custGeom>
              <a:avLst/>
              <a:gdLst>
                <a:gd name="T0" fmla="*/ 1 w 39"/>
                <a:gd name="T1" fmla="*/ 1 h 71"/>
                <a:gd name="T2" fmla="*/ 1 w 39"/>
                <a:gd name="T3" fmla="*/ 1 h 71"/>
                <a:gd name="T4" fmla="*/ 1 w 39"/>
                <a:gd name="T5" fmla="*/ 0 h 71"/>
                <a:gd name="T6" fmla="*/ 0 w 39"/>
                <a:gd name="T7" fmla="*/ 1 h 71"/>
                <a:gd name="T8" fmla="*/ 1 w 39"/>
                <a:gd name="T9" fmla="*/ 1 h 71"/>
                <a:gd name="T10" fmla="*/ 1 w 39"/>
                <a:gd name="T11" fmla="*/ 1 h 71"/>
                <a:gd name="T12" fmla="*/ 1 w 39"/>
                <a:gd name="T13" fmla="*/ 1 h 71"/>
                <a:gd name="T14" fmla="*/ 1 w 39"/>
                <a:gd name="T15" fmla="*/ 1 h 71"/>
                <a:gd name="T16" fmla="*/ 1 w 39"/>
                <a:gd name="T17" fmla="*/ 1 h 71"/>
                <a:gd name="T18" fmla="*/ 1 w 39"/>
                <a:gd name="T19" fmla="*/ 1 h 7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71"/>
                <a:gd name="T32" fmla="*/ 39 w 39"/>
                <a:gd name="T33" fmla="*/ 71 h 7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71">
                  <a:moveTo>
                    <a:pt x="39" y="71"/>
                  </a:moveTo>
                  <a:lnTo>
                    <a:pt x="39" y="65"/>
                  </a:lnTo>
                  <a:lnTo>
                    <a:pt x="15" y="0"/>
                  </a:lnTo>
                  <a:lnTo>
                    <a:pt x="0" y="5"/>
                  </a:lnTo>
                  <a:lnTo>
                    <a:pt x="23" y="71"/>
                  </a:lnTo>
                  <a:lnTo>
                    <a:pt x="23" y="67"/>
                  </a:lnTo>
                  <a:lnTo>
                    <a:pt x="39" y="71"/>
                  </a:lnTo>
                  <a:lnTo>
                    <a:pt x="39" y="69"/>
                  </a:lnTo>
                  <a:lnTo>
                    <a:pt x="39" y="65"/>
                  </a:lnTo>
                  <a:lnTo>
                    <a:pt x="39" y="7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07" name="Freeform 903"/>
            <p:cNvSpPr>
              <a:spLocks/>
            </p:cNvSpPr>
            <p:nvPr/>
          </p:nvSpPr>
          <p:spPr bwMode="auto">
            <a:xfrm>
              <a:off x="4318207" y="2681370"/>
              <a:ext cx="36224" cy="53460"/>
            </a:xfrm>
            <a:custGeom>
              <a:avLst/>
              <a:gdLst>
                <a:gd name="T0" fmla="*/ 1 w 27"/>
                <a:gd name="T1" fmla="*/ 1 h 46"/>
                <a:gd name="T2" fmla="*/ 1 w 27"/>
                <a:gd name="T3" fmla="*/ 1 h 46"/>
                <a:gd name="T4" fmla="*/ 1 w 27"/>
                <a:gd name="T5" fmla="*/ 1 h 46"/>
                <a:gd name="T6" fmla="*/ 1 w 27"/>
                <a:gd name="T7" fmla="*/ 0 h 46"/>
                <a:gd name="T8" fmla="*/ 0 w 27"/>
                <a:gd name="T9" fmla="*/ 1 h 46"/>
                <a:gd name="T10" fmla="*/ 0 w 27"/>
                <a:gd name="T11" fmla="*/ 1 h 46"/>
                <a:gd name="T12" fmla="*/ 0 w 27"/>
                <a:gd name="T13" fmla="*/ 1 h 46"/>
                <a:gd name="T14" fmla="*/ 0 w 27"/>
                <a:gd name="T15" fmla="*/ 1 h 46"/>
                <a:gd name="T16" fmla="*/ 1 w 27"/>
                <a:gd name="T17" fmla="*/ 1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46"/>
                <a:gd name="T29" fmla="*/ 27 w 27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46">
                  <a:moveTo>
                    <a:pt x="15" y="44"/>
                  </a:moveTo>
                  <a:lnTo>
                    <a:pt x="15" y="46"/>
                  </a:lnTo>
                  <a:lnTo>
                    <a:pt x="27" y="4"/>
                  </a:lnTo>
                  <a:lnTo>
                    <a:pt x="11" y="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5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08" name="Freeform 904"/>
            <p:cNvSpPr>
              <a:spLocks/>
            </p:cNvSpPr>
            <p:nvPr/>
          </p:nvSpPr>
          <p:spPr bwMode="auto">
            <a:xfrm>
              <a:off x="4305423" y="2732922"/>
              <a:ext cx="27702" cy="112649"/>
            </a:xfrm>
            <a:custGeom>
              <a:avLst/>
              <a:gdLst>
                <a:gd name="T0" fmla="*/ 1 w 23"/>
                <a:gd name="T1" fmla="*/ 1 h 96"/>
                <a:gd name="T2" fmla="*/ 1 w 23"/>
                <a:gd name="T3" fmla="*/ 1 h 96"/>
                <a:gd name="T4" fmla="*/ 1 w 23"/>
                <a:gd name="T5" fmla="*/ 0 h 96"/>
                <a:gd name="T6" fmla="*/ 0 w 23"/>
                <a:gd name="T7" fmla="*/ 1 h 96"/>
                <a:gd name="T8" fmla="*/ 1 w 23"/>
                <a:gd name="T9" fmla="*/ 1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96"/>
                <a:gd name="T17" fmla="*/ 23 w 23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96">
                  <a:moveTo>
                    <a:pt x="17" y="96"/>
                  </a:moveTo>
                  <a:lnTo>
                    <a:pt x="23" y="2"/>
                  </a:lnTo>
                  <a:lnTo>
                    <a:pt x="8" y="0"/>
                  </a:lnTo>
                  <a:lnTo>
                    <a:pt x="0" y="96"/>
                  </a:lnTo>
                  <a:lnTo>
                    <a:pt x="17" y="9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09" name="Freeform 905"/>
            <p:cNvSpPr>
              <a:spLocks/>
            </p:cNvSpPr>
            <p:nvPr/>
          </p:nvSpPr>
          <p:spPr bwMode="auto">
            <a:xfrm>
              <a:off x="4305423" y="2845571"/>
              <a:ext cx="19178" cy="74463"/>
            </a:xfrm>
            <a:custGeom>
              <a:avLst/>
              <a:gdLst>
                <a:gd name="T0" fmla="*/ 1 w 17"/>
                <a:gd name="T1" fmla="*/ 1 h 63"/>
                <a:gd name="T2" fmla="*/ 1 w 17"/>
                <a:gd name="T3" fmla="*/ 0 h 63"/>
                <a:gd name="T4" fmla="*/ 0 w 17"/>
                <a:gd name="T5" fmla="*/ 0 h 63"/>
                <a:gd name="T6" fmla="*/ 1 w 17"/>
                <a:gd name="T7" fmla="*/ 1 h 63"/>
                <a:gd name="T8" fmla="*/ 1 w 17"/>
                <a:gd name="T9" fmla="*/ 1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63"/>
                <a:gd name="T17" fmla="*/ 17 w 17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63">
                  <a:moveTo>
                    <a:pt x="17" y="63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2" y="63"/>
                  </a:lnTo>
                  <a:lnTo>
                    <a:pt x="17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10" name="Freeform 906"/>
            <p:cNvSpPr>
              <a:spLocks/>
            </p:cNvSpPr>
            <p:nvPr/>
          </p:nvSpPr>
          <p:spPr bwMode="auto">
            <a:xfrm>
              <a:off x="4305423" y="2920033"/>
              <a:ext cx="19178" cy="61098"/>
            </a:xfrm>
            <a:custGeom>
              <a:avLst/>
              <a:gdLst>
                <a:gd name="T0" fmla="*/ 1 w 17"/>
                <a:gd name="T1" fmla="*/ 1 h 54"/>
                <a:gd name="T2" fmla="*/ 1 w 17"/>
                <a:gd name="T3" fmla="*/ 0 h 54"/>
                <a:gd name="T4" fmla="*/ 1 w 17"/>
                <a:gd name="T5" fmla="*/ 0 h 54"/>
                <a:gd name="T6" fmla="*/ 0 w 17"/>
                <a:gd name="T7" fmla="*/ 1 h 54"/>
                <a:gd name="T8" fmla="*/ 1 w 17"/>
                <a:gd name="T9" fmla="*/ 1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54"/>
                <a:gd name="T17" fmla="*/ 17 w 17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54">
                  <a:moveTo>
                    <a:pt x="15" y="54"/>
                  </a:moveTo>
                  <a:lnTo>
                    <a:pt x="17" y="0"/>
                  </a:lnTo>
                  <a:lnTo>
                    <a:pt x="2" y="0"/>
                  </a:lnTo>
                  <a:lnTo>
                    <a:pt x="0" y="54"/>
                  </a:lnTo>
                  <a:lnTo>
                    <a:pt x="15" y="5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11" name="Freeform 907"/>
            <p:cNvSpPr>
              <a:spLocks/>
            </p:cNvSpPr>
            <p:nvPr/>
          </p:nvSpPr>
          <p:spPr bwMode="auto">
            <a:xfrm>
              <a:off x="4305423" y="2981131"/>
              <a:ext cx="25570" cy="53460"/>
            </a:xfrm>
            <a:custGeom>
              <a:avLst/>
              <a:gdLst>
                <a:gd name="T0" fmla="*/ 1 w 19"/>
                <a:gd name="T1" fmla="*/ 1 h 44"/>
                <a:gd name="T2" fmla="*/ 1 w 19"/>
                <a:gd name="T3" fmla="*/ 1 h 44"/>
                <a:gd name="T4" fmla="*/ 1 w 19"/>
                <a:gd name="T5" fmla="*/ 0 h 44"/>
                <a:gd name="T6" fmla="*/ 0 w 19"/>
                <a:gd name="T7" fmla="*/ 0 h 44"/>
                <a:gd name="T8" fmla="*/ 1 w 19"/>
                <a:gd name="T9" fmla="*/ 1 h 44"/>
                <a:gd name="T10" fmla="*/ 1 w 19"/>
                <a:gd name="T11" fmla="*/ 1 h 44"/>
                <a:gd name="T12" fmla="*/ 1 w 19"/>
                <a:gd name="T13" fmla="*/ 1 h 44"/>
                <a:gd name="T14" fmla="*/ 1 w 19"/>
                <a:gd name="T15" fmla="*/ 1 h 44"/>
                <a:gd name="T16" fmla="*/ 1 w 19"/>
                <a:gd name="T17" fmla="*/ 1 h 44"/>
                <a:gd name="T18" fmla="*/ 1 w 19"/>
                <a:gd name="T19" fmla="*/ 1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4"/>
                <a:gd name="T32" fmla="*/ 19 w 19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4">
                  <a:moveTo>
                    <a:pt x="17" y="38"/>
                  </a:moveTo>
                  <a:lnTo>
                    <a:pt x="19" y="4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2" y="42"/>
                  </a:lnTo>
                  <a:lnTo>
                    <a:pt x="4" y="44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4" y="44"/>
                  </a:lnTo>
                  <a:lnTo>
                    <a:pt x="17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12" name="Freeform 908"/>
            <p:cNvSpPr>
              <a:spLocks/>
            </p:cNvSpPr>
            <p:nvPr/>
          </p:nvSpPr>
          <p:spPr bwMode="auto">
            <a:xfrm>
              <a:off x="4309683" y="3026955"/>
              <a:ext cx="49009" cy="61098"/>
            </a:xfrm>
            <a:custGeom>
              <a:avLst/>
              <a:gdLst>
                <a:gd name="T0" fmla="*/ 1 w 38"/>
                <a:gd name="T1" fmla="*/ 1 h 52"/>
                <a:gd name="T2" fmla="*/ 1 w 38"/>
                <a:gd name="T3" fmla="*/ 1 h 52"/>
                <a:gd name="T4" fmla="*/ 1 w 38"/>
                <a:gd name="T5" fmla="*/ 0 h 52"/>
                <a:gd name="T6" fmla="*/ 0 w 38"/>
                <a:gd name="T7" fmla="*/ 1 h 52"/>
                <a:gd name="T8" fmla="*/ 1 w 38"/>
                <a:gd name="T9" fmla="*/ 1 h 52"/>
                <a:gd name="T10" fmla="*/ 1 w 38"/>
                <a:gd name="T11" fmla="*/ 1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52"/>
                <a:gd name="T20" fmla="*/ 38 w 38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52">
                  <a:moveTo>
                    <a:pt x="32" y="50"/>
                  </a:moveTo>
                  <a:lnTo>
                    <a:pt x="38" y="46"/>
                  </a:lnTo>
                  <a:lnTo>
                    <a:pt x="13" y="0"/>
                  </a:lnTo>
                  <a:lnTo>
                    <a:pt x="0" y="6"/>
                  </a:lnTo>
                  <a:lnTo>
                    <a:pt x="25" y="52"/>
                  </a:lnTo>
                  <a:lnTo>
                    <a:pt x="32" y="5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13" name="Freeform 909"/>
            <p:cNvSpPr>
              <a:spLocks/>
            </p:cNvSpPr>
            <p:nvPr/>
          </p:nvSpPr>
          <p:spPr bwMode="auto">
            <a:xfrm>
              <a:off x="4073159" y="1678989"/>
              <a:ext cx="57533" cy="318853"/>
            </a:xfrm>
            <a:custGeom>
              <a:avLst/>
              <a:gdLst>
                <a:gd name="T0" fmla="*/ 1 w 44"/>
                <a:gd name="T1" fmla="*/ 1 h 270"/>
                <a:gd name="T2" fmla="*/ 1 w 44"/>
                <a:gd name="T3" fmla="*/ 1 h 270"/>
                <a:gd name="T4" fmla="*/ 1 w 44"/>
                <a:gd name="T5" fmla="*/ 0 h 270"/>
                <a:gd name="T6" fmla="*/ 0 w 44"/>
                <a:gd name="T7" fmla="*/ 1 h 270"/>
                <a:gd name="T8" fmla="*/ 1 w 44"/>
                <a:gd name="T9" fmla="*/ 1 h 270"/>
                <a:gd name="T10" fmla="*/ 1 w 44"/>
                <a:gd name="T11" fmla="*/ 1 h 270"/>
                <a:gd name="T12" fmla="*/ 1 w 44"/>
                <a:gd name="T13" fmla="*/ 1 h 270"/>
                <a:gd name="T14" fmla="*/ 1 w 44"/>
                <a:gd name="T15" fmla="*/ 1 h 270"/>
                <a:gd name="T16" fmla="*/ 1 w 44"/>
                <a:gd name="T17" fmla="*/ 1 h 270"/>
                <a:gd name="T18" fmla="*/ 1 w 44"/>
                <a:gd name="T19" fmla="*/ 1 h 27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270"/>
                <a:gd name="T32" fmla="*/ 44 w 44"/>
                <a:gd name="T33" fmla="*/ 270 h 27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270">
                  <a:moveTo>
                    <a:pt x="44" y="261"/>
                  </a:moveTo>
                  <a:lnTo>
                    <a:pt x="44" y="265"/>
                  </a:lnTo>
                  <a:lnTo>
                    <a:pt x="15" y="0"/>
                  </a:lnTo>
                  <a:lnTo>
                    <a:pt x="0" y="2"/>
                  </a:lnTo>
                  <a:lnTo>
                    <a:pt x="29" y="266"/>
                  </a:lnTo>
                  <a:lnTo>
                    <a:pt x="31" y="270"/>
                  </a:lnTo>
                  <a:lnTo>
                    <a:pt x="29" y="266"/>
                  </a:lnTo>
                  <a:lnTo>
                    <a:pt x="29" y="268"/>
                  </a:lnTo>
                  <a:lnTo>
                    <a:pt x="31" y="270"/>
                  </a:lnTo>
                  <a:lnTo>
                    <a:pt x="44" y="26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14" name="Freeform 910"/>
            <p:cNvSpPr>
              <a:spLocks/>
            </p:cNvSpPr>
            <p:nvPr/>
          </p:nvSpPr>
          <p:spPr bwMode="auto">
            <a:xfrm>
              <a:off x="4113648" y="1986385"/>
              <a:ext cx="91626" cy="89737"/>
            </a:xfrm>
            <a:custGeom>
              <a:avLst/>
              <a:gdLst>
                <a:gd name="T0" fmla="*/ 1 w 65"/>
                <a:gd name="T1" fmla="*/ 1 h 78"/>
                <a:gd name="T2" fmla="*/ 1 w 65"/>
                <a:gd name="T3" fmla="*/ 0 h 78"/>
                <a:gd name="T4" fmla="*/ 0 w 65"/>
                <a:gd name="T5" fmla="*/ 1 h 78"/>
                <a:gd name="T6" fmla="*/ 1 w 65"/>
                <a:gd name="T7" fmla="*/ 1 h 78"/>
                <a:gd name="T8" fmla="*/ 1 w 65"/>
                <a:gd name="T9" fmla="*/ 1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78"/>
                <a:gd name="T17" fmla="*/ 65 w 65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78">
                  <a:moveTo>
                    <a:pt x="65" y="69"/>
                  </a:moveTo>
                  <a:lnTo>
                    <a:pt x="13" y="0"/>
                  </a:lnTo>
                  <a:lnTo>
                    <a:pt x="0" y="9"/>
                  </a:lnTo>
                  <a:lnTo>
                    <a:pt x="54" y="78"/>
                  </a:lnTo>
                  <a:lnTo>
                    <a:pt x="65" y="6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15" name="Freeform 911"/>
            <p:cNvSpPr>
              <a:spLocks/>
            </p:cNvSpPr>
            <p:nvPr/>
          </p:nvSpPr>
          <p:spPr bwMode="auto">
            <a:xfrm>
              <a:off x="4188230" y="2064666"/>
              <a:ext cx="76711" cy="84010"/>
            </a:xfrm>
            <a:custGeom>
              <a:avLst/>
              <a:gdLst>
                <a:gd name="T0" fmla="*/ 1 w 55"/>
                <a:gd name="T1" fmla="*/ 1 h 69"/>
                <a:gd name="T2" fmla="*/ 1 w 55"/>
                <a:gd name="T3" fmla="*/ 1 h 69"/>
                <a:gd name="T4" fmla="*/ 1 w 55"/>
                <a:gd name="T5" fmla="*/ 0 h 69"/>
                <a:gd name="T6" fmla="*/ 0 w 55"/>
                <a:gd name="T7" fmla="*/ 1 h 69"/>
                <a:gd name="T8" fmla="*/ 1 w 55"/>
                <a:gd name="T9" fmla="*/ 1 h 69"/>
                <a:gd name="T10" fmla="*/ 1 w 55"/>
                <a:gd name="T11" fmla="*/ 1 h 69"/>
                <a:gd name="T12" fmla="*/ 1 w 55"/>
                <a:gd name="T13" fmla="*/ 1 h 69"/>
                <a:gd name="T14" fmla="*/ 1 w 55"/>
                <a:gd name="T15" fmla="*/ 1 h 69"/>
                <a:gd name="T16" fmla="*/ 1 w 55"/>
                <a:gd name="T17" fmla="*/ 1 h 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5"/>
                <a:gd name="T28" fmla="*/ 0 h 69"/>
                <a:gd name="T29" fmla="*/ 55 w 55"/>
                <a:gd name="T30" fmla="*/ 69 h 6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5" h="69">
                  <a:moveTo>
                    <a:pt x="55" y="63"/>
                  </a:moveTo>
                  <a:lnTo>
                    <a:pt x="55" y="61"/>
                  </a:lnTo>
                  <a:lnTo>
                    <a:pt x="11" y="0"/>
                  </a:lnTo>
                  <a:lnTo>
                    <a:pt x="0" y="9"/>
                  </a:lnTo>
                  <a:lnTo>
                    <a:pt x="42" y="69"/>
                  </a:lnTo>
                  <a:lnTo>
                    <a:pt x="40" y="67"/>
                  </a:lnTo>
                  <a:lnTo>
                    <a:pt x="55" y="63"/>
                  </a:lnTo>
                  <a:lnTo>
                    <a:pt x="55" y="61"/>
                  </a:lnTo>
                  <a:lnTo>
                    <a:pt x="55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16" name="Freeform 912"/>
            <p:cNvSpPr>
              <a:spLocks/>
            </p:cNvSpPr>
            <p:nvPr/>
          </p:nvSpPr>
          <p:spPr bwMode="auto">
            <a:xfrm>
              <a:off x="4243632" y="2141038"/>
              <a:ext cx="51141" cy="78282"/>
            </a:xfrm>
            <a:custGeom>
              <a:avLst/>
              <a:gdLst>
                <a:gd name="T0" fmla="*/ 1 w 36"/>
                <a:gd name="T1" fmla="*/ 1 h 65"/>
                <a:gd name="T2" fmla="*/ 1 w 36"/>
                <a:gd name="T3" fmla="*/ 1 h 65"/>
                <a:gd name="T4" fmla="*/ 1 w 36"/>
                <a:gd name="T5" fmla="*/ 0 h 65"/>
                <a:gd name="T6" fmla="*/ 0 w 36"/>
                <a:gd name="T7" fmla="*/ 1 h 65"/>
                <a:gd name="T8" fmla="*/ 1 w 36"/>
                <a:gd name="T9" fmla="*/ 1 h 65"/>
                <a:gd name="T10" fmla="*/ 1 w 36"/>
                <a:gd name="T11" fmla="*/ 1 h 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65"/>
                <a:gd name="T20" fmla="*/ 36 w 36"/>
                <a:gd name="T21" fmla="*/ 65 h 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65">
                  <a:moveTo>
                    <a:pt x="29" y="62"/>
                  </a:moveTo>
                  <a:lnTo>
                    <a:pt x="36" y="60"/>
                  </a:lnTo>
                  <a:lnTo>
                    <a:pt x="15" y="0"/>
                  </a:lnTo>
                  <a:lnTo>
                    <a:pt x="0" y="4"/>
                  </a:lnTo>
                  <a:lnTo>
                    <a:pt x="21" y="65"/>
                  </a:lnTo>
                  <a:lnTo>
                    <a:pt x="29" y="6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17" name="Freeform 913"/>
            <p:cNvSpPr>
              <a:spLocks/>
            </p:cNvSpPr>
            <p:nvPr/>
          </p:nvSpPr>
          <p:spPr bwMode="auto">
            <a:xfrm>
              <a:off x="6336124" y="5348682"/>
              <a:ext cx="25570" cy="30548"/>
            </a:xfrm>
            <a:custGeom>
              <a:avLst/>
              <a:gdLst>
                <a:gd name="T0" fmla="*/ 1 w 19"/>
                <a:gd name="T1" fmla="*/ 1 h 27"/>
                <a:gd name="T2" fmla="*/ 0 w 19"/>
                <a:gd name="T3" fmla="*/ 1 h 27"/>
                <a:gd name="T4" fmla="*/ 1 w 19"/>
                <a:gd name="T5" fmla="*/ 1 h 27"/>
                <a:gd name="T6" fmla="*/ 1 w 19"/>
                <a:gd name="T7" fmla="*/ 1 h 27"/>
                <a:gd name="T8" fmla="*/ 1 w 19"/>
                <a:gd name="T9" fmla="*/ 1 h 27"/>
                <a:gd name="T10" fmla="*/ 1 w 19"/>
                <a:gd name="T11" fmla="*/ 1 h 27"/>
                <a:gd name="T12" fmla="*/ 1 w 19"/>
                <a:gd name="T13" fmla="*/ 1 h 27"/>
                <a:gd name="T14" fmla="*/ 1 w 19"/>
                <a:gd name="T15" fmla="*/ 0 h 27"/>
                <a:gd name="T16" fmla="*/ 1 w 19"/>
                <a:gd name="T17" fmla="*/ 1 h 27"/>
                <a:gd name="T18" fmla="*/ 1 w 19"/>
                <a:gd name="T19" fmla="*/ 1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7"/>
                <a:gd name="T32" fmla="*/ 19 w 19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7">
                  <a:moveTo>
                    <a:pt x="11" y="20"/>
                  </a:moveTo>
                  <a:lnTo>
                    <a:pt x="0" y="18"/>
                  </a:lnTo>
                  <a:lnTo>
                    <a:pt x="6" y="27"/>
                  </a:lnTo>
                  <a:lnTo>
                    <a:pt x="19" y="20"/>
                  </a:lnTo>
                  <a:lnTo>
                    <a:pt x="13" y="10"/>
                  </a:lnTo>
                  <a:lnTo>
                    <a:pt x="2" y="8"/>
                  </a:lnTo>
                  <a:lnTo>
                    <a:pt x="13" y="10"/>
                  </a:lnTo>
                  <a:lnTo>
                    <a:pt x="10" y="0"/>
                  </a:lnTo>
                  <a:lnTo>
                    <a:pt x="2" y="8"/>
                  </a:lnTo>
                  <a:lnTo>
                    <a:pt x="11" y="2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18" name="Freeform 914"/>
            <p:cNvSpPr>
              <a:spLocks/>
            </p:cNvSpPr>
            <p:nvPr/>
          </p:nvSpPr>
          <p:spPr bwMode="auto">
            <a:xfrm>
              <a:off x="6308422" y="5358249"/>
              <a:ext cx="44748" cy="38186"/>
            </a:xfrm>
            <a:custGeom>
              <a:avLst/>
              <a:gdLst>
                <a:gd name="T0" fmla="*/ 1 w 30"/>
                <a:gd name="T1" fmla="*/ 1 h 33"/>
                <a:gd name="T2" fmla="*/ 1 w 30"/>
                <a:gd name="T3" fmla="*/ 1 h 33"/>
                <a:gd name="T4" fmla="*/ 1 w 30"/>
                <a:gd name="T5" fmla="*/ 1 h 33"/>
                <a:gd name="T6" fmla="*/ 1 w 30"/>
                <a:gd name="T7" fmla="*/ 0 h 33"/>
                <a:gd name="T8" fmla="*/ 0 w 30"/>
                <a:gd name="T9" fmla="*/ 1 h 33"/>
                <a:gd name="T10" fmla="*/ 1 w 30"/>
                <a:gd name="T11" fmla="*/ 1 h 33"/>
                <a:gd name="T12" fmla="*/ 1 w 30"/>
                <a:gd name="T13" fmla="*/ 1 h 33"/>
                <a:gd name="T14" fmla="*/ 1 w 30"/>
                <a:gd name="T15" fmla="*/ 1 h 33"/>
                <a:gd name="T16" fmla="*/ 1 w 30"/>
                <a:gd name="T17" fmla="*/ 1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3"/>
                <a:gd name="T29" fmla="*/ 30 w 30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3">
                  <a:moveTo>
                    <a:pt x="7" y="33"/>
                  </a:moveTo>
                  <a:lnTo>
                    <a:pt x="9" y="31"/>
                  </a:lnTo>
                  <a:lnTo>
                    <a:pt x="30" y="12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7" y="33"/>
                  </a:lnTo>
                  <a:lnTo>
                    <a:pt x="9" y="31"/>
                  </a:lnTo>
                  <a:lnTo>
                    <a:pt x="7" y="3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19" name="Freeform 915"/>
            <p:cNvSpPr>
              <a:spLocks/>
            </p:cNvSpPr>
            <p:nvPr/>
          </p:nvSpPr>
          <p:spPr bwMode="auto">
            <a:xfrm>
              <a:off x="6297798" y="5377340"/>
              <a:ext cx="19178" cy="21002"/>
            </a:xfrm>
            <a:custGeom>
              <a:avLst/>
              <a:gdLst>
                <a:gd name="T0" fmla="*/ 1 w 15"/>
                <a:gd name="T1" fmla="*/ 1 h 20"/>
                <a:gd name="T2" fmla="*/ 1 w 15"/>
                <a:gd name="T3" fmla="*/ 1 h 20"/>
                <a:gd name="T4" fmla="*/ 1 w 15"/>
                <a:gd name="T5" fmla="*/ 1 h 20"/>
                <a:gd name="T6" fmla="*/ 1 w 15"/>
                <a:gd name="T7" fmla="*/ 0 h 20"/>
                <a:gd name="T8" fmla="*/ 0 w 15"/>
                <a:gd name="T9" fmla="*/ 1 h 20"/>
                <a:gd name="T10" fmla="*/ 1 w 15"/>
                <a:gd name="T11" fmla="*/ 1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20"/>
                <a:gd name="T20" fmla="*/ 15 w 15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20">
                  <a:moveTo>
                    <a:pt x="4" y="12"/>
                  </a:moveTo>
                  <a:lnTo>
                    <a:pt x="6" y="20"/>
                  </a:lnTo>
                  <a:lnTo>
                    <a:pt x="15" y="16"/>
                  </a:lnTo>
                  <a:lnTo>
                    <a:pt x="10" y="0"/>
                  </a:lnTo>
                  <a:lnTo>
                    <a:pt x="0" y="4"/>
                  </a:lnTo>
                  <a:lnTo>
                    <a:pt x="4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20" name="Freeform 916"/>
            <p:cNvSpPr>
              <a:spLocks/>
            </p:cNvSpPr>
            <p:nvPr/>
          </p:nvSpPr>
          <p:spPr bwMode="auto">
            <a:xfrm>
              <a:off x="6344631" y="5373511"/>
              <a:ext cx="151290" cy="225299"/>
            </a:xfrm>
            <a:custGeom>
              <a:avLst/>
              <a:gdLst>
                <a:gd name="T0" fmla="*/ 1 w 111"/>
                <a:gd name="T1" fmla="*/ 1 h 191"/>
                <a:gd name="T2" fmla="*/ 0 w 111"/>
                <a:gd name="T3" fmla="*/ 1 h 191"/>
                <a:gd name="T4" fmla="*/ 1 w 111"/>
                <a:gd name="T5" fmla="*/ 1 h 191"/>
                <a:gd name="T6" fmla="*/ 1 w 111"/>
                <a:gd name="T7" fmla="*/ 1 h 191"/>
                <a:gd name="T8" fmla="*/ 1 w 111"/>
                <a:gd name="T9" fmla="*/ 0 h 191"/>
                <a:gd name="T10" fmla="*/ 1 w 111"/>
                <a:gd name="T11" fmla="*/ 1 h 1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191"/>
                <a:gd name="T20" fmla="*/ 111 w 111"/>
                <a:gd name="T21" fmla="*/ 191 h 1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191">
                  <a:moveTo>
                    <a:pt x="7" y="3"/>
                  </a:moveTo>
                  <a:lnTo>
                    <a:pt x="0" y="7"/>
                  </a:lnTo>
                  <a:lnTo>
                    <a:pt x="98" y="191"/>
                  </a:lnTo>
                  <a:lnTo>
                    <a:pt x="111" y="184"/>
                  </a:lnTo>
                  <a:lnTo>
                    <a:pt x="13" y="0"/>
                  </a:lnTo>
                  <a:lnTo>
                    <a:pt x="7" y="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21" name="Conector 1820"/>
            <p:cNvSpPr/>
            <p:nvPr/>
          </p:nvSpPr>
          <p:spPr>
            <a:xfrm>
              <a:off x="3707904" y="4509120"/>
              <a:ext cx="45719" cy="45719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22" name="Conector 1821"/>
            <p:cNvSpPr/>
            <p:nvPr/>
          </p:nvSpPr>
          <p:spPr>
            <a:xfrm>
              <a:off x="3131840" y="4221088"/>
              <a:ext cx="45719" cy="45719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23" name="Conector 1822"/>
            <p:cNvSpPr/>
            <p:nvPr/>
          </p:nvSpPr>
          <p:spPr>
            <a:xfrm>
              <a:off x="4644008" y="4144685"/>
              <a:ext cx="45719" cy="45719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24" name="Conector 1823"/>
            <p:cNvSpPr/>
            <p:nvPr/>
          </p:nvSpPr>
          <p:spPr>
            <a:xfrm>
              <a:off x="3518169" y="4653136"/>
              <a:ext cx="45719" cy="45719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25" name="Conector 1824"/>
            <p:cNvSpPr/>
            <p:nvPr/>
          </p:nvSpPr>
          <p:spPr>
            <a:xfrm>
              <a:off x="7020272" y="5913650"/>
              <a:ext cx="45719" cy="45719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26" name="Conector 1825"/>
            <p:cNvSpPr/>
            <p:nvPr/>
          </p:nvSpPr>
          <p:spPr>
            <a:xfrm>
              <a:off x="2411760" y="3861048"/>
              <a:ext cx="45719" cy="45719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27" name="Conector 1826"/>
            <p:cNvSpPr/>
            <p:nvPr/>
          </p:nvSpPr>
          <p:spPr>
            <a:xfrm>
              <a:off x="3778527" y="3883907"/>
              <a:ext cx="45719" cy="45719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28" name="Conector 1827"/>
            <p:cNvSpPr/>
            <p:nvPr/>
          </p:nvSpPr>
          <p:spPr>
            <a:xfrm>
              <a:off x="6039718" y="5373216"/>
              <a:ext cx="45719" cy="45719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29" name="Conector 1828"/>
            <p:cNvSpPr/>
            <p:nvPr/>
          </p:nvSpPr>
          <p:spPr>
            <a:xfrm>
              <a:off x="6516216" y="4653136"/>
              <a:ext cx="45719" cy="45719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aphicFrame>
        <p:nvGraphicFramePr>
          <p:cNvPr id="909" name="Gráfico 908"/>
          <p:cNvGraphicFramePr/>
          <p:nvPr>
            <p:extLst/>
          </p:nvPr>
        </p:nvGraphicFramePr>
        <p:xfrm>
          <a:off x="467544" y="999006"/>
          <a:ext cx="5040560" cy="30666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009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>
            <a:normAutofit/>
          </a:bodyPr>
          <a:lstStyle/>
          <a:p>
            <a:r>
              <a:rPr lang="es-MX" altLang="es-MX" b="1" i="1" dirty="0" smtClean="0"/>
              <a:t>VIH/sida en SLP, 2017</a:t>
            </a:r>
          </a:p>
        </p:txBody>
      </p:sp>
      <p:sp>
        <p:nvSpPr>
          <p:cNvPr id="10246" name="CuadroTexto 9"/>
          <p:cNvSpPr txBox="1">
            <a:spLocks noChangeArrowheads="1"/>
          </p:cNvSpPr>
          <p:nvPr/>
        </p:nvSpPr>
        <p:spPr bwMode="auto">
          <a:xfrm>
            <a:off x="0" y="6536377"/>
            <a:ext cx="48244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1200" b="1" i="1" dirty="0">
                <a:latin typeface="Arial" panose="020B0604020202020204" pitchFamily="34" charset="0"/>
              </a:rPr>
              <a:t>Fuente: SUIVE, a semana epidemiológica </a:t>
            </a:r>
            <a:r>
              <a:rPr lang="es-MX" altLang="es-MX" sz="1200" b="1" i="1" dirty="0" smtClean="0">
                <a:latin typeface="Arial" panose="020B0604020202020204" pitchFamily="34" charset="0"/>
              </a:rPr>
              <a:t>52, 2017</a:t>
            </a:r>
            <a:endParaRPr lang="es-MX" altLang="es-MX" sz="1200" b="1" i="1" dirty="0">
              <a:latin typeface="Arial" panose="020B0604020202020204" pitchFamily="34" charset="0"/>
            </a:endParaRPr>
          </a:p>
        </p:txBody>
      </p:sp>
      <p:graphicFrame>
        <p:nvGraphicFramePr>
          <p:cNvPr id="4" name="Gráfico 3"/>
          <p:cNvGraphicFramePr/>
          <p:nvPr>
            <p:extLst/>
          </p:nvPr>
        </p:nvGraphicFramePr>
        <p:xfrm>
          <a:off x="863588" y="1412776"/>
          <a:ext cx="7416824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545119" y="2359913"/>
            <a:ext cx="1440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i="1" dirty="0" smtClean="0"/>
              <a:t>Casos</a:t>
            </a:r>
            <a:endParaRPr lang="es-MX" sz="1600" b="1" i="1" dirty="0"/>
          </a:p>
        </p:txBody>
      </p:sp>
      <p:sp>
        <p:nvSpPr>
          <p:cNvPr id="10" name="Rectángulo 9"/>
          <p:cNvSpPr/>
          <p:nvPr/>
        </p:nvSpPr>
        <p:spPr>
          <a:xfrm>
            <a:off x="6300192" y="1177387"/>
            <a:ext cx="23146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i="1" dirty="0" smtClean="0">
                <a:solidFill>
                  <a:schemeClr val="tx1"/>
                </a:solidFill>
              </a:rPr>
              <a:t>2017: 176 VIH</a:t>
            </a:r>
          </a:p>
          <a:p>
            <a:pPr algn="ctr"/>
            <a:r>
              <a:rPr lang="es-MX" sz="2400" b="1" i="1" dirty="0" smtClean="0">
                <a:solidFill>
                  <a:schemeClr val="tx1"/>
                </a:solidFill>
              </a:rPr>
              <a:t>           98 SIDA</a:t>
            </a:r>
            <a:endParaRPr lang="es-MX" sz="24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96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008404" cy="762760"/>
          </a:xfrm>
        </p:spPr>
        <p:txBody>
          <a:bodyPr>
            <a:normAutofit/>
          </a:bodyPr>
          <a:lstStyle/>
          <a:p>
            <a:r>
              <a:rPr lang="es-MX" altLang="es-MX" b="1" i="1" dirty="0" smtClean="0"/>
              <a:t>VIH/sida en SLP, 2017</a:t>
            </a:r>
          </a:p>
        </p:txBody>
      </p:sp>
      <p:sp>
        <p:nvSpPr>
          <p:cNvPr id="10246" name="CuadroTexto 9"/>
          <p:cNvSpPr txBox="1">
            <a:spLocks noChangeArrowheads="1"/>
          </p:cNvSpPr>
          <p:nvPr/>
        </p:nvSpPr>
        <p:spPr bwMode="auto">
          <a:xfrm>
            <a:off x="0" y="6536377"/>
            <a:ext cx="48244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1200" b="1" i="1" dirty="0">
                <a:latin typeface="Arial" panose="020B0604020202020204" pitchFamily="34" charset="0"/>
              </a:rPr>
              <a:t>Fuente: SUIVE, a semana epidemiológica </a:t>
            </a:r>
            <a:r>
              <a:rPr lang="es-MX" altLang="es-MX" sz="1200" b="1" i="1" dirty="0" smtClean="0">
                <a:latin typeface="Arial" panose="020B0604020202020204" pitchFamily="34" charset="0"/>
              </a:rPr>
              <a:t>52, 2017</a:t>
            </a:r>
            <a:endParaRPr lang="es-MX" altLang="es-MX" sz="1200" b="1" i="1" dirty="0">
              <a:latin typeface="Arial" panose="020B0604020202020204" pitchFamily="34" charset="0"/>
            </a:endParaRPr>
          </a:p>
        </p:txBody>
      </p:sp>
      <p:graphicFrame>
        <p:nvGraphicFramePr>
          <p:cNvPr id="4" name="Gráfico 3"/>
          <p:cNvGraphicFramePr/>
          <p:nvPr>
            <p:extLst/>
          </p:nvPr>
        </p:nvGraphicFramePr>
        <p:xfrm>
          <a:off x="843076" y="856911"/>
          <a:ext cx="7416824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611560" y="1268760"/>
            <a:ext cx="1440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i="1" dirty="0" smtClean="0"/>
              <a:t>Casos</a:t>
            </a:r>
            <a:endParaRPr lang="es-MX" sz="1600" b="1" i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611560" y="4551218"/>
            <a:ext cx="1440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i="1" dirty="0" smtClean="0"/>
              <a:t>Casos</a:t>
            </a:r>
            <a:endParaRPr lang="es-MX" sz="1600" b="1" i="1" dirty="0"/>
          </a:p>
        </p:txBody>
      </p:sp>
      <p:graphicFrame>
        <p:nvGraphicFramePr>
          <p:cNvPr id="12" name="Gráfico 11"/>
          <p:cNvGraphicFramePr/>
          <p:nvPr>
            <p:extLst/>
          </p:nvPr>
        </p:nvGraphicFramePr>
        <p:xfrm>
          <a:off x="734999" y="3737231"/>
          <a:ext cx="7416824" cy="33843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8494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Tabla"/>
          <p:cNvGraphicFramePr>
            <a:graphicFrameLocks noGrp="1"/>
          </p:cNvGraphicFramePr>
          <p:nvPr>
            <p:extLst/>
          </p:nvPr>
        </p:nvGraphicFramePr>
        <p:xfrm>
          <a:off x="251520" y="2132855"/>
          <a:ext cx="3096344" cy="3816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720080"/>
                <a:gridCol w="648072"/>
                <a:gridCol w="576064"/>
              </a:tblGrid>
              <a:tr h="527525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Institución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DNG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DCSA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DG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27525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SSA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65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2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27525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IMSS</a:t>
                      </a:r>
                      <a:r>
                        <a:rPr lang="es-ES" sz="1400" b="1" i="1" baseline="0" dirty="0" smtClean="0"/>
                        <a:t> ORDI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30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27525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ISSSTE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8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51275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IMSS PROSPERA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12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27525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OTRAS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27525"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ESTATAL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116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3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1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7 Rectángulo"/>
          <p:cNvSpPr/>
          <p:nvPr/>
        </p:nvSpPr>
        <p:spPr>
          <a:xfrm>
            <a:off x="4319161" y="943589"/>
            <a:ext cx="4104456" cy="443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Casos Pb. DNG notificados</a:t>
            </a:r>
            <a:endParaRPr lang="es-ES" sz="2400" b="1" dirty="0"/>
          </a:p>
        </p:txBody>
      </p:sp>
      <p:sp>
        <p:nvSpPr>
          <p:cNvPr id="9" name="8 Rectángulo"/>
          <p:cNvSpPr/>
          <p:nvPr/>
        </p:nvSpPr>
        <p:spPr>
          <a:xfrm>
            <a:off x="251520" y="1268759"/>
            <a:ext cx="3168352" cy="66955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*Casos confirmados</a:t>
            </a:r>
            <a:endParaRPr lang="es-ES" sz="2400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0" y="6526311"/>
            <a:ext cx="2952328" cy="359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aseline="30000" dirty="0" smtClean="0"/>
              <a:t>*Información preliminar de casos confirmados</a:t>
            </a:r>
            <a:endParaRPr lang="es-ES" sz="1400" baseline="30000" dirty="0"/>
          </a:p>
          <a:p>
            <a:r>
              <a:rPr lang="es-MX" sz="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Fuente: SINAVE 2017</a:t>
            </a:r>
            <a:endParaRPr lang="es-ES" sz="800" baseline="30000" dirty="0" smtClean="0"/>
          </a:p>
        </p:txBody>
      </p:sp>
      <p:sp>
        <p:nvSpPr>
          <p:cNvPr id="13" name="1 Título"/>
          <p:cNvSpPr txBox="1">
            <a:spLocks/>
          </p:cNvSpPr>
          <p:nvPr/>
        </p:nvSpPr>
        <p:spPr>
          <a:xfrm>
            <a:off x="601216" y="116632"/>
            <a:ext cx="8075240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i="1" dirty="0" smtClean="0"/>
              <a:t>Casos de Dengue por Institución, 2017</a:t>
            </a:r>
            <a:endParaRPr lang="es-ES" b="1" i="1" dirty="0"/>
          </a:p>
        </p:txBody>
      </p:sp>
      <p:graphicFrame>
        <p:nvGraphicFramePr>
          <p:cNvPr id="16" name="4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4211960" y="1387515"/>
          <a:ext cx="4318857" cy="2831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17 Tabla"/>
          <p:cNvGraphicFramePr>
            <a:graphicFrameLocks noGrp="1"/>
          </p:cNvGraphicFramePr>
          <p:nvPr>
            <p:extLst/>
          </p:nvPr>
        </p:nvGraphicFramePr>
        <p:xfrm>
          <a:off x="3779910" y="5089337"/>
          <a:ext cx="5328594" cy="1326753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008112"/>
                <a:gridCol w="576064"/>
                <a:gridCol w="1080121"/>
                <a:gridCol w="888099"/>
                <a:gridCol w="1056116"/>
                <a:gridCol w="720082"/>
              </a:tblGrid>
              <a:tr h="5437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Institución</a:t>
                      </a:r>
                    </a:p>
                    <a:p>
                      <a:pPr algn="ctr"/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SSA</a:t>
                      </a:r>
                    </a:p>
                    <a:p>
                      <a:pPr algn="ctr"/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IMSS</a:t>
                      </a:r>
                      <a:r>
                        <a:rPr lang="es-ES" sz="1400" baseline="0" dirty="0" smtClean="0"/>
                        <a:t> ORDI</a:t>
                      </a:r>
                      <a:endParaRPr lang="es-ES" sz="1400" dirty="0" smtClean="0"/>
                    </a:p>
                    <a:p>
                      <a:pPr algn="ctr"/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SEDENA</a:t>
                      </a:r>
                    </a:p>
                    <a:p>
                      <a:pPr algn="ctr"/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IMSS PROSPERA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OTRAS</a:t>
                      </a:r>
                    </a:p>
                    <a:p>
                      <a:pPr algn="ctr"/>
                      <a:endParaRPr lang="es-MX" sz="1400" dirty="0"/>
                    </a:p>
                  </a:txBody>
                  <a:tcPr anchor="ctr"/>
                </a:tc>
              </a:tr>
              <a:tr h="3915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/>
                        <a:t>DCSA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5</a:t>
                      </a:r>
                      <a:endParaRPr lang="es-MX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1</a:t>
                      </a:r>
                      <a:endParaRPr lang="es-MX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3</a:t>
                      </a:r>
                      <a:endParaRPr lang="es-MX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1" dirty="0"/>
                    </a:p>
                  </a:txBody>
                  <a:tcPr anchor="ctr"/>
                </a:tc>
              </a:tr>
              <a:tr h="3915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/>
                        <a:t>DG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1</a:t>
                      </a:r>
                      <a:endParaRPr lang="es-MX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1</a:t>
                      </a:r>
                      <a:endParaRPr lang="es-MX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1</a:t>
                      </a:r>
                      <a:endParaRPr lang="es-MX" sz="14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9" name="18 Rectángulo"/>
          <p:cNvSpPr/>
          <p:nvPr/>
        </p:nvSpPr>
        <p:spPr>
          <a:xfrm>
            <a:off x="4355976" y="4509120"/>
            <a:ext cx="410445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/>
              <a:t>Casos Pb. DCSA y DG notificados</a:t>
            </a:r>
            <a:endParaRPr lang="es-ES" sz="2000" b="1" dirty="0"/>
          </a:p>
        </p:txBody>
      </p:sp>
    </p:spTree>
    <p:extLst>
      <p:ext uri="{BB962C8B-B14F-4D97-AF65-F5344CB8AC3E}">
        <p14:creationId xmlns:p14="http://schemas.microsoft.com/office/powerpoint/2010/main" val="266101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55776" y="276709"/>
            <a:ext cx="6264696" cy="620687"/>
          </a:xfrm>
        </p:spPr>
        <p:txBody>
          <a:bodyPr>
            <a:normAutofit fontScale="90000"/>
          </a:bodyPr>
          <a:lstStyle/>
          <a:p>
            <a:r>
              <a:rPr lang="es-MX" sz="3200" b="1" dirty="0" smtClean="0"/>
              <a:t>Vigilancia Epidemiológica de Dengue 2017</a:t>
            </a:r>
            <a:endParaRPr lang="es-MX" sz="3200" b="1" dirty="0"/>
          </a:p>
        </p:txBody>
      </p:sp>
      <p:graphicFrame>
        <p:nvGraphicFramePr>
          <p:cNvPr id="4" name="3 Gráfico"/>
          <p:cNvGraphicFramePr/>
          <p:nvPr>
            <p:extLst/>
          </p:nvPr>
        </p:nvGraphicFramePr>
        <p:xfrm>
          <a:off x="107504" y="908720"/>
          <a:ext cx="8856984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Rectángulo"/>
          <p:cNvSpPr/>
          <p:nvPr/>
        </p:nvSpPr>
        <p:spPr>
          <a:xfrm>
            <a:off x="0" y="6669940"/>
            <a:ext cx="120257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Fuente: SINAVE 2017</a:t>
            </a:r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131518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0" y="1556149"/>
          <a:ext cx="4860032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>
            <p:extLst/>
          </p:nvPr>
        </p:nvGraphicFramePr>
        <p:xfrm>
          <a:off x="5076057" y="2780928"/>
          <a:ext cx="3960438" cy="3496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5"/>
                <a:gridCol w="1008112"/>
                <a:gridCol w="1728191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Institución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Casos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**Embarazadas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15280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SSA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314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247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IMSS</a:t>
                      </a:r>
                      <a:r>
                        <a:rPr lang="es-ES" sz="1400" b="1" i="1" baseline="0" dirty="0" smtClean="0"/>
                        <a:t> ORDI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98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77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ISSSTE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16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10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IMSS PROSPERA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46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38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45936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OTRAS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8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7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PEMEX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2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2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SEDENA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72172"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ESTATAL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485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382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7 Rectángulo"/>
          <p:cNvSpPr/>
          <p:nvPr/>
        </p:nvSpPr>
        <p:spPr>
          <a:xfrm>
            <a:off x="438915" y="1327727"/>
            <a:ext cx="410445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Casos Pb. notificados</a:t>
            </a:r>
            <a:endParaRPr lang="es-ES" sz="2400" b="1" dirty="0"/>
          </a:p>
        </p:txBody>
      </p:sp>
      <p:sp>
        <p:nvSpPr>
          <p:cNvPr id="9" name="8 Rectángulo"/>
          <p:cNvSpPr/>
          <p:nvPr/>
        </p:nvSpPr>
        <p:spPr>
          <a:xfrm>
            <a:off x="5076056" y="1988840"/>
            <a:ext cx="3960440" cy="6695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*Casos confirmados por Institución</a:t>
            </a:r>
            <a:endParaRPr lang="es-ES" sz="24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3419872" y="2154342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i="1" dirty="0" smtClean="0"/>
              <a:t>N= 5154</a:t>
            </a:r>
            <a:endParaRPr lang="es-ES" sz="2000" b="1" i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-72008" y="6321320"/>
            <a:ext cx="4572000" cy="636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aseline="30000" dirty="0" smtClean="0"/>
              <a:t>*Información preliminar de casos confirmados</a:t>
            </a:r>
          </a:p>
          <a:p>
            <a:r>
              <a:rPr lang="es-ES" sz="1050" dirty="0" smtClean="0"/>
              <a:t>**Casos</a:t>
            </a:r>
            <a:r>
              <a:rPr lang="es-ES" sz="1400" dirty="0" smtClean="0"/>
              <a:t> </a:t>
            </a:r>
            <a:r>
              <a:rPr lang="es-ES" sz="900" dirty="0" smtClean="0"/>
              <a:t>considerados dentro del acumulado general de casos confirmados</a:t>
            </a:r>
          </a:p>
          <a:p>
            <a:endParaRPr lang="es-ES" sz="900" baseline="30000" dirty="0"/>
          </a:p>
          <a:p>
            <a:endParaRPr lang="es-ES" sz="900" baseline="30000" dirty="0" smtClean="0"/>
          </a:p>
        </p:txBody>
      </p:sp>
      <p:sp>
        <p:nvSpPr>
          <p:cNvPr id="13" name="1 Título"/>
          <p:cNvSpPr>
            <a:spLocks noGrp="1"/>
          </p:cNvSpPr>
          <p:nvPr>
            <p:ph type="title"/>
          </p:nvPr>
        </p:nvSpPr>
        <p:spPr>
          <a:xfrm>
            <a:off x="534380" y="202630"/>
            <a:ext cx="8075240" cy="706090"/>
          </a:xfrm>
        </p:spPr>
        <p:txBody>
          <a:bodyPr>
            <a:normAutofit fontScale="90000"/>
          </a:bodyPr>
          <a:lstStyle/>
          <a:p>
            <a:r>
              <a:rPr lang="es-ES" b="1" i="1" dirty="0" smtClean="0"/>
              <a:t>Casos de Zika por Institución, 2017</a:t>
            </a:r>
            <a:endParaRPr lang="es-ES" b="1" i="1" dirty="0"/>
          </a:p>
        </p:txBody>
      </p:sp>
      <p:sp>
        <p:nvSpPr>
          <p:cNvPr id="14" name="13 Rectángulo"/>
          <p:cNvSpPr/>
          <p:nvPr/>
        </p:nvSpPr>
        <p:spPr>
          <a:xfrm>
            <a:off x="0" y="6669940"/>
            <a:ext cx="120257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Fuente: SINAVE 2017</a:t>
            </a:r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305933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915816" y="332656"/>
            <a:ext cx="5869575" cy="620687"/>
          </a:xfrm>
        </p:spPr>
        <p:txBody>
          <a:bodyPr>
            <a:normAutofit fontScale="90000"/>
          </a:bodyPr>
          <a:lstStyle/>
          <a:p>
            <a:r>
              <a:rPr lang="es-MX" sz="3200" b="1" dirty="0" smtClean="0"/>
              <a:t>Vigilancia Epidemiológica de Zika 2017</a:t>
            </a:r>
            <a:endParaRPr lang="es-MX" sz="3200" b="1" dirty="0"/>
          </a:p>
        </p:txBody>
      </p: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2107392330"/>
              </p:ext>
            </p:extLst>
          </p:nvPr>
        </p:nvGraphicFramePr>
        <p:xfrm>
          <a:off x="0" y="1340768"/>
          <a:ext cx="8568952" cy="5056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Rectángulo"/>
          <p:cNvSpPr/>
          <p:nvPr/>
        </p:nvSpPr>
        <p:spPr>
          <a:xfrm>
            <a:off x="0" y="6669940"/>
            <a:ext cx="120257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Fuente: SINAVE 2017</a:t>
            </a:r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142707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0164" y="8266"/>
            <a:ext cx="8075240" cy="706090"/>
          </a:xfrm>
        </p:spPr>
        <p:txBody>
          <a:bodyPr>
            <a:noAutofit/>
          </a:bodyPr>
          <a:lstStyle/>
          <a:p>
            <a:r>
              <a:rPr lang="es-ES" sz="2800" b="1" i="1" dirty="0" smtClean="0"/>
              <a:t>Vigilancia Epidemiológica de Paludismo 2017</a:t>
            </a:r>
            <a:endParaRPr lang="es-ES" sz="2800" b="1" i="1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/>
          </p:nvPr>
        </p:nvGraphicFramePr>
        <p:xfrm>
          <a:off x="428596" y="5445224"/>
          <a:ext cx="3240360" cy="1097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20180"/>
                <a:gridCol w="1620180"/>
              </a:tblGrid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Institución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Casos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SSA</a:t>
                      </a:r>
                      <a:endParaRPr lang="es-ES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4</a:t>
                      </a:r>
                      <a:endParaRPr lang="es-ES" b="1" i="1" dirty="0"/>
                    </a:p>
                  </a:txBody>
                  <a:tcPr anchor="ctr"/>
                </a:tc>
              </a:tr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IMSS</a:t>
                      </a:r>
                      <a:r>
                        <a:rPr lang="es-ES" baseline="0" dirty="0" smtClean="0"/>
                        <a:t> ORDI</a:t>
                      </a:r>
                      <a:endParaRPr lang="es-ES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</a:t>
                      </a:r>
                      <a:endParaRPr lang="es-ES" b="1" i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7 Rectángulo"/>
          <p:cNvSpPr/>
          <p:nvPr/>
        </p:nvSpPr>
        <p:spPr>
          <a:xfrm>
            <a:off x="142844" y="857232"/>
            <a:ext cx="878687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/>
              <a:t>Casos Pb. notificados de Paludismo por Institución</a:t>
            </a:r>
            <a:endParaRPr lang="es-ES" sz="2000" b="1" dirty="0"/>
          </a:p>
        </p:txBody>
      </p:sp>
      <p:sp>
        <p:nvSpPr>
          <p:cNvPr id="9" name="8 Rectángulo"/>
          <p:cNvSpPr/>
          <p:nvPr/>
        </p:nvSpPr>
        <p:spPr>
          <a:xfrm>
            <a:off x="214282" y="4929198"/>
            <a:ext cx="3960440" cy="441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/>
              <a:t>Casos confirmados por Institución</a:t>
            </a:r>
            <a:endParaRPr lang="es-ES" sz="20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4214810" y="1571612"/>
            <a:ext cx="13664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i="1" dirty="0" smtClean="0"/>
              <a:t>N=12,861 </a:t>
            </a:r>
            <a:endParaRPr lang="es-ES" sz="2000" b="1" i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779912" y="6567155"/>
            <a:ext cx="5364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i="1" dirty="0" smtClean="0"/>
              <a:t>Fuente:  Informe de muestras de sangre observadas por fuente y diagnóstico parasitoscópico 2017. </a:t>
            </a:r>
            <a:endParaRPr lang="es-ES" sz="1000" i="1" dirty="0"/>
          </a:p>
        </p:txBody>
      </p:sp>
      <p:graphicFrame>
        <p:nvGraphicFramePr>
          <p:cNvPr id="15" name="7 Gráfico"/>
          <p:cNvGraphicFramePr/>
          <p:nvPr>
            <p:extLst/>
          </p:nvPr>
        </p:nvGraphicFramePr>
        <p:xfrm>
          <a:off x="0" y="1000108"/>
          <a:ext cx="8858280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1 Rectángulo"/>
          <p:cNvSpPr/>
          <p:nvPr/>
        </p:nvSpPr>
        <p:spPr>
          <a:xfrm>
            <a:off x="7143768" y="2351160"/>
            <a:ext cx="642942" cy="28575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200" b="1" dirty="0" smtClean="0">
                <a:solidFill>
                  <a:sysClr val="windowText" lastClr="000000"/>
                </a:solidFill>
              </a:rPr>
              <a:t>….. 480</a:t>
            </a:r>
            <a:endParaRPr lang="es-MX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7" name="1 Rectángulo"/>
          <p:cNvSpPr/>
          <p:nvPr/>
        </p:nvSpPr>
        <p:spPr>
          <a:xfrm>
            <a:off x="6322231" y="2842984"/>
            <a:ext cx="642942" cy="28575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200" b="1" dirty="0" smtClean="0">
                <a:solidFill>
                  <a:sysClr val="windowText" lastClr="000000"/>
                </a:solidFill>
              </a:rPr>
              <a:t>…. 350</a:t>
            </a:r>
            <a:endParaRPr lang="es-MX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8" name="1 Rectángulo"/>
          <p:cNvSpPr/>
          <p:nvPr/>
        </p:nvSpPr>
        <p:spPr>
          <a:xfrm>
            <a:off x="8681586" y="3286124"/>
            <a:ext cx="642942" cy="28575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200" b="1" dirty="0" smtClean="0">
                <a:solidFill>
                  <a:sysClr val="windowText" lastClr="000000"/>
                </a:solidFill>
              </a:rPr>
              <a:t>. 322</a:t>
            </a:r>
            <a:endParaRPr lang="es-MX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9" name="1 Rectángulo"/>
          <p:cNvSpPr/>
          <p:nvPr/>
        </p:nvSpPr>
        <p:spPr>
          <a:xfrm>
            <a:off x="6643702" y="3717032"/>
            <a:ext cx="1000132" cy="28575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200" b="1" dirty="0" smtClean="0">
                <a:solidFill>
                  <a:sysClr val="windowText" lastClr="000000"/>
                </a:solidFill>
              </a:rPr>
              <a:t>..... 32</a:t>
            </a:r>
            <a:endParaRPr lang="es-MX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20" name="1 Rectángulo"/>
          <p:cNvSpPr/>
          <p:nvPr/>
        </p:nvSpPr>
        <p:spPr>
          <a:xfrm>
            <a:off x="6786578" y="4211527"/>
            <a:ext cx="642942" cy="28575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200" b="1" dirty="0" smtClean="0">
                <a:solidFill>
                  <a:sysClr val="windowText" lastClr="000000"/>
                </a:solidFill>
              </a:rPr>
              <a:t>….. 167</a:t>
            </a:r>
            <a:endParaRPr lang="es-MX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21" name="1 Rectángulo"/>
          <p:cNvSpPr/>
          <p:nvPr/>
        </p:nvSpPr>
        <p:spPr>
          <a:xfrm>
            <a:off x="6822297" y="4805895"/>
            <a:ext cx="642942" cy="28575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200" b="1" dirty="0" smtClean="0">
                <a:solidFill>
                  <a:sysClr val="windowText" lastClr="000000"/>
                </a:solidFill>
              </a:rPr>
              <a:t>2,132</a:t>
            </a:r>
            <a:endParaRPr lang="es-MX" sz="1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78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39552" y="1556792"/>
            <a:ext cx="8064896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405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s-MX" sz="4050" dirty="0" smtClean="0">
                <a:latin typeface="Aharoni" panose="02010803020104030203" pitchFamily="2" charset="-79"/>
                <a:cs typeface="Aharoni" panose="02010803020104030203" pitchFamily="2" charset="-79"/>
              </a:rPr>
              <a:t>VIGILANCIA CONVENCIONAL</a:t>
            </a:r>
            <a:endParaRPr lang="es-MX" sz="405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s-MX" sz="4050" dirty="0" smtClean="0">
                <a:latin typeface="Aharoni" panose="02010803020104030203" pitchFamily="2" charset="-79"/>
                <a:cs typeface="Aharoni" panose="02010803020104030203" pitchFamily="2" charset="-79"/>
              </a:rPr>
              <a:t>CONSISTENCIA SUIVE</a:t>
            </a:r>
            <a:endParaRPr lang="es-MX" sz="405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203848" y="4172887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i="1" dirty="0" smtClean="0"/>
              <a:t>96.39%</a:t>
            </a:r>
          </a:p>
          <a:p>
            <a:pPr algn="ctr"/>
            <a:r>
              <a:rPr lang="es-MX" sz="3600" b="1" i="1" dirty="0" smtClean="0"/>
              <a:t>(6.75)</a:t>
            </a:r>
            <a:endParaRPr lang="es-MX" sz="3600" b="1" i="1" dirty="0"/>
          </a:p>
        </p:txBody>
      </p:sp>
    </p:spTree>
    <p:extLst>
      <p:ext uri="{BB962C8B-B14F-4D97-AF65-F5344CB8AC3E}">
        <p14:creationId xmlns:p14="http://schemas.microsoft.com/office/powerpoint/2010/main" val="200077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4380" y="116632"/>
            <a:ext cx="8075240" cy="706090"/>
          </a:xfrm>
        </p:spPr>
        <p:txBody>
          <a:bodyPr>
            <a:normAutofit fontScale="90000"/>
          </a:bodyPr>
          <a:lstStyle/>
          <a:p>
            <a:r>
              <a:rPr lang="es-ES" b="1" i="1" dirty="0" err="1" smtClean="0"/>
              <a:t>Rickettsiosis</a:t>
            </a:r>
            <a:r>
              <a:rPr lang="es-ES" b="1" i="1" dirty="0" smtClean="0"/>
              <a:t>, 2017</a:t>
            </a:r>
            <a:endParaRPr lang="es-ES" b="1" i="1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0" y="1831425"/>
          <a:ext cx="4860032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>
            <p:extLst/>
          </p:nvPr>
        </p:nvGraphicFramePr>
        <p:xfrm>
          <a:off x="5464426" y="1635888"/>
          <a:ext cx="3240360" cy="3750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180"/>
                <a:gridCol w="1620180"/>
              </a:tblGrid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>
                          <a:solidFill>
                            <a:schemeClr val="tx1"/>
                          </a:solidFill>
                        </a:rPr>
                        <a:t>Institución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>
                          <a:solidFill>
                            <a:schemeClr val="tx1"/>
                          </a:solidFill>
                        </a:rPr>
                        <a:t>Casos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SSA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3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IMSS</a:t>
                      </a:r>
                      <a:r>
                        <a:rPr lang="es-ES" b="1" i="1" baseline="0" dirty="0" smtClean="0"/>
                        <a:t> ORDI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1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ISSSTE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1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IMSS PROSPERA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1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OTRAS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---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sz="2400" b="1" i="1" dirty="0" smtClean="0"/>
                        <a:t>ESTATAL</a:t>
                      </a:r>
                      <a:endParaRPr lang="es-ES" sz="2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i="1" dirty="0" smtClean="0"/>
                        <a:t>6</a:t>
                      </a:r>
                      <a:endParaRPr lang="es-ES" sz="2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7 Rectángulo"/>
          <p:cNvSpPr/>
          <p:nvPr/>
        </p:nvSpPr>
        <p:spPr>
          <a:xfrm>
            <a:off x="609894" y="1506270"/>
            <a:ext cx="410445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Casos Pb. notificados</a:t>
            </a:r>
            <a:endParaRPr lang="es-ES" sz="2400" b="1" dirty="0"/>
          </a:p>
        </p:txBody>
      </p:sp>
      <p:sp>
        <p:nvSpPr>
          <p:cNvPr id="9" name="8 Rectángulo"/>
          <p:cNvSpPr/>
          <p:nvPr/>
        </p:nvSpPr>
        <p:spPr>
          <a:xfrm>
            <a:off x="5104386" y="836712"/>
            <a:ext cx="3960440" cy="6695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*Casos confirmados por Institución</a:t>
            </a:r>
            <a:endParaRPr lang="es-ES" sz="24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3419872" y="2380818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i="1" dirty="0" smtClean="0"/>
              <a:t>N= 30</a:t>
            </a:r>
            <a:endParaRPr lang="es-ES" sz="2000" b="1" i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5496" y="6643325"/>
            <a:ext cx="41399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i="1" dirty="0" smtClean="0"/>
              <a:t>Fuente: Depto. V.U.E.D.  2017. </a:t>
            </a:r>
            <a:endParaRPr lang="es-ES" sz="900" i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0" y="6525344"/>
            <a:ext cx="295232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aseline="30000" dirty="0" smtClean="0"/>
              <a:t>*Información preliminar de casos confirmados</a:t>
            </a:r>
          </a:p>
        </p:txBody>
      </p:sp>
    </p:spTree>
    <p:extLst>
      <p:ext uri="{BB962C8B-B14F-4D97-AF65-F5344CB8AC3E}">
        <p14:creationId xmlns:p14="http://schemas.microsoft.com/office/powerpoint/2010/main" val="26118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059832" y="288033"/>
            <a:ext cx="5544616" cy="620687"/>
          </a:xfrm>
        </p:spPr>
        <p:txBody>
          <a:bodyPr>
            <a:normAutofit fontScale="90000"/>
          </a:bodyPr>
          <a:lstStyle/>
          <a:p>
            <a:r>
              <a:rPr lang="es-MX" sz="3200" b="1" dirty="0" smtClean="0"/>
              <a:t>Vigilancia Epidemiológica de </a:t>
            </a:r>
            <a:r>
              <a:rPr lang="es-MX" sz="3200" b="1" dirty="0" err="1" smtClean="0"/>
              <a:t>Rickettsia</a:t>
            </a:r>
            <a:r>
              <a:rPr lang="es-MX" sz="3200" b="1" dirty="0" smtClean="0"/>
              <a:t> 2017</a:t>
            </a:r>
            <a:endParaRPr lang="es-MX" sz="3200" b="1" dirty="0"/>
          </a:p>
        </p:txBody>
      </p:sp>
      <p:graphicFrame>
        <p:nvGraphicFramePr>
          <p:cNvPr id="3" name="2 Gráfico"/>
          <p:cNvGraphicFramePr/>
          <p:nvPr>
            <p:extLst/>
          </p:nvPr>
        </p:nvGraphicFramePr>
        <p:xfrm>
          <a:off x="179512" y="1412776"/>
          <a:ext cx="8496944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611560" y="1052736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Notificación oportuna</a:t>
            </a:r>
            <a:endParaRPr lang="es-MX" sz="24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-108520" y="3613086"/>
            <a:ext cx="216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%</a:t>
            </a:r>
            <a:endParaRPr lang="es-MX" sz="2000" b="1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063" y="1234897"/>
            <a:ext cx="1928786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35496" y="6643325"/>
            <a:ext cx="41399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i="1" dirty="0" smtClean="0"/>
              <a:t>Fuente: Depto. V.U.E.D.  2017. </a:t>
            </a:r>
            <a:endParaRPr lang="es-ES" sz="900" i="1" dirty="0"/>
          </a:p>
        </p:txBody>
      </p:sp>
    </p:spTree>
    <p:extLst>
      <p:ext uri="{BB962C8B-B14F-4D97-AF65-F5344CB8AC3E}">
        <p14:creationId xmlns:p14="http://schemas.microsoft.com/office/powerpoint/2010/main" val="367693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1"/>
          <p:cNvSpPr>
            <a:spLocks noGrp="1"/>
          </p:cNvSpPr>
          <p:nvPr>
            <p:ph type="title"/>
          </p:nvPr>
        </p:nvSpPr>
        <p:spPr>
          <a:xfrm>
            <a:off x="689867" y="44624"/>
            <a:ext cx="8202613" cy="866428"/>
          </a:xfrm>
        </p:spPr>
        <p:txBody>
          <a:bodyPr>
            <a:normAutofit/>
          </a:bodyPr>
          <a:lstStyle/>
          <a:p>
            <a:r>
              <a:rPr lang="es-MX" sz="3200" b="1" i="1" dirty="0" smtClean="0"/>
              <a:t>Municipios con </a:t>
            </a:r>
            <a:r>
              <a:rPr lang="es-MX" sz="3200" b="1" i="1" dirty="0" err="1" smtClean="0"/>
              <a:t>Rickettsiosis</a:t>
            </a:r>
            <a:r>
              <a:rPr lang="es-MX" sz="3200" b="1" i="1" dirty="0" smtClean="0"/>
              <a:t>, 2017</a:t>
            </a:r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107504" y="1196752"/>
            <a:ext cx="5077085" cy="4248472"/>
            <a:chOff x="0" y="1104"/>
            <a:chExt cx="2496" cy="1968"/>
          </a:xfrm>
          <a:solidFill>
            <a:schemeClr val="bg1"/>
          </a:solidFill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2308" y="2355"/>
              <a:ext cx="184" cy="243"/>
            </a:xfrm>
            <a:custGeom>
              <a:avLst/>
              <a:gdLst>
                <a:gd name="T0" fmla="*/ 1 w 336"/>
                <a:gd name="T1" fmla="*/ 0 h 530"/>
                <a:gd name="T2" fmla="*/ 1 w 336"/>
                <a:gd name="T3" fmla="*/ 0 h 530"/>
                <a:gd name="T4" fmla="*/ 1 w 336"/>
                <a:gd name="T5" fmla="*/ 0 h 530"/>
                <a:gd name="T6" fmla="*/ 1 w 336"/>
                <a:gd name="T7" fmla="*/ 0 h 530"/>
                <a:gd name="T8" fmla="*/ 1 w 336"/>
                <a:gd name="T9" fmla="*/ 0 h 530"/>
                <a:gd name="T10" fmla="*/ 1 w 336"/>
                <a:gd name="T11" fmla="*/ 0 h 530"/>
                <a:gd name="T12" fmla="*/ 1 w 336"/>
                <a:gd name="T13" fmla="*/ 0 h 530"/>
                <a:gd name="T14" fmla="*/ 1 w 336"/>
                <a:gd name="T15" fmla="*/ 0 h 530"/>
                <a:gd name="T16" fmla="*/ 1 w 336"/>
                <a:gd name="T17" fmla="*/ 0 h 530"/>
                <a:gd name="T18" fmla="*/ 1 w 336"/>
                <a:gd name="T19" fmla="*/ 0 h 530"/>
                <a:gd name="T20" fmla="*/ 1 w 336"/>
                <a:gd name="T21" fmla="*/ 0 h 530"/>
                <a:gd name="T22" fmla="*/ 1 w 336"/>
                <a:gd name="T23" fmla="*/ 0 h 530"/>
                <a:gd name="T24" fmla="*/ 1 w 336"/>
                <a:gd name="T25" fmla="*/ 0 h 530"/>
                <a:gd name="T26" fmla="*/ 1 w 336"/>
                <a:gd name="T27" fmla="*/ 0 h 530"/>
                <a:gd name="T28" fmla="*/ 1 w 336"/>
                <a:gd name="T29" fmla="*/ 0 h 530"/>
                <a:gd name="T30" fmla="*/ 1 w 336"/>
                <a:gd name="T31" fmla="*/ 0 h 530"/>
                <a:gd name="T32" fmla="*/ 1 w 336"/>
                <a:gd name="T33" fmla="*/ 0 h 530"/>
                <a:gd name="T34" fmla="*/ 1 w 336"/>
                <a:gd name="T35" fmla="*/ 0 h 530"/>
                <a:gd name="T36" fmla="*/ 1 w 336"/>
                <a:gd name="T37" fmla="*/ 0 h 530"/>
                <a:gd name="T38" fmla="*/ 1 w 336"/>
                <a:gd name="T39" fmla="*/ 0 h 530"/>
                <a:gd name="T40" fmla="*/ 1 w 336"/>
                <a:gd name="T41" fmla="*/ 0 h 530"/>
                <a:gd name="T42" fmla="*/ 1 w 336"/>
                <a:gd name="T43" fmla="*/ 0 h 530"/>
                <a:gd name="T44" fmla="*/ 1 w 336"/>
                <a:gd name="T45" fmla="*/ 0 h 530"/>
                <a:gd name="T46" fmla="*/ 1 w 336"/>
                <a:gd name="T47" fmla="*/ 0 h 530"/>
                <a:gd name="T48" fmla="*/ 1 w 336"/>
                <a:gd name="T49" fmla="*/ 0 h 530"/>
                <a:gd name="T50" fmla="*/ 1 w 336"/>
                <a:gd name="T51" fmla="*/ 0 h 530"/>
                <a:gd name="T52" fmla="*/ 1 w 336"/>
                <a:gd name="T53" fmla="*/ 0 h 530"/>
                <a:gd name="T54" fmla="*/ 1 w 336"/>
                <a:gd name="T55" fmla="*/ 0 h 530"/>
                <a:gd name="T56" fmla="*/ 1 w 336"/>
                <a:gd name="T57" fmla="*/ 0 h 530"/>
                <a:gd name="T58" fmla="*/ 0 w 336"/>
                <a:gd name="T59" fmla="*/ 0 h 530"/>
                <a:gd name="T60" fmla="*/ 1 w 336"/>
                <a:gd name="T61" fmla="*/ 0 h 530"/>
                <a:gd name="T62" fmla="*/ 1 w 336"/>
                <a:gd name="T63" fmla="*/ 0 h 530"/>
                <a:gd name="T64" fmla="*/ 1 w 336"/>
                <a:gd name="T65" fmla="*/ 0 h 530"/>
                <a:gd name="T66" fmla="*/ 1 w 336"/>
                <a:gd name="T67" fmla="*/ 0 h 530"/>
                <a:gd name="T68" fmla="*/ 1 w 336"/>
                <a:gd name="T69" fmla="*/ 0 h 530"/>
                <a:gd name="T70" fmla="*/ 1 w 336"/>
                <a:gd name="T71" fmla="*/ 0 h 530"/>
                <a:gd name="T72" fmla="*/ 1 w 336"/>
                <a:gd name="T73" fmla="*/ 0 h 530"/>
                <a:gd name="T74" fmla="*/ 1 w 336"/>
                <a:gd name="T75" fmla="*/ 0 h 530"/>
                <a:gd name="T76" fmla="*/ 1 w 336"/>
                <a:gd name="T77" fmla="*/ 0 h 530"/>
                <a:gd name="T78" fmla="*/ 1 w 336"/>
                <a:gd name="T79" fmla="*/ 0 h 5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6"/>
                <a:gd name="T121" fmla="*/ 0 h 530"/>
                <a:gd name="T122" fmla="*/ 336 w 336"/>
                <a:gd name="T123" fmla="*/ 530 h 5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2308" y="2355"/>
              <a:ext cx="184" cy="243"/>
            </a:xfrm>
            <a:custGeom>
              <a:avLst/>
              <a:gdLst>
                <a:gd name="T0" fmla="*/ 1 w 336"/>
                <a:gd name="T1" fmla="*/ 0 h 530"/>
                <a:gd name="T2" fmla="*/ 1 w 336"/>
                <a:gd name="T3" fmla="*/ 0 h 530"/>
                <a:gd name="T4" fmla="*/ 1 w 336"/>
                <a:gd name="T5" fmla="*/ 0 h 530"/>
                <a:gd name="T6" fmla="*/ 1 w 336"/>
                <a:gd name="T7" fmla="*/ 0 h 530"/>
                <a:gd name="T8" fmla="*/ 1 w 336"/>
                <a:gd name="T9" fmla="*/ 0 h 530"/>
                <a:gd name="T10" fmla="*/ 1 w 336"/>
                <a:gd name="T11" fmla="*/ 0 h 530"/>
                <a:gd name="T12" fmla="*/ 1 w 336"/>
                <a:gd name="T13" fmla="*/ 0 h 530"/>
                <a:gd name="T14" fmla="*/ 1 w 336"/>
                <a:gd name="T15" fmla="*/ 0 h 530"/>
                <a:gd name="T16" fmla="*/ 1 w 336"/>
                <a:gd name="T17" fmla="*/ 0 h 530"/>
                <a:gd name="T18" fmla="*/ 1 w 336"/>
                <a:gd name="T19" fmla="*/ 0 h 530"/>
                <a:gd name="T20" fmla="*/ 1 w 336"/>
                <a:gd name="T21" fmla="*/ 0 h 530"/>
                <a:gd name="T22" fmla="*/ 1 w 336"/>
                <a:gd name="T23" fmla="*/ 0 h 530"/>
                <a:gd name="T24" fmla="*/ 1 w 336"/>
                <a:gd name="T25" fmla="*/ 0 h 530"/>
                <a:gd name="T26" fmla="*/ 1 w 336"/>
                <a:gd name="T27" fmla="*/ 0 h 530"/>
                <a:gd name="T28" fmla="*/ 1 w 336"/>
                <a:gd name="T29" fmla="*/ 0 h 530"/>
                <a:gd name="T30" fmla="*/ 1 w 336"/>
                <a:gd name="T31" fmla="*/ 0 h 530"/>
                <a:gd name="T32" fmla="*/ 1 w 336"/>
                <a:gd name="T33" fmla="*/ 0 h 530"/>
                <a:gd name="T34" fmla="*/ 1 w 336"/>
                <a:gd name="T35" fmla="*/ 0 h 530"/>
                <a:gd name="T36" fmla="*/ 1 w 336"/>
                <a:gd name="T37" fmla="*/ 0 h 530"/>
                <a:gd name="T38" fmla="*/ 1 w 336"/>
                <a:gd name="T39" fmla="*/ 0 h 530"/>
                <a:gd name="T40" fmla="*/ 1 w 336"/>
                <a:gd name="T41" fmla="*/ 0 h 530"/>
                <a:gd name="T42" fmla="*/ 1 w 336"/>
                <a:gd name="T43" fmla="*/ 0 h 530"/>
                <a:gd name="T44" fmla="*/ 1 w 336"/>
                <a:gd name="T45" fmla="*/ 0 h 530"/>
                <a:gd name="T46" fmla="*/ 1 w 336"/>
                <a:gd name="T47" fmla="*/ 0 h 530"/>
                <a:gd name="T48" fmla="*/ 1 w 336"/>
                <a:gd name="T49" fmla="*/ 0 h 530"/>
                <a:gd name="T50" fmla="*/ 1 w 336"/>
                <a:gd name="T51" fmla="*/ 0 h 530"/>
                <a:gd name="T52" fmla="*/ 1 w 336"/>
                <a:gd name="T53" fmla="*/ 0 h 530"/>
                <a:gd name="T54" fmla="*/ 1 w 336"/>
                <a:gd name="T55" fmla="*/ 0 h 530"/>
                <a:gd name="T56" fmla="*/ 1 w 336"/>
                <a:gd name="T57" fmla="*/ 0 h 530"/>
                <a:gd name="T58" fmla="*/ 0 w 336"/>
                <a:gd name="T59" fmla="*/ 0 h 530"/>
                <a:gd name="T60" fmla="*/ 1 w 336"/>
                <a:gd name="T61" fmla="*/ 0 h 530"/>
                <a:gd name="T62" fmla="*/ 1 w 336"/>
                <a:gd name="T63" fmla="*/ 0 h 530"/>
                <a:gd name="T64" fmla="*/ 1 w 336"/>
                <a:gd name="T65" fmla="*/ 0 h 530"/>
                <a:gd name="T66" fmla="*/ 1 w 336"/>
                <a:gd name="T67" fmla="*/ 0 h 530"/>
                <a:gd name="T68" fmla="*/ 1 w 336"/>
                <a:gd name="T69" fmla="*/ 0 h 530"/>
                <a:gd name="T70" fmla="*/ 1 w 336"/>
                <a:gd name="T71" fmla="*/ 0 h 530"/>
                <a:gd name="T72" fmla="*/ 1 w 336"/>
                <a:gd name="T73" fmla="*/ 0 h 530"/>
                <a:gd name="T74" fmla="*/ 1 w 336"/>
                <a:gd name="T75" fmla="*/ 0 h 530"/>
                <a:gd name="T76" fmla="*/ 1 w 336"/>
                <a:gd name="T77" fmla="*/ 0 h 530"/>
                <a:gd name="T78" fmla="*/ 1 w 336"/>
                <a:gd name="T79" fmla="*/ 0 h 5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6"/>
                <a:gd name="T121" fmla="*/ 0 h 530"/>
                <a:gd name="T122" fmla="*/ 336 w 336"/>
                <a:gd name="T123" fmla="*/ 530 h 5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436" y="2937"/>
              <a:ext cx="18" cy="13"/>
            </a:xfrm>
            <a:custGeom>
              <a:avLst/>
              <a:gdLst>
                <a:gd name="T0" fmla="*/ 1 w 34"/>
                <a:gd name="T1" fmla="*/ 0 h 31"/>
                <a:gd name="T2" fmla="*/ 1 w 34"/>
                <a:gd name="T3" fmla="*/ 0 h 31"/>
                <a:gd name="T4" fmla="*/ 1 w 34"/>
                <a:gd name="T5" fmla="*/ 0 h 31"/>
                <a:gd name="T6" fmla="*/ 0 w 34"/>
                <a:gd name="T7" fmla="*/ 0 h 31"/>
                <a:gd name="T8" fmla="*/ 1 w 34"/>
                <a:gd name="T9" fmla="*/ 0 h 31"/>
                <a:gd name="T10" fmla="*/ 1 w 34"/>
                <a:gd name="T11" fmla="*/ 0 h 31"/>
                <a:gd name="T12" fmla="*/ 1 w 34"/>
                <a:gd name="T13" fmla="*/ 0 h 31"/>
                <a:gd name="T14" fmla="*/ 1 w 34"/>
                <a:gd name="T15" fmla="*/ 0 h 31"/>
                <a:gd name="T16" fmla="*/ 1 w 34"/>
                <a:gd name="T17" fmla="*/ 0 h 31"/>
                <a:gd name="T18" fmla="*/ 1 w 34"/>
                <a:gd name="T19" fmla="*/ 0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31"/>
                <a:gd name="T32" fmla="*/ 34 w 34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31">
                  <a:moveTo>
                    <a:pt x="34" y="27"/>
                  </a:moveTo>
                  <a:lnTo>
                    <a:pt x="30" y="19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1" y="31"/>
                  </a:lnTo>
                  <a:lnTo>
                    <a:pt x="17" y="25"/>
                  </a:lnTo>
                  <a:lnTo>
                    <a:pt x="34" y="27"/>
                  </a:lnTo>
                  <a:lnTo>
                    <a:pt x="34" y="23"/>
                  </a:lnTo>
                  <a:lnTo>
                    <a:pt x="30" y="19"/>
                  </a:lnTo>
                  <a:lnTo>
                    <a:pt x="34" y="2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443" y="2948"/>
              <a:ext cx="11" cy="9"/>
            </a:xfrm>
            <a:custGeom>
              <a:avLst/>
              <a:gdLst>
                <a:gd name="T0" fmla="*/ 1 w 19"/>
                <a:gd name="T1" fmla="*/ 0 h 23"/>
                <a:gd name="T2" fmla="*/ 1 w 19"/>
                <a:gd name="T3" fmla="*/ 0 h 23"/>
                <a:gd name="T4" fmla="*/ 1 w 19"/>
                <a:gd name="T5" fmla="*/ 0 h 23"/>
                <a:gd name="T6" fmla="*/ 1 w 19"/>
                <a:gd name="T7" fmla="*/ 0 h 23"/>
                <a:gd name="T8" fmla="*/ 0 w 19"/>
                <a:gd name="T9" fmla="*/ 0 h 23"/>
                <a:gd name="T10" fmla="*/ 1 w 19"/>
                <a:gd name="T11" fmla="*/ 0 h 23"/>
                <a:gd name="T12" fmla="*/ 1 w 19"/>
                <a:gd name="T13" fmla="*/ 0 h 23"/>
                <a:gd name="T14" fmla="*/ 1 w 19"/>
                <a:gd name="T15" fmla="*/ 0 h 23"/>
                <a:gd name="T16" fmla="*/ 1 w 19"/>
                <a:gd name="T17" fmla="*/ 0 h 23"/>
                <a:gd name="T18" fmla="*/ 1 w 19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3"/>
                <a:gd name="T32" fmla="*/ 19 w 1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3">
                  <a:moveTo>
                    <a:pt x="13" y="23"/>
                  </a:moveTo>
                  <a:lnTo>
                    <a:pt x="15" y="21"/>
                  </a:lnTo>
                  <a:lnTo>
                    <a:pt x="19" y="2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4"/>
                  </a:lnTo>
                  <a:lnTo>
                    <a:pt x="13" y="23"/>
                  </a:lnTo>
                  <a:lnTo>
                    <a:pt x="15" y="23"/>
                  </a:lnTo>
                  <a:lnTo>
                    <a:pt x="15" y="21"/>
                  </a:lnTo>
                  <a:lnTo>
                    <a:pt x="13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436" y="2953"/>
              <a:ext cx="15" cy="15"/>
            </a:xfrm>
            <a:custGeom>
              <a:avLst/>
              <a:gdLst>
                <a:gd name="T0" fmla="*/ 1 w 26"/>
                <a:gd name="T1" fmla="*/ 1 h 30"/>
                <a:gd name="T2" fmla="*/ 1 w 26"/>
                <a:gd name="T3" fmla="*/ 1 h 30"/>
                <a:gd name="T4" fmla="*/ 1 w 26"/>
                <a:gd name="T5" fmla="*/ 1 h 30"/>
                <a:gd name="T6" fmla="*/ 1 w 26"/>
                <a:gd name="T7" fmla="*/ 0 h 30"/>
                <a:gd name="T8" fmla="*/ 0 w 26"/>
                <a:gd name="T9" fmla="*/ 1 h 30"/>
                <a:gd name="T10" fmla="*/ 1 w 26"/>
                <a:gd name="T11" fmla="*/ 1 h 30"/>
                <a:gd name="T12" fmla="*/ 1 w 26"/>
                <a:gd name="T13" fmla="*/ 1 h 30"/>
                <a:gd name="T14" fmla="*/ 1 w 26"/>
                <a:gd name="T15" fmla="*/ 1 h 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"/>
                <a:gd name="T25" fmla="*/ 0 h 30"/>
                <a:gd name="T26" fmla="*/ 26 w 26"/>
                <a:gd name="T27" fmla="*/ 30 h 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" h="30">
                  <a:moveTo>
                    <a:pt x="11" y="30"/>
                  </a:moveTo>
                  <a:lnTo>
                    <a:pt x="11" y="28"/>
                  </a:lnTo>
                  <a:lnTo>
                    <a:pt x="26" y="9"/>
                  </a:lnTo>
                  <a:lnTo>
                    <a:pt x="15" y="0"/>
                  </a:lnTo>
                  <a:lnTo>
                    <a:pt x="0" y="19"/>
                  </a:lnTo>
                  <a:lnTo>
                    <a:pt x="11" y="30"/>
                  </a:lnTo>
                  <a:lnTo>
                    <a:pt x="11" y="28"/>
                  </a:lnTo>
                  <a:lnTo>
                    <a:pt x="11" y="3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305" y="2352"/>
              <a:ext cx="187" cy="87"/>
            </a:xfrm>
            <a:custGeom>
              <a:avLst/>
              <a:gdLst>
                <a:gd name="T0" fmla="*/ 1 w 339"/>
                <a:gd name="T1" fmla="*/ 0 h 188"/>
                <a:gd name="T2" fmla="*/ 1 w 339"/>
                <a:gd name="T3" fmla="*/ 0 h 188"/>
                <a:gd name="T4" fmla="*/ 1 w 339"/>
                <a:gd name="T5" fmla="*/ 0 h 188"/>
                <a:gd name="T6" fmla="*/ 0 w 339"/>
                <a:gd name="T7" fmla="*/ 0 h 188"/>
                <a:gd name="T8" fmla="*/ 1 w 339"/>
                <a:gd name="T9" fmla="*/ 0 h 188"/>
                <a:gd name="T10" fmla="*/ 1 w 339"/>
                <a:gd name="T11" fmla="*/ 0 h 188"/>
                <a:gd name="T12" fmla="*/ 1 w 339"/>
                <a:gd name="T13" fmla="*/ 0 h 188"/>
                <a:gd name="T14" fmla="*/ 1 w 339"/>
                <a:gd name="T15" fmla="*/ 0 h 188"/>
                <a:gd name="T16" fmla="*/ 1 w 339"/>
                <a:gd name="T17" fmla="*/ 0 h 188"/>
                <a:gd name="T18" fmla="*/ 1 w 339"/>
                <a:gd name="T19" fmla="*/ 0 h 1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9"/>
                <a:gd name="T31" fmla="*/ 0 h 188"/>
                <a:gd name="T32" fmla="*/ 339 w 339"/>
                <a:gd name="T33" fmla="*/ 188 h 1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9" h="188">
                  <a:moveTo>
                    <a:pt x="339" y="180"/>
                  </a:moveTo>
                  <a:lnTo>
                    <a:pt x="336" y="172"/>
                  </a:lnTo>
                  <a:lnTo>
                    <a:pt x="7" y="0"/>
                  </a:lnTo>
                  <a:lnTo>
                    <a:pt x="0" y="13"/>
                  </a:lnTo>
                  <a:lnTo>
                    <a:pt x="328" y="188"/>
                  </a:lnTo>
                  <a:lnTo>
                    <a:pt x="324" y="182"/>
                  </a:lnTo>
                  <a:lnTo>
                    <a:pt x="339" y="180"/>
                  </a:lnTo>
                  <a:lnTo>
                    <a:pt x="339" y="176"/>
                  </a:lnTo>
                  <a:lnTo>
                    <a:pt x="336" y="172"/>
                  </a:lnTo>
                  <a:lnTo>
                    <a:pt x="339" y="18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2484" y="2435"/>
              <a:ext cx="12" cy="36"/>
            </a:xfrm>
            <a:custGeom>
              <a:avLst/>
              <a:gdLst>
                <a:gd name="T0" fmla="*/ 1 w 23"/>
                <a:gd name="T1" fmla="*/ 0 h 75"/>
                <a:gd name="T2" fmla="*/ 1 w 23"/>
                <a:gd name="T3" fmla="*/ 0 h 75"/>
                <a:gd name="T4" fmla="*/ 1 w 23"/>
                <a:gd name="T5" fmla="*/ 0 h 75"/>
                <a:gd name="T6" fmla="*/ 0 w 23"/>
                <a:gd name="T7" fmla="*/ 0 h 75"/>
                <a:gd name="T8" fmla="*/ 1 w 23"/>
                <a:gd name="T9" fmla="*/ 0 h 75"/>
                <a:gd name="T10" fmla="*/ 1 w 23"/>
                <a:gd name="T11" fmla="*/ 0 h 75"/>
                <a:gd name="T12" fmla="*/ 1 w 23"/>
                <a:gd name="T13" fmla="*/ 0 h 75"/>
                <a:gd name="T14" fmla="*/ 1 w 23"/>
                <a:gd name="T15" fmla="*/ 0 h 75"/>
                <a:gd name="T16" fmla="*/ 1 w 23"/>
                <a:gd name="T17" fmla="*/ 0 h 75"/>
                <a:gd name="T18" fmla="*/ 1 w 23"/>
                <a:gd name="T19" fmla="*/ 0 h 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75"/>
                <a:gd name="T32" fmla="*/ 23 w 23"/>
                <a:gd name="T33" fmla="*/ 75 h 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75">
                  <a:moveTo>
                    <a:pt x="21" y="75"/>
                  </a:moveTo>
                  <a:lnTo>
                    <a:pt x="23" y="69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71"/>
                  </a:lnTo>
                  <a:lnTo>
                    <a:pt x="8" y="65"/>
                  </a:lnTo>
                  <a:lnTo>
                    <a:pt x="21" y="75"/>
                  </a:lnTo>
                  <a:lnTo>
                    <a:pt x="23" y="71"/>
                  </a:lnTo>
                  <a:lnTo>
                    <a:pt x="23" y="69"/>
                  </a:lnTo>
                  <a:lnTo>
                    <a:pt x="21" y="7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2446" y="2465"/>
              <a:ext cx="49" cy="48"/>
            </a:xfrm>
            <a:custGeom>
              <a:avLst/>
              <a:gdLst>
                <a:gd name="T0" fmla="*/ 1 w 88"/>
                <a:gd name="T1" fmla="*/ 0 h 102"/>
                <a:gd name="T2" fmla="*/ 1 w 88"/>
                <a:gd name="T3" fmla="*/ 0 h 102"/>
                <a:gd name="T4" fmla="*/ 1 w 88"/>
                <a:gd name="T5" fmla="*/ 0 h 102"/>
                <a:gd name="T6" fmla="*/ 1 w 88"/>
                <a:gd name="T7" fmla="*/ 0 h 102"/>
                <a:gd name="T8" fmla="*/ 1 w 88"/>
                <a:gd name="T9" fmla="*/ 0 h 102"/>
                <a:gd name="T10" fmla="*/ 0 w 88"/>
                <a:gd name="T11" fmla="*/ 0 h 102"/>
                <a:gd name="T12" fmla="*/ 1 w 88"/>
                <a:gd name="T13" fmla="*/ 0 h 102"/>
                <a:gd name="T14" fmla="*/ 0 w 88"/>
                <a:gd name="T15" fmla="*/ 0 h 102"/>
                <a:gd name="T16" fmla="*/ 0 w 88"/>
                <a:gd name="T17" fmla="*/ 0 h 102"/>
                <a:gd name="T18" fmla="*/ 1 w 88"/>
                <a:gd name="T19" fmla="*/ 0 h 1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8"/>
                <a:gd name="T31" fmla="*/ 0 h 102"/>
                <a:gd name="T32" fmla="*/ 88 w 88"/>
                <a:gd name="T33" fmla="*/ 102 h 10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8" h="102">
                  <a:moveTo>
                    <a:pt x="17" y="96"/>
                  </a:moveTo>
                  <a:lnTo>
                    <a:pt x="15" y="102"/>
                  </a:lnTo>
                  <a:lnTo>
                    <a:pt x="88" y="10"/>
                  </a:lnTo>
                  <a:lnTo>
                    <a:pt x="75" y="0"/>
                  </a:lnTo>
                  <a:lnTo>
                    <a:pt x="2" y="92"/>
                  </a:lnTo>
                  <a:lnTo>
                    <a:pt x="0" y="98"/>
                  </a:lnTo>
                  <a:lnTo>
                    <a:pt x="2" y="92"/>
                  </a:lnTo>
                  <a:lnTo>
                    <a:pt x="0" y="94"/>
                  </a:lnTo>
                  <a:lnTo>
                    <a:pt x="0" y="98"/>
                  </a:lnTo>
                  <a:lnTo>
                    <a:pt x="17" y="9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2446" y="2510"/>
              <a:ext cx="13" cy="13"/>
            </a:xfrm>
            <a:custGeom>
              <a:avLst/>
              <a:gdLst>
                <a:gd name="T0" fmla="*/ 1 w 23"/>
                <a:gd name="T1" fmla="*/ 0 h 31"/>
                <a:gd name="T2" fmla="*/ 1 w 23"/>
                <a:gd name="T3" fmla="*/ 0 h 31"/>
                <a:gd name="T4" fmla="*/ 1 w 23"/>
                <a:gd name="T5" fmla="*/ 0 h 31"/>
                <a:gd name="T6" fmla="*/ 0 w 23"/>
                <a:gd name="T7" fmla="*/ 0 h 31"/>
                <a:gd name="T8" fmla="*/ 1 w 23"/>
                <a:gd name="T9" fmla="*/ 0 h 31"/>
                <a:gd name="T10" fmla="*/ 1 w 23"/>
                <a:gd name="T11" fmla="*/ 0 h 31"/>
                <a:gd name="T12" fmla="*/ 1 w 23"/>
                <a:gd name="T13" fmla="*/ 0 h 31"/>
                <a:gd name="T14" fmla="*/ 1 w 23"/>
                <a:gd name="T15" fmla="*/ 0 h 31"/>
                <a:gd name="T16" fmla="*/ 1 w 23"/>
                <a:gd name="T17" fmla="*/ 0 h 31"/>
                <a:gd name="T18" fmla="*/ 1 w 23"/>
                <a:gd name="T19" fmla="*/ 0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31"/>
                <a:gd name="T32" fmla="*/ 23 w 23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31">
                  <a:moveTo>
                    <a:pt x="21" y="31"/>
                  </a:moveTo>
                  <a:lnTo>
                    <a:pt x="21" y="27"/>
                  </a:lnTo>
                  <a:lnTo>
                    <a:pt x="17" y="0"/>
                  </a:lnTo>
                  <a:lnTo>
                    <a:pt x="0" y="2"/>
                  </a:lnTo>
                  <a:lnTo>
                    <a:pt x="6" y="31"/>
                  </a:lnTo>
                  <a:lnTo>
                    <a:pt x="6" y="27"/>
                  </a:lnTo>
                  <a:lnTo>
                    <a:pt x="21" y="31"/>
                  </a:lnTo>
                  <a:lnTo>
                    <a:pt x="23" y="29"/>
                  </a:lnTo>
                  <a:lnTo>
                    <a:pt x="21" y="27"/>
                  </a:lnTo>
                  <a:lnTo>
                    <a:pt x="21" y="3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2427" y="2521"/>
              <a:ext cx="30" cy="62"/>
            </a:xfrm>
            <a:custGeom>
              <a:avLst/>
              <a:gdLst>
                <a:gd name="T0" fmla="*/ 1 w 58"/>
                <a:gd name="T1" fmla="*/ 0 h 135"/>
                <a:gd name="T2" fmla="*/ 1 w 58"/>
                <a:gd name="T3" fmla="*/ 0 h 135"/>
                <a:gd name="T4" fmla="*/ 1 w 58"/>
                <a:gd name="T5" fmla="*/ 0 h 135"/>
                <a:gd name="T6" fmla="*/ 1 w 58"/>
                <a:gd name="T7" fmla="*/ 0 h 135"/>
                <a:gd name="T8" fmla="*/ 0 w 58"/>
                <a:gd name="T9" fmla="*/ 0 h 135"/>
                <a:gd name="T10" fmla="*/ 0 w 58"/>
                <a:gd name="T11" fmla="*/ 0 h 135"/>
                <a:gd name="T12" fmla="*/ 1 w 58"/>
                <a:gd name="T13" fmla="*/ 0 h 135"/>
                <a:gd name="T14" fmla="*/ 1 w 58"/>
                <a:gd name="T15" fmla="*/ 0 h 135"/>
                <a:gd name="T16" fmla="*/ 1 w 58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8"/>
                <a:gd name="T28" fmla="*/ 0 h 135"/>
                <a:gd name="T29" fmla="*/ 58 w 58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8" h="135">
                  <a:moveTo>
                    <a:pt x="14" y="135"/>
                  </a:moveTo>
                  <a:lnTo>
                    <a:pt x="16" y="133"/>
                  </a:lnTo>
                  <a:lnTo>
                    <a:pt x="58" y="4"/>
                  </a:lnTo>
                  <a:lnTo>
                    <a:pt x="43" y="0"/>
                  </a:lnTo>
                  <a:lnTo>
                    <a:pt x="0" y="129"/>
                  </a:lnTo>
                  <a:lnTo>
                    <a:pt x="0" y="127"/>
                  </a:lnTo>
                  <a:lnTo>
                    <a:pt x="14" y="135"/>
                  </a:lnTo>
                  <a:lnTo>
                    <a:pt x="16" y="133"/>
                  </a:lnTo>
                  <a:lnTo>
                    <a:pt x="14" y="13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459" y="2396"/>
              <a:ext cx="134" cy="124"/>
            </a:xfrm>
            <a:custGeom>
              <a:avLst/>
              <a:gdLst>
                <a:gd name="T0" fmla="*/ 1 w 243"/>
                <a:gd name="T1" fmla="*/ 0 h 270"/>
                <a:gd name="T2" fmla="*/ 1 w 243"/>
                <a:gd name="T3" fmla="*/ 0 h 270"/>
                <a:gd name="T4" fmla="*/ 0 w 243"/>
                <a:gd name="T5" fmla="*/ 0 h 270"/>
                <a:gd name="T6" fmla="*/ 0 60000 65536"/>
                <a:gd name="T7" fmla="*/ 0 60000 65536"/>
                <a:gd name="T8" fmla="*/ 0 60000 65536"/>
                <a:gd name="T9" fmla="*/ 0 w 243"/>
                <a:gd name="T10" fmla="*/ 0 h 270"/>
                <a:gd name="T11" fmla="*/ 243 w 243"/>
                <a:gd name="T12" fmla="*/ 270 h 2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1593" y="2617"/>
              <a:ext cx="69" cy="129"/>
            </a:xfrm>
            <a:custGeom>
              <a:avLst/>
              <a:gdLst>
                <a:gd name="T0" fmla="*/ 1 w 127"/>
                <a:gd name="T1" fmla="*/ 0 h 281"/>
                <a:gd name="T2" fmla="*/ 1 w 127"/>
                <a:gd name="T3" fmla="*/ 0 h 281"/>
                <a:gd name="T4" fmla="*/ 0 w 127"/>
                <a:gd name="T5" fmla="*/ 0 h 281"/>
                <a:gd name="T6" fmla="*/ 0 w 127"/>
                <a:gd name="T7" fmla="*/ 0 h 281"/>
                <a:gd name="T8" fmla="*/ 1 w 127"/>
                <a:gd name="T9" fmla="*/ 0 h 281"/>
                <a:gd name="T10" fmla="*/ 1 w 127"/>
                <a:gd name="T11" fmla="*/ 0 h 281"/>
                <a:gd name="T12" fmla="*/ 1 w 127"/>
                <a:gd name="T13" fmla="*/ 0 h 2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7"/>
                <a:gd name="T22" fmla="*/ 0 h 281"/>
                <a:gd name="T23" fmla="*/ 127 w 127"/>
                <a:gd name="T24" fmla="*/ 281 h 2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1591" y="2746"/>
              <a:ext cx="11" cy="17"/>
            </a:xfrm>
            <a:custGeom>
              <a:avLst/>
              <a:gdLst>
                <a:gd name="T0" fmla="*/ 1 w 20"/>
                <a:gd name="T1" fmla="*/ 0 h 36"/>
                <a:gd name="T2" fmla="*/ 1 w 20"/>
                <a:gd name="T3" fmla="*/ 0 h 36"/>
                <a:gd name="T4" fmla="*/ 1 w 20"/>
                <a:gd name="T5" fmla="*/ 0 h 36"/>
                <a:gd name="T6" fmla="*/ 1 w 20"/>
                <a:gd name="T7" fmla="*/ 0 h 36"/>
                <a:gd name="T8" fmla="*/ 0 w 20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36"/>
                <a:gd name="T17" fmla="*/ 20 w 20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1403" y="2763"/>
              <a:ext cx="188" cy="69"/>
            </a:xfrm>
            <a:custGeom>
              <a:avLst/>
              <a:gdLst>
                <a:gd name="T0" fmla="*/ 0 w 341"/>
                <a:gd name="T1" fmla="*/ 0 h 152"/>
                <a:gd name="T2" fmla="*/ 1 w 341"/>
                <a:gd name="T3" fmla="*/ 0 h 152"/>
                <a:gd name="T4" fmla="*/ 1 w 341"/>
                <a:gd name="T5" fmla="*/ 0 h 152"/>
                <a:gd name="T6" fmla="*/ 1 w 341"/>
                <a:gd name="T7" fmla="*/ 0 h 152"/>
                <a:gd name="T8" fmla="*/ 1 w 341"/>
                <a:gd name="T9" fmla="*/ 0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1"/>
                <a:gd name="T16" fmla="*/ 0 h 152"/>
                <a:gd name="T17" fmla="*/ 341 w 341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950" y="2046"/>
              <a:ext cx="146" cy="130"/>
            </a:xfrm>
            <a:custGeom>
              <a:avLst/>
              <a:gdLst>
                <a:gd name="T0" fmla="*/ 1 w 265"/>
                <a:gd name="T1" fmla="*/ 0 h 284"/>
                <a:gd name="T2" fmla="*/ 1 w 265"/>
                <a:gd name="T3" fmla="*/ 0 h 284"/>
                <a:gd name="T4" fmla="*/ 1 w 265"/>
                <a:gd name="T5" fmla="*/ 0 h 284"/>
                <a:gd name="T6" fmla="*/ 1 w 265"/>
                <a:gd name="T7" fmla="*/ 0 h 284"/>
                <a:gd name="T8" fmla="*/ 1 w 265"/>
                <a:gd name="T9" fmla="*/ 0 h 284"/>
                <a:gd name="T10" fmla="*/ 1 w 265"/>
                <a:gd name="T11" fmla="*/ 0 h 284"/>
                <a:gd name="T12" fmla="*/ 1 w 265"/>
                <a:gd name="T13" fmla="*/ 0 h 284"/>
                <a:gd name="T14" fmla="*/ 1 w 265"/>
                <a:gd name="T15" fmla="*/ 0 h 284"/>
                <a:gd name="T16" fmla="*/ 1 w 265"/>
                <a:gd name="T17" fmla="*/ 0 h 284"/>
                <a:gd name="T18" fmla="*/ 1 w 265"/>
                <a:gd name="T19" fmla="*/ 0 h 284"/>
                <a:gd name="T20" fmla="*/ 1 w 265"/>
                <a:gd name="T21" fmla="*/ 0 h 284"/>
                <a:gd name="T22" fmla="*/ 0 w 265"/>
                <a:gd name="T23" fmla="*/ 0 h 2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284"/>
                <a:gd name="T38" fmla="*/ 265 w 265"/>
                <a:gd name="T39" fmla="*/ 284 h 2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903" y="2104"/>
              <a:ext cx="47" cy="72"/>
            </a:xfrm>
            <a:custGeom>
              <a:avLst/>
              <a:gdLst>
                <a:gd name="T0" fmla="*/ 1 w 86"/>
                <a:gd name="T1" fmla="*/ 0 h 156"/>
                <a:gd name="T2" fmla="*/ 1 w 86"/>
                <a:gd name="T3" fmla="*/ 0 h 156"/>
                <a:gd name="T4" fmla="*/ 1 w 86"/>
                <a:gd name="T5" fmla="*/ 0 h 156"/>
                <a:gd name="T6" fmla="*/ 1 w 86"/>
                <a:gd name="T7" fmla="*/ 0 h 156"/>
                <a:gd name="T8" fmla="*/ 0 w 86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56"/>
                <a:gd name="T17" fmla="*/ 86 w 86"/>
                <a:gd name="T18" fmla="*/ 156 h 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1" name="Line 23"/>
            <p:cNvSpPr>
              <a:spLocks noChangeShapeType="1"/>
            </p:cNvSpPr>
            <p:nvPr/>
          </p:nvSpPr>
          <p:spPr bwMode="auto">
            <a:xfrm flipH="1" flipV="1">
              <a:off x="903" y="2104"/>
              <a:ext cx="3" cy="47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1119" y="2261"/>
              <a:ext cx="322" cy="38"/>
            </a:xfrm>
            <a:custGeom>
              <a:avLst/>
              <a:gdLst>
                <a:gd name="T0" fmla="*/ 1 w 587"/>
                <a:gd name="T1" fmla="*/ 0 h 84"/>
                <a:gd name="T2" fmla="*/ 1 w 587"/>
                <a:gd name="T3" fmla="*/ 0 h 84"/>
                <a:gd name="T4" fmla="*/ 1 w 587"/>
                <a:gd name="T5" fmla="*/ 0 h 84"/>
                <a:gd name="T6" fmla="*/ 1 w 587"/>
                <a:gd name="T7" fmla="*/ 0 h 84"/>
                <a:gd name="T8" fmla="*/ 1 w 587"/>
                <a:gd name="T9" fmla="*/ 0 h 84"/>
                <a:gd name="T10" fmla="*/ 1 w 587"/>
                <a:gd name="T11" fmla="*/ 0 h 84"/>
                <a:gd name="T12" fmla="*/ 1 w 587"/>
                <a:gd name="T13" fmla="*/ 0 h 84"/>
                <a:gd name="T14" fmla="*/ 1 w 587"/>
                <a:gd name="T15" fmla="*/ 0 h 84"/>
                <a:gd name="T16" fmla="*/ 1 w 587"/>
                <a:gd name="T17" fmla="*/ 0 h 84"/>
                <a:gd name="T18" fmla="*/ 1 w 587"/>
                <a:gd name="T19" fmla="*/ 0 h 84"/>
                <a:gd name="T20" fmla="*/ 1 w 587"/>
                <a:gd name="T21" fmla="*/ 0 h 84"/>
                <a:gd name="T22" fmla="*/ 1 w 587"/>
                <a:gd name="T23" fmla="*/ 0 h 84"/>
                <a:gd name="T24" fmla="*/ 1 w 587"/>
                <a:gd name="T25" fmla="*/ 0 h 84"/>
                <a:gd name="T26" fmla="*/ 1 w 587"/>
                <a:gd name="T27" fmla="*/ 0 h 84"/>
                <a:gd name="T28" fmla="*/ 1 w 587"/>
                <a:gd name="T29" fmla="*/ 0 h 84"/>
                <a:gd name="T30" fmla="*/ 1 w 587"/>
                <a:gd name="T31" fmla="*/ 0 h 84"/>
                <a:gd name="T32" fmla="*/ 1 w 587"/>
                <a:gd name="T33" fmla="*/ 0 h 84"/>
                <a:gd name="T34" fmla="*/ 1 w 587"/>
                <a:gd name="T35" fmla="*/ 0 h 84"/>
                <a:gd name="T36" fmla="*/ 1 w 587"/>
                <a:gd name="T37" fmla="*/ 0 h 84"/>
                <a:gd name="T38" fmla="*/ 0 w 587"/>
                <a:gd name="T39" fmla="*/ 0 h 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87"/>
                <a:gd name="T61" fmla="*/ 0 h 84"/>
                <a:gd name="T62" fmla="*/ 587 w 587"/>
                <a:gd name="T63" fmla="*/ 84 h 8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1057" y="2081"/>
              <a:ext cx="62" cy="190"/>
            </a:xfrm>
            <a:custGeom>
              <a:avLst/>
              <a:gdLst>
                <a:gd name="T0" fmla="*/ 1 w 114"/>
                <a:gd name="T1" fmla="*/ 0 h 414"/>
                <a:gd name="T2" fmla="*/ 1 w 114"/>
                <a:gd name="T3" fmla="*/ 0 h 414"/>
                <a:gd name="T4" fmla="*/ 1 w 114"/>
                <a:gd name="T5" fmla="*/ 0 h 414"/>
                <a:gd name="T6" fmla="*/ 0 w 114"/>
                <a:gd name="T7" fmla="*/ 0 h 414"/>
                <a:gd name="T8" fmla="*/ 1 w 114"/>
                <a:gd name="T9" fmla="*/ 0 h 414"/>
                <a:gd name="T10" fmla="*/ 1 w 114"/>
                <a:gd name="T11" fmla="*/ 0 h 414"/>
                <a:gd name="T12" fmla="*/ 1 w 114"/>
                <a:gd name="T13" fmla="*/ 0 h 4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4"/>
                <a:gd name="T22" fmla="*/ 0 h 414"/>
                <a:gd name="T23" fmla="*/ 114 w 114"/>
                <a:gd name="T24" fmla="*/ 414 h 4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538" y="2077"/>
              <a:ext cx="368" cy="99"/>
            </a:xfrm>
            <a:custGeom>
              <a:avLst/>
              <a:gdLst>
                <a:gd name="T0" fmla="*/ 1 w 670"/>
                <a:gd name="T1" fmla="*/ 0 h 213"/>
                <a:gd name="T2" fmla="*/ 1 w 670"/>
                <a:gd name="T3" fmla="*/ 0 h 213"/>
                <a:gd name="T4" fmla="*/ 1 w 670"/>
                <a:gd name="T5" fmla="*/ 0 h 213"/>
                <a:gd name="T6" fmla="*/ 1 w 670"/>
                <a:gd name="T7" fmla="*/ 0 h 213"/>
                <a:gd name="T8" fmla="*/ 1 w 670"/>
                <a:gd name="T9" fmla="*/ 0 h 213"/>
                <a:gd name="T10" fmla="*/ 1 w 670"/>
                <a:gd name="T11" fmla="*/ 0 h 213"/>
                <a:gd name="T12" fmla="*/ 1 w 670"/>
                <a:gd name="T13" fmla="*/ 0 h 213"/>
                <a:gd name="T14" fmla="*/ 1 w 670"/>
                <a:gd name="T15" fmla="*/ 0 h 213"/>
                <a:gd name="T16" fmla="*/ 1 w 670"/>
                <a:gd name="T17" fmla="*/ 0 h 213"/>
                <a:gd name="T18" fmla="*/ 1 w 670"/>
                <a:gd name="T19" fmla="*/ 0 h 213"/>
                <a:gd name="T20" fmla="*/ 1 w 670"/>
                <a:gd name="T21" fmla="*/ 0 h 213"/>
                <a:gd name="T22" fmla="*/ 1 w 670"/>
                <a:gd name="T23" fmla="*/ 0 h 213"/>
                <a:gd name="T24" fmla="*/ 1 w 670"/>
                <a:gd name="T25" fmla="*/ 0 h 213"/>
                <a:gd name="T26" fmla="*/ 1 w 670"/>
                <a:gd name="T27" fmla="*/ 0 h 213"/>
                <a:gd name="T28" fmla="*/ 1 w 670"/>
                <a:gd name="T29" fmla="*/ 0 h 213"/>
                <a:gd name="T30" fmla="*/ 1 w 670"/>
                <a:gd name="T31" fmla="*/ 0 h 213"/>
                <a:gd name="T32" fmla="*/ 1 w 670"/>
                <a:gd name="T33" fmla="*/ 0 h 213"/>
                <a:gd name="T34" fmla="*/ 0 w 670"/>
                <a:gd name="T35" fmla="*/ 0 h 21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70"/>
                <a:gd name="T55" fmla="*/ 0 h 213"/>
                <a:gd name="T56" fmla="*/ 670 w 670"/>
                <a:gd name="T57" fmla="*/ 213 h 21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847" y="2151"/>
              <a:ext cx="59" cy="69"/>
            </a:xfrm>
            <a:custGeom>
              <a:avLst/>
              <a:gdLst>
                <a:gd name="T0" fmla="*/ 1 w 108"/>
                <a:gd name="T1" fmla="*/ 0 h 152"/>
                <a:gd name="T2" fmla="*/ 1 w 108"/>
                <a:gd name="T3" fmla="*/ 0 h 152"/>
                <a:gd name="T4" fmla="*/ 1 w 108"/>
                <a:gd name="T5" fmla="*/ 0 h 152"/>
                <a:gd name="T6" fmla="*/ 1 w 108"/>
                <a:gd name="T7" fmla="*/ 0 h 152"/>
                <a:gd name="T8" fmla="*/ 0 w 108"/>
                <a:gd name="T9" fmla="*/ 0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152"/>
                <a:gd name="T17" fmla="*/ 108 w 108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847" y="2222"/>
              <a:ext cx="30" cy="75"/>
            </a:xfrm>
            <a:custGeom>
              <a:avLst/>
              <a:gdLst>
                <a:gd name="T0" fmla="*/ 0 w 56"/>
                <a:gd name="T1" fmla="*/ 0 h 165"/>
                <a:gd name="T2" fmla="*/ 1 w 56"/>
                <a:gd name="T3" fmla="*/ 0 h 165"/>
                <a:gd name="T4" fmla="*/ 1 w 56"/>
                <a:gd name="T5" fmla="*/ 0 h 165"/>
                <a:gd name="T6" fmla="*/ 1 w 56"/>
                <a:gd name="T7" fmla="*/ 0 h 1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65"/>
                <a:gd name="T14" fmla="*/ 56 w 56"/>
                <a:gd name="T15" fmla="*/ 165 h 1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7" name="Line 29"/>
            <p:cNvSpPr>
              <a:spLocks noChangeShapeType="1"/>
            </p:cNvSpPr>
            <p:nvPr/>
          </p:nvSpPr>
          <p:spPr bwMode="auto">
            <a:xfrm>
              <a:off x="860" y="2297"/>
              <a:ext cx="72" cy="49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464" y="2077"/>
              <a:ext cx="74" cy="179"/>
            </a:xfrm>
            <a:custGeom>
              <a:avLst/>
              <a:gdLst>
                <a:gd name="T0" fmla="*/ 1 w 136"/>
                <a:gd name="T1" fmla="*/ 0 h 389"/>
                <a:gd name="T2" fmla="*/ 1 w 136"/>
                <a:gd name="T3" fmla="*/ 0 h 389"/>
                <a:gd name="T4" fmla="*/ 0 w 136"/>
                <a:gd name="T5" fmla="*/ 0 h 389"/>
                <a:gd name="T6" fmla="*/ 1 w 136"/>
                <a:gd name="T7" fmla="*/ 0 h 3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389"/>
                <a:gd name="T14" fmla="*/ 136 w 136"/>
                <a:gd name="T15" fmla="*/ 389 h 3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225" y="1995"/>
              <a:ext cx="229" cy="243"/>
            </a:xfrm>
            <a:custGeom>
              <a:avLst/>
              <a:gdLst>
                <a:gd name="T0" fmla="*/ 1 w 415"/>
                <a:gd name="T1" fmla="*/ 0 h 526"/>
                <a:gd name="T2" fmla="*/ 1 w 415"/>
                <a:gd name="T3" fmla="*/ 0 h 526"/>
                <a:gd name="T4" fmla="*/ 1 w 415"/>
                <a:gd name="T5" fmla="*/ 0 h 526"/>
                <a:gd name="T6" fmla="*/ 1 w 415"/>
                <a:gd name="T7" fmla="*/ 0 h 526"/>
                <a:gd name="T8" fmla="*/ 1 w 415"/>
                <a:gd name="T9" fmla="*/ 0 h 526"/>
                <a:gd name="T10" fmla="*/ 1 w 415"/>
                <a:gd name="T11" fmla="*/ 0 h 526"/>
                <a:gd name="T12" fmla="*/ 1 w 415"/>
                <a:gd name="T13" fmla="*/ 0 h 526"/>
                <a:gd name="T14" fmla="*/ 1 w 415"/>
                <a:gd name="T15" fmla="*/ 0 h 526"/>
                <a:gd name="T16" fmla="*/ 1 w 415"/>
                <a:gd name="T17" fmla="*/ 0 h 526"/>
                <a:gd name="T18" fmla="*/ 1 w 415"/>
                <a:gd name="T19" fmla="*/ 0 h 526"/>
                <a:gd name="T20" fmla="*/ 1 w 415"/>
                <a:gd name="T21" fmla="*/ 0 h 526"/>
                <a:gd name="T22" fmla="*/ 1 w 415"/>
                <a:gd name="T23" fmla="*/ 0 h 526"/>
                <a:gd name="T24" fmla="*/ 1 w 415"/>
                <a:gd name="T25" fmla="*/ 0 h 526"/>
                <a:gd name="T26" fmla="*/ 1 w 415"/>
                <a:gd name="T27" fmla="*/ 0 h 526"/>
                <a:gd name="T28" fmla="*/ 0 w 415"/>
                <a:gd name="T29" fmla="*/ 0 h 5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5"/>
                <a:gd name="T46" fmla="*/ 0 h 526"/>
                <a:gd name="T47" fmla="*/ 415 w 415"/>
                <a:gd name="T48" fmla="*/ 526 h 52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" name="Line 32"/>
            <p:cNvSpPr>
              <a:spLocks noChangeShapeType="1"/>
            </p:cNvSpPr>
            <p:nvPr/>
          </p:nvSpPr>
          <p:spPr bwMode="auto">
            <a:xfrm flipV="1">
              <a:off x="377" y="2233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1" name="Line 33"/>
            <p:cNvSpPr>
              <a:spLocks noChangeShapeType="1"/>
            </p:cNvSpPr>
            <p:nvPr/>
          </p:nvSpPr>
          <p:spPr bwMode="auto">
            <a:xfrm>
              <a:off x="377" y="2233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2" name="Line 34"/>
            <p:cNvSpPr>
              <a:spLocks noChangeShapeType="1"/>
            </p:cNvSpPr>
            <p:nvPr/>
          </p:nvSpPr>
          <p:spPr bwMode="auto">
            <a:xfrm>
              <a:off x="382" y="2233"/>
              <a:ext cx="2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3" name="Line 35"/>
            <p:cNvSpPr>
              <a:spLocks noChangeShapeType="1"/>
            </p:cNvSpPr>
            <p:nvPr/>
          </p:nvSpPr>
          <p:spPr bwMode="auto">
            <a:xfrm flipH="1">
              <a:off x="377" y="2236"/>
              <a:ext cx="5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1209" y="2616"/>
              <a:ext cx="176" cy="196"/>
            </a:xfrm>
            <a:custGeom>
              <a:avLst/>
              <a:gdLst>
                <a:gd name="T0" fmla="*/ 1 w 320"/>
                <a:gd name="T1" fmla="*/ 0 h 426"/>
                <a:gd name="T2" fmla="*/ 1 w 320"/>
                <a:gd name="T3" fmla="*/ 0 h 426"/>
                <a:gd name="T4" fmla="*/ 1 w 320"/>
                <a:gd name="T5" fmla="*/ 0 h 426"/>
                <a:gd name="T6" fmla="*/ 1 w 320"/>
                <a:gd name="T7" fmla="*/ 0 h 426"/>
                <a:gd name="T8" fmla="*/ 1 w 320"/>
                <a:gd name="T9" fmla="*/ 0 h 426"/>
                <a:gd name="T10" fmla="*/ 1 w 320"/>
                <a:gd name="T11" fmla="*/ 0 h 426"/>
                <a:gd name="T12" fmla="*/ 1 w 320"/>
                <a:gd name="T13" fmla="*/ 0 h 426"/>
                <a:gd name="T14" fmla="*/ 1 w 320"/>
                <a:gd name="T15" fmla="*/ 0 h 426"/>
                <a:gd name="T16" fmla="*/ 1 w 320"/>
                <a:gd name="T17" fmla="*/ 0 h 426"/>
                <a:gd name="T18" fmla="*/ 1 w 320"/>
                <a:gd name="T19" fmla="*/ 0 h 426"/>
                <a:gd name="T20" fmla="*/ 1 w 320"/>
                <a:gd name="T21" fmla="*/ 0 h 426"/>
                <a:gd name="T22" fmla="*/ 1 w 320"/>
                <a:gd name="T23" fmla="*/ 0 h 426"/>
                <a:gd name="T24" fmla="*/ 1 w 320"/>
                <a:gd name="T25" fmla="*/ 0 h 426"/>
                <a:gd name="T26" fmla="*/ 1 w 320"/>
                <a:gd name="T27" fmla="*/ 0 h 426"/>
                <a:gd name="T28" fmla="*/ 1 w 320"/>
                <a:gd name="T29" fmla="*/ 0 h 426"/>
                <a:gd name="T30" fmla="*/ 1 w 320"/>
                <a:gd name="T31" fmla="*/ 0 h 426"/>
                <a:gd name="T32" fmla="*/ 1 w 320"/>
                <a:gd name="T33" fmla="*/ 0 h 426"/>
                <a:gd name="T34" fmla="*/ 1 w 320"/>
                <a:gd name="T35" fmla="*/ 0 h 426"/>
                <a:gd name="T36" fmla="*/ 1 w 320"/>
                <a:gd name="T37" fmla="*/ 0 h 426"/>
                <a:gd name="T38" fmla="*/ 1 w 320"/>
                <a:gd name="T39" fmla="*/ 0 h 426"/>
                <a:gd name="T40" fmla="*/ 1 w 320"/>
                <a:gd name="T41" fmla="*/ 0 h 426"/>
                <a:gd name="T42" fmla="*/ 1 w 320"/>
                <a:gd name="T43" fmla="*/ 0 h 426"/>
                <a:gd name="T44" fmla="*/ 0 w 320"/>
                <a:gd name="T45" fmla="*/ 0 h 42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20"/>
                <a:gd name="T70" fmla="*/ 0 h 426"/>
                <a:gd name="T71" fmla="*/ 320 w 320"/>
                <a:gd name="T72" fmla="*/ 426 h 42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1162" y="2596"/>
              <a:ext cx="47" cy="20"/>
            </a:xfrm>
            <a:custGeom>
              <a:avLst/>
              <a:gdLst>
                <a:gd name="T0" fmla="*/ 0 w 87"/>
                <a:gd name="T1" fmla="*/ 0 h 41"/>
                <a:gd name="T2" fmla="*/ 1 w 87"/>
                <a:gd name="T3" fmla="*/ 0 h 41"/>
                <a:gd name="T4" fmla="*/ 1 w 87"/>
                <a:gd name="T5" fmla="*/ 0 h 41"/>
                <a:gd name="T6" fmla="*/ 0 60000 65536"/>
                <a:gd name="T7" fmla="*/ 0 60000 65536"/>
                <a:gd name="T8" fmla="*/ 0 60000 65536"/>
                <a:gd name="T9" fmla="*/ 0 w 87"/>
                <a:gd name="T10" fmla="*/ 0 h 41"/>
                <a:gd name="T11" fmla="*/ 87 w 87"/>
                <a:gd name="T12" fmla="*/ 41 h 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6" name="Line 38"/>
            <p:cNvSpPr>
              <a:spLocks noChangeShapeType="1"/>
            </p:cNvSpPr>
            <p:nvPr/>
          </p:nvSpPr>
          <p:spPr bwMode="auto">
            <a:xfrm flipV="1">
              <a:off x="1162" y="2567"/>
              <a:ext cx="14" cy="29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7" name="Line 39"/>
            <p:cNvSpPr>
              <a:spLocks noChangeShapeType="1"/>
            </p:cNvSpPr>
            <p:nvPr/>
          </p:nvSpPr>
          <p:spPr bwMode="auto">
            <a:xfrm>
              <a:off x="1247" y="2535"/>
              <a:ext cx="65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1176" y="2532"/>
              <a:ext cx="71" cy="35"/>
            </a:xfrm>
            <a:custGeom>
              <a:avLst/>
              <a:gdLst>
                <a:gd name="T0" fmla="*/ 1 w 129"/>
                <a:gd name="T1" fmla="*/ 0 h 77"/>
                <a:gd name="T2" fmla="*/ 1 w 129"/>
                <a:gd name="T3" fmla="*/ 0 h 77"/>
                <a:gd name="T4" fmla="*/ 1 w 129"/>
                <a:gd name="T5" fmla="*/ 0 h 77"/>
                <a:gd name="T6" fmla="*/ 0 w 129"/>
                <a:gd name="T7" fmla="*/ 0 h 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9"/>
                <a:gd name="T13" fmla="*/ 0 h 77"/>
                <a:gd name="T14" fmla="*/ 129 w 129"/>
                <a:gd name="T15" fmla="*/ 77 h 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9" name="Freeform 41"/>
            <p:cNvSpPr>
              <a:spLocks/>
            </p:cNvSpPr>
            <p:nvPr/>
          </p:nvSpPr>
          <p:spPr bwMode="auto">
            <a:xfrm>
              <a:off x="1060" y="2718"/>
              <a:ext cx="230" cy="151"/>
            </a:xfrm>
            <a:custGeom>
              <a:avLst/>
              <a:gdLst>
                <a:gd name="T0" fmla="*/ 1 w 419"/>
                <a:gd name="T1" fmla="*/ 0 h 328"/>
                <a:gd name="T2" fmla="*/ 1 w 419"/>
                <a:gd name="T3" fmla="*/ 0 h 328"/>
                <a:gd name="T4" fmla="*/ 1 w 419"/>
                <a:gd name="T5" fmla="*/ 0 h 328"/>
                <a:gd name="T6" fmla="*/ 1 w 419"/>
                <a:gd name="T7" fmla="*/ 0 h 328"/>
                <a:gd name="T8" fmla="*/ 1 w 419"/>
                <a:gd name="T9" fmla="*/ 0 h 328"/>
                <a:gd name="T10" fmla="*/ 1 w 419"/>
                <a:gd name="T11" fmla="*/ 0 h 328"/>
                <a:gd name="T12" fmla="*/ 1 w 419"/>
                <a:gd name="T13" fmla="*/ 0 h 328"/>
                <a:gd name="T14" fmla="*/ 0 w 419"/>
                <a:gd name="T15" fmla="*/ 0 h 328"/>
                <a:gd name="T16" fmla="*/ 1 w 419"/>
                <a:gd name="T17" fmla="*/ 0 h 328"/>
                <a:gd name="T18" fmla="*/ 1 w 419"/>
                <a:gd name="T19" fmla="*/ 0 h 328"/>
                <a:gd name="T20" fmla="*/ 1 w 419"/>
                <a:gd name="T21" fmla="*/ 0 h 3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9"/>
                <a:gd name="T34" fmla="*/ 0 h 328"/>
                <a:gd name="T35" fmla="*/ 419 w 419"/>
                <a:gd name="T36" fmla="*/ 328 h 32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9" h="328">
                  <a:moveTo>
                    <a:pt x="419" y="140"/>
                  </a:moveTo>
                  <a:lnTo>
                    <a:pt x="359" y="69"/>
                  </a:lnTo>
                  <a:lnTo>
                    <a:pt x="374" y="29"/>
                  </a:lnTo>
                  <a:lnTo>
                    <a:pt x="315" y="0"/>
                  </a:lnTo>
                  <a:lnTo>
                    <a:pt x="207" y="17"/>
                  </a:lnTo>
                  <a:lnTo>
                    <a:pt x="146" y="14"/>
                  </a:lnTo>
                  <a:lnTo>
                    <a:pt x="35" y="83"/>
                  </a:lnTo>
                  <a:lnTo>
                    <a:pt x="0" y="87"/>
                  </a:lnTo>
                  <a:lnTo>
                    <a:pt x="19" y="158"/>
                  </a:lnTo>
                  <a:lnTo>
                    <a:pt x="10" y="167"/>
                  </a:lnTo>
                  <a:lnTo>
                    <a:pt x="35" y="328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860" y="2176"/>
              <a:ext cx="174" cy="123"/>
            </a:xfrm>
            <a:custGeom>
              <a:avLst/>
              <a:gdLst>
                <a:gd name="T0" fmla="*/ 0 w 317"/>
                <a:gd name="T1" fmla="*/ 0 h 270"/>
                <a:gd name="T2" fmla="*/ 1 w 317"/>
                <a:gd name="T3" fmla="*/ 0 h 270"/>
                <a:gd name="T4" fmla="*/ 1 w 317"/>
                <a:gd name="T5" fmla="*/ 0 h 270"/>
                <a:gd name="T6" fmla="*/ 1 w 317"/>
                <a:gd name="T7" fmla="*/ 0 h 270"/>
                <a:gd name="T8" fmla="*/ 1 w 317"/>
                <a:gd name="T9" fmla="*/ 0 h 270"/>
                <a:gd name="T10" fmla="*/ 1 w 317"/>
                <a:gd name="T11" fmla="*/ 0 h 270"/>
                <a:gd name="T12" fmla="*/ 1 w 317"/>
                <a:gd name="T13" fmla="*/ 0 h 270"/>
                <a:gd name="T14" fmla="*/ 1 w 317"/>
                <a:gd name="T15" fmla="*/ 0 h 270"/>
                <a:gd name="T16" fmla="*/ 1 w 317"/>
                <a:gd name="T17" fmla="*/ 0 h 270"/>
                <a:gd name="T18" fmla="*/ 1 w 317"/>
                <a:gd name="T19" fmla="*/ 0 h 270"/>
                <a:gd name="T20" fmla="*/ 1 w 317"/>
                <a:gd name="T21" fmla="*/ 0 h 270"/>
                <a:gd name="T22" fmla="*/ 1 w 317"/>
                <a:gd name="T23" fmla="*/ 0 h 270"/>
                <a:gd name="T24" fmla="*/ 1 w 317"/>
                <a:gd name="T25" fmla="*/ 0 h 270"/>
                <a:gd name="T26" fmla="*/ 1 w 317"/>
                <a:gd name="T27" fmla="*/ 0 h 270"/>
                <a:gd name="T28" fmla="*/ 1 w 317"/>
                <a:gd name="T29" fmla="*/ 0 h 27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17"/>
                <a:gd name="T46" fmla="*/ 0 h 270"/>
                <a:gd name="T47" fmla="*/ 317 w 317"/>
                <a:gd name="T48" fmla="*/ 270 h 27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947" y="2596"/>
              <a:ext cx="215" cy="61"/>
            </a:xfrm>
            <a:custGeom>
              <a:avLst/>
              <a:gdLst>
                <a:gd name="T0" fmla="*/ 1 w 393"/>
                <a:gd name="T1" fmla="*/ 0 h 129"/>
                <a:gd name="T2" fmla="*/ 1 w 393"/>
                <a:gd name="T3" fmla="*/ 0 h 129"/>
                <a:gd name="T4" fmla="*/ 1 w 393"/>
                <a:gd name="T5" fmla="*/ 0 h 129"/>
                <a:gd name="T6" fmla="*/ 1 w 393"/>
                <a:gd name="T7" fmla="*/ 0 h 129"/>
                <a:gd name="T8" fmla="*/ 1 w 393"/>
                <a:gd name="T9" fmla="*/ 0 h 129"/>
                <a:gd name="T10" fmla="*/ 1 w 393"/>
                <a:gd name="T11" fmla="*/ 0 h 129"/>
                <a:gd name="T12" fmla="*/ 1 w 393"/>
                <a:gd name="T13" fmla="*/ 0 h 129"/>
                <a:gd name="T14" fmla="*/ 1 w 393"/>
                <a:gd name="T15" fmla="*/ 0 h 129"/>
                <a:gd name="T16" fmla="*/ 1 w 393"/>
                <a:gd name="T17" fmla="*/ 0 h 129"/>
                <a:gd name="T18" fmla="*/ 1 w 393"/>
                <a:gd name="T19" fmla="*/ 0 h 129"/>
                <a:gd name="T20" fmla="*/ 1 w 393"/>
                <a:gd name="T21" fmla="*/ 0 h 129"/>
                <a:gd name="T22" fmla="*/ 1 w 393"/>
                <a:gd name="T23" fmla="*/ 0 h 129"/>
                <a:gd name="T24" fmla="*/ 1 w 393"/>
                <a:gd name="T25" fmla="*/ 0 h 129"/>
                <a:gd name="T26" fmla="*/ 0 w 393"/>
                <a:gd name="T27" fmla="*/ 0 h 1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93"/>
                <a:gd name="T43" fmla="*/ 0 h 129"/>
                <a:gd name="T44" fmla="*/ 393 w 393"/>
                <a:gd name="T45" fmla="*/ 129 h 12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2" name="Line 44"/>
            <p:cNvSpPr>
              <a:spLocks noChangeShapeType="1"/>
            </p:cNvSpPr>
            <p:nvPr/>
          </p:nvSpPr>
          <p:spPr bwMode="auto">
            <a:xfrm flipH="1" flipV="1">
              <a:off x="1145" y="2375"/>
              <a:ext cx="3" cy="38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966" y="2336"/>
              <a:ext cx="179" cy="51"/>
            </a:xfrm>
            <a:custGeom>
              <a:avLst/>
              <a:gdLst>
                <a:gd name="T0" fmla="*/ 0 w 327"/>
                <a:gd name="T1" fmla="*/ 0 h 110"/>
                <a:gd name="T2" fmla="*/ 1 w 327"/>
                <a:gd name="T3" fmla="*/ 0 h 110"/>
                <a:gd name="T4" fmla="*/ 1 w 327"/>
                <a:gd name="T5" fmla="*/ 0 h 110"/>
                <a:gd name="T6" fmla="*/ 1 w 327"/>
                <a:gd name="T7" fmla="*/ 0 h 110"/>
                <a:gd name="T8" fmla="*/ 1 w 327"/>
                <a:gd name="T9" fmla="*/ 0 h 110"/>
                <a:gd name="T10" fmla="*/ 1 w 327"/>
                <a:gd name="T11" fmla="*/ 0 h 1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7"/>
                <a:gd name="T19" fmla="*/ 0 h 110"/>
                <a:gd name="T20" fmla="*/ 327 w 327"/>
                <a:gd name="T21" fmla="*/ 110 h 1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992" y="2485"/>
              <a:ext cx="85" cy="55"/>
            </a:xfrm>
            <a:custGeom>
              <a:avLst/>
              <a:gdLst>
                <a:gd name="T0" fmla="*/ 1 w 150"/>
                <a:gd name="T1" fmla="*/ 0 h 119"/>
                <a:gd name="T2" fmla="*/ 1 w 150"/>
                <a:gd name="T3" fmla="*/ 0 h 119"/>
                <a:gd name="T4" fmla="*/ 1 w 150"/>
                <a:gd name="T5" fmla="*/ 0 h 119"/>
                <a:gd name="T6" fmla="*/ 0 w 150"/>
                <a:gd name="T7" fmla="*/ 0 h 1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0"/>
                <a:gd name="T13" fmla="*/ 0 h 119"/>
                <a:gd name="T14" fmla="*/ 150 w 150"/>
                <a:gd name="T15" fmla="*/ 119 h 1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1077" y="2540"/>
              <a:ext cx="99" cy="28"/>
            </a:xfrm>
            <a:custGeom>
              <a:avLst/>
              <a:gdLst>
                <a:gd name="T0" fmla="*/ 0 w 180"/>
                <a:gd name="T1" fmla="*/ 0 h 61"/>
                <a:gd name="T2" fmla="*/ 1 w 180"/>
                <a:gd name="T3" fmla="*/ 0 h 61"/>
                <a:gd name="T4" fmla="*/ 1 w 180"/>
                <a:gd name="T5" fmla="*/ 0 h 61"/>
                <a:gd name="T6" fmla="*/ 1 w 180"/>
                <a:gd name="T7" fmla="*/ 0 h 61"/>
                <a:gd name="T8" fmla="*/ 1 w 180"/>
                <a:gd name="T9" fmla="*/ 0 h 61"/>
                <a:gd name="T10" fmla="*/ 1 w 180"/>
                <a:gd name="T11" fmla="*/ 0 h 61"/>
                <a:gd name="T12" fmla="*/ 1 w 180"/>
                <a:gd name="T13" fmla="*/ 0 h 61"/>
                <a:gd name="T14" fmla="*/ 1 w 180"/>
                <a:gd name="T15" fmla="*/ 0 h 6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0"/>
                <a:gd name="T25" fmla="*/ 0 h 61"/>
                <a:gd name="T26" fmla="*/ 180 w 180"/>
                <a:gd name="T27" fmla="*/ 61 h 6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855" y="2346"/>
              <a:ext cx="77" cy="151"/>
            </a:xfrm>
            <a:custGeom>
              <a:avLst/>
              <a:gdLst>
                <a:gd name="T0" fmla="*/ 1 w 140"/>
                <a:gd name="T1" fmla="*/ 0 h 327"/>
                <a:gd name="T2" fmla="*/ 1 w 140"/>
                <a:gd name="T3" fmla="*/ 0 h 327"/>
                <a:gd name="T4" fmla="*/ 1 w 140"/>
                <a:gd name="T5" fmla="*/ 0 h 327"/>
                <a:gd name="T6" fmla="*/ 1 w 140"/>
                <a:gd name="T7" fmla="*/ 0 h 327"/>
                <a:gd name="T8" fmla="*/ 1 w 140"/>
                <a:gd name="T9" fmla="*/ 0 h 327"/>
                <a:gd name="T10" fmla="*/ 1 w 140"/>
                <a:gd name="T11" fmla="*/ 0 h 327"/>
                <a:gd name="T12" fmla="*/ 0 w 140"/>
                <a:gd name="T13" fmla="*/ 0 h 327"/>
                <a:gd name="T14" fmla="*/ 1 w 140"/>
                <a:gd name="T15" fmla="*/ 0 h 327"/>
                <a:gd name="T16" fmla="*/ 1 w 140"/>
                <a:gd name="T17" fmla="*/ 0 h 3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327"/>
                <a:gd name="T29" fmla="*/ 140 w 140"/>
                <a:gd name="T30" fmla="*/ 327 h 3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919" y="2437"/>
              <a:ext cx="16" cy="60"/>
            </a:xfrm>
            <a:custGeom>
              <a:avLst/>
              <a:gdLst>
                <a:gd name="T0" fmla="*/ 0 w 31"/>
                <a:gd name="T1" fmla="*/ 0 h 131"/>
                <a:gd name="T2" fmla="*/ 1 w 31"/>
                <a:gd name="T3" fmla="*/ 0 h 131"/>
                <a:gd name="T4" fmla="*/ 1 w 31"/>
                <a:gd name="T5" fmla="*/ 0 h 131"/>
                <a:gd name="T6" fmla="*/ 0 60000 65536"/>
                <a:gd name="T7" fmla="*/ 0 60000 65536"/>
                <a:gd name="T8" fmla="*/ 0 60000 65536"/>
                <a:gd name="T9" fmla="*/ 0 w 31"/>
                <a:gd name="T10" fmla="*/ 0 h 131"/>
                <a:gd name="T11" fmla="*/ 31 w 31"/>
                <a:gd name="T12" fmla="*/ 131 h 1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919" y="2497"/>
              <a:ext cx="44" cy="12"/>
            </a:xfrm>
            <a:custGeom>
              <a:avLst/>
              <a:gdLst>
                <a:gd name="T0" fmla="*/ 0 w 81"/>
                <a:gd name="T1" fmla="*/ 0 h 26"/>
                <a:gd name="T2" fmla="*/ 1 w 81"/>
                <a:gd name="T3" fmla="*/ 0 h 26"/>
                <a:gd name="T4" fmla="*/ 1 w 81"/>
                <a:gd name="T5" fmla="*/ 0 h 26"/>
                <a:gd name="T6" fmla="*/ 1 w 81"/>
                <a:gd name="T7" fmla="*/ 0 h 26"/>
                <a:gd name="T8" fmla="*/ 1 w 81"/>
                <a:gd name="T9" fmla="*/ 0 h 26"/>
                <a:gd name="T10" fmla="*/ 1 w 81"/>
                <a:gd name="T11" fmla="*/ 0 h 26"/>
                <a:gd name="T12" fmla="*/ 1 w 81"/>
                <a:gd name="T13" fmla="*/ 0 h 26"/>
                <a:gd name="T14" fmla="*/ 1 w 81"/>
                <a:gd name="T15" fmla="*/ 0 h 26"/>
                <a:gd name="T16" fmla="*/ 1 w 81"/>
                <a:gd name="T17" fmla="*/ 0 h 26"/>
                <a:gd name="T18" fmla="*/ 1 w 81"/>
                <a:gd name="T19" fmla="*/ 0 h 26"/>
                <a:gd name="T20" fmla="*/ 1 w 81"/>
                <a:gd name="T21" fmla="*/ 0 h 26"/>
                <a:gd name="T22" fmla="*/ 1 w 81"/>
                <a:gd name="T23" fmla="*/ 0 h 26"/>
                <a:gd name="T24" fmla="*/ 1 w 81"/>
                <a:gd name="T25" fmla="*/ 0 h 26"/>
                <a:gd name="T26" fmla="*/ 1 w 81"/>
                <a:gd name="T27" fmla="*/ 0 h 26"/>
                <a:gd name="T28" fmla="*/ 1 w 81"/>
                <a:gd name="T29" fmla="*/ 0 h 26"/>
                <a:gd name="T30" fmla="*/ 1 w 81"/>
                <a:gd name="T31" fmla="*/ 0 h 26"/>
                <a:gd name="T32" fmla="*/ 1 w 81"/>
                <a:gd name="T33" fmla="*/ 0 h 26"/>
                <a:gd name="T34" fmla="*/ 1 w 81"/>
                <a:gd name="T35" fmla="*/ 0 h 26"/>
                <a:gd name="T36" fmla="*/ 1 w 81"/>
                <a:gd name="T37" fmla="*/ 0 h 26"/>
                <a:gd name="T38" fmla="*/ 1 w 81"/>
                <a:gd name="T39" fmla="*/ 0 h 26"/>
                <a:gd name="T40" fmla="*/ 1 w 81"/>
                <a:gd name="T41" fmla="*/ 0 h 26"/>
                <a:gd name="T42" fmla="*/ 1 w 81"/>
                <a:gd name="T43" fmla="*/ 0 h 26"/>
                <a:gd name="T44" fmla="*/ 1 w 81"/>
                <a:gd name="T45" fmla="*/ 0 h 26"/>
                <a:gd name="T46" fmla="*/ 1 w 81"/>
                <a:gd name="T47" fmla="*/ 0 h 26"/>
                <a:gd name="T48" fmla="*/ 1 w 81"/>
                <a:gd name="T49" fmla="*/ 0 h 26"/>
                <a:gd name="T50" fmla="*/ 1 w 81"/>
                <a:gd name="T51" fmla="*/ 0 h 26"/>
                <a:gd name="T52" fmla="*/ 1 w 81"/>
                <a:gd name="T53" fmla="*/ 0 h 26"/>
                <a:gd name="T54" fmla="*/ 1 w 81"/>
                <a:gd name="T55" fmla="*/ 0 h 26"/>
                <a:gd name="T56" fmla="*/ 1 w 81"/>
                <a:gd name="T57" fmla="*/ 0 h 26"/>
                <a:gd name="T58" fmla="*/ 1 w 81"/>
                <a:gd name="T59" fmla="*/ 0 h 26"/>
                <a:gd name="T60" fmla="*/ 1 w 81"/>
                <a:gd name="T61" fmla="*/ 0 h 26"/>
                <a:gd name="T62" fmla="*/ 1 w 81"/>
                <a:gd name="T63" fmla="*/ 0 h 26"/>
                <a:gd name="T64" fmla="*/ 1 w 81"/>
                <a:gd name="T65" fmla="*/ 0 h 26"/>
                <a:gd name="T66" fmla="*/ 1 w 81"/>
                <a:gd name="T67" fmla="*/ 0 h 26"/>
                <a:gd name="T68" fmla="*/ 1 w 81"/>
                <a:gd name="T69" fmla="*/ 0 h 26"/>
                <a:gd name="T70" fmla="*/ 1 w 81"/>
                <a:gd name="T71" fmla="*/ 0 h 26"/>
                <a:gd name="T72" fmla="*/ 1 w 81"/>
                <a:gd name="T73" fmla="*/ 0 h 26"/>
                <a:gd name="T74" fmla="*/ 1 w 81"/>
                <a:gd name="T75" fmla="*/ 0 h 26"/>
                <a:gd name="T76" fmla="*/ 1 w 81"/>
                <a:gd name="T77" fmla="*/ 0 h 26"/>
                <a:gd name="T78" fmla="*/ 1 w 81"/>
                <a:gd name="T79" fmla="*/ 0 h 26"/>
                <a:gd name="T80" fmla="*/ 1 w 81"/>
                <a:gd name="T81" fmla="*/ 0 h 26"/>
                <a:gd name="T82" fmla="*/ 1 w 81"/>
                <a:gd name="T83" fmla="*/ 0 h 26"/>
                <a:gd name="T84" fmla="*/ 1 w 81"/>
                <a:gd name="T85" fmla="*/ 0 h 26"/>
                <a:gd name="T86" fmla="*/ 1 w 81"/>
                <a:gd name="T87" fmla="*/ 0 h 26"/>
                <a:gd name="T88" fmla="*/ 1 w 81"/>
                <a:gd name="T89" fmla="*/ 0 h 26"/>
                <a:gd name="T90" fmla="*/ 1 w 81"/>
                <a:gd name="T91" fmla="*/ 0 h 26"/>
                <a:gd name="T92" fmla="*/ 1 w 81"/>
                <a:gd name="T93" fmla="*/ 0 h 26"/>
                <a:gd name="T94" fmla="*/ 1 w 81"/>
                <a:gd name="T95" fmla="*/ 0 h 26"/>
                <a:gd name="T96" fmla="*/ 1 w 81"/>
                <a:gd name="T97" fmla="*/ 0 h 26"/>
                <a:gd name="T98" fmla="*/ 1 w 81"/>
                <a:gd name="T99" fmla="*/ 0 h 26"/>
                <a:gd name="T100" fmla="*/ 1 w 81"/>
                <a:gd name="T101" fmla="*/ 0 h 2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1"/>
                <a:gd name="T154" fmla="*/ 0 h 26"/>
                <a:gd name="T155" fmla="*/ 81 w 81"/>
                <a:gd name="T156" fmla="*/ 26 h 2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963" y="2485"/>
              <a:ext cx="29" cy="24"/>
            </a:xfrm>
            <a:custGeom>
              <a:avLst/>
              <a:gdLst>
                <a:gd name="T0" fmla="*/ 1 w 57"/>
                <a:gd name="T1" fmla="*/ 0 h 51"/>
                <a:gd name="T2" fmla="*/ 1 w 57"/>
                <a:gd name="T3" fmla="*/ 0 h 51"/>
                <a:gd name="T4" fmla="*/ 0 w 57"/>
                <a:gd name="T5" fmla="*/ 0 h 51"/>
                <a:gd name="T6" fmla="*/ 0 60000 65536"/>
                <a:gd name="T7" fmla="*/ 0 60000 65536"/>
                <a:gd name="T8" fmla="*/ 0 60000 65536"/>
                <a:gd name="T9" fmla="*/ 0 w 57"/>
                <a:gd name="T10" fmla="*/ 0 h 51"/>
                <a:gd name="T11" fmla="*/ 57 w 57"/>
                <a:gd name="T12" fmla="*/ 51 h 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935" y="2437"/>
              <a:ext cx="64" cy="48"/>
            </a:xfrm>
            <a:custGeom>
              <a:avLst/>
              <a:gdLst>
                <a:gd name="T0" fmla="*/ 0 w 117"/>
                <a:gd name="T1" fmla="*/ 0 h 106"/>
                <a:gd name="T2" fmla="*/ 1 w 117"/>
                <a:gd name="T3" fmla="*/ 0 h 106"/>
                <a:gd name="T4" fmla="*/ 1 w 117"/>
                <a:gd name="T5" fmla="*/ 0 h 106"/>
                <a:gd name="T6" fmla="*/ 1 w 117"/>
                <a:gd name="T7" fmla="*/ 0 h 1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"/>
                <a:gd name="T13" fmla="*/ 0 h 106"/>
                <a:gd name="T14" fmla="*/ 117 w 117"/>
                <a:gd name="T15" fmla="*/ 106 h 1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1" name="Line 53"/>
            <p:cNvSpPr>
              <a:spLocks noChangeShapeType="1"/>
            </p:cNvSpPr>
            <p:nvPr/>
          </p:nvSpPr>
          <p:spPr bwMode="auto">
            <a:xfrm flipV="1">
              <a:off x="949" y="2466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2" name="Line 54"/>
            <p:cNvSpPr>
              <a:spLocks noChangeShapeType="1"/>
            </p:cNvSpPr>
            <p:nvPr/>
          </p:nvSpPr>
          <p:spPr bwMode="auto">
            <a:xfrm>
              <a:off x="949" y="2466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3" name="Line 55"/>
            <p:cNvSpPr>
              <a:spLocks noChangeShapeType="1"/>
            </p:cNvSpPr>
            <p:nvPr/>
          </p:nvSpPr>
          <p:spPr bwMode="auto">
            <a:xfrm>
              <a:off x="953" y="2466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4" name="Line 56"/>
            <p:cNvSpPr>
              <a:spLocks noChangeShapeType="1"/>
            </p:cNvSpPr>
            <p:nvPr/>
          </p:nvSpPr>
          <p:spPr bwMode="auto">
            <a:xfrm flipH="1">
              <a:off x="949" y="2471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5" name="Line 57"/>
            <p:cNvSpPr>
              <a:spLocks noChangeShapeType="1"/>
            </p:cNvSpPr>
            <p:nvPr/>
          </p:nvSpPr>
          <p:spPr bwMode="auto">
            <a:xfrm flipV="1">
              <a:off x="602" y="2512"/>
              <a:ext cx="82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684" y="2330"/>
              <a:ext cx="142" cy="182"/>
            </a:xfrm>
            <a:custGeom>
              <a:avLst/>
              <a:gdLst>
                <a:gd name="T0" fmla="*/ 1 w 257"/>
                <a:gd name="T1" fmla="*/ 0 h 395"/>
                <a:gd name="T2" fmla="*/ 1 w 257"/>
                <a:gd name="T3" fmla="*/ 0 h 395"/>
                <a:gd name="T4" fmla="*/ 1 w 257"/>
                <a:gd name="T5" fmla="*/ 0 h 395"/>
                <a:gd name="T6" fmla="*/ 1 w 257"/>
                <a:gd name="T7" fmla="*/ 0 h 395"/>
                <a:gd name="T8" fmla="*/ 1 w 257"/>
                <a:gd name="T9" fmla="*/ 0 h 395"/>
                <a:gd name="T10" fmla="*/ 1 w 257"/>
                <a:gd name="T11" fmla="*/ 0 h 395"/>
                <a:gd name="T12" fmla="*/ 1 w 257"/>
                <a:gd name="T13" fmla="*/ 0 h 395"/>
                <a:gd name="T14" fmla="*/ 0 w 257"/>
                <a:gd name="T15" fmla="*/ 0 h 3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7"/>
                <a:gd name="T25" fmla="*/ 0 h 395"/>
                <a:gd name="T26" fmla="*/ 257 w 257"/>
                <a:gd name="T27" fmla="*/ 395 h 3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7" name="Line 59"/>
            <p:cNvSpPr>
              <a:spLocks noChangeShapeType="1"/>
            </p:cNvSpPr>
            <p:nvPr/>
          </p:nvSpPr>
          <p:spPr bwMode="auto">
            <a:xfrm>
              <a:off x="750" y="2437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571" y="2212"/>
              <a:ext cx="154" cy="87"/>
            </a:xfrm>
            <a:custGeom>
              <a:avLst/>
              <a:gdLst>
                <a:gd name="T0" fmla="*/ 1 w 278"/>
                <a:gd name="T1" fmla="*/ 0 h 191"/>
                <a:gd name="T2" fmla="*/ 1 w 278"/>
                <a:gd name="T3" fmla="*/ 0 h 191"/>
                <a:gd name="T4" fmla="*/ 1 w 278"/>
                <a:gd name="T5" fmla="*/ 0 h 191"/>
                <a:gd name="T6" fmla="*/ 0 w 278"/>
                <a:gd name="T7" fmla="*/ 0 h 1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8"/>
                <a:gd name="T13" fmla="*/ 0 h 191"/>
                <a:gd name="T14" fmla="*/ 278 w 278"/>
                <a:gd name="T15" fmla="*/ 191 h 1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8" h="191">
                  <a:moveTo>
                    <a:pt x="278" y="191"/>
                  </a:moveTo>
                  <a:lnTo>
                    <a:pt x="163" y="26"/>
                  </a:lnTo>
                  <a:lnTo>
                    <a:pt x="86" y="0"/>
                  </a:lnTo>
                  <a:lnTo>
                    <a:pt x="0" y="88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725" y="2299"/>
              <a:ext cx="54" cy="31"/>
            </a:xfrm>
            <a:custGeom>
              <a:avLst/>
              <a:gdLst>
                <a:gd name="T0" fmla="*/ 0 w 100"/>
                <a:gd name="T1" fmla="*/ 0 h 64"/>
                <a:gd name="T2" fmla="*/ 1 w 100"/>
                <a:gd name="T3" fmla="*/ 0 h 64"/>
                <a:gd name="T4" fmla="*/ 1 w 100"/>
                <a:gd name="T5" fmla="*/ 0 h 64"/>
                <a:gd name="T6" fmla="*/ 0 60000 65536"/>
                <a:gd name="T7" fmla="*/ 0 60000 65536"/>
                <a:gd name="T8" fmla="*/ 0 60000 65536"/>
                <a:gd name="T9" fmla="*/ 0 w 100"/>
                <a:gd name="T10" fmla="*/ 0 h 64"/>
                <a:gd name="T11" fmla="*/ 100 w 100"/>
                <a:gd name="T12" fmla="*/ 64 h 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0" name="Line 62"/>
            <p:cNvSpPr>
              <a:spLocks noChangeShapeType="1"/>
            </p:cNvSpPr>
            <p:nvPr/>
          </p:nvSpPr>
          <p:spPr bwMode="auto">
            <a:xfrm flipH="1">
              <a:off x="734" y="2595"/>
              <a:ext cx="181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684" y="2512"/>
              <a:ext cx="50" cy="87"/>
            </a:xfrm>
            <a:custGeom>
              <a:avLst/>
              <a:gdLst>
                <a:gd name="T0" fmla="*/ 1 w 88"/>
                <a:gd name="T1" fmla="*/ 0 h 192"/>
                <a:gd name="T2" fmla="*/ 1 w 88"/>
                <a:gd name="T3" fmla="*/ 0 h 192"/>
                <a:gd name="T4" fmla="*/ 0 w 88"/>
                <a:gd name="T5" fmla="*/ 0 h 192"/>
                <a:gd name="T6" fmla="*/ 0 60000 65536"/>
                <a:gd name="T7" fmla="*/ 0 60000 65536"/>
                <a:gd name="T8" fmla="*/ 0 60000 65536"/>
                <a:gd name="T9" fmla="*/ 0 w 88"/>
                <a:gd name="T10" fmla="*/ 0 h 192"/>
                <a:gd name="T11" fmla="*/ 88 w 88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>
              <a:off x="637" y="2599"/>
              <a:ext cx="97" cy="108"/>
            </a:xfrm>
            <a:custGeom>
              <a:avLst/>
              <a:gdLst>
                <a:gd name="T0" fmla="*/ 0 w 174"/>
                <a:gd name="T1" fmla="*/ 0 h 236"/>
                <a:gd name="T2" fmla="*/ 1 w 174"/>
                <a:gd name="T3" fmla="*/ 0 h 236"/>
                <a:gd name="T4" fmla="*/ 1 w 174"/>
                <a:gd name="T5" fmla="*/ 0 h 236"/>
                <a:gd name="T6" fmla="*/ 1 w 174"/>
                <a:gd name="T7" fmla="*/ 0 h 236"/>
                <a:gd name="T8" fmla="*/ 1 w 174"/>
                <a:gd name="T9" fmla="*/ 0 h 236"/>
                <a:gd name="T10" fmla="*/ 1 w 174"/>
                <a:gd name="T11" fmla="*/ 0 h 236"/>
                <a:gd name="T12" fmla="*/ 1 w 174"/>
                <a:gd name="T13" fmla="*/ 0 h 236"/>
                <a:gd name="T14" fmla="*/ 1 w 174"/>
                <a:gd name="T15" fmla="*/ 0 h 236"/>
                <a:gd name="T16" fmla="*/ 1 w 174"/>
                <a:gd name="T17" fmla="*/ 0 h 236"/>
                <a:gd name="T18" fmla="*/ 1 w 174"/>
                <a:gd name="T19" fmla="*/ 0 h 236"/>
                <a:gd name="T20" fmla="*/ 1 w 174"/>
                <a:gd name="T21" fmla="*/ 0 h 236"/>
                <a:gd name="T22" fmla="*/ 1 w 174"/>
                <a:gd name="T23" fmla="*/ 0 h 236"/>
                <a:gd name="T24" fmla="*/ 1 w 174"/>
                <a:gd name="T25" fmla="*/ 0 h 236"/>
                <a:gd name="T26" fmla="*/ 1 w 174"/>
                <a:gd name="T27" fmla="*/ 0 h 236"/>
                <a:gd name="T28" fmla="*/ 1 w 174"/>
                <a:gd name="T29" fmla="*/ 0 h 236"/>
                <a:gd name="T30" fmla="*/ 1 w 174"/>
                <a:gd name="T31" fmla="*/ 0 h 236"/>
                <a:gd name="T32" fmla="*/ 1 w 174"/>
                <a:gd name="T33" fmla="*/ 0 h 236"/>
                <a:gd name="T34" fmla="*/ 1 w 174"/>
                <a:gd name="T35" fmla="*/ 0 h 236"/>
                <a:gd name="T36" fmla="*/ 1 w 174"/>
                <a:gd name="T37" fmla="*/ 0 h 236"/>
                <a:gd name="T38" fmla="*/ 1 w 174"/>
                <a:gd name="T39" fmla="*/ 0 h 236"/>
                <a:gd name="T40" fmla="*/ 1 w 174"/>
                <a:gd name="T41" fmla="*/ 0 h 236"/>
                <a:gd name="T42" fmla="*/ 1 w 174"/>
                <a:gd name="T43" fmla="*/ 0 h 236"/>
                <a:gd name="T44" fmla="*/ 1 w 174"/>
                <a:gd name="T45" fmla="*/ 0 h 236"/>
                <a:gd name="T46" fmla="*/ 1 w 174"/>
                <a:gd name="T47" fmla="*/ 0 h 236"/>
                <a:gd name="T48" fmla="*/ 1 w 174"/>
                <a:gd name="T49" fmla="*/ 0 h 236"/>
                <a:gd name="T50" fmla="*/ 1 w 174"/>
                <a:gd name="T51" fmla="*/ 0 h 236"/>
                <a:gd name="T52" fmla="*/ 1 w 174"/>
                <a:gd name="T53" fmla="*/ 0 h 2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74"/>
                <a:gd name="T82" fmla="*/ 0 h 236"/>
                <a:gd name="T83" fmla="*/ 174 w 174"/>
                <a:gd name="T84" fmla="*/ 236 h 2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3" name="Line 65"/>
            <p:cNvSpPr>
              <a:spLocks noChangeShapeType="1"/>
            </p:cNvSpPr>
            <p:nvPr/>
          </p:nvSpPr>
          <p:spPr bwMode="auto">
            <a:xfrm flipV="1">
              <a:off x="582" y="2644"/>
              <a:ext cx="2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4" name="Line 66"/>
            <p:cNvSpPr>
              <a:spLocks noChangeShapeType="1"/>
            </p:cNvSpPr>
            <p:nvPr/>
          </p:nvSpPr>
          <p:spPr bwMode="auto">
            <a:xfrm>
              <a:off x="582" y="2644"/>
              <a:ext cx="7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5" name="Line 67"/>
            <p:cNvSpPr>
              <a:spLocks noChangeShapeType="1"/>
            </p:cNvSpPr>
            <p:nvPr/>
          </p:nvSpPr>
          <p:spPr bwMode="auto">
            <a:xfrm>
              <a:off x="589" y="2644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6" name="Line 68"/>
            <p:cNvSpPr>
              <a:spLocks noChangeShapeType="1"/>
            </p:cNvSpPr>
            <p:nvPr/>
          </p:nvSpPr>
          <p:spPr bwMode="auto">
            <a:xfrm flipH="1">
              <a:off x="582" y="2649"/>
              <a:ext cx="7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7" name="Line 69"/>
            <p:cNvSpPr>
              <a:spLocks noChangeShapeType="1"/>
            </p:cNvSpPr>
            <p:nvPr/>
          </p:nvSpPr>
          <p:spPr bwMode="auto">
            <a:xfrm flipH="1" flipV="1">
              <a:off x="915" y="2595"/>
              <a:ext cx="32" cy="6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8" name="Freeform 70"/>
            <p:cNvSpPr>
              <a:spLocks/>
            </p:cNvSpPr>
            <p:nvPr/>
          </p:nvSpPr>
          <p:spPr bwMode="auto">
            <a:xfrm>
              <a:off x="905" y="2657"/>
              <a:ext cx="42" cy="127"/>
            </a:xfrm>
            <a:custGeom>
              <a:avLst/>
              <a:gdLst>
                <a:gd name="T0" fmla="*/ 1 w 75"/>
                <a:gd name="T1" fmla="*/ 0 h 278"/>
                <a:gd name="T2" fmla="*/ 1 w 75"/>
                <a:gd name="T3" fmla="*/ 0 h 278"/>
                <a:gd name="T4" fmla="*/ 1 w 75"/>
                <a:gd name="T5" fmla="*/ 0 h 278"/>
                <a:gd name="T6" fmla="*/ 1 w 75"/>
                <a:gd name="T7" fmla="*/ 0 h 278"/>
                <a:gd name="T8" fmla="*/ 1 w 75"/>
                <a:gd name="T9" fmla="*/ 0 h 278"/>
                <a:gd name="T10" fmla="*/ 1 w 75"/>
                <a:gd name="T11" fmla="*/ 0 h 278"/>
                <a:gd name="T12" fmla="*/ 1 w 75"/>
                <a:gd name="T13" fmla="*/ 0 h 278"/>
                <a:gd name="T14" fmla="*/ 1 w 75"/>
                <a:gd name="T15" fmla="*/ 0 h 278"/>
                <a:gd name="T16" fmla="*/ 0 w 75"/>
                <a:gd name="T17" fmla="*/ 0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5"/>
                <a:gd name="T28" fmla="*/ 0 h 278"/>
                <a:gd name="T29" fmla="*/ 75 w 75"/>
                <a:gd name="T30" fmla="*/ 278 h 2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5" h="278">
                  <a:moveTo>
                    <a:pt x="75" y="0"/>
                  </a:moveTo>
                  <a:lnTo>
                    <a:pt x="50" y="13"/>
                  </a:lnTo>
                  <a:lnTo>
                    <a:pt x="65" y="82"/>
                  </a:lnTo>
                  <a:lnTo>
                    <a:pt x="27" y="100"/>
                  </a:lnTo>
                  <a:lnTo>
                    <a:pt x="15" y="125"/>
                  </a:lnTo>
                  <a:lnTo>
                    <a:pt x="13" y="150"/>
                  </a:lnTo>
                  <a:lnTo>
                    <a:pt x="23" y="175"/>
                  </a:lnTo>
                  <a:lnTo>
                    <a:pt x="46" y="194"/>
                  </a:lnTo>
                  <a:lnTo>
                    <a:pt x="0" y="278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9" name="Line 71"/>
            <p:cNvSpPr>
              <a:spLocks noChangeShapeType="1"/>
            </p:cNvSpPr>
            <p:nvPr/>
          </p:nvSpPr>
          <p:spPr bwMode="auto">
            <a:xfrm flipV="1">
              <a:off x="867" y="2702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0" name="Line 72"/>
            <p:cNvSpPr>
              <a:spLocks noChangeShapeType="1"/>
            </p:cNvSpPr>
            <p:nvPr/>
          </p:nvSpPr>
          <p:spPr bwMode="auto">
            <a:xfrm>
              <a:off x="867" y="2702"/>
              <a:ext cx="6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1" name="Line 73"/>
            <p:cNvSpPr>
              <a:spLocks noChangeShapeType="1"/>
            </p:cNvSpPr>
            <p:nvPr/>
          </p:nvSpPr>
          <p:spPr bwMode="auto">
            <a:xfrm>
              <a:off x="873" y="2702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2" name="Line 74"/>
            <p:cNvSpPr>
              <a:spLocks noChangeShapeType="1"/>
            </p:cNvSpPr>
            <p:nvPr/>
          </p:nvSpPr>
          <p:spPr bwMode="auto">
            <a:xfrm flipH="1">
              <a:off x="867" y="2706"/>
              <a:ext cx="6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3" name="Line 75"/>
            <p:cNvSpPr>
              <a:spLocks noChangeShapeType="1"/>
            </p:cNvSpPr>
            <p:nvPr/>
          </p:nvSpPr>
          <p:spPr bwMode="auto">
            <a:xfrm flipV="1">
              <a:off x="992" y="2702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4" name="Line 76"/>
            <p:cNvSpPr>
              <a:spLocks noChangeShapeType="1"/>
            </p:cNvSpPr>
            <p:nvPr/>
          </p:nvSpPr>
          <p:spPr bwMode="auto">
            <a:xfrm>
              <a:off x="992" y="2702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5" name="Line 77"/>
            <p:cNvSpPr>
              <a:spLocks noChangeShapeType="1"/>
            </p:cNvSpPr>
            <p:nvPr/>
          </p:nvSpPr>
          <p:spPr bwMode="auto">
            <a:xfrm>
              <a:off x="998" y="2702"/>
              <a:ext cx="1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6" name="Line 78"/>
            <p:cNvSpPr>
              <a:spLocks noChangeShapeType="1"/>
            </p:cNvSpPr>
            <p:nvPr/>
          </p:nvSpPr>
          <p:spPr bwMode="auto">
            <a:xfrm flipH="1">
              <a:off x="992" y="2705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7" name="Line 79"/>
            <p:cNvSpPr>
              <a:spLocks noChangeShapeType="1"/>
            </p:cNvSpPr>
            <p:nvPr/>
          </p:nvSpPr>
          <p:spPr bwMode="auto">
            <a:xfrm flipV="1">
              <a:off x="867" y="2482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8" name="Line 80"/>
            <p:cNvSpPr>
              <a:spLocks noChangeShapeType="1"/>
            </p:cNvSpPr>
            <p:nvPr/>
          </p:nvSpPr>
          <p:spPr bwMode="auto">
            <a:xfrm>
              <a:off x="867" y="2482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9" name="Line 81"/>
            <p:cNvSpPr>
              <a:spLocks noChangeShapeType="1"/>
            </p:cNvSpPr>
            <p:nvPr/>
          </p:nvSpPr>
          <p:spPr bwMode="auto">
            <a:xfrm>
              <a:off x="871" y="2482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0" name="Line 82"/>
            <p:cNvSpPr>
              <a:spLocks noChangeShapeType="1"/>
            </p:cNvSpPr>
            <p:nvPr/>
          </p:nvSpPr>
          <p:spPr bwMode="auto">
            <a:xfrm flipH="1">
              <a:off x="867" y="2486"/>
              <a:ext cx="4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1" name="Freeform 83"/>
            <p:cNvSpPr>
              <a:spLocks/>
            </p:cNvSpPr>
            <p:nvPr/>
          </p:nvSpPr>
          <p:spPr bwMode="auto">
            <a:xfrm>
              <a:off x="915" y="2509"/>
              <a:ext cx="49" cy="86"/>
            </a:xfrm>
            <a:custGeom>
              <a:avLst/>
              <a:gdLst>
                <a:gd name="T0" fmla="*/ 1 w 88"/>
                <a:gd name="T1" fmla="*/ 0 h 187"/>
                <a:gd name="T2" fmla="*/ 1 w 88"/>
                <a:gd name="T3" fmla="*/ 0 h 187"/>
                <a:gd name="T4" fmla="*/ 1 w 88"/>
                <a:gd name="T5" fmla="*/ 0 h 187"/>
                <a:gd name="T6" fmla="*/ 1 w 88"/>
                <a:gd name="T7" fmla="*/ 0 h 187"/>
                <a:gd name="T8" fmla="*/ 0 w 88"/>
                <a:gd name="T9" fmla="*/ 0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"/>
                <a:gd name="T16" fmla="*/ 0 h 187"/>
                <a:gd name="T17" fmla="*/ 88 w 88"/>
                <a:gd name="T18" fmla="*/ 187 h 1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2" name="Line 84"/>
            <p:cNvSpPr>
              <a:spLocks noChangeShapeType="1"/>
            </p:cNvSpPr>
            <p:nvPr/>
          </p:nvSpPr>
          <p:spPr bwMode="auto">
            <a:xfrm flipV="1">
              <a:off x="991" y="2569"/>
              <a:ext cx="1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3" name="Line 85"/>
            <p:cNvSpPr>
              <a:spLocks noChangeShapeType="1"/>
            </p:cNvSpPr>
            <p:nvPr/>
          </p:nvSpPr>
          <p:spPr bwMode="auto">
            <a:xfrm>
              <a:off x="991" y="2569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4" name="Line 86"/>
            <p:cNvSpPr>
              <a:spLocks noChangeShapeType="1"/>
            </p:cNvSpPr>
            <p:nvPr/>
          </p:nvSpPr>
          <p:spPr bwMode="auto">
            <a:xfrm>
              <a:off x="996" y="2569"/>
              <a:ext cx="2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5" name="Line 87"/>
            <p:cNvSpPr>
              <a:spLocks noChangeShapeType="1"/>
            </p:cNvSpPr>
            <p:nvPr/>
          </p:nvSpPr>
          <p:spPr bwMode="auto">
            <a:xfrm flipH="1">
              <a:off x="991" y="2573"/>
              <a:ext cx="5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6" name="Freeform 88"/>
            <p:cNvSpPr>
              <a:spLocks/>
            </p:cNvSpPr>
            <p:nvPr/>
          </p:nvSpPr>
          <p:spPr bwMode="auto">
            <a:xfrm>
              <a:off x="600" y="2330"/>
              <a:ext cx="179" cy="88"/>
            </a:xfrm>
            <a:custGeom>
              <a:avLst/>
              <a:gdLst>
                <a:gd name="T0" fmla="*/ 1 w 325"/>
                <a:gd name="T1" fmla="*/ 0 h 192"/>
                <a:gd name="T2" fmla="*/ 1 w 325"/>
                <a:gd name="T3" fmla="*/ 0 h 192"/>
                <a:gd name="T4" fmla="*/ 1 w 325"/>
                <a:gd name="T5" fmla="*/ 0 h 192"/>
                <a:gd name="T6" fmla="*/ 1 w 325"/>
                <a:gd name="T7" fmla="*/ 0 h 192"/>
                <a:gd name="T8" fmla="*/ 1 w 325"/>
                <a:gd name="T9" fmla="*/ 0 h 192"/>
                <a:gd name="T10" fmla="*/ 1 w 325"/>
                <a:gd name="T11" fmla="*/ 0 h 192"/>
                <a:gd name="T12" fmla="*/ 1 w 325"/>
                <a:gd name="T13" fmla="*/ 0 h 192"/>
                <a:gd name="T14" fmla="*/ 1 w 325"/>
                <a:gd name="T15" fmla="*/ 0 h 192"/>
                <a:gd name="T16" fmla="*/ 1 w 325"/>
                <a:gd name="T17" fmla="*/ 0 h 192"/>
                <a:gd name="T18" fmla="*/ 1 w 325"/>
                <a:gd name="T19" fmla="*/ 0 h 192"/>
                <a:gd name="T20" fmla="*/ 1 w 325"/>
                <a:gd name="T21" fmla="*/ 0 h 192"/>
                <a:gd name="T22" fmla="*/ 1 w 325"/>
                <a:gd name="T23" fmla="*/ 0 h 192"/>
                <a:gd name="T24" fmla="*/ 1 w 325"/>
                <a:gd name="T25" fmla="*/ 0 h 192"/>
                <a:gd name="T26" fmla="*/ 1 w 325"/>
                <a:gd name="T27" fmla="*/ 0 h 192"/>
                <a:gd name="T28" fmla="*/ 1 w 325"/>
                <a:gd name="T29" fmla="*/ 0 h 192"/>
                <a:gd name="T30" fmla="*/ 1 w 325"/>
                <a:gd name="T31" fmla="*/ 0 h 192"/>
                <a:gd name="T32" fmla="*/ 1 w 325"/>
                <a:gd name="T33" fmla="*/ 0 h 192"/>
                <a:gd name="T34" fmla="*/ 0 w 325"/>
                <a:gd name="T35" fmla="*/ 0 h 19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25"/>
                <a:gd name="T55" fmla="*/ 0 h 192"/>
                <a:gd name="T56" fmla="*/ 325 w 325"/>
                <a:gd name="T57" fmla="*/ 192 h 19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25" h="192">
                  <a:moveTo>
                    <a:pt x="325" y="0"/>
                  </a:moveTo>
                  <a:lnTo>
                    <a:pt x="315" y="9"/>
                  </a:lnTo>
                  <a:lnTo>
                    <a:pt x="311" y="21"/>
                  </a:lnTo>
                  <a:lnTo>
                    <a:pt x="305" y="44"/>
                  </a:lnTo>
                  <a:lnTo>
                    <a:pt x="305" y="59"/>
                  </a:lnTo>
                  <a:lnTo>
                    <a:pt x="288" y="67"/>
                  </a:lnTo>
                  <a:lnTo>
                    <a:pt x="269" y="71"/>
                  </a:lnTo>
                  <a:lnTo>
                    <a:pt x="256" y="80"/>
                  </a:lnTo>
                  <a:lnTo>
                    <a:pt x="234" y="98"/>
                  </a:lnTo>
                  <a:lnTo>
                    <a:pt x="208" y="117"/>
                  </a:lnTo>
                  <a:lnTo>
                    <a:pt x="192" y="128"/>
                  </a:lnTo>
                  <a:lnTo>
                    <a:pt x="183" y="153"/>
                  </a:lnTo>
                  <a:lnTo>
                    <a:pt x="163" y="169"/>
                  </a:lnTo>
                  <a:lnTo>
                    <a:pt x="137" y="186"/>
                  </a:lnTo>
                  <a:lnTo>
                    <a:pt x="104" y="186"/>
                  </a:lnTo>
                  <a:lnTo>
                    <a:pt x="58" y="184"/>
                  </a:lnTo>
                  <a:lnTo>
                    <a:pt x="33" y="178"/>
                  </a:lnTo>
                  <a:lnTo>
                    <a:pt x="0" y="192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7" name="Freeform 89"/>
            <p:cNvSpPr>
              <a:spLocks/>
            </p:cNvSpPr>
            <p:nvPr/>
          </p:nvSpPr>
          <p:spPr bwMode="auto">
            <a:xfrm>
              <a:off x="725" y="2220"/>
              <a:ext cx="122" cy="79"/>
            </a:xfrm>
            <a:custGeom>
              <a:avLst/>
              <a:gdLst>
                <a:gd name="T0" fmla="*/ 0 w 222"/>
                <a:gd name="T1" fmla="*/ 0 h 172"/>
                <a:gd name="T2" fmla="*/ 1 w 222"/>
                <a:gd name="T3" fmla="*/ 0 h 172"/>
                <a:gd name="T4" fmla="*/ 1 w 222"/>
                <a:gd name="T5" fmla="*/ 0 h 172"/>
                <a:gd name="T6" fmla="*/ 1 w 222"/>
                <a:gd name="T7" fmla="*/ 0 h 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172"/>
                <a:gd name="T14" fmla="*/ 222 w 222"/>
                <a:gd name="T15" fmla="*/ 172 h 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8" name="Line 90"/>
            <p:cNvSpPr>
              <a:spLocks noChangeShapeType="1"/>
            </p:cNvSpPr>
            <p:nvPr/>
          </p:nvSpPr>
          <p:spPr bwMode="auto">
            <a:xfrm flipV="1">
              <a:off x="745" y="2437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9" name="Line 91"/>
            <p:cNvSpPr>
              <a:spLocks noChangeShapeType="1"/>
            </p:cNvSpPr>
            <p:nvPr/>
          </p:nvSpPr>
          <p:spPr bwMode="auto">
            <a:xfrm>
              <a:off x="745" y="2437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0" name="Line 92"/>
            <p:cNvSpPr>
              <a:spLocks noChangeShapeType="1"/>
            </p:cNvSpPr>
            <p:nvPr/>
          </p:nvSpPr>
          <p:spPr bwMode="auto">
            <a:xfrm flipH="1">
              <a:off x="745" y="2440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1" name="Line 93"/>
            <p:cNvSpPr>
              <a:spLocks noChangeShapeType="1"/>
            </p:cNvSpPr>
            <p:nvPr/>
          </p:nvSpPr>
          <p:spPr bwMode="auto">
            <a:xfrm flipV="1">
              <a:off x="714" y="2363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2" name="Line 94"/>
            <p:cNvSpPr>
              <a:spLocks noChangeShapeType="1"/>
            </p:cNvSpPr>
            <p:nvPr/>
          </p:nvSpPr>
          <p:spPr bwMode="auto">
            <a:xfrm>
              <a:off x="714" y="2363"/>
              <a:ext cx="3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3" name="Line 95"/>
            <p:cNvSpPr>
              <a:spLocks noChangeShapeType="1"/>
            </p:cNvSpPr>
            <p:nvPr/>
          </p:nvSpPr>
          <p:spPr bwMode="auto">
            <a:xfrm>
              <a:off x="717" y="2363"/>
              <a:ext cx="2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4" name="Line 96"/>
            <p:cNvSpPr>
              <a:spLocks noChangeShapeType="1"/>
            </p:cNvSpPr>
            <p:nvPr/>
          </p:nvSpPr>
          <p:spPr bwMode="auto">
            <a:xfrm flipH="1">
              <a:off x="714" y="2366"/>
              <a:ext cx="3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5" name="Line 97"/>
            <p:cNvSpPr>
              <a:spLocks noChangeShapeType="1"/>
            </p:cNvSpPr>
            <p:nvPr/>
          </p:nvSpPr>
          <p:spPr bwMode="auto">
            <a:xfrm flipV="1">
              <a:off x="761" y="2166"/>
              <a:ext cx="2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6" name="Line 98"/>
            <p:cNvSpPr>
              <a:spLocks noChangeShapeType="1"/>
            </p:cNvSpPr>
            <p:nvPr/>
          </p:nvSpPr>
          <p:spPr bwMode="auto">
            <a:xfrm>
              <a:off x="761" y="2166"/>
              <a:ext cx="5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7" name="Line 99"/>
            <p:cNvSpPr>
              <a:spLocks noChangeShapeType="1"/>
            </p:cNvSpPr>
            <p:nvPr/>
          </p:nvSpPr>
          <p:spPr bwMode="auto">
            <a:xfrm>
              <a:off x="766" y="2166"/>
              <a:ext cx="1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8" name="Line 100"/>
            <p:cNvSpPr>
              <a:spLocks noChangeShapeType="1"/>
            </p:cNvSpPr>
            <p:nvPr/>
          </p:nvSpPr>
          <p:spPr bwMode="auto">
            <a:xfrm flipH="1">
              <a:off x="761" y="2170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9" name="Line 101"/>
            <p:cNvSpPr>
              <a:spLocks noChangeShapeType="1"/>
            </p:cNvSpPr>
            <p:nvPr/>
          </p:nvSpPr>
          <p:spPr bwMode="auto">
            <a:xfrm>
              <a:off x="932" y="2346"/>
              <a:ext cx="1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00" name="Freeform 102"/>
            <p:cNvSpPr>
              <a:spLocks/>
            </p:cNvSpPr>
            <p:nvPr/>
          </p:nvSpPr>
          <p:spPr bwMode="auto">
            <a:xfrm>
              <a:off x="932" y="2340"/>
              <a:ext cx="34" cy="43"/>
            </a:xfrm>
            <a:custGeom>
              <a:avLst/>
              <a:gdLst>
                <a:gd name="T0" fmla="*/ 1 w 61"/>
                <a:gd name="T1" fmla="*/ 0 h 92"/>
                <a:gd name="T2" fmla="*/ 1 w 61"/>
                <a:gd name="T3" fmla="*/ 0 h 92"/>
                <a:gd name="T4" fmla="*/ 1 w 61"/>
                <a:gd name="T5" fmla="*/ 0 h 92"/>
                <a:gd name="T6" fmla="*/ 1 w 61"/>
                <a:gd name="T7" fmla="*/ 0 h 92"/>
                <a:gd name="T8" fmla="*/ 0 w 61"/>
                <a:gd name="T9" fmla="*/ 0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92"/>
                <a:gd name="T17" fmla="*/ 61 w 61"/>
                <a:gd name="T18" fmla="*/ 92 h 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01" name="Line 103"/>
            <p:cNvSpPr>
              <a:spLocks noChangeShapeType="1"/>
            </p:cNvSpPr>
            <p:nvPr/>
          </p:nvSpPr>
          <p:spPr bwMode="auto">
            <a:xfrm flipH="1">
              <a:off x="935" y="2383"/>
              <a:ext cx="31" cy="5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02" name="Line 104"/>
            <p:cNvSpPr>
              <a:spLocks noChangeShapeType="1"/>
            </p:cNvSpPr>
            <p:nvPr/>
          </p:nvSpPr>
          <p:spPr bwMode="auto">
            <a:xfrm flipV="1">
              <a:off x="1020" y="2333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03" name="Line 105"/>
            <p:cNvSpPr>
              <a:spLocks noChangeShapeType="1"/>
            </p:cNvSpPr>
            <p:nvPr/>
          </p:nvSpPr>
          <p:spPr bwMode="auto">
            <a:xfrm>
              <a:off x="1020" y="2333"/>
              <a:ext cx="3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04" name="Line 106"/>
            <p:cNvSpPr>
              <a:spLocks noChangeShapeType="1"/>
            </p:cNvSpPr>
            <p:nvPr/>
          </p:nvSpPr>
          <p:spPr bwMode="auto">
            <a:xfrm>
              <a:off x="1023" y="2333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05" name="Line 107"/>
            <p:cNvSpPr>
              <a:spLocks noChangeShapeType="1"/>
            </p:cNvSpPr>
            <p:nvPr/>
          </p:nvSpPr>
          <p:spPr bwMode="auto">
            <a:xfrm flipH="1">
              <a:off x="1020" y="2336"/>
              <a:ext cx="3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06" name="Line 108"/>
            <p:cNvSpPr>
              <a:spLocks noChangeShapeType="1"/>
            </p:cNvSpPr>
            <p:nvPr/>
          </p:nvSpPr>
          <p:spPr bwMode="auto">
            <a:xfrm flipV="1">
              <a:off x="912" y="2225"/>
              <a:ext cx="2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07" name="Line 109"/>
            <p:cNvSpPr>
              <a:spLocks noChangeShapeType="1"/>
            </p:cNvSpPr>
            <p:nvPr/>
          </p:nvSpPr>
          <p:spPr bwMode="auto">
            <a:xfrm>
              <a:off x="912" y="2225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08" name="Line 110"/>
            <p:cNvSpPr>
              <a:spLocks noChangeShapeType="1"/>
            </p:cNvSpPr>
            <p:nvPr/>
          </p:nvSpPr>
          <p:spPr bwMode="auto">
            <a:xfrm>
              <a:off x="917" y="2225"/>
              <a:ext cx="2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09" name="Line 111"/>
            <p:cNvSpPr>
              <a:spLocks noChangeShapeType="1"/>
            </p:cNvSpPr>
            <p:nvPr/>
          </p:nvSpPr>
          <p:spPr bwMode="auto">
            <a:xfrm flipH="1">
              <a:off x="912" y="2228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>
              <a:off x="1312" y="2396"/>
              <a:ext cx="147" cy="142"/>
            </a:xfrm>
            <a:custGeom>
              <a:avLst/>
              <a:gdLst>
                <a:gd name="T0" fmla="*/ 0 w 267"/>
                <a:gd name="T1" fmla="*/ 0 h 309"/>
                <a:gd name="T2" fmla="*/ 1 w 267"/>
                <a:gd name="T3" fmla="*/ 0 h 309"/>
                <a:gd name="T4" fmla="*/ 1 w 267"/>
                <a:gd name="T5" fmla="*/ 0 h 309"/>
                <a:gd name="T6" fmla="*/ 1 w 267"/>
                <a:gd name="T7" fmla="*/ 0 h 309"/>
                <a:gd name="T8" fmla="*/ 1 w 267"/>
                <a:gd name="T9" fmla="*/ 0 h 3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7"/>
                <a:gd name="T16" fmla="*/ 0 h 309"/>
                <a:gd name="T17" fmla="*/ 267 w 267"/>
                <a:gd name="T18" fmla="*/ 309 h 3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>
              <a:off x="1455" y="2290"/>
              <a:ext cx="21" cy="106"/>
            </a:xfrm>
            <a:custGeom>
              <a:avLst/>
              <a:gdLst>
                <a:gd name="T0" fmla="*/ 1 w 38"/>
                <a:gd name="T1" fmla="*/ 0 h 231"/>
                <a:gd name="T2" fmla="*/ 1 w 38"/>
                <a:gd name="T3" fmla="*/ 0 h 231"/>
                <a:gd name="T4" fmla="*/ 1 w 38"/>
                <a:gd name="T5" fmla="*/ 0 h 231"/>
                <a:gd name="T6" fmla="*/ 0 w 38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"/>
                <a:gd name="T13" fmla="*/ 0 h 231"/>
                <a:gd name="T14" fmla="*/ 38 w 38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12" name="Line 114"/>
            <p:cNvSpPr>
              <a:spLocks noChangeShapeType="1"/>
            </p:cNvSpPr>
            <p:nvPr/>
          </p:nvSpPr>
          <p:spPr bwMode="auto">
            <a:xfrm flipH="1" flipV="1">
              <a:off x="1441" y="2261"/>
              <a:ext cx="14" cy="29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13" name="Freeform 115"/>
            <p:cNvSpPr>
              <a:spLocks/>
            </p:cNvSpPr>
            <p:nvPr/>
          </p:nvSpPr>
          <p:spPr bwMode="auto">
            <a:xfrm>
              <a:off x="1436" y="2151"/>
              <a:ext cx="29" cy="110"/>
            </a:xfrm>
            <a:custGeom>
              <a:avLst/>
              <a:gdLst>
                <a:gd name="T0" fmla="*/ 1 w 50"/>
                <a:gd name="T1" fmla="*/ 0 h 240"/>
                <a:gd name="T2" fmla="*/ 0 w 50"/>
                <a:gd name="T3" fmla="*/ 0 h 240"/>
                <a:gd name="T4" fmla="*/ 1 w 50"/>
                <a:gd name="T5" fmla="*/ 0 h 240"/>
                <a:gd name="T6" fmla="*/ 0 60000 65536"/>
                <a:gd name="T7" fmla="*/ 0 60000 65536"/>
                <a:gd name="T8" fmla="*/ 0 60000 65536"/>
                <a:gd name="T9" fmla="*/ 0 w 50"/>
                <a:gd name="T10" fmla="*/ 0 h 240"/>
                <a:gd name="T11" fmla="*/ 50 w 50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14" name="Freeform 116"/>
            <p:cNvSpPr>
              <a:spLocks/>
            </p:cNvSpPr>
            <p:nvPr/>
          </p:nvSpPr>
          <p:spPr bwMode="auto">
            <a:xfrm>
              <a:off x="1224" y="2412"/>
              <a:ext cx="23" cy="123"/>
            </a:xfrm>
            <a:custGeom>
              <a:avLst/>
              <a:gdLst>
                <a:gd name="T0" fmla="*/ 1 w 39"/>
                <a:gd name="T1" fmla="*/ 0 h 267"/>
                <a:gd name="T2" fmla="*/ 0 w 39"/>
                <a:gd name="T3" fmla="*/ 0 h 267"/>
                <a:gd name="T4" fmla="*/ 1 w 39"/>
                <a:gd name="T5" fmla="*/ 0 h 267"/>
                <a:gd name="T6" fmla="*/ 0 60000 65536"/>
                <a:gd name="T7" fmla="*/ 0 60000 65536"/>
                <a:gd name="T8" fmla="*/ 0 60000 65536"/>
                <a:gd name="T9" fmla="*/ 0 w 39"/>
                <a:gd name="T10" fmla="*/ 0 h 267"/>
                <a:gd name="T11" fmla="*/ 39 w 39"/>
                <a:gd name="T12" fmla="*/ 267 h 26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15" name="Freeform 117"/>
            <p:cNvSpPr>
              <a:spLocks/>
            </p:cNvSpPr>
            <p:nvPr/>
          </p:nvSpPr>
          <p:spPr bwMode="auto">
            <a:xfrm>
              <a:off x="1077" y="2413"/>
              <a:ext cx="71" cy="127"/>
            </a:xfrm>
            <a:custGeom>
              <a:avLst/>
              <a:gdLst>
                <a:gd name="T0" fmla="*/ 0 w 134"/>
                <a:gd name="T1" fmla="*/ 0 h 275"/>
                <a:gd name="T2" fmla="*/ 1 w 134"/>
                <a:gd name="T3" fmla="*/ 0 h 275"/>
                <a:gd name="T4" fmla="*/ 1 w 134"/>
                <a:gd name="T5" fmla="*/ 0 h 275"/>
                <a:gd name="T6" fmla="*/ 1 w 134"/>
                <a:gd name="T7" fmla="*/ 0 h 275"/>
                <a:gd name="T8" fmla="*/ 1 w 134"/>
                <a:gd name="T9" fmla="*/ 0 h 275"/>
                <a:gd name="T10" fmla="*/ 1 w 134"/>
                <a:gd name="T11" fmla="*/ 0 h 2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4"/>
                <a:gd name="T19" fmla="*/ 0 h 275"/>
                <a:gd name="T20" fmla="*/ 134 w 134"/>
                <a:gd name="T21" fmla="*/ 275 h 2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16" name="Line 118"/>
            <p:cNvSpPr>
              <a:spLocks noChangeShapeType="1"/>
            </p:cNvSpPr>
            <p:nvPr/>
          </p:nvSpPr>
          <p:spPr bwMode="auto">
            <a:xfrm flipV="1">
              <a:off x="1152" y="2412"/>
              <a:ext cx="79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17" name="Freeform 119"/>
            <p:cNvSpPr>
              <a:spLocks/>
            </p:cNvSpPr>
            <p:nvPr/>
          </p:nvSpPr>
          <p:spPr bwMode="auto">
            <a:xfrm>
              <a:off x="1231" y="2290"/>
              <a:ext cx="224" cy="122"/>
            </a:xfrm>
            <a:custGeom>
              <a:avLst/>
              <a:gdLst>
                <a:gd name="T0" fmla="*/ 0 w 405"/>
                <a:gd name="T1" fmla="*/ 0 h 263"/>
                <a:gd name="T2" fmla="*/ 1 w 405"/>
                <a:gd name="T3" fmla="*/ 0 h 263"/>
                <a:gd name="T4" fmla="*/ 1 w 405"/>
                <a:gd name="T5" fmla="*/ 0 h 263"/>
                <a:gd name="T6" fmla="*/ 1 w 405"/>
                <a:gd name="T7" fmla="*/ 0 h 263"/>
                <a:gd name="T8" fmla="*/ 1 w 405"/>
                <a:gd name="T9" fmla="*/ 0 h 263"/>
                <a:gd name="T10" fmla="*/ 1 w 405"/>
                <a:gd name="T11" fmla="*/ 0 h 263"/>
                <a:gd name="T12" fmla="*/ 1 w 405"/>
                <a:gd name="T13" fmla="*/ 0 h 263"/>
                <a:gd name="T14" fmla="*/ 1 w 405"/>
                <a:gd name="T15" fmla="*/ 0 h 2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5"/>
                <a:gd name="T25" fmla="*/ 0 h 263"/>
                <a:gd name="T26" fmla="*/ 405 w 405"/>
                <a:gd name="T27" fmla="*/ 263 h 2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18" name="Freeform 120"/>
            <p:cNvSpPr>
              <a:spLocks/>
            </p:cNvSpPr>
            <p:nvPr/>
          </p:nvSpPr>
          <p:spPr bwMode="auto">
            <a:xfrm>
              <a:off x="1277" y="2538"/>
              <a:ext cx="202" cy="104"/>
            </a:xfrm>
            <a:custGeom>
              <a:avLst/>
              <a:gdLst>
                <a:gd name="T0" fmla="*/ 1 w 369"/>
                <a:gd name="T1" fmla="*/ 0 h 228"/>
                <a:gd name="T2" fmla="*/ 1 w 369"/>
                <a:gd name="T3" fmla="*/ 0 h 228"/>
                <a:gd name="T4" fmla="*/ 1 w 369"/>
                <a:gd name="T5" fmla="*/ 0 h 228"/>
                <a:gd name="T6" fmla="*/ 1 w 369"/>
                <a:gd name="T7" fmla="*/ 0 h 228"/>
                <a:gd name="T8" fmla="*/ 1 w 369"/>
                <a:gd name="T9" fmla="*/ 0 h 228"/>
                <a:gd name="T10" fmla="*/ 1 w 369"/>
                <a:gd name="T11" fmla="*/ 0 h 228"/>
                <a:gd name="T12" fmla="*/ 1 w 369"/>
                <a:gd name="T13" fmla="*/ 0 h 228"/>
                <a:gd name="T14" fmla="*/ 1 w 369"/>
                <a:gd name="T15" fmla="*/ 0 h 228"/>
                <a:gd name="T16" fmla="*/ 1 w 369"/>
                <a:gd name="T17" fmla="*/ 0 h 228"/>
                <a:gd name="T18" fmla="*/ 1 w 369"/>
                <a:gd name="T19" fmla="*/ 0 h 228"/>
                <a:gd name="T20" fmla="*/ 1 w 369"/>
                <a:gd name="T21" fmla="*/ 0 h 228"/>
                <a:gd name="T22" fmla="*/ 1 w 369"/>
                <a:gd name="T23" fmla="*/ 0 h 228"/>
                <a:gd name="T24" fmla="*/ 1 w 369"/>
                <a:gd name="T25" fmla="*/ 0 h 228"/>
                <a:gd name="T26" fmla="*/ 1 w 369"/>
                <a:gd name="T27" fmla="*/ 0 h 228"/>
                <a:gd name="T28" fmla="*/ 1 w 369"/>
                <a:gd name="T29" fmla="*/ 0 h 228"/>
                <a:gd name="T30" fmla="*/ 0 w 369"/>
                <a:gd name="T31" fmla="*/ 0 h 2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9"/>
                <a:gd name="T49" fmla="*/ 0 h 228"/>
                <a:gd name="T50" fmla="*/ 369 w 369"/>
                <a:gd name="T51" fmla="*/ 228 h 2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19" name="Freeform 121"/>
            <p:cNvSpPr>
              <a:spLocks/>
            </p:cNvSpPr>
            <p:nvPr/>
          </p:nvSpPr>
          <p:spPr bwMode="auto">
            <a:xfrm>
              <a:off x="1208" y="2568"/>
              <a:ext cx="69" cy="48"/>
            </a:xfrm>
            <a:custGeom>
              <a:avLst/>
              <a:gdLst>
                <a:gd name="T0" fmla="*/ 1 w 124"/>
                <a:gd name="T1" fmla="*/ 0 h 102"/>
                <a:gd name="T2" fmla="*/ 1 w 124"/>
                <a:gd name="T3" fmla="*/ 0 h 102"/>
                <a:gd name="T4" fmla="*/ 0 w 124"/>
                <a:gd name="T5" fmla="*/ 0 h 102"/>
                <a:gd name="T6" fmla="*/ 1 w 124"/>
                <a:gd name="T7" fmla="*/ 0 h 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"/>
                <a:gd name="T13" fmla="*/ 0 h 102"/>
                <a:gd name="T14" fmla="*/ 124 w 124"/>
                <a:gd name="T15" fmla="*/ 102 h 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20" name="Line 122"/>
            <p:cNvSpPr>
              <a:spLocks noChangeShapeType="1"/>
            </p:cNvSpPr>
            <p:nvPr/>
          </p:nvSpPr>
          <p:spPr bwMode="auto">
            <a:xfrm flipV="1">
              <a:off x="1095" y="2778"/>
              <a:ext cx="1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21" name="Line 123"/>
            <p:cNvSpPr>
              <a:spLocks noChangeShapeType="1"/>
            </p:cNvSpPr>
            <p:nvPr/>
          </p:nvSpPr>
          <p:spPr bwMode="auto">
            <a:xfrm>
              <a:off x="1095" y="2778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22" name="Line 124"/>
            <p:cNvSpPr>
              <a:spLocks noChangeShapeType="1"/>
            </p:cNvSpPr>
            <p:nvPr/>
          </p:nvSpPr>
          <p:spPr bwMode="auto">
            <a:xfrm>
              <a:off x="1101" y="2778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23" name="Line 125"/>
            <p:cNvSpPr>
              <a:spLocks noChangeShapeType="1"/>
            </p:cNvSpPr>
            <p:nvPr/>
          </p:nvSpPr>
          <p:spPr bwMode="auto">
            <a:xfrm flipH="1">
              <a:off x="1095" y="2782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24" name="Line 126"/>
            <p:cNvSpPr>
              <a:spLocks noChangeShapeType="1"/>
            </p:cNvSpPr>
            <p:nvPr/>
          </p:nvSpPr>
          <p:spPr bwMode="auto">
            <a:xfrm flipV="1">
              <a:off x="1459" y="2621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25" name="Line 127"/>
            <p:cNvSpPr>
              <a:spLocks noChangeShapeType="1"/>
            </p:cNvSpPr>
            <p:nvPr/>
          </p:nvSpPr>
          <p:spPr bwMode="auto">
            <a:xfrm>
              <a:off x="1459" y="2621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26" name="Line 128"/>
            <p:cNvSpPr>
              <a:spLocks noChangeShapeType="1"/>
            </p:cNvSpPr>
            <p:nvPr/>
          </p:nvSpPr>
          <p:spPr bwMode="auto">
            <a:xfrm>
              <a:off x="1465" y="2621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27" name="Line 129"/>
            <p:cNvSpPr>
              <a:spLocks noChangeShapeType="1"/>
            </p:cNvSpPr>
            <p:nvPr/>
          </p:nvSpPr>
          <p:spPr bwMode="auto">
            <a:xfrm flipH="1">
              <a:off x="1459" y="2625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28" name="Line 130"/>
            <p:cNvSpPr>
              <a:spLocks noChangeShapeType="1"/>
            </p:cNvSpPr>
            <p:nvPr/>
          </p:nvSpPr>
          <p:spPr bwMode="auto">
            <a:xfrm flipV="1">
              <a:off x="1441" y="2616"/>
              <a:ext cx="1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29" name="Line 131"/>
            <p:cNvSpPr>
              <a:spLocks noChangeShapeType="1"/>
            </p:cNvSpPr>
            <p:nvPr/>
          </p:nvSpPr>
          <p:spPr bwMode="auto">
            <a:xfrm>
              <a:off x="1441" y="2616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30" name="Line 132"/>
            <p:cNvSpPr>
              <a:spLocks noChangeShapeType="1"/>
            </p:cNvSpPr>
            <p:nvPr/>
          </p:nvSpPr>
          <p:spPr bwMode="auto">
            <a:xfrm>
              <a:off x="1447" y="2616"/>
              <a:ext cx="0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31" name="Line 133"/>
            <p:cNvSpPr>
              <a:spLocks noChangeShapeType="1"/>
            </p:cNvSpPr>
            <p:nvPr/>
          </p:nvSpPr>
          <p:spPr bwMode="auto">
            <a:xfrm flipH="1">
              <a:off x="1441" y="2618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32" name="Freeform 134"/>
            <p:cNvSpPr>
              <a:spLocks/>
            </p:cNvSpPr>
            <p:nvPr/>
          </p:nvSpPr>
          <p:spPr bwMode="auto">
            <a:xfrm>
              <a:off x="1115" y="2271"/>
              <a:ext cx="71" cy="111"/>
            </a:xfrm>
            <a:custGeom>
              <a:avLst/>
              <a:gdLst>
                <a:gd name="T0" fmla="*/ 1 w 130"/>
                <a:gd name="T1" fmla="*/ 0 h 242"/>
                <a:gd name="T2" fmla="*/ 1 w 130"/>
                <a:gd name="T3" fmla="*/ 0 h 242"/>
                <a:gd name="T4" fmla="*/ 1 w 130"/>
                <a:gd name="T5" fmla="*/ 0 h 242"/>
                <a:gd name="T6" fmla="*/ 1 w 130"/>
                <a:gd name="T7" fmla="*/ 0 h 242"/>
                <a:gd name="T8" fmla="*/ 0 w 130"/>
                <a:gd name="T9" fmla="*/ 0 h 242"/>
                <a:gd name="T10" fmla="*/ 1 w 130"/>
                <a:gd name="T11" fmla="*/ 0 h 2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0"/>
                <a:gd name="T19" fmla="*/ 0 h 242"/>
                <a:gd name="T20" fmla="*/ 130 w 130"/>
                <a:gd name="T21" fmla="*/ 242 h 2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33" name="Line 135"/>
            <p:cNvSpPr>
              <a:spLocks noChangeShapeType="1"/>
            </p:cNvSpPr>
            <p:nvPr/>
          </p:nvSpPr>
          <p:spPr bwMode="auto">
            <a:xfrm flipV="1">
              <a:off x="1034" y="2449"/>
              <a:ext cx="3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34" name="Line 136"/>
            <p:cNvSpPr>
              <a:spLocks noChangeShapeType="1"/>
            </p:cNvSpPr>
            <p:nvPr/>
          </p:nvSpPr>
          <p:spPr bwMode="auto">
            <a:xfrm>
              <a:off x="1034" y="2449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35" name="Line 137"/>
            <p:cNvSpPr>
              <a:spLocks noChangeShapeType="1"/>
            </p:cNvSpPr>
            <p:nvPr/>
          </p:nvSpPr>
          <p:spPr bwMode="auto">
            <a:xfrm>
              <a:off x="1040" y="2449"/>
              <a:ext cx="1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36" name="Line 138"/>
            <p:cNvSpPr>
              <a:spLocks noChangeShapeType="1"/>
            </p:cNvSpPr>
            <p:nvPr/>
          </p:nvSpPr>
          <p:spPr bwMode="auto">
            <a:xfrm flipH="1">
              <a:off x="1034" y="2453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37" name="Line 139"/>
            <p:cNvSpPr>
              <a:spLocks noChangeShapeType="1"/>
            </p:cNvSpPr>
            <p:nvPr/>
          </p:nvSpPr>
          <p:spPr bwMode="auto">
            <a:xfrm flipV="1">
              <a:off x="1101" y="2445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38" name="Line 140"/>
            <p:cNvSpPr>
              <a:spLocks noChangeShapeType="1"/>
            </p:cNvSpPr>
            <p:nvPr/>
          </p:nvSpPr>
          <p:spPr bwMode="auto">
            <a:xfrm>
              <a:off x="1101" y="2445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39" name="Line 141"/>
            <p:cNvSpPr>
              <a:spLocks noChangeShapeType="1"/>
            </p:cNvSpPr>
            <p:nvPr/>
          </p:nvSpPr>
          <p:spPr bwMode="auto">
            <a:xfrm>
              <a:off x="1105" y="2445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40" name="Line 142"/>
            <p:cNvSpPr>
              <a:spLocks noChangeShapeType="1"/>
            </p:cNvSpPr>
            <p:nvPr/>
          </p:nvSpPr>
          <p:spPr bwMode="auto">
            <a:xfrm flipH="1">
              <a:off x="1101" y="2450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41" name="Line 143"/>
            <p:cNvSpPr>
              <a:spLocks noChangeShapeType="1"/>
            </p:cNvSpPr>
            <p:nvPr/>
          </p:nvSpPr>
          <p:spPr bwMode="auto">
            <a:xfrm flipV="1">
              <a:off x="1195" y="2234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42" name="Line 144"/>
            <p:cNvSpPr>
              <a:spLocks noChangeShapeType="1"/>
            </p:cNvSpPr>
            <p:nvPr/>
          </p:nvSpPr>
          <p:spPr bwMode="auto">
            <a:xfrm>
              <a:off x="1195" y="2234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43" name="Line 145"/>
            <p:cNvSpPr>
              <a:spLocks noChangeShapeType="1"/>
            </p:cNvSpPr>
            <p:nvPr/>
          </p:nvSpPr>
          <p:spPr bwMode="auto">
            <a:xfrm>
              <a:off x="1199" y="2234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44" name="Line 146"/>
            <p:cNvSpPr>
              <a:spLocks noChangeShapeType="1"/>
            </p:cNvSpPr>
            <p:nvPr/>
          </p:nvSpPr>
          <p:spPr bwMode="auto">
            <a:xfrm flipH="1">
              <a:off x="1195" y="2237"/>
              <a:ext cx="4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45" name="Freeform 147"/>
            <p:cNvSpPr>
              <a:spLocks/>
            </p:cNvSpPr>
            <p:nvPr/>
          </p:nvSpPr>
          <p:spPr bwMode="auto">
            <a:xfrm>
              <a:off x="874" y="2025"/>
              <a:ext cx="42" cy="79"/>
            </a:xfrm>
            <a:custGeom>
              <a:avLst/>
              <a:gdLst>
                <a:gd name="T0" fmla="*/ 1 w 77"/>
                <a:gd name="T1" fmla="*/ 0 h 170"/>
                <a:gd name="T2" fmla="*/ 1 w 77"/>
                <a:gd name="T3" fmla="*/ 0 h 170"/>
                <a:gd name="T4" fmla="*/ 0 w 77"/>
                <a:gd name="T5" fmla="*/ 0 h 170"/>
                <a:gd name="T6" fmla="*/ 0 60000 65536"/>
                <a:gd name="T7" fmla="*/ 0 60000 65536"/>
                <a:gd name="T8" fmla="*/ 0 60000 65536"/>
                <a:gd name="T9" fmla="*/ 0 w 77"/>
                <a:gd name="T10" fmla="*/ 0 h 170"/>
                <a:gd name="T11" fmla="*/ 77 w 77"/>
                <a:gd name="T12" fmla="*/ 170 h 1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46" name="Freeform 148"/>
            <p:cNvSpPr>
              <a:spLocks/>
            </p:cNvSpPr>
            <p:nvPr/>
          </p:nvSpPr>
          <p:spPr bwMode="auto">
            <a:xfrm>
              <a:off x="524" y="2003"/>
              <a:ext cx="350" cy="47"/>
            </a:xfrm>
            <a:custGeom>
              <a:avLst/>
              <a:gdLst>
                <a:gd name="T0" fmla="*/ 0 w 635"/>
                <a:gd name="T1" fmla="*/ 0 h 101"/>
                <a:gd name="T2" fmla="*/ 1 w 635"/>
                <a:gd name="T3" fmla="*/ 0 h 101"/>
                <a:gd name="T4" fmla="*/ 1 w 635"/>
                <a:gd name="T5" fmla="*/ 0 h 101"/>
                <a:gd name="T6" fmla="*/ 1 w 635"/>
                <a:gd name="T7" fmla="*/ 0 h 101"/>
                <a:gd name="T8" fmla="*/ 1 w 635"/>
                <a:gd name="T9" fmla="*/ 0 h 101"/>
                <a:gd name="T10" fmla="*/ 1 w 635"/>
                <a:gd name="T11" fmla="*/ 0 h 101"/>
                <a:gd name="T12" fmla="*/ 1 w 635"/>
                <a:gd name="T13" fmla="*/ 0 h 1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5"/>
                <a:gd name="T22" fmla="*/ 0 h 101"/>
                <a:gd name="T23" fmla="*/ 635 w 635"/>
                <a:gd name="T24" fmla="*/ 101 h 10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47" name="Line 149"/>
            <p:cNvSpPr>
              <a:spLocks noChangeShapeType="1"/>
            </p:cNvSpPr>
            <p:nvPr/>
          </p:nvSpPr>
          <p:spPr bwMode="auto">
            <a:xfrm flipH="1" flipV="1">
              <a:off x="524" y="2050"/>
              <a:ext cx="14" cy="27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48" name="Line 150"/>
            <p:cNvSpPr>
              <a:spLocks noChangeShapeType="1"/>
            </p:cNvSpPr>
            <p:nvPr/>
          </p:nvSpPr>
          <p:spPr bwMode="auto">
            <a:xfrm flipV="1">
              <a:off x="524" y="1919"/>
              <a:ext cx="8" cy="13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49" name="Freeform 151"/>
            <p:cNvSpPr>
              <a:spLocks/>
            </p:cNvSpPr>
            <p:nvPr/>
          </p:nvSpPr>
          <p:spPr bwMode="auto">
            <a:xfrm>
              <a:off x="35" y="1964"/>
              <a:ext cx="353" cy="49"/>
            </a:xfrm>
            <a:custGeom>
              <a:avLst/>
              <a:gdLst>
                <a:gd name="T0" fmla="*/ 1 w 643"/>
                <a:gd name="T1" fmla="*/ 0 h 106"/>
                <a:gd name="T2" fmla="*/ 1 w 643"/>
                <a:gd name="T3" fmla="*/ 0 h 106"/>
                <a:gd name="T4" fmla="*/ 1 w 643"/>
                <a:gd name="T5" fmla="*/ 0 h 106"/>
                <a:gd name="T6" fmla="*/ 1 w 643"/>
                <a:gd name="T7" fmla="*/ 0 h 106"/>
                <a:gd name="T8" fmla="*/ 1 w 643"/>
                <a:gd name="T9" fmla="*/ 0 h 106"/>
                <a:gd name="T10" fmla="*/ 1 w 643"/>
                <a:gd name="T11" fmla="*/ 0 h 106"/>
                <a:gd name="T12" fmla="*/ 1 w 643"/>
                <a:gd name="T13" fmla="*/ 0 h 106"/>
                <a:gd name="T14" fmla="*/ 1 w 643"/>
                <a:gd name="T15" fmla="*/ 0 h 106"/>
                <a:gd name="T16" fmla="*/ 1 w 643"/>
                <a:gd name="T17" fmla="*/ 0 h 106"/>
                <a:gd name="T18" fmla="*/ 1 w 643"/>
                <a:gd name="T19" fmla="*/ 0 h 106"/>
                <a:gd name="T20" fmla="*/ 1 w 643"/>
                <a:gd name="T21" fmla="*/ 0 h 106"/>
                <a:gd name="T22" fmla="*/ 1 w 643"/>
                <a:gd name="T23" fmla="*/ 0 h 106"/>
                <a:gd name="T24" fmla="*/ 1 w 643"/>
                <a:gd name="T25" fmla="*/ 0 h 106"/>
                <a:gd name="T26" fmla="*/ 1 w 643"/>
                <a:gd name="T27" fmla="*/ 0 h 106"/>
                <a:gd name="T28" fmla="*/ 1 w 643"/>
                <a:gd name="T29" fmla="*/ 0 h 106"/>
                <a:gd name="T30" fmla="*/ 0 w 643"/>
                <a:gd name="T31" fmla="*/ 0 h 10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43"/>
                <a:gd name="T49" fmla="*/ 0 h 106"/>
                <a:gd name="T50" fmla="*/ 643 w 643"/>
                <a:gd name="T51" fmla="*/ 106 h 10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50" name="Freeform 152"/>
            <p:cNvSpPr>
              <a:spLocks/>
            </p:cNvSpPr>
            <p:nvPr/>
          </p:nvSpPr>
          <p:spPr bwMode="auto">
            <a:xfrm>
              <a:off x="388" y="1919"/>
              <a:ext cx="144" cy="76"/>
            </a:xfrm>
            <a:custGeom>
              <a:avLst/>
              <a:gdLst>
                <a:gd name="T0" fmla="*/ 0 w 263"/>
                <a:gd name="T1" fmla="*/ 0 h 169"/>
                <a:gd name="T2" fmla="*/ 1 w 263"/>
                <a:gd name="T3" fmla="*/ 0 h 169"/>
                <a:gd name="T4" fmla="*/ 1 w 263"/>
                <a:gd name="T5" fmla="*/ 0 h 169"/>
                <a:gd name="T6" fmla="*/ 1 w 263"/>
                <a:gd name="T7" fmla="*/ 0 h 1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3"/>
                <a:gd name="T13" fmla="*/ 0 h 169"/>
                <a:gd name="T14" fmla="*/ 263 w 263"/>
                <a:gd name="T15" fmla="*/ 169 h 1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51" name="Line 153"/>
            <p:cNvSpPr>
              <a:spLocks noChangeShapeType="1"/>
            </p:cNvSpPr>
            <p:nvPr/>
          </p:nvSpPr>
          <p:spPr bwMode="auto">
            <a:xfrm flipV="1">
              <a:off x="246" y="2116"/>
              <a:ext cx="0" cy="6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52" name="Line 154"/>
            <p:cNvSpPr>
              <a:spLocks noChangeShapeType="1"/>
            </p:cNvSpPr>
            <p:nvPr/>
          </p:nvSpPr>
          <p:spPr bwMode="auto">
            <a:xfrm>
              <a:off x="246" y="2116"/>
              <a:ext cx="4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53" name="Line 155"/>
            <p:cNvSpPr>
              <a:spLocks noChangeShapeType="1"/>
            </p:cNvSpPr>
            <p:nvPr/>
          </p:nvSpPr>
          <p:spPr bwMode="auto">
            <a:xfrm>
              <a:off x="250" y="2116"/>
              <a:ext cx="0" cy="6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54" name="Line 156"/>
            <p:cNvSpPr>
              <a:spLocks noChangeShapeType="1"/>
            </p:cNvSpPr>
            <p:nvPr/>
          </p:nvSpPr>
          <p:spPr bwMode="auto">
            <a:xfrm flipH="1">
              <a:off x="246" y="2122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55" name="Line 157"/>
            <p:cNvSpPr>
              <a:spLocks noChangeShapeType="1"/>
            </p:cNvSpPr>
            <p:nvPr/>
          </p:nvSpPr>
          <p:spPr bwMode="auto">
            <a:xfrm flipV="1">
              <a:off x="351" y="1841"/>
              <a:ext cx="1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56" name="Line 158"/>
            <p:cNvSpPr>
              <a:spLocks noChangeShapeType="1"/>
            </p:cNvSpPr>
            <p:nvPr/>
          </p:nvSpPr>
          <p:spPr bwMode="auto">
            <a:xfrm>
              <a:off x="351" y="1841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57" name="Line 159"/>
            <p:cNvSpPr>
              <a:spLocks noChangeShapeType="1"/>
            </p:cNvSpPr>
            <p:nvPr/>
          </p:nvSpPr>
          <p:spPr bwMode="auto">
            <a:xfrm>
              <a:off x="356" y="1841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58" name="Line 160"/>
            <p:cNvSpPr>
              <a:spLocks noChangeShapeType="1"/>
            </p:cNvSpPr>
            <p:nvPr/>
          </p:nvSpPr>
          <p:spPr bwMode="auto">
            <a:xfrm flipH="1">
              <a:off x="351" y="1844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59" name="Freeform 161"/>
            <p:cNvSpPr>
              <a:spLocks/>
            </p:cNvSpPr>
            <p:nvPr/>
          </p:nvSpPr>
          <p:spPr bwMode="auto">
            <a:xfrm>
              <a:off x="618" y="1480"/>
              <a:ext cx="277" cy="122"/>
            </a:xfrm>
            <a:custGeom>
              <a:avLst/>
              <a:gdLst>
                <a:gd name="T0" fmla="*/ 1 w 505"/>
                <a:gd name="T1" fmla="*/ 0 h 266"/>
                <a:gd name="T2" fmla="*/ 1 w 505"/>
                <a:gd name="T3" fmla="*/ 0 h 266"/>
                <a:gd name="T4" fmla="*/ 0 w 505"/>
                <a:gd name="T5" fmla="*/ 0 h 266"/>
                <a:gd name="T6" fmla="*/ 0 60000 65536"/>
                <a:gd name="T7" fmla="*/ 0 60000 65536"/>
                <a:gd name="T8" fmla="*/ 0 60000 65536"/>
                <a:gd name="T9" fmla="*/ 0 w 505"/>
                <a:gd name="T10" fmla="*/ 0 h 266"/>
                <a:gd name="T11" fmla="*/ 505 w 505"/>
                <a:gd name="T12" fmla="*/ 266 h 26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60" name="Line 162"/>
            <p:cNvSpPr>
              <a:spLocks noChangeShapeType="1"/>
            </p:cNvSpPr>
            <p:nvPr/>
          </p:nvSpPr>
          <p:spPr bwMode="auto">
            <a:xfrm flipH="1" flipV="1">
              <a:off x="932" y="1612"/>
              <a:ext cx="88" cy="9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61" name="Line 163"/>
            <p:cNvSpPr>
              <a:spLocks noChangeShapeType="1"/>
            </p:cNvSpPr>
            <p:nvPr/>
          </p:nvSpPr>
          <p:spPr bwMode="auto">
            <a:xfrm flipH="1" flipV="1">
              <a:off x="895" y="1583"/>
              <a:ext cx="37" cy="29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62" name="Freeform 164"/>
            <p:cNvSpPr>
              <a:spLocks/>
            </p:cNvSpPr>
            <p:nvPr/>
          </p:nvSpPr>
          <p:spPr bwMode="auto">
            <a:xfrm>
              <a:off x="895" y="1350"/>
              <a:ext cx="143" cy="233"/>
            </a:xfrm>
            <a:custGeom>
              <a:avLst/>
              <a:gdLst>
                <a:gd name="T0" fmla="*/ 1 w 261"/>
                <a:gd name="T1" fmla="*/ 0 h 508"/>
                <a:gd name="T2" fmla="*/ 1 w 261"/>
                <a:gd name="T3" fmla="*/ 0 h 508"/>
                <a:gd name="T4" fmla="*/ 1 w 261"/>
                <a:gd name="T5" fmla="*/ 0 h 508"/>
                <a:gd name="T6" fmla="*/ 1 w 261"/>
                <a:gd name="T7" fmla="*/ 0 h 508"/>
                <a:gd name="T8" fmla="*/ 0 w 261"/>
                <a:gd name="T9" fmla="*/ 0 h 5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1"/>
                <a:gd name="T16" fmla="*/ 0 h 508"/>
                <a:gd name="T17" fmla="*/ 261 w 261"/>
                <a:gd name="T18" fmla="*/ 508 h 5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63" name="Freeform 165"/>
            <p:cNvSpPr>
              <a:spLocks/>
            </p:cNvSpPr>
            <p:nvPr/>
          </p:nvSpPr>
          <p:spPr bwMode="auto">
            <a:xfrm>
              <a:off x="987" y="1621"/>
              <a:ext cx="39" cy="46"/>
            </a:xfrm>
            <a:custGeom>
              <a:avLst/>
              <a:gdLst>
                <a:gd name="T0" fmla="*/ 0 w 71"/>
                <a:gd name="T1" fmla="*/ 0 h 102"/>
                <a:gd name="T2" fmla="*/ 1 w 71"/>
                <a:gd name="T3" fmla="*/ 0 h 102"/>
                <a:gd name="T4" fmla="*/ 1 w 71"/>
                <a:gd name="T5" fmla="*/ 0 h 102"/>
                <a:gd name="T6" fmla="*/ 1 w 71"/>
                <a:gd name="T7" fmla="*/ 0 h 102"/>
                <a:gd name="T8" fmla="*/ 1 w 71"/>
                <a:gd name="T9" fmla="*/ 0 h 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102"/>
                <a:gd name="T17" fmla="*/ 71 w 71"/>
                <a:gd name="T18" fmla="*/ 102 h 1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64" name="Freeform 166"/>
            <p:cNvSpPr>
              <a:spLocks/>
            </p:cNvSpPr>
            <p:nvPr/>
          </p:nvSpPr>
          <p:spPr bwMode="auto">
            <a:xfrm>
              <a:off x="1020" y="1557"/>
              <a:ext cx="99" cy="64"/>
            </a:xfrm>
            <a:custGeom>
              <a:avLst/>
              <a:gdLst>
                <a:gd name="T0" fmla="*/ 0 w 181"/>
                <a:gd name="T1" fmla="*/ 0 h 136"/>
                <a:gd name="T2" fmla="*/ 1 w 181"/>
                <a:gd name="T3" fmla="*/ 0 h 136"/>
                <a:gd name="T4" fmla="*/ 1 w 181"/>
                <a:gd name="T5" fmla="*/ 0 h 136"/>
                <a:gd name="T6" fmla="*/ 1 w 181"/>
                <a:gd name="T7" fmla="*/ 0 h 136"/>
                <a:gd name="T8" fmla="*/ 1 w 181"/>
                <a:gd name="T9" fmla="*/ 0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136"/>
                <a:gd name="T17" fmla="*/ 181 w 181"/>
                <a:gd name="T18" fmla="*/ 136 h 1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65" name="Freeform 167"/>
            <p:cNvSpPr>
              <a:spLocks/>
            </p:cNvSpPr>
            <p:nvPr/>
          </p:nvSpPr>
          <p:spPr bwMode="auto">
            <a:xfrm>
              <a:off x="568" y="1525"/>
              <a:ext cx="31" cy="165"/>
            </a:xfrm>
            <a:custGeom>
              <a:avLst/>
              <a:gdLst>
                <a:gd name="T0" fmla="*/ 0 w 55"/>
                <a:gd name="T1" fmla="*/ 0 h 360"/>
                <a:gd name="T2" fmla="*/ 1 w 55"/>
                <a:gd name="T3" fmla="*/ 0 h 360"/>
                <a:gd name="T4" fmla="*/ 1 w 55"/>
                <a:gd name="T5" fmla="*/ 0 h 360"/>
                <a:gd name="T6" fmla="*/ 1 w 55"/>
                <a:gd name="T7" fmla="*/ 0 h 360"/>
                <a:gd name="T8" fmla="*/ 1 w 55"/>
                <a:gd name="T9" fmla="*/ 0 h 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360"/>
                <a:gd name="T17" fmla="*/ 55 w 55"/>
                <a:gd name="T18" fmla="*/ 360 h 3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66" name="Freeform 168"/>
            <p:cNvSpPr>
              <a:spLocks/>
            </p:cNvSpPr>
            <p:nvPr/>
          </p:nvSpPr>
          <p:spPr bwMode="auto">
            <a:xfrm>
              <a:off x="532" y="1690"/>
              <a:ext cx="53" cy="229"/>
            </a:xfrm>
            <a:custGeom>
              <a:avLst/>
              <a:gdLst>
                <a:gd name="T0" fmla="*/ 1 w 97"/>
                <a:gd name="T1" fmla="*/ 0 h 495"/>
                <a:gd name="T2" fmla="*/ 1 w 97"/>
                <a:gd name="T3" fmla="*/ 0 h 495"/>
                <a:gd name="T4" fmla="*/ 1 w 97"/>
                <a:gd name="T5" fmla="*/ 0 h 495"/>
                <a:gd name="T6" fmla="*/ 1 w 97"/>
                <a:gd name="T7" fmla="*/ 0 h 495"/>
                <a:gd name="T8" fmla="*/ 0 w 97"/>
                <a:gd name="T9" fmla="*/ 0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"/>
                <a:gd name="T16" fmla="*/ 0 h 495"/>
                <a:gd name="T17" fmla="*/ 97 w 97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67" name="Freeform 169"/>
            <p:cNvSpPr>
              <a:spLocks/>
            </p:cNvSpPr>
            <p:nvPr/>
          </p:nvSpPr>
          <p:spPr bwMode="auto">
            <a:xfrm>
              <a:off x="812" y="1775"/>
              <a:ext cx="94" cy="250"/>
            </a:xfrm>
            <a:custGeom>
              <a:avLst/>
              <a:gdLst>
                <a:gd name="T0" fmla="*/ 1 w 173"/>
                <a:gd name="T1" fmla="*/ 0 h 545"/>
                <a:gd name="T2" fmla="*/ 1 w 173"/>
                <a:gd name="T3" fmla="*/ 0 h 545"/>
                <a:gd name="T4" fmla="*/ 1 w 173"/>
                <a:gd name="T5" fmla="*/ 0 h 545"/>
                <a:gd name="T6" fmla="*/ 1 w 173"/>
                <a:gd name="T7" fmla="*/ 0 h 545"/>
                <a:gd name="T8" fmla="*/ 0 w 173"/>
                <a:gd name="T9" fmla="*/ 0 h 545"/>
                <a:gd name="T10" fmla="*/ 1 w 173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545"/>
                <a:gd name="T20" fmla="*/ 173 w 173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68" name="Line 170"/>
            <p:cNvSpPr>
              <a:spLocks noChangeShapeType="1"/>
            </p:cNvSpPr>
            <p:nvPr/>
          </p:nvSpPr>
          <p:spPr bwMode="auto">
            <a:xfrm flipV="1">
              <a:off x="751" y="2061"/>
              <a:ext cx="0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69" name="Line 171"/>
            <p:cNvSpPr>
              <a:spLocks noChangeShapeType="1"/>
            </p:cNvSpPr>
            <p:nvPr/>
          </p:nvSpPr>
          <p:spPr bwMode="auto">
            <a:xfrm>
              <a:off x="751" y="2061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70" name="Line 172"/>
            <p:cNvSpPr>
              <a:spLocks noChangeShapeType="1"/>
            </p:cNvSpPr>
            <p:nvPr/>
          </p:nvSpPr>
          <p:spPr bwMode="auto">
            <a:xfrm>
              <a:off x="755" y="2061"/>
              <a:ext cx="1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71" name="Line 173"/>
            <p:cNvSpPr>
              <a:spLocks noChangeShapeType="1"/>
            </p:cNvSpPr>
            <p:nvPr/>
          </p:nvSpPr>
          <p:spPr bwMode="auto">
            <a:xfrm flipH="1">
              <a:off x="751" y="2063"/>
              <a:ext cx="4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72" name="Freeform 174"/>
            <p:cNvSpPr>
              <a:spLocks/>
            </p:cNvSpPr>
            <p:nvPr/>
          </p:nvSpPr>
          <p:spPr bwMode="auto">
            <a:xfrm>
              <a:off x="922" y="1612"/>
              <a:ext cx="10" cy="62"/>
            </a:xfrm>
            <a:custGeom>
              <a:avLst/>
              <a:gdLst>
                <a:gd name="T0" fmla="*/ 1 w 19"/>
                <a:gd name="T1" fmla="*/ 0 h 134"/>
                <a:gd name="T2" fmla="*/ 1 w 19"/>
                <a:gd name="T3" fmla="*/ 0 h 134"/>
                <a:gd name="T4" fmla="*/ 1 w 19"/>
                <a:gd name="T5" fmla="*/ 0 h 134"/>
                <a:gd name="T6" fmla="*/ 0 w 19"/>
                <a:gd name="T7" fmla="*/ 0 h 1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134"/>
                <a:gd name="T14" fmla="*/ 19 w 19"/>
                <a:gd name="T15" fmla="*/ 134 h 1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73" name="Freeform 175"/>
            <p:cNvSpPr>
              <a:spLocks/>
            </p:cNvSpPr>
            <p:nvPr/>
          </p:nvSpPr>
          <p:spPr bwMode="auto">
            <a:xfrm>
              <a:off x="812" y="1674"/>
              <a:ext cx="128" cy="101"/>
            </a:xfrm>
            <a:custGeom>
              <a:avLst/>
              <a:gdLst>
                <a:gd name="T0" fmla="*/ 0 w 234"/>
                <a:gd name="T1" fmla="*/ 0 h 219"/>
                <a:gd name="T2" fmla="*/ 1 w 234"/>
                <a:gd name="T3" fmla="*/ 0 h 219"/>
                <a:gd name="T4" fmla="*/ 1 w 234"/>
                <a:gd name="T5" fmla="*/ 0 h 219"/>
                <a:gd name="T6" fmla="*/ 1 w 234"/>
                <a:gd name="T7" fmla="*/ 0 h 219"/>
                <a:gd name="T8" fmla="*/ 1 w 234"/>
                <a:gd name="T9" fmla="*/ 0 h 219"/>
                <a:gd name="T10" fmla="*/ 1 w 234"/>
                <a:gd name="T11" fmla="*/ 0 h 219"/>
                <a:gd name="T12" fmla="*/ 1 w 234"/>
                <a:gd name="T13" fmla="*/ 0 h 219"/>
                <a:gd name="T14" fmla="*/ 1 w 234"/>
                <a:gd name="T15" fmla="*/ 0 h 219"/>
                <a:gd name="T16" fmla="*/ 1 w 234"/>
                <a:gd name="T17" fmla="*/ 0 h 2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4"/>
                <a:gd name="T28" fmla="*/ 0 h 219"/>
                <a:gd name="T29" fmla="*/ 234 w 234"/>
                <a:gd name="T30" fmla="*/ 219 h 2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74" name="Freeform 176"/>
            <p:cNvSpPr>
              <a:spLocks/>
            </p:cNvSpPr>
            <p:nvPr/>
          </p:nvSpPr>
          <p:spPr bwMode="auto">
            <a:xfrm>
              <a:off x="573" y="1690"/>
              <a:ext cx="239" cy="85"/>
            </a:xfrm>
            <a:custGeom>
              <a:avLst/>
              <a:gdLst>
                <a:gd name="T0" fmla="*/ 1 w 438"/>
                <a:gd name="T1" fmla="*/ 0 h 183"/>
                <a:gd name="T2" fmla="*/ 1 w 438"/>
                <a:gd name="T3" fmla="*/ 0 h 183"/>
                <a:gd name="T4" fmla="*/ 1 w 438"/>
                <a:gd name="T5" fmla="*/ 0 h 183"/>
                <a:gd name="T6" fmla="*/ 1 w 438"/>
                <a:gd name="T7" fmla="*/ 0 h 183"/>
                <a:gd name="T8" fmla="*/ 1 w 438"/>
                <a:gd name="T9" fmla="*/ 0 h 183"/>
                <a:gd name="T10" fmla="*/ 1 w 438"/>
                <a:gd name="T11" fmla="*/ 0 h 183"/>
                <a:gd name="T12" fmla="*/ 1 w 438"/>
                <a:gd name="T13" fmla="*/ 0 h 183"/>
                <a:gd name="T14" fmla="*/ 0 w 438"/>
                <a:gd name="T15" fmla="*/ 0 h 1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38"/>
                <a:gd name="T25" fmla="*/ 0 h 183"/>
                <a:gd name="T26" fmla="*/ 438 w 438"/>
                <a:gd name="T27" fmla="*/ 183 h 1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75" name="Line 177"/>
            <p:cNvSpPr>
              <a:spLocks noChangeShapeType="1"/>
            </p:cNvSpPr>
            <p:nvPr/>
          </p:nvSpPr>
          <p:spPr bwMode="auto">
            <a:xfrm flipV="1">
              <a:off x="961" y="1809"/>
              <a:ext cx="2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76" name="Line 178"/>
            <p:cNvSpPr>
              <a:spLocks noChangeShapeType="1"/>
            </p:cNvSpPr>
            <p:nvPr/>
          </p:nvSpPr>
          <p:spPr bwMode="auto">
            <a:xfrm>
              <a:off x="961" y="1809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77" name="Line 179"/>
            <p:cNvSpPr>
              <a:spLocks noChangeShapeType="1"/>
            </p:cNvSpPr>
            <p:nvPr/>
          </p:nvSpPr>
          <p:spPr bwMode="auto">
            <a:xfrm>
              <a:off x="967" y="1809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78" name="Line 180"/>
            <p:cNvSpPr>
              <a:spLocks noChangeShapeType="1"/>
            </p:cNvSpPr>
            <p:nvPr/>
          </p:nvSpPr>
          <p:spPr bwMode="auto">
            <a:xfrm flipH="1">
              <a:off x="961" y="1812"/>
              <a:ext cx="6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79" name="Freeform 181"/>
            <p:cNvSpPr>
              <a:spLocks/>
            </p:cNvSpPr>
            <p:nvPr/>
          </p:nvSpPr>
          <p:spPr bwMode="auto">
            <a:xfrm>
              <a:off x="922" y="1667"/>
              <a:ext cx="65" cy="7"/>
            </a:xfrm>
            <a:custGeom>
              <a:avLst/>
              <a:gdLst>
                <a:gd name="T0" fmla="*/ 0 w 117"/>
                <a:gd name="T1" fmla="*/ 0 h 15"/>
                <a:gd name="T2" fmla="*/ 1 w 117"/>
                <a:gd name="T3" fmla="*/ 0 h 15"/>
                <a:gd name="T4" fmla="*/ 1 w 117"/>
                <a:gd name="T5" fmla="*/ 0 h 15"/>
                <a:gd name="T6" fmla="*/ 0 60000 65536"/>
                <a:gd name="T7" fmla="*/ 0 60000 65536"/>
                <a:gd name="T8" fmla="*/ 0 60000 65536"/>
                <a:gd name="T9" fmla="*/ 0 w 117"/>
                <a:gd name="T10" fmla="*/ 0 h 15"/>
                <a:gd name="T11" fmla="*/ 117 w 11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80" name="Line 182"/>
            <p:cNvSpPr>
              <a:spLocks noChangeShapeType="1"/>
            </p:cNvSpPr>
            <p:nvPr/>
          </p:nvSpPr>
          <p:spPr bwMode="auto">
            <a:xfrm flipV="1">
              <a:off x="884" y="1633"/>
              <a:ext cx="1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81" name="Line 183"/>
            <p:cNvSpPr>
              <a:spLocks noChangeShapeType="1"/>
            </p:cNvSpPr>
            <p:nvPr/>
          </p:nvSpPr>
          <p:spPr bwMode="auto">
            <a:xfrm>
              <a:off x="884" y="1633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82" name="Line 184"/>
            <p:cNvSpPr>
              <a:spLocks noChangeShapeType="1"/>
            </p:cNvSpPr>
            <p:nvPr/>
          </p:nvSpPr>
          <p:spPr bwMode="auto">
            <a:xfrm>
              <a:off x="888" y="1633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83" name="Line 185"/>
            <p:cNvSpPr>
              <a:spLocks noChangeShapeType="1"/>
            </p:cNvSpPr>
            <p:nvPr/>
          </p:nvSpPr>
          <p:spPr bwMode="auto">
            <a:xfrm flipH="1">
              <a:off x="884" y="1636"/>
              <a:ext cx="4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84" name="Line 186"/>
            <p:cNvSpPr>
              <a:spLocks noChangeShapeType="1"/>
            </p:cNvSpPr>
            <p:nvPr/>
          </p:nvSpPr>
          <p:spPr bwMode="auto">
            <a:xfrm flipV="1">
              <a:off x="834" y="1521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85" name="Line 187"/>
            <p:cNvSpPr>
              <a:spLocks noChangeShapeType="1"/>
            </p:cNvSpPr>
            <p:nvPr/>
          </p:nvSpPr>
          <p:spPr bwMode="auto">
            <a:xfrm>
              <a:off x="834" y="1521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86" name="Line 188"/>
            <p:cNvSpPr>
              <a:spLocks noChangeShapeType="1"/>
            </p:cNvSpPr>
            <p:nvPr/>
          </p:nvSpPr>
          <p:spPr bwMode="auto">
            <a:xfrm>
              <a:off x="838" y="1521"/>
              <a:ext cx="1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87" name="Line 189"/>
            <p:cNvSpPr>
              <a:spLocks noChangeShapeType="1"/>
            </p:cNvSpPr>
            <p:nvPr/>
          </p:nvSpPr>
          <p:spPr bwMode="auto">
            <a:xfrm flipH="1">
              <a:off x="834" y="1525"/>
              <a:ext cx="4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88" name="Line 190"/>
            <p:cNvSpPr>
              <a:spLocks noChangeShapeType="1"/>
            </p:cNvSpPr>
            <p:nvPr/>
          </p:nvSpPr>
          <p:spPr bwMode="auto">
            <a:xfrm flipV="1">
              <a:off x="988" y="1634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89" name="Line 191"/>
            <p:cNvSpPr>
              <a:spLocks noChangeShapeType="1"/>
            </p:cNvSpPr>
            <p:nvPr/>
          </p:nvSpPr>
          <p:spPr bwMode="auto">
            <a:xfrm>
              <a:off x="988" y="1634"/>
              <a:ext cx="4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90" name="Line 192"/>
            <p:cNvSpPr>
              <a:spLocks noChangeShapeType="1"/>
            </p:cNvSpPr>
            <p:nvPr/>
          </p:nvSpPr>
          <p:spPr bwMode="auto">
            <a:xfrm>
              <a:off x="992" y="1634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91" name="Line 193"/>
            <p:cNvSpPr>
              <a:spLocks noChangeShapeType="1"/>
            </p:cNvSpPr>
            <p:nvPr/>
          </p:nvSpPr>
          <p:spPr bwMode="auto">
            <a:xfrm flipH="1">
              <a:off x="988" y="1638"/>
              <a:ext cx="4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92" name="Line 194"/>
            <p:cNvSpPr>
              <a:spLocks noChangeShapeType="1"/>
            </p:cNvSpPr>
            <p:nvPr/>
          </p:nvSpPr>
          <p:spPr bwMode="auto">
            <a:xfrm flipV="1">
              <a:off x="980" y="1551"/>
              <a:ext cx="1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93" name="Line 195"/>
            <p:cNvSpPr>
              <a:spLocks noChangeShapeType="1"/>
            </p:cNvSpPr>
            <p:nvPr/>
          </p:nvSpPr>
          <p:spPr bwMode="auto">
            <a:xfrm>
              <a:off x="980" y="1551"/>
              <a:ext cx="7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94" name="Line 196"/>
            <p:cNvSpPr>
              <a:spLocks noChangeShapeType="1"/>
            </p:cNvSpPr>
            <p:nvPr/>
          </p:nvSpPr>
          <p:spPr bwMode="auto">
            <a:xfrm>
              <a:off x="987" y="1551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95" name="Line 197"/>
            <p:cNvSpPr>
              <a:spLocks noChangeShapeType="1"/>
            </p:cNvSpPr>
            <p:nvPr/>
          </p:nvSpPr>
          <p:spPr bwMode="auto">
            <a:xfrm flipH="1">
              <a:off x="980" y="1555"/>
              <a:ext cx="7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96" name="Line 198"/>
            <p:cNvSpPr>
              <a:spLocks noChangeShapeType="1"/>
            </p:cNvSpPr>
            <p:nvPr/>
          </p:nvSpPr>
          <p:spPr bwMode="auto">
            <a:xfrm>
              <a:off x="1105" y="1894"/>
              <a:ext cx="42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97" name="Freeform 199"/>
            <p:cNvSpPr>
              <a:spLocks/>
            </p:cNvSpPr>
            <p:nvPr/>
          </p:nvSpPr>
          <p:spPr bwMode="auto">
            <a:xfrm>
              <a:off x="1096" y="1894"/>
              <a:ext cx="62" cy="187"/>
            </a:xfrm>
            <a:custGeom>
              <a:avLst/>
              <a:gdLst>
                <a:gd name="T0" fmla="*/ 0 w 112"/>
                <a:gd name="T1" fmla="*/ 0 h 407"/>
                <a:gd name="T2" fmla="*/ 1 w 112"/>
                <a:gd name="T3" fmla="*/ 0 h 407"/>
                <a:gd name="T4" fmla="*/ 1 w 112"/>
                <a:gd name="T5" fmla="*/ 0 h 407"/>
                <a:gd name="T6" fmla="*/ 0 60000 65536"/>
                <a:gd name="T7" fmla="*/ 0 60000 65536"/>
                <a:gd name="T8" fmla="*/ 0 60000 65536"/>
                <a:gd name="T9" fmla="*/ 0 w 112"/>
                <a:gd name="T10" fmla="*/ 0 h 407"/>
                <a:gd name="T11" fmla="*/ 112 w 112"/>
                <a:gd name="T12" fmla="*/ 407 h 4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98" name="Freeform 200"/>
            <p:cNvSpPr>
              <a:spLocks/>
            </p:cNvSpPr>
            <p:nvPr/>
          </p:nvSpPr>
          <p:spPr bwMode="auto">
            <a:xfrm>
              <a:off x="1748" y="2225"/>
              <a:ext cx="86" cy="217"/>
            </a:xfrm>
            <a:custGeom>
              <a:avLst/>
              <a:gdLst>
                <a:gd name="T0" fmla="*/ 0 w 154"/>
                <a:gd name="T1" fmla="*/ 0 h 472"/>
                <a:gd name="T2" fmla="*/ 1 w 154"/>
                <a:gd name="T3" fmla="*/ 0 h 472"/>
                <a:gd name="T4" fmla="*/ 1 w 154"/>
                <a:gd name="T5" fmla="*/ 0 h 472"/>
                <a:gd name="T6" fmla="*/ 1 w 154"/>
                <a:gd name="T7" fmla="*/ 0 h 472"/>
                <a:gd name="T8" fmla="*/ 1 w 154"/>
                <a:gd name="T9" fmla="*/ 0 h 472"/>
                <a:gd name="T10" fmla="*/ 1 w 154"/>
                <a:gd name="T11" fmla="*/ 0 h 472"/>
                <a:gd name="T12" fmla="*/ 1 w 154"/>
                <a:gd name="T13" fmla="*/ 0 h 472"/>
                <a:gd name="T14" fmla="*/ 1 w 154"/>
                <a:gd name="T15" fmla="*/ 0 h 472"/>
                <a:gd name="T16" fmla="*/ 1 w 154"/>
                <a:gd name="T17" fmla="*/ 0 h 472"/>
                <a:gd name="T18" fmla="*/ 1 w 154"/>
                <a:gd name="T19" fmla="*/ 0 h 472"/>
                <a:gd name="T20" fmla="*/ 1 w 154"/>
                <a:gd name="T21" fmla="*/ 0 h 472"/>
                <a:gd name="T22" fmla="*/ 1 w 154"/>
                <a:gd name="T23" fmla="*/ 0 h 472"/>
                <a:gd name="T24" fmla="*/ 1 w 154"/>
                <a:gd name="T25" fmla="*/ 0 h 472"/>
                <a:gd name="T26" fmla="*/ 1 w 154"/>
                <a:gd name="T27" fmla="*/ 0 h 472"/>
                <a:gd name="T28" fmla="*/ 1 w 154"/>
                <a:gd name="T29" fmla="*/ 0 h 472"/>
                <a:gd name="T30" fmla="*/ 1 w 154"/>
                <a:gd name="T31" fmla="*/ 0 h 472"/>
                <a:gd name="T32" fmla="*/ 1 w 154"/>
                <a:gd name="T33" fmla="*/ 0 h 472"/>
                <a:gd name="T34" fmla="*/ 1 w 154"/>
                <a:gd name="T35" fmla="*/ 0 h 472"/>
                <a:gd name="T36" fmla="*/ 1 w 154"/>
                <a:gd name="T37" fmla="*/ 0 h 472"/>
                <a:gd name="T38" fmla="*/ 1 w 154"/>
                <a:gd name="T39" fmla="*/ 0 h 47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4"/>
                <a:gd name="T61" fmla="*/ 0 h 472"/>
                <a:gd name="T62" fmla="*/ 154 w 154"/>
                <a:gd name="T63" fmla="*/ 472 h 47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99" name="Freeform 201"/>
            <p:cNvSpPr>
              <a:spLocks/>
            </p:cNvSpPr>
            <p:nvPr/>
          </p:nvSpPr>
          <p:spPr bwMode="auto">
            <a:xfrm>
              <a:off x="2154" y="2944"/>
              <a:ext cx="90" cy="41"/>
            </a:xfrm>
            <a:custGeom>
              <a:avLst/>
              <a:gdLst>
                <a:gd name="T0" fmla="*/ 0 w 163"/>
                <a:gd name="T1" fmla="*/ 0 h 88"/>
                <a:gd name="T2" fmla="*/ 1 w 163"/>
                <a:gd name="T3" fmla="*/ 0 h 88"/>
                <a:gd name="T4" fmla="*/ 1 w 163"/>
                <a:gd name="T5" fmla="*/ 0 h 88"/>
                <a:gd name="T6" fmla="*/ 1 w 163"/>
                <a:gd name="T7" fmla="*/ 0 h 88"/>
                <a:gd name="T8" fmla="*/ 1 w 163"/>
                <a:gd name="T9" fmla="*/ 0 h 88"/>
                <a:gd name="T10" fmla="*/ 1 w 163"/>
                <a:gd name="T11" fmla="*/ 0 h 88"/>
                <a:gd name="T12" fmla="*/ 1 w 163"/>
                <a:gd name="T13" fmla="*/ 0 h 88"/>
                <a:gd name="T14" fmla="*/ 1 w 163"/>
                <a:gd name="T15" fmla="*/ 0 h 88"/>
                <a:gd name="T16" fmla="*/ 1 w 163"/>
                <a:gd name="T17" fmla="*/ 0 h 88"/>
                <a:gd name="T18" fmla="*/ 1 w 163"/>
                <a:gd name="T19" fmla="*/ 0 h 88"/>
                <a:gd name="T20" fmla="*/ 1 w 163"/>
                <a:gd name="T21" fmla="*/ 0 h 88"/>
                <a:gd name="T22" fmla="*/ 1 w 163"/>
                <a:gd name="T23" fmla="*/ 0 h 88"/>
                <a:gd name="T24" fmla="*/ 1 w 163"/>
                <a:gd name="T25" fmla="*/ 0 h 88"/>
                <a:gd name="T26" fmla="*/ 1 w 163"/>
                <a:gd name="T27" fmla="*/ 0 h 88"/>
                <a:gd name="T28" fmla="*/ 1 w 163"/>
                <a:gd name="T29" fmla="*/ 0 h 88"/>
                <a:gd name="T30" fmla="*/ 1 w 163"/>
                <a:gd name="T31" fmla="*/ 0 h 8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3"/>
                <a:gd name="T49" fmla="*/ 0 h 88"/>
                <a:gd name="T50" fmla="*/ 163 w 163"/>
                <a:gd name="T51" fmla="*/ 88 h 8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00" name="Freeform 202"/>
            <p:cNvSpPr>
              <a:spLocks/>
            </p:cNvSpPr>
            <p:nvPr/>
          </p:nvSpPr>
          <p:spPr bwMode="auto">
            <a:xfrm>
              <a:off x="2074" y="2739"/>
              <a:ext cx="21" cy="69"/>
            </a:xfrm>
            <a:custGeom>
              <a:avLst/>
              <a:gdLst>
                <a:gd name="T0" fmla="*/ 1 w 39"/>
                <a:gd name="T1" fmla="*/ 0 h 150"/>
                <a:gd name="T2" fmla="*/ 1 w 39"/>
                <a:gd name="T3" fmla="*/ 0 h 150"/>
                <a:gd name="T4" fmla="*/ 1 w 39"/>
                <a:gd name="T5" fmla="*/ 0 h 150"/>
                <a:gd name="T6" fmla="*/ 1 w 39"/>
                <a:gd name="T7" fmla="*/ 0 h 150"/>
                <a:gd name="T8" fmla="*/ 1 w 39"/>
                <a:gd name="T9" fmla="*/ 0 h 150"/>
                <a:gd name="T10" fmla="*/ 1 w 39"/>
                <a:gd name="T11" fmla="*/ 0 h 150"/>
                <a:gd name="T12" fmla="*/ 1 w 39"/>
                <a:gd name="T13" fmla="*/ 0 h 150"/>
                <a:gd name="T14" fmla="*/ 1 w 39"/>
                <a:gd name="T15" fmla="*/ 0 h 150"/>
                <a:gd name="T16" fmla="*/ 1 w 39"/>
                <a:gd name="T17" fmla="*/ 0 h 150"/>
                <a:gd name="T18" fmla="*/ 1 w 39"/>
                <a:gd name="T19" fmla="*/ 0 h 150"/>
                <a:gd name="T20" fmla="*/ 1 w 39"/>
                <a:gd name="T21" fmla="*/ 0 h 150"/>
                <a:gd name="T22" fmla="*/ 1 w 39"/>
                <a:gd name="T23" fmla="*/ 0 h 150"/>
                <a:gd name="T24" fmla="*/ 1 w 39"/>
                <a:gd name="T25" fmla="*/ 0 h 150"/>
                <a:gd name="T26" fmla="*/ 0 w 39"/>
                <a:gd name="T27" fmla="*/ 0 h 150"/>
                <a:gd name="T28" fmla="*/ 0 w 39"/>
                <a:gd name="T29" fmla="*/ 0 h 150"/>
                <a:gd name="T30" fmla="*/ 1 w 39"/>
                <a:gd name="T31" fmla="*/ 0 h 150"/>
                <a:gd name="T32" fmla="*/ 1 w 39"/>
                <a:gd name="T33" fmla="*/ 0 h 15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9"/>
                <a:gd name="T52" fmla="*/ 0 h 150"/>
                <a:gd name="T53" fmla="*/ 39 w 39"/>
                <a:gd name="T54" fmla="*/ 150 h 15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01" name="Freeform 203"/>
            <p:cNvSpPr>
              <a:spLocks/>
            </p:cNvSpPr>
            <p:nvPr/>
          </p:nvSpPr>
          <p:spPr bwMode="auto">
            <a:xfrm>
              <a:off x="2082" y="2725"/>
              <a:ext cx="13" cy="14"/>
            </a:xfrm>
            <a:custGeom>
              <a:avLst/>
              <a:gdLst>
                <a:gd name="T0" fmla="*/ 1 w 25"/>
                <a:gd name="T1" fmla="*/ 0 h 29"/>
                <a:gd name="T2" fmla="*/ 1 w 25"/>
                <a:gd name="T3" fmla="*/ 0 h 29"/>
                <a:gd name="T4" fmla="*/ 1 w 25"/>
                <a:gd name="T5" fmla="*/ 0 h 29"/>
                <a:gd name="T6" fmla="*/ 1 w 25"/>
                <a:gd name="T7" fmla="*/ 0 h 29"/>
                <a:gd name="T8" fmla="*/ 0 w 25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9"/>
                <a:gd name="T17" fmla="*/ 25 w 25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02" name="Freeform 204"/>
            <p:cNvSpPr>
              <a:spLocks/>
            </p:cNvSpPr>
            <p:nvPr/>
          </p:nvSpPr>
          <p:spPr bwMode="auto">
            <a:xfrm>
              <a:off x="2240" y="2765"/>
              <a:ext cx="54" cy="80"/>
            </a:xfrm>
            <a:custGeom>
              <a:avLst/>
              <a:gdLst>
                <a:gd name="T0" fmla="*/ 1 w 96"/>
                <a:gd name="T1" fmla="*/ 0 h 174"/>
                <a:gd name="T2" fmla="*/ 1 w 96"/>
                <a:gd name="T3" fmla="*/ 0 h 174"/>
                <a:gd name="T4" fmla="*/ 1 w 96"/>
                <a:gd name="T5" fmla="*/ 0 h 174"/>
                <a:gd name="T6" fmla="*/ 1 w 96"/>
                <a:gd name="T7" fmla="*/ 0 h 174"/>
                <a:gd name="T8" fmla="*/ 1 w 96"/>
                <a:gd name="T9" fmla="*/ 0 h 174"/>
                <a:gd name="T10" fmla="*/ 1 w 96"/>
                <a:gd name="T11" fmla="*/ 0 h 174"/>
                <a:gd name="T12" fmla="*/ 1 w 96"/>
                <a:gd name="T13" fmla="*/ 0 h 174"/>
                <a:gd name="T14" fmla="*/ 0 w 96"/>
                <a:gd name="T15" fmla="*/ 0 h 1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6"/>
                <a:gd name="T25" fmla="*/ 0 h 174"/>
                <a:gd name="T26" fmla="*/ 96 w 96"/>
                <a:gd name="T27" fmla="*/ 174 h 1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03" name="Freeform 205"/>
            <p:cNvSpPr>
              <a:spLocks/>
            </p:cNvSpPr>
            <p:nvPr/>
          </p:nvSpPr>
          <p:spPr bwMode="auto">
            <a:xfrm>
              <a:off x="2136" y="2781"/>
              <a:ext cx="49" cy="26"/>
            </a:xfrm>
            <a:custGeom>
              <a:avLst/>
              <a:gdLst>
                <a:gd name="T0" fmla="*/ 1 w 90"/>
                <a:gd name="T1" fmla="*/ 0 h 54"/>
                <a:gd name="T2" fmla="*/ 1 w 90"/>
                <a:gd name="T3" fmla="*/ 0 h 54"/>
                <a:gd name="T4" fmla="*/ 1 w 90"/>
                <a:gd name="T5" fmla="*/ 0 h 54"/>
                <a:gd name="T6" fmla="*/ 0 w 90"/>
                <a:gd name="T7" fmla="*/ 0 h 54"/>
                <a:gd name="T8" fmla="*/ 1 w 90"/>
                <a:gd name="T9" fmla="*/ 0 h 54"/>
                <a:gd name="T10" fmla="*/ 1 w 90"/>
                <a:gd name="T11" fmla="*/ 0 h 54"/>
                <a:gd name="T12" fmla="*/ 1 w 90"/>
                <a:gd name="T13" fmla="*/ 0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"/>
                <a:gd name="T22" fmla="*/ 0 h 54"/>
                <a:gd name="T23" fmla="*/ 90 w 90"/>
                <a:gd name="T24" fmla="*/ 54 h 5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04" name="Freeform 206"/>
            <p:cNvSpPr>
              <a:spLocks/>
            </p:cNvSpPr>
            <p:nvPr/>
          </p:nvSpPr>
          <p:spPr bwMode="auto">
            <a:xfrm>
              <a:off x="2185" y="2776"/>
              <a:ext cx="24" cy="21"/>
            </a:xfrm>
            <a:custGeom>
              <a:avLst/>
              <a:gdLst>
                <a:gd name="T0" fmla="*/ 1 w 44"/>
                <a:gd name="T1" fmla="*/ 0 h 46"/>
                <a:gd name="T2" fmla="*/ 1 w 44"/>
                <a:gd name="T3" fmla="*/ 0 h 46"/>
                <a:gd name="T4" fmla="*/ 1 w 44"/>
                <a:gd name="T5" fmla="*/ 0 h 46"/>
                <a:gd name="T6" fmla="*/ 1 w 44"/>
                <a:gd name="T7" fmla="*/ 0 h 46"/>
                <a:gd name="T8" fmla="*/ 0 w 44"/>
                <a:gd name="T9" fmla="*/ 0 h 46"/>
                <a:gd name="T10" fmla="*/ 1 w 44"/>
                <a:gd name="T11" fmla="*/ 0 h 46"/>
                <a:gd name="T12" fmla="*/ 0 w 44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46"/>
                <a:gd name="T23" fmla="*/ 44 w 44"/>
                <a:gd name="T24" fmla="*/ 46 h 4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05" name="Freeform 207"/>
            <p:cNvSpPr>
              <a:spLocks/>
            </p:cNvSpPr>
            <p:nvPr/>
          </p:nvSpPr>
          <p:spPr bwMode="auto">
            <a:xfrm>
              <a:off x="1765" y="2739"/>
              <a:ext cx="160" cy="60"/>
            </a:xfrm>
            <a:custGeom>
              <a:avLst/>
              <a:gdLst>
                <a:gd name="T0" fmla="*/ 1 w 290"/>
                <a:gd name="T1" fmla="*/ 0 h 129"/>
                <a:gd name="T2" fmla="*/ 1 w 290"/>
                <a:gd name="T3" fmla="*/ 0 h 129"/>
                <a:gd name="T4" fmla="*/ 1 w 290"/>
                <a:gd name="T5" fmla="*/ 0 h 129"/>
                <a:gd name="T6" fmla="*/ 1 w 290"/>
                <a:gd name="T7" fmla="*/ 0 h 129"/>
                <a:gd name="T8" fmla="*/ 1 w 290"/>
                <a:gd name="T9" fmla="*/ 0 h 129"/>
                <a:gd name="T10" fmla="*/ 1 w 290"/>
                <a:gd name="T11" fmla="*/ 0 h 129"/>
                <a:gd name="T12" fmla="*/ 1 w 290"/>
                <a:gd name="T13" fmla="*/ 0 h 129"/>
                <a:gd name="T14" fmla="*/ 1 w 290"/>
                <a:gd name="T15" fmla="*/ 0 h 129"/>
                <a:gd name="T16" fmla="*/ 1 w 290"/>
                <a:gd name="T17" fmla="*/ 0 h 129"/>
                <a:gd name="T18" fmla="*/ 1 w 290"/>
                <a:gd name="T19" fmla="*/ 0 h 129"/>
                <a:gd name="T20" fmla="*/ 1 w 290"/>
                <a:gd name="T21" fmla="*/ 0 h 129"/>
                <a:gd name="T22" fmla="*/ 1 w 290"/>
                <a:gd name="T23" fmla="*/ 0 h 129"/>
                <a:gd name="T24" fmla="*/ 1 w 290"/>
                <a:gd name="T25" fmla="*/ 0 h 129"/>
                <a:gd name="T26" fmla="*/ 1 w 290"/>
                <a:gd name="T27" fmla="*/ 0 h 129"/>
                <a:gd name="T28" fmla="*/ 1 w 290"/>
                <a:gd name="T29" fmla="*/ 0 h 129"/>
                <a:gd name="T30" fmla="*/ 1 w 290"/>
                <a:gd name="T31" fmla="*/ 0 h 129"/>
                <a:gd name="T32" fmla="*/ 1 w 290"/>
                <a:gd name="T33" fmla="*/ 0 h 129"/>
                <a:gd name="T34" fmla="*/ 1 w 290"/>
                <a:gd name="T35" fmla="*/ 0 h 129"/>
                <a:gd name="T36" fmla="*/ 1 w 290"/>
                <a:gd name="T37" fmla="*/ 0 h 129"/>
                <a:gd name="T38" fmla="*/ 1 w 290"/>
                <a:gd name="T39" fmla="*/ 0 h 129"/>
                <a:gd name="T40" fmla="*/ 1 w 290"/>
                <a:gd name="T41" fmla="*/ 0 h 129"/>
                <a:gd name="T42" fmla="*/ 0 w 290"/>
                <a:gd name="T43" fmla="*/ 0 h 129"/>
                <a:gd name="T44" fmla="*/ 0 w 290"/>
                <a:gd name="T45" fmla="*/ 0 h 12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90"/>
                <a:gd name="T70" fmla="*/ 0 h 129"/>
                <a:gd name="T71" fmla="*/ 290 w 290"/>
                <a:gd name="T72" fmla="*/ 129 h 12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06" name="Freeform 208"/>
            <p:cNvSpPr>
              <a:spLocks/>
            </p:cNvSpPr>
            <p:nvPr/>
          </p:nvSpPr>
          <p:spPr bwMode="auto">
            <a:xfrm>
              <a:off x="1761" y="2714"/>
              <a:ext cx="4" cy="25"/>
            </a:xfrm>
            <a:custGeom>
              <a:avLst/>
              <a:gdLst>
                <a:gd name="T0" fmla="*/ 1 w 6"/>
                <a:gd name="T1" fmla="*/ 0 h 57"/>
                <a:gd name="T2" fmla="*/ 1 w 6"/>
                <a:gd name="T3" fmla="*/ 0 h 57"/>
                <a:gd name="T4" fmla="*/ 0 w 6"/>
                <a:gd name="T5" fmla="*/ 0 h 57"/>
                <a:gd name="T6" fmla="*/ 1 w 6"/>
                <a:gd name="T7" fmla="*/ 0 h 57"/>
                <a:gd name="T8" fmla="*/ 1 w 6"/>
                <a:gd name="T9" fmla="*/ 0 h 57"/>
                <a:gd name="T10" fmla="*/ 1 w 6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"/>
                <a:gd name="T19" fmla="*/ 0 h 57"/>
                <a:gd name="T20" fmla="*/ 6 w 6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07" name="Freeform 209"/>
            <p:cNvSpPr>
              <a:spLocks/>
            </p:cNvSpPr>
            <p:nvPr/>
          </p:nvSpPr>
          <p:spPr bwMode="auto">
            <a:xfrm>
              <a:off x="1725" y="2739"/>
              <a:ext cx="57" cy="169"/>
            </a:xfrm>
            <a:custGeom>
              <a:avLst/>
              <a:gdLst>
                <a:gd name="T0" fmla="*/ 0 w 104"/>
                <a:gd name="T1" fmla="*/ 0 h 367"/>
                <a:gd name="T2" fmla="*/ 1 w 104"/>
                <a:gd name="T3" fmla="*/ 0 h 367"/>
                <a:gd name="T4" fmla="*/ 1 w 104"/>
                <a:gd name="T5" fmla="*/ 0 h 367"/>
                <a:gd name="T6" fmla="*/ 1 w 104"/>
                <a:gd name="T7" fmla="*/ 0 h 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367"/>
                <a:gd name="T14" fmla="*/ 104 w 104"/>
                <a:gd name="T15" fmla="*/ 367 h 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08" name="Freeform 210"/>
            <p:cNvSpPr>
              <a:spLocks/>
            </p:cNvSpPr>
            <p:nvPr/>
          </p:nvSpPr>
          <p:spPr bwMode="auto">
            <a:xfrm>
              <a:off x="1591" y="2763"/>
              <a:ext cx="31" cy="59"/>
            </a:xfrm>
            <a:custGeom>
              <a:avLst/>
              <a:gdLst>
                <a:gd name="T0" fmla="*/ 1 w 56"/>
                <a:gd name="T1" fmla="*/ 0 h 127"/>
                <a:gd name="T2" fmla="*/ 1 w 56"/>
                <a:gd name="T3" fmla="*/ 0 h 127"/>
                <a:gd name="T4" fmla="*/ 1 w 56"/>
                <a:gd name="T5" fmla="*/ 0 h 127"/>
                <a:gd name="T6" fmla="*/ 0 w 56"/>
                <a:gd name="T7" fmla="*/ 0 h 1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27"/>
                <a:gd name="T14" fmla="*/ 56 w 56"/>
                <a:gd name="T15" fmla="*/ 127 h 1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09" name="Line 211"/>
            <p:cNvSpPr>
              <a:spLocks noChangeShapeType="1"/>
            </p:cNvSpPr>
            <p:nvPr/>
          </p:nvSpPr>
          <p:spPr bwMode="auto">
            <a:xfrm flipH="1">
              <a:off x="1997" y="2851"/>
              <a:ext cx="96" cy="2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10" name="Line 212"/>
            <p:cNvSpPr>
              <a:spLocks noChangeShapeType="1"/>
            </p:cNvSpPr>
            <p:nvPr/>
          </p:nvSpPr>
          <p:spPr bwMode="auto">
            <a:xfrm flipV="1">
              <a:off x="1733" y="2811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11" name="Line 213"/>
            <p:cNvSpPr>
              <a:spLocks noChangeShapeType="1"/>
            </p:cNvSpPr>
            <p:nvPr/>
          </p:nvSpPr>
          <p:spPr bwMode="auto">
            <a:xfrm>
              <a:off x="1733" y="2811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12" name="Line 214"/>
            <p:cNvSpPr>
              <a:spLocks noChangeShapeType="1"/>
            </p:cNvSpPr>
            <p:nvPr/>
          </p:nvSpPr>
          <p:spPr bwMode="auto">
            <a:xfrm>
              <a:off x="1737" y="2811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13" name="Line 215"/>
            <p:cNvSpPr>
              <a:spLocks noChangeShapeType="1"/>
            </p:cNvSpPr>
            <p:nvPr/>
          </p:nvSpPr>
          <p:spPr bwMode="auto">
            <a:xfrm flipH="1">
              <a:off x="1733" y="2814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14" name="Freeform 216"/>
            <p:cNvSpPr>
              <a:spLocks/>
            </p:cNvSpPr>
            <p:nvPr/>
          </p:nvSpPr>
          <p:spPr bwMode="auto">
            <a:xfrm>
              <a:off x="2257" y="2956"/>
              <a:ext cx="104" cy="101"/>
            </a:xfrm>
            <a:custGeom>
              <a:avLst/>
              <a:gdLst>
                <a:gd name="T0" fmla="*/ 0 w 188"/>
                <a:gd name="T1" fmla="*/ 0 h 221"/>
                <a:gd name="T2" fmla="*/ 1 w 188"/>
                <a:gd name="T3" fmla="*/ 0 h 221"/>
                <a:gd name="T4" fmla="*/ 1 w 188"/>
                <a:gd name="T5" fmla="*/ 0 h 221"/>
                <a:gd name="T6" fmla="*/ 1 w 188"/>
                <a:gd name="T7" fmla="*/ 0 h 221"/>
                <a:gd name="T8" fmla="*/ 1 w 188"/>
                <a:gd name="T9" fmla="*/ 0 h 221"/>
                <a:gd name="T10" fmla="*/ 1 w 188"/>
                <a:gd name="T11" fmla="*/ 0 h 221"/>
                <a:gd name="T12" fmla="*/ 1 w 188"/>
                <a:gd name="T13" fmla="*/ 0 h 221"/>
                <a:gd name="T14" fmla="*/ 1 w 188"/>
                <a:gd name="T15" fmla="*/ 0 h 221"/>
                <a:gd name="T16" fmla="*/ 1 w 188"/>
                <a:gd name="T17" fmla="*/ 0 h 2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8"/>
                <a:gd name="T28" fmla="*/ 0 h 221"/>
                <a:gd name="T29" fmla="*/ 188 w 188"/>
                <a:gd name="T30" fmla="*/ 221 h 2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15" name="Freeform 217"/>
            <p:cNvSpPr>
              <a:spLocks/>
            </p:cNvSpPr>
            <p:nvPr/>
          </p:nvSpPr>
          <p:spPr bwMode="auto">
            <a:xfrm>
              <a:off x="2257" y="2879"/>
              <a:ext cx="48" cy="77"/>
            </a:xfrm>
            <a:custGeom>
              <a:avLst/>
              <a:gdLst>
                <a:gd name="T0" fmla="*/ 0 w 85"/>
                <a:gd name="T1" fmla="*/ 0 h 165"/>
                <a:gd name="T2" fmla="*/ 1 w 85"/>
                <a:gd name="T3" fmla="*/ 0 h 165"/>
                <a:gd name="T4" fmla="*/ 1 w 85"/>
                <a:gd name="T5" fmla="*/ 0 h 165"/>
                <a:gd name="T6" fmla="*/ 1 w 85"/>
                <a:gd name="T7" fmla="*/ 0 h 1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5"/>
                <a:gd name="T13" fmla="*/ 0 h 165"/>
                <a:gd name="T14" fmla="*/ 85 w 85"/>
                <a:gd name="T15" fmla="*/ 165 h 1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16" name="Freeform 218"/>
            <p:cNvSpPr>
              <a:spLocks/>
            </p:cNvSpPr>
            <p:nvPr/>
          </p:nvSpPr>
          <p:spPr bwMode="auto">
            <a:xfrm>
              <a:off x="2294" y="2845"/>
              <a:ext cx="11" cy="34"/>
            </a:xfrm>
            <a:custGeom>
              <a:avLst/>
              <a:gdLst>
                <a:gd name="T0" fmla="*/ 1 w 21"/>
                <a:gd name="T1" fmla="*/ 0 h 73"/>
                <a:gd name="T2" fmla="*/ 0 w 21"/>
                <a:gd name="T3" fmla="*/ 0 h 73"/>
                <a:gd name="T4" fmla="*/ 0 w 21"/>
                <a:gd name="T5" fmla="*/ 0 h 73"/>
                <a:gd name="T6" fmla="*/ 0 60000 65536"/>
                <a:gd name="T7" fmla="*/ 0 60000 65536"/>
                <a:gd name="T8" fmla="*/ 0 60000 65536"/>
                <a:gd name="T9" fmla="*/ 0 w 21"/>
                <a:gd name="T10" fmla="*/ 0 h 73"/>
                <a:gd name="T11" fmla="*/ 21 w 21"/>
                <a:gd name="T12" fmla="*/ 73 h 7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17" name="Freeform 219"/>
            <p:cNvSpPr>
              <a:spLocks/>
            </p:cNvSpPr>
            <p:nvPr/>
          </p:nvSpPr>
          <p:spPr bwMode="auto">
            <a:xfrm>
              <a:off x="2201" y="2854"/>
              <a:ext cx="17" cy="10"/>
            </a:xfrm>
            <a:custGeom>
              <a:avLst/>
              <a:gdLst>
                <a:gd name="T0" fmla="*/ 0 w 30"/>
                <a:gd name="T1" fmla="*/ 0 h 23"/>
                <a:gd name="T2" fmla="*/ 1 w 30"/>
                <a:gd name="T3" fmla="*/ 0 h 23"/>
                <a:gd name="T4" fmla="*/ 1 w 30"/>
                <a:gd name="T5" fmla="*/ 0 h 23"/>
                <a:gd name="T6" fmla="*/ 1 w 30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23"/>
                <a:gd name="T14" fmla="*/ 30 w 30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18" name="Freeform 220"/>
            <p:cNvSpPr>
              <a:spLocks/>
            </p:cNvSpPr>
            <p:nvPr/>
          </p:nvSpPr>
          <p:spPr bwMode="auto">
            <a:xfrm>
              <a:off x="2218" y="2859"/>
              <a:ext cx="87" cy="23"/>
            </a:xfrm>
            <a:custGeom>
              <a:avLst/>
              <a:gdLst>
                <a:gd name="T0" fmla="*/ 0 w 158"/>
                <a:gd name="T1" fmla="*/ 0 h 52"/>
                <a:gd name="T2" fmla="*/ 1 w 158"/>
                <a:gd name="T3" fmla="*/ 0 h 52"/>
                <a:gd name="T4" fmla="*/ 1 w 158"/>
                <a:gd name="T5" fmla="*/ 0 h 52"/>
                <a:gd name="T6" fmla="*/ 1 w 158"/>
                <a:gd name="T7" fmla="*/ 0 h 52"/>
                <a:gd name="T8" fmla="*/ 1 w 158"/>
                <a:gd name="T9" fmla="*/ 0 h 52"/>
                <a:gd name="T10" fmla="*/ 1 w 158"/>
                <a:gd name="T11" fmla="*/ 0 h 52"/>
                <a:gd name="T12" fmla="*/ 1 w 158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8"/>
                <a:gd name="T22" fmla="*/ 0 h 52"/>
                <a:gd name="T23" fmla="*/ 158 w 158"/>
                <a:gd name="T24" fmla="*/ 52 h 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19" name="Freeform 221"/>
            <p:cNvSpPr>
              <a:spLocks/>
            </p:cNvSpPr>
            <p:nvPr/>
          </p:nvSpPr>
          <p:spPr bwMode="auto">
            <a:xfrm>
              <a:off x="2164" y="2917"/>
              <a:ext cx="69" cy="31"/>
            </a:xfrm>
            <a:custGeom>
              <a:avLst/>
              <a:gdLst>
                <a:gd name="T0" fmla="*/ 1 w 127"/>
                <a:gd name="T1" fmla="*/ 0 h 63"/>
                <a:gd name="T2" fmla="*/ 1 w 127"/>
                <a:gd name="T3" fmla="*/ 0 h 63"/>
                <a:gd name="T4" fmla="*/ 1 w 127"/>
                <a:gd name="T5" fmla="*/ 0 h 63"/>
                <a:gd name="T6" fmla="*/ 1 w 127"/>
                <a:gd name="T7" fmla="*/ 0 h 63"/>
                <a:gd name="T8" fmla="*/ 1 w 127"/>
                <a:gd name="T9" fmla="*/ 0 h 63"/>
                <a:gd name="T10" fmla="*/ 1 w 127"/>
                <a:gd name="T11" fmla="*/ 0 h 63"/>
                <a:gd name="T12" fmla="*/ 1 w 127"/>
                <a:gd name="T13" fmla="*/ 0 h 63"/>
                <a:gd name="T14" fmla="*/ 0 w 127"/>
                <a:gd name="T15" fmla="*/ 0 h 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63"/>
                <a:gd name="T26" fmla="*/ 127 w 127"/>
                <a:gd name="T27" fmla="*/ 63 h 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20" name="Freeform 222"/>
            <p:cNvSpPr>
              <a:spLocks/>
            </p:cNvSpPr>
            <p:nvPr/>
          </p:nvSpPr>
          <p:spPr bwMode="auto">
            <a:xfrm>
              <a:off x="2154" y="2948"/>
              <a:ext cx="10" cy="0"/>
            </a:xfrm>
            <a:custGeom>
              <a:avLst/>
              <a:gdLst>
                <a:gd name="T0" fmla="*/ 0 w 17"/>
                <a:gd name="T1" fmla="*/ 0 h 2"/>
                <a:gd name="T2" fmla="*/ 1 w 17"/>
                <a:gd name="T3" fmla="*/ 0 h 2"/>
                <a:gd name="T4" fmla="*/ 1 w 17"/>
                <a:gd name="T5" fmla="*/ 0 h 2"/>
                <a:gd name="T6" fmla="*/ 1 w 17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2"/>
                <a:gd name="T14" fmla="*/ 17 w 17"/>
                <a:gd name="T15" fmla="*/ 0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2">
                  <a:moveTo>
                    <a:pt x="0" y="2"/>
                  </a:moveTo>
                  <a:lnTo>
                    <a:pt x="4" y="2"/>
                  </a:lnTo>
                  <a:lnTo>
                    <a:pt x="17" y="2"/>
                  </a:lnTo>
                  <a:lnTo>
                    <a:pt x="17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21" name="Freeform 223"/>
            <p:cNvSpPr>
              <a:spLocks/>
            </p:cNvSpPr>
            <p:nvPr/>
          </p:nvSpPr>
          <p:spPr bwMode="auto">
            <a:xfrm>
              <a:off x="2119" y="2948"/>
              <a:ext cx="35" cy="24"/>
            </a:xfrm>
            <a:custGeom>
              <a:avLst/>
              <a:gdLst>
                <a:gd name="T0" fmla="*/ 1 w 63"/>
                <a:gd name="T1" fmla="*/ 0 h 54"/>
                <a:gd name="T2" fmla="*/ 1 w 63"/>
                <a:gd name="T3" fmla="*/ 0 h 54"/>
                <a:gd name="T4" fmla="*/ 1 w 63"/>
                <a:gd name="T5" fmla="*/ 0 h 54"/>
                <a:gd name="T6" fmla="*/ 1 w 63"/>
                <a:gd name="T7" fmla="*/ 0 h 54"/>
                <a:gd name="T8" fmla="*/ 1 w 63"/>
                <a:gd name="T9" fmla="*/ 0 h 54"/>
                <a:gd name="T10" fmla="*/ 1 w 63"/>
                <a:gd name="T11" fmla="*/ 0 h 54"/>
                <a:gd name="T12" fmla="*/ 1 w 63"/>
                <a:gd name="T13" fmla="*/ 0 h 54"/>
                <a:gd name="T14" fmla="*/ 1 w 63"/>
                <a:gd name="T15" fmla="*/ 0 h 54"/>
                <a:gd name="T16" fmla="*/ 1 w 63"/>
                <a:gd name="T17" fmla="*/ 0 h 54"/>
                <a:gd name="T18" fmla="*/ 1 w 63"/>
                <a:gd name="T19" fmla="*/ 0 h 54"/>
                <a:gd name="T20" fmla="*/ 0 w 63"/>
                <a:gd name="T21" fmla="*/ 0 h 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3"/>
                <a:gd name="T34" fmla="*/ 0 h 54"/>
                <a:gd name="T35" fmla="*/ 63 w 63"/>
                <a:gd name="T36" fmla="*/ 54 h 5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3" h="54">
                  <a:moveTo>
                    <a:pt x="63" y="2"/>
                  </a:moveTo>
                  <a:lnTo>
                    <a:pt x="59" y="0"/>
                  </a:lnTo>
                  <a:lnTo>
                    <a:pt x="50" y="2"/>
                  </a:lnTo>
                  <a:lnTo>
                    <a:pt x="38" y="10"/>
                  </a:lnTo>
                  <a:lnTo>
                    <a:pt x="25" y="10"/>
                  </a:lnTo>
                  <a:lnTo>
                    <a:pt x="19" y="10"/>
                  </a:lnTo>
                  <a:lnTo>
                    <a:pt x="13" y="14"/>
                  </a:lnTo>
                  <a:lnTo>
                    <a:pt x="13" y="19"/>
                  </a:lnTo>
                  <a:lnTo>
                    <a:pt x="15" y="33"/>
                  </a:lnTo>
                  <a:lnTo>
                    <a:pt x="11" y="40"/>
                  </a:lnTo>
                  <a:lnTo>
                    <a:pt x="0" y="5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22" name="Freeform 224"/>
            <p:cNvSpPr>
              <a:spLocks/>
            </p:cNvSpPr>
            <p:nvPr/>
          </p:nvSpPr>
          <p:spPr bwMode="auto">
            <a:xfrm>
              <a:off x="2244" y="2944"/>
              <a:ext cx="13" cy="12"/>
            </a:xfrm>
            <a:custGeom>
              <a:avLst/>
              <a:gdLst>
                <a:gd name="T0" fmla="*/ 0 w 25"/>
                <a:gd name="T1" fmla="*/ 0 h 26"/>
                <a:gd name="T2" fmla="*/ 1 w 25"/>
                <a:gd name="T3" fmla="*/ 0 h 26"/>
                <a:gd name="T4" fmla="*/ 1 w 25"/>
                <a:gd name="T5" fmla="*/ 0 h 26"/>
                <a:gd name="T6" fmla="*/ 1 w 25"/>
                <a:gd name="T7" fmla="*/ 0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"/>
                <a:gd name="T13" fmla="*/ 0 h 26"/>
                <a:gd name="T14" fmla="*/ 25 w 25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23" name="Freeform 225"/>
            <p:cNvSpPr>
              <a:spLocks/>
            </p:cNvSpPr>
            <p:nvPr/>
          </p:nvSpPr>
          <p:spPr bwMode="auto">
            <a:xfrm>
              <a:off x="2233" y="2917"/>
              <a:ext cx="11" cy="27"/>
            </a:xfrm>
            <a:custGeom>
              <a:avLst/>
              <a:gdLst>
                <a:gd name="T0" fmla="*/ 0 w 19"/>
                <a:gd name="T1" fmla="*/ 0 h 54"/>
                <a:gd name="T2" fmla="*/ 1 w 19"/>
                <a:gd name="T3" fmla="*/ 1 h 54"/>
                <a:gd name="T4" fmla="*/ 1 w 19"/>
                <a:gd name="T5" fmla="*/ 1 h 54"/>
                <a:gd name="T6" fmla="*/ 1 w 19"/>
                <a:gd name="T7" fmla="*/ 1 h 54"/>
                <a:gd name="T8" fmla="*/ 1 w 19"/>
                <a:gd name="T9" fmla="*/ 1 h 54"/>
                <a:gd name="T10" fmla="*/ 1 w 19"/>
                <a:gd name="T11" fmla="*/ 1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4"/>
                <a:gd name="T20" fmla="*/ 19 w 19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24" name="Freeform 226"/>
            <p:cNvSpPr>
              <a:spLocks/>
            </p:cNvSpPr>
            <p:nvPr/>
          </p:nvSpPr>
          <p:spPr bwMode="auto">
            <a:xfrm>
              <a:off x="2204" y="2864"/>
              <a:ext cx="29" cy="53"/>
            </a:xfrm>
            <a:custGeom>
              <a:avLst/>
              <a:gdLst>
                <a:gd name="T0" fmla="*/ 1 w 54"/>
                <a:gd name="T1" fmla="*/ 0 h 117"/>
                <a:gd name="T2" fmla="*/ 1 w 54"/>
                <a:gd name="T3" fmla="*/ 0 h 117"/>
                <a:gd name="T4" fmla="*/ 1 w 54"/>
                <a:gd name="T5" fmla="*/ 0 h 117"/>
                <a:gd name="T6" fmla="*/ 0 w 54"/>
                <a:gd name="T7" fmla="*/ 0 h 117"/>
                <a:gd name="T8" fmla="*/ 1 w 54"/>
                <a:gd name="T9" fmla="*/ 0 h 117"/>
                <a:gd name="T10" fmla="*/ 1 w 54"/>
                <a:gd name="T11" fmla="*/ 0 h 117"/>
                <a:gd name="T12" fmla="*/ 1 w 54"/>
                <a:gd name="T13" fmla="*/ 0 h 117"/>
                <a:gd name="T14" fmla="*/ 1 w 54"/>
                <a:gd name="T15" fmla="*/ 0 h 117"/>
                <a:gd name="T16" fmla="*/ 1 w 54"/>
                <a:gd name="T17" fmla="*/ 0 h 117"/>
                <a:gd name="T18" fmla="*/ 1 w 54"/>
                <a:gd name="T19" fmla="*/ 0 h 117"/>
                <a:gd name="T20" fmla="*/ 1 w 54"/>
                <a:gd name="T21" fmla="*/ 0 h 117"/>
                <a:gd name="T22" fmla="*/ 1 w 54"/>
                <a:gd name="T23" fmla="*/ 0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4"/>
                <a:gd name="T37" fmla="*/ 0 h 117"/>
                <a:gd name="T38" fmla="*/ 54 w 54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25" name="Line 227"/>
            <p:cNvSpPr>
              <a:spLocks noChangeShapeType="1"/>
            </p:cNvSpPr>
            <p:nvPr/>
          </p:nvSpPr>
          <p:spPr bwMode="auto">
            <a:xfrm flipV="1">
              <a:off x="2212" y="2996"/>
              <a:ext cx="2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26" name="Line 228"/>
            <p:cNvSpPr>
              <a:spLocks noChangeShapeType="1"/>
            </p:cNvSpPr>
            <p:nvPr/>
          </p:nvSpPr>
          <p:spPr bwMode="auto">
            <a:xfrm>
              <a:off x="2212" y="2996"/>
              <a:ext cx="5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27" name="Line 229"/>
            <p:cNvSpPr>
              <a:spLocks noChangeShapeType="1"/>
            </p:cNvSpPr>
            <p:nvPr/>
          </p:nvSpPr>
          <p:spPr bwMode="auto">
            <a:xfrm>
              <a:off x="2217" y="2996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28" name="Line 230"/>
            <p:cNvSpPr>
              <a:spLocks noChangeShapeType="1"/>
            </p:cNvSpPr>
            <p:nvPr/>
          </p:nvSpPr>
          <p:spPr bwMode="auto">
            <a:xfrm flipH="1">
              <a:off x="2212" y="3001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29" name="Freeform 231"/>
            <p:cNvSpPr>
              <a:spLocks/>
            </p:cNvSpPr>
            <p:nvPr/>
          </p:nvSpPr>
          <p:spPr bwMode="auto">
            <a:xfrm>
              <a:off x="2154" y="2797"/>
              <a:ext cx="31" cy="22"/>
            </a:xfrm>
            <a:custGeom>
              <a:avLst/>
              <a:gdLst>
                <a:gd name="T0" fmla="*/ 0 w 56"/>
                <a:gd name="T1" fmla="*/ 0 h 48"/>
                <a:gd name="T2" fmla="*/ 1 w 56"/>
                <a:gd name="T3" fmla="*/ 0 h 48"/>
                <a:gd name="T4" fmla="*/ 1 w 56"/>
                <a:gd name="T5" fmla="*/ 0 h 48"/>
                <a:gd name="T6" fmla="*/ 1 w 56"/>
                <a:gd name="T7" fmla="*/ 0 h 48"/>
                <a:gd name="T8" fmla="*/ 1 w 56"/>
                <a:gd name="T9" fmla="*/ 0 h 48"/>
                <a:gd name="T10" fmla="*/ 1 w 56"/>
                <a:gd name="T11" fmla="*/ 0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"/>
                <a:gd name="T19" fmla="*/ 0 h 48"/>
                <a:gd name="T20" fmla="*/ 56 w 56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30" name="Freeform 232"/>
            <p:cNvSpPr>
              <a:spLocks/>
            </p:cNvSpPr>
            <p:nvPr/>
          </p:nvSpPr>
          <p:spPr bwMode="auto">
            <a:xfrm>
              <a:off x="2111" y="2818"/>
              <a:ext cx="43" cy="5"/>
            </a:xfrm>
            <a:custGeom>
              <a:avLst/>
              <a:gdLst>
                <a:gd name="T0" fmla="*/ 0 w 78"/>
                <a:gd name="T1" fmla="*/ 0 h 12"/>
                <a:gd name="T2" fmla="*/ 1 w 78"/>
                <a:gd name="T3" fmla="*/ 0 h 12"/>
                <a:gd name="T4" fmla="*/ 1 w 78"/>
                <a:gd name="T5" fmla="*/ 0 h 12"/>
                <a:gd name="T6" fmla="*/ 0 60000 65536"/>
                <a:gd name="T7" fmla="*/ 0 60000 65536"/>
                <a:gd name="T8" fmla="*/ 0 60000 65536"/>
                <a:gd name="T9" fmla="*/ 0 w 78"/>
                <a:gd name="T10" fmla="*/ 0 h 12"/>
                <a:gd name="T11" fmla="*/ 78 w 78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31" name="Freeform 233"/>
            <p:cNvSpPr>
              <a:spLocks/>
            </p:cNvSpPr>
            <p:nvPr/>
          </p:nvSpPr>
          <p:spPr bwMode="auto">
            <a:xfrm>
              <a:off x="2093" y="2808"/>
              <a:ext cx="18" cy="10"/>
            </a:xfrm>
            <a:custGeom>
              <a:avLst/>
              <a:gdLst>
                <a:gd name="T0" fmla="*/ 1 w 35"/>
                <a:gd name="T1" fmla="*/ 0 h 21"/>
                <a:gd name="T2" fmla="*/ 1 w 35"/>
                <a:gd name="T3" fmla="*/ 0 h 21"/>
                <a:gd name="T4" fmla="*/ 0 w 35"/>
                <a:gd name="T5" fmla="*/ 0 h 21"/>
                <a:gd name="T6" fmla="*/ 0 60000 65536"/>
                <a:gd name="T7" fmla="*/ 0 60000 65536"/>
                <a:gd name="T8" fmla="*/ 0 60000 65536"/>
                <a:gd name="T9" fmla="*/ 0 w 35"/>
                <a:gd name="T10" fmla="*/ 0 h 21"/>
                <a:gd name="T11" fmla="*/ 35 w 35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32" name="Freeform 234"/>
            <p:cNvSpPr>
              <a:spLocks/>
            </p:cNvSpPr>
            <p:nvPr/>
          </p:nvSpPr>
          <p:spPr bwMode="auto">
            <a:xfrm>
              <a:off x="2093" y="2851"/>
              <a:ext cx="31" cy="30"/>
            </a:xfrm>
            <a:custGeom>
              <a:avLst/>
              <a:gdLst>
                <a:gd name="T0" fmla="*/ 0 w 56"/>
                <a:gd name="T1" fmla="*/ 0 h 65"/>
                <a:gd name="T2" fmla="*/ 1 w 56"/>
                <a:gd name="T3" fmla="*/ 0 h 65"/>
                <a:gd name="T4" fmla="*/ 1 w 56"/>
                <a:gd name="T5" fmla="*/ 0 h 65"/>
                <a:gd name="T6" fmla="*/ 1 w 56"/>
                <a:gd name="T7" fmla="*/ 0 h 65"/>
                <a:gd name="T8" fmla="*/ 1 w 56"/>
                <a:gd name="T9" fmla="*/ 0 h 65"/>
                <a:gd name="T10" fmla="*/ 1 w 56"/>
                <a:gd name="T11" fmla="*/ 0 h 65"/>
                <a:gd name="T12" fmla="*/ 1 w 56"/>
                <a:gd name="T13" fmla="*/ 0 h 65"/>
                <a:gd name="T14" fmla="*/ 1 w 56"/>
                <a:gd name="T15" fmla="*/ 0 h 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65"/>
                <a:gd name="T26" fmla="*/ 56 w 56"/>
                <a:gd name="T27" fmla="*/ 65 h 6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65">
                  <a:moveTo>
                    <a:pt x="0" y="0"/>
                  </a:moveTo>
                  <a:lnTo>
                    <a:pt x="4" y="4"/>
                  </a:lnTo>
                  <a:lnTo>
                    <a:pt x="6" y="17"/>
                  </a:lnTo>
                  <a:lnTo>
                    <a:pt x="11" y="35"/>
                  </a:lnTo>
                  <a:lnTo>
                    <a:pt x="21" y="48"/>
                  </a:lnTo>
                  <a:lnTo>
                    <a:pt x="36" y="54"/>
                  </a:lnTo>
                  <a:lnTo>
                    <a:pt x="52" y="65"/>
                  </a:lnTo>
                  <a:lnTo>
                    <a:pt x="56" y="63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33" name="Freeform 235"/>
            <p:cNvSpPr>
              <a:spLocks/>
            </p:cNvSpPr>
            <p:nvPr/>
          </p:nvSpPr>
          <p:spPr bwMode="auto">
            <a:xfrm>
              <a:off x="2124" y="2854"/>
              <a:ext cx="77" cy="25"/>
            </a:xfrm>
            <a:custGeom>
              <a:avLst/>
              <a:gdLst>
                <a:gd name="T0" fmla="*/ 1 w 142"/>
                <a:gd name="T1" fmla="*/ 0 h 55"/>
                <a:gd name="T2" fmla="*/ 1 w 142"/>
                <a:gd name="T3" fmla="*/ 0 h 55"/>
                <a:gd name="T4" fmla="*/ 0 w 142"/>
                <a:gd name="T5" fmla="*/ 0 h 55"/>
                <a:gd name="T6" fmla="*/ 0 60000 65536"/>
                <a:gd name="T7" fmla="*/ 0 60000 65536"/>
                <a:gd name="T8" fmla="*/ 0 60000 65536"/>
                <a:gd name="T9" fmla="*/ 0 w 142"/>
                <a:gd name="T10" fmla="*/ 0 h 55"/>
                <a:gd name="T11" fmla="*/ 142 w 142"/>
                <a:gd name="T12" fmla="*/ 55 h 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34" name="Freeform 236"/>
            <p:cNvSpPr>
              <a:spLocks/>
            </p:cNvSpPr>
            <p:nvPr/>
          </p:nvSpPr>
          <p:spPr bwMode="auto">
            <a:xfrm>
              <a:off x="2154" y="2819"/>
              <a:ext cx="47" cy="35"/>
            </a:xfrm>
            <a:custGeom>
              <a:avLst/>
              <a:gdLst>
                <a:gd name="T0" fmla="*/ 0 w 85"/>
                <a:gd name="T1" fmla="*/ 0 h 77"/>
                <a:gd name="T2" fmla="*/ 1 w 85"/>
                <a:gd name="T3" fmla="*/ 0 h 77"/>
                <a:gd name="T4" fmla="*/ 1 w 85"/>
                <a:gd name="T5" fmla="*/ 0 h 77"/>
                <a:gd name="T6" fmla="*/ 0 60000 65536"/>
                <a:gd name="T7" fmla="*/ 0 60000 65536"/>
                <a:gd name="T8" fmla="*/ 0 60000 65536"/>
                <a:gd name="T9" fmla="*/ 0 w 85"/>
                <a:gd name="T10" fmla="*/ 0 h 77"/>
                <a:gd name="T11" fmla="*/ 85 w 85"/>
                <a:gd name="T12" fmla="*/ 77 h 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35" name="Freeform 237"/>
            <p:cNvSpPr>
              <a:spLocks/>
            </p:cNvSpPr>
            <p:nvPr/>
          </p:nvSpPr>
          <p:spPr bwMode="auto">
            <a:xfrm>
              <a:off x="2111" y="2818"/>
              <a:ext cx="13" cy="61"/>
            </a:xfrm>
            <a:custGeom>
              <a:avLst/>
              <a:gdLst>
                <a:gd name="T0" fmla="*/ 1 w 25"/>
                <a:gd name="T1" fmla="*/ 0 h 134"/>
                <a:gd name="T2" fmla="*/ 1 w 25"/>
                <a:gd name="T3" fmla="*/ 0 h 134"/>
                <a:gd name="T4" fmla="*/ 1 w 25"/>
                <a:gd name="T5" fmla="*/ 0 h 134"/>
                <a:gd name="T6" fmla="*/ 1 w 25"/>
                <a:gd name="T7" fmla="*/ 0 h 134"/>
                <a:gd name="T8" fmla="*/ 1 w 25"/>
                <a:gd name="T9" fmla="*/ 0 h 134"/>
                <a:gd name="T10" fmla="*/ 0 w 25"/>
                <a:gd name="T11" fmla="*/ 0 h 134"/>
                <a:gd name="T12" fmla="*/ 1 w 25"/>
                <a:gd name="T13" fmla="*/ 0 h 134"/>
                <a:gd name="T14" fmla="*/ 1 w 25"/>
                <a:gd name="T15" fmla="*/ 0 h 134"/>
                <a:gd name="T16" fmla="*/ 1 w 25"/>
                <a:gd name="T17" fmla="*/ 0 h 134"/>
                <a:gd name="T18" fmla="*/ 1 w 25"/>
                <a:gd name="T19" fmla="*/ 0 h 134"/>
                <a:gd name="T20" fmla="*/ 1 w 25"/>
                <a:gd name="T21" fmla="*/ 0 h 134"/>
                <a:gd name="T22" fmla="*/ 1 w 25"/>
                <a:gd name="T23" fmla="*/ 0 h 134"/>
                <a:gd name="T24" fmla="*/ 1 w 25"/>
                <a:gd name="T25" fmla="*/ 0 h 134"/>
                <a:gd name="T26" fmla="*/ 1 w 25"/>
                <a:gd name="T27" fmla="*/ 0 h 134"/>
                <a:gd name="T28" fmla="*/ 1 w 25"/>
                <a:gd name="T29" fmla="*/ 0 h 13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5"/>
                <a:gd name="T46" fmla="*/ 0 h 134"/>
                <a:gd name="T47" fmla="*/ 25 w 25"/>
                <a:gd name="T48" fmla="*/ 134 h 13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36" name="Freeform 238"/>
            <p:cNvSpPr>
              <a:spLocks/>
            </p:cNvSpPr>
            <p:nvPr/>
          </p:nvSpPr>
          <p:spPr bwMode="auto">
            <a:xfrm>
              <a:off x="2119" y="2879"/>
              <a:ext cx="45" cy="69"/>
            </a:xfrm>
            <a:custGeom>
              <a:avLst/>
              <a:gdLst>
                <a:gd name="T0" fmla="*/ 1 w 80"/>
                <a:gd name="T1" fmla="*/ 0 h 148"/>
                <a:gd name="T2" fmla="*/ 0 w 80"/>
                <a:gd name="T3" fmla="*/ 0 h 148"/>
                <a:gd name="T4" fmla="*/ 1 w 80"/>
                <a:gd name="T5" fmla="*/ 0 h 148"/>
                <a:gd name="T6" fmla="*/ 1 w 80"/>
                <a:gd name="T7" fmla="*/ 0 h 1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"/>
                <a:gd name="T13" fmla="*/ 0 h 148"/>
                <a:gd name="T14" fmla="*/ 80 w 80"/>
                <a:gd name="T15" fmla="*/ 148 h 1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" h="148">
                  <a:moveTo>
                    <a:pt x="6" y="0"/>
                  </a:moveTo>
                  <a:lnTo>
                    <a:pt x="0" y="31"/>
                  </a:lnTo>
                  <a:lnTo>
                    <a:pt x="38" y="73"/>
                  </a:lnTo>
                  <a:lnTo>
                    <a:pt x="80" y="148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37" name="Line 239"/>
            <p:cNvSpPr>
              <a:spLocks noChangeShapeType="1"/>
            </p:cNvSpPr>
            <p:nvPr/>
          </p:nvSpPr>
          <p:spPr bwMode="auto">
            <a:xfrm flipV="1">
              <a:off x="2103" y="2920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38" name="Line 240"/>
            <p:cNvSpPr>
              <a:spLocks noChangeShapeType="1"/>
            </p:cNvSpPr>
            <p:nvPr/>
          </p:nvSpPr>
          <p:spPr bwMode="auto">
            <a:xfrm>
              <a:off x="2103" y="2920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39" name="Line 241"/>
            <p:cNvSpPr>
              <a:spLocks noChangeShapeType="1"/>
            </p:cNvSpPr>
            <p:nvPr/>
          </p:nvSpPr>
          <p:spPr bwMode="auto">
            <a:xfrm>
              <a:off x="2108" y="2920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40" name="Line 242"/>
            <p:cNvSpPr>
              <a:spLocks noChangeShapeType="1"/>
            </p:cNvSpPr>
            <p:nvPr/>
          </p:nvSpPr>
          <p:spPr bwMode="auto">
            <a:xfrm flipH="1">
              <a:off x="2103" y="2924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41" name="Freeform 243"/>
            <p:cNvSpPr>
              <a:spLocks/>
            </p:cNvSpPr>
            <p:nvPr/>
          </p:nvSpPr>
          <p:spPr bwMode="auto">
            <a:xfrm>
              <a:off x="2082" y="2808"/>
              <a:ext cx="11" cy="43"/>
            </a:xfrm>
            <a:custGeom>
              <a:avLst/>
              <a:gdLst>
                <a:gd name="T0" fmla="*/ 1 w 19"/>
                <a:gd name="T1" fmla="*/ 0 h 92"/>
                <a:gd name="T2" fmla="*/ 1 w 19"/>
                <a:gd name="T3" fmla="*/ 0 h 92"/>
                <a:gd name="T4" fmla="*/ 1 w 19"/>
                <a:gd name="T5" fmla="*/ 0 h 92"/>
                <a:gd name="T6" fmla="*/ 1 w 19"/>
                <a:gd name="T7" fmla="*/ 0 h 92"/>
                <a:gd name="T8" fmla="*/ 1 w 19"/>
                <a:gd name="T9" fmla="*/ 0 h 92"/>
                <a:gd name="T10" fmla="*/ 0 w 19"/>
                <a:gd name="T11" fmla="*/ 0 h 92"/>
                <a:gd name="T12" fmla="*/ 1 w 19"/>
                <a:gd name="T13" fmla="*/ 0 h 92"/>
                <a:gd name="T14" fmla="*/ 1 w 19"/>
                <a:gd name="T15" fmla="*/ 0 h 92"/>
                <a:gd name="T16" fmla="*/ 1 w 19"/>
                <a:gd name="T17" fmla="*/ 0 h 92"/>
                <a:gd name="T18" fmla="*/ 1 w 19"/>
                <a:gd name="T19" fmla="*/ 0 h 9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92"/>
                <a:gd name="T32" fmla="*/ 19 w 19"/>
                <a:gd name="T33" fmla="*/ 92 h 9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42" name="Line 244"/>
            <p:cNvSpPr>
              <a:spLocks noChangeShapeType="1"/>
            </p:cNvSpPr>
            <p:nvPr/>
          </p:nvSpPr>
          <p:spPr bwMode="auto">
            <a:xfrm flipV="1">
              <a:off x="2108" y="2826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43" name="Line 245"/>
            <p:cNvSpPr>
              <a:spLocks noChangeShapeType="1"/>
            </p:cNvSpPr>
            <p:nvPr/>
          </p:nvSpPr>
          <p:spPr bwMode="auto">
            <a:xfrm>
              <a:off x="2108" y="2826"/>
              <a:ext cx="3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44" name="Line 246"/>
            <p:cNvSpPr>
              <a:spLocks noChangeShapeType="1"/>
            </p:cNvSpPr>
            <p:nvPr/>
          </p:nvSpPr>
          <p:spPr bwMode="auto">
            <a:xfrm>
              <a:off x="2111" y="2826"/>
              <a:ext cx="2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45" name="Line 247"/>
            <p:cNvSpPr>
              <a:spLocks noChangeShapeType="1"/>
            </p:cNvSpPr>
            <p:nvPr/>
          </p:nvSpPr>
          <p:spPr bwMode="auto">
            <a:xfrm flipH="1">
              <a:off x="2108" y="2830"/>
              <a:ext cx="3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46" name="Line 248"/>
            <p:cNvSpPr>
              <a:spLocks noChangeShapeType="1"/>
            </p:cNvSpPr>
            <p:nvPr/>
          </p:nvSpPr>
          <p:spPr bwMode="auto">
            <a:xfrm flipV="1">
              <a:off x="2107" y="2792"/>
              <a:ext cx="1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47" name="Line 249"/>
            <p:cNvSpPr>
              <a:spLocks noChangeShapeType="1"/>
            </p:cNvSpPr>
            <p:nvPr/>
          </p:nvSpPr>
          <p:spPr bwMode="auto">
            <a:xfrm>
              <a:off x="2107" y="2792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48" name="Line 250"/>
            <p:cNvSpPr>
              <a:spLocks noChangeShapeType="1"/>
            </p:cNvSpPr>
            <p:nvPr/>
          </p:nvSpPr>
          <p:spPr bwMode="auto">
            <a:xfrm>
              <a:off x="2111" y="2792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49" name="Line 251"/>
            <p:cNvSpPr>
              <a:spLocks noChangeShapeType="1"/>
            </p:cNvSpPr>
            <p:nvPr/>
          </p:nvSpPr>
          <p:spPr bwMode="auto">
            <a:xfrm flipH="1">
              <a:off x="2107" y="2797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50" name="Line 252"/>
            <p:cNvSpPr>
              <a:spLocks noChangeShapeType="1"/>
            </p:cNvSpPr>
            <p:nvPr/>
          </p:nvSpPr>
          <p:spPr bwMode="auto">
            <a:xfrm flipV="1">
              <a:off x="2169" y="2895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51" name="Line 253"/>
            <p:cNvSpPr>
              <a:spLocks noChangeShapeType="1"/>
            </p:cNvSpPr>
            <p:nvPr/>
          </p:nvSpPr>
          <p:spPr bwMode="auto">
            <a:xfrm>
              <a:off x="2169" y="2895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52" name="Line 254"/>
            <p:cNvSpPr>
              <a:spLocks noChangeShapeType="1"/>
            </p:cNvSpPr>
            <p:nvPr/>
          </p:nvSpPr>
          <p:spPr bwMode="auto">
            <a:xfrm>
              <a:off x="2173" y="2895"/>
              <a:ext cx="2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53" name="Line 255"/>
            <p:cNvSpPr>
              <a:spLocks noChangeShapeType="1"/>
            </p:cNvSpPr>
            <p:nvPr/>
          </p:nvSpPr>
          <p:spPr bwMode="auto">
            <a:xfrm flipH="1">
              <a:off x="2169" y="2899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54" name="Line 256"/>
            <p:cNvSpPr>
              <a:spLocks noChangeShapeType="1"/>
            </p:cNvSpPr>
            <p:nvPr/>
          </p:nvSpPr>
          <p:spPr bwMode="auto">
            <a:xfrm flipV="1">
              <a:off x="2260" y="2904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55" name="Line 257"/>
            <p:cNvSpPr>
              <a:spLocks noChangeShapeType="1"/>
            </p:cNvSpPr>
            <p:nvPr/>
          </p:nvSpPr>
          <p:spPr bwMode="auto">
            <a:xfrm>
              <a:off x="2260" y="2904"/>
              <a:ext cx="8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56" name="Line 258"/>
            <p:cNvSpPr>
              <a:spLocks noChangeShapeType="1"/>
            </p:cNvSpPr>
            <p:nvPr/>
          </p:nvSpPr>
          <p:spPr bwMode="auto">
            <a:xfrm>
              <a:off x="2268" y="2904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57" name="Line 259"/>
            <p:cNvSpPr>
              <a:spLocks noChangeShapeType="1"/>
            </p:cNvSpPr>
            <p:nvPr/>
          </p:nvSpPr>
          <p:spPr bwMode="auto">
            <a:xfrm flipH="1">
              <a:off x="2260" y="2908"/>
              <a:ext cx="8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58" name="Line 260"/>
            <p:cNvSpPr>
              <a:spLocks noChangeShapeType="1"/>
            </p:cNvSpPr>
            <p:nvPr/>
          </p:nvSpPr>
          <p:spPr bwMode="auto">
            <a:xfrm flipV="1">
              <a:off x="2151" y="2825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59" name="Line 261"/>
            <p:cNvSpPr>
              <a:spLocks noChangeShapeType="1"/>
            </p:cNvSpPr>
            <p:nvPr/>
          </p:nvSpPr>
          <p:spPr bwMode="auto">
            <a:xfrm>
              <a:off x="2151" y="2825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60" name="Line 262"/>
            <p:cNvSpPr>
              <a:spLocks noChangeShapeType="1"/>
            </p:cNvSpPr>
            <p:nvPr/>
          </p:nvSpPr>
          <p:spPr bwMode="auto">
            <a:xfrm>
              <a:off x="2156" y="2825"/>
              <a:ext cx="1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61" name="Line 263"/>
            <p:cNvSpPr>
              <a:spLocks noChangeShapeType="1"/>
            </p:cNvSpPr>
            <p:nvPr/>
          </p:nvSpPr>
          <p:spPr bwMode="auto">
            <a:xfrm flipH="1">
              <a:off x="2151" y="2828"/>
              <a:ext cx="5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62" name="Line 264"/>
            <p:cNvSpPr>
              <a:spLocks noChangeShapeType="1"/>
            </p:cNvSpPr>
            <p:nvPr/>
          </p:nvSpPr>
          <p:spPr bwMode="auto">
            <a:xfrm flipV="1">
              <a:off x="2203" y="2820"/>
              <a:ext cx="1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63" name="Line 265"/>
            <p:cNvSpPr>
              <a:spLocks noChangeShapeType="1"/>
            </p:cNvSpPr>
            <p:nvPr/>
          </p:nvSpPr>
          <p:spPr bwMode="auto">
            <a:xfrm>
              <a:off x="2203" y="2820"/>
              <a:ext cx="5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64" name="Line 266"/>
            <p:cNvSpPr>
              <a:spLocks noChangeShapeType="1"/>
            </p:cNvSpPr>
            <p:nvPr/>
          </p:nvSpPr>
          <p:spPr bwMode="auto">
            <a:xfrm>
              <a:off x="2208" y="2820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65" name="Line 267"/>
            <p:cNvSpPr>
              <a:spLocks noChangeShapeType="1"/>
            </p:cNvSpPr>
            <p:nvPr/>
          </p:nvSpPr>
          <p:spPr bwMode="auto">
            <a:xfrm flipH="1">
              <a:off x="2203" y="2825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66" name="Line 268"/>
            <p:cNvSpPr>
              <a:spLocks noChangeShapeType="1"/>
            </p:cNvSpPr>
            <p:nvPr/>
          </p:nvSpPr>
          <p:spPr bwMode="auto">
            <a:xfrm flipV="1">
              <a:off x="2308" y="2926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67" name="Line 269"/>
            <p:cNvSpPr>
              <a:spLocks noChangeShapeType="1"/>
            </p:cNvSpPr>
            <p:nvPr/>
          </p:nvSpPr>
          <p:spPr bwMode="auto">
            <a:xfrm>
              <a:off x="2308" y="2926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68" name="Line 270"/>
            <p:cNvSpPr>
              <a:spLocks noChangeShapeType="1"/>
            </p:cNvSpPr>
            <p:nvPr/>
          </p:nvSpPr>
          <p:spPr bwMode="auto">
            <a:xfrm>
              <a:off x="2312" y="2926"/>
              <a:ext cx="1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69" name="Line 271"/>
            <p:cNvSpPr>
              <a:spLocks noChangeShapeType="1"/>
            </p:cNvSpPr>
            <p:nvPr/>
          </p:nvSpPr>
          <p:spPr bwMode="auto">
            <a:xfrm flipH="1">
              <a:off x="2308" y="2930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70" name="Line 272"/>
            <p:cNvSpPr>
              <a:spLocks noChangeShapeType="1"/>
            </p:cNvSpPr>
            <p:nvPr/>
          </p:nvSpPr>
          <p:spPr bwMode="auto">
            <a:xfrm flipV="1">
              <a:off x="2294" y="2833"/>
              <a:ext cx="35" cy="1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71" name="Line 273"/>
            <p:cNvSpPr>
              <a:spLocks noChangeShapeType="1"/>
            </p:cNvSpPr>
            <p:nvPr/>
          </p:nvSpPr>
          <p:spPr bwMode="auto">
            <a:xfrm>
              <a:off x="2329" y="2833"/>
              <a:ext cx="18" cy="7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72" name="Line 274"/>
            <p:cNvSpPr>
              <a:spLocks noChangeShapeType="1"/>
            </p:cNvSpPr>
            <p:nvPr/>
          </p:nvSpPr>
          <p:spPr bwMode="auto">
            <a:xfrm flipV="1">
              <a:off x="2347" y="2835"/>
              <a:ext cx="22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73" name="Freeform 275"/>
            <p:cNvSpPr>
              <a:spLocks/>
            </p:cNvSpPr>
            <p:nvPr/>
          </p:nvSpPr>
          <p:spPr bwMode="auto">
            <a:xfrm>
              <a:off x="2294" y="2833"/>
              <a:ext cx="80" cy="12"/>
            </a:xfrm>
            <a:custGeom>
              <a:avLst/>
              <a:gdLst>
                <a:gd name="T0" fmla="*/ 1 w 147"/>
                <a:gd name="T1" fmla="*/ 0 h 26"/>
                <a:gd name="T2" fmla="*/ 1 w 147"/>
                <a:gd name="T3" fmla="*/ 0 h 26"/>
                <a:gd name="T4" fmla="*/ 1 w 147"/>
                <a:gd name="T5" fmla="*/ 0 h 26"/>
                <a:gd name="T6" fmla="*/ 0 w 147"/>
                <a:gd name="T7" fmla="*/ 0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7"/>
                <a:gd name="T13" fmla="*/ 0 h 26"/>
                <a:gd name="T14" fmla="*/ 147 w 147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74" name="Line 276"/>
            <p:cNvSpPr>
              <a:spLocks noChangeShapeType="1"/>
            </p:cNvSpPr>
            <p:nvPr/>
          </p:nvSpPr>
          <p:spPr bwMode="auto">
            <a:xfrm flipV="1">
              <a:off x="2299" y="2793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75" name="Line 277"/>
            <p:cNvSpPr>
              <a:spLocks noChangeShapeType="1"/>
            </p:cNvSpPr>
            <p:nvPr/>
          </p:nvSpPr>
          <p:spPr bwMode="auto">
            <a:xfrm>
              <a:off x="2299" y="2793"/>
              <a:ext cx="3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76" name="Line 278"/>
            <p:cNvSpPr>
              <a:spLocks noChangeShapeType="1"/>
            </p:cNvSpPr>
            <p:nvPr/>
          </p:nvSpPr>
          <p:spPr bwMode="auto">
            <a:xfrm>
              <a:off x="2302" y="2793"/>
              <a:ext cx="1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77" name="Line 279"/>
            <p:cNvSpPr>
              <a:spLocks noChangeShapeType="1"/>
            </p:cNvSpPr>
            <p:nvPr/>
          </p:nvSpPr>
          <p:spPr bwMode="auto">
            <a:xfrm flipH="1">
              <a:off x="2299" y="2797"/>
              <a:ext cx="3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78" name="Freeform 280"/>
            <p:cNvSpPr>
              <a:spLocks/>
            </p:cNvSpPr>
            <p:nvPr/>
          </p:nvSpPr>
          <p:spPr bwMode="auto">
            <a:xfrm>
              <a:off x="1925" y="2633"/>
              <a:ext cx="155" cy="81"/>
            </a:xfrm>
            <a:custGeom>
              <a:avLst/>
              <a:gdLst>
                <a:gd name="T0" fmla="*/ 0 w 284"/>
                <a:gd name="T1" fmla="*/ 0 h 173"/>
                <a:gd name="T2" fmla="*/ 1 w 284"/>
                <a:gd name="T3" fmla="*/ 0 h 173"/>
                <a:gd name="T4" fmla="*/ 1 w 284"/>
                <a:gd name="T5" fmla="*/ 0 h 173"/>
                <a:gd name="T6" fmla="*/ 1 w 284"/>
                <a:gd name="T7" fmla="*/ 0 h 173"/>
                <a:gd name="T8" fmla="*/ 1 w 284"/>
                <a:gd name="T9" fmla="*/ 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4"/>
                <a:gd name="T16" fmla="*/ 0 h 173"/>
                <a:gd name="T17" fmla="*/ 284 w 284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79" name="Freeform 281"/>
            <p:cNvSpPr>
              <a:spLocks/>
            </p:cNvSpPr>
            <p:nvPr/>
          </p:nvSpPr>
          <p:spPr bwMode="auto">
            <a:xfrm>
              <a:off x="1889" y="2345"/>
              <a:ext cx="65" cy="133"/>
            </a:xfrm>
            <a:custGeom>
              <a:avLst/>
              <a:gdLst>
                <a:gd name="T0" fmla="*/ 0 w 115"/>
                <a:gd name="T1" fmla="*/ 0 h 288"/>
                <a:gd name="T2" fmla="*/ 1 w 115"/>
                <a:gd name="T3" fmla="*/ 0 h 288"/>
                <a:gd name="T4" fmla="*/ 1 w 115"/>
                <a:gd name="T5" fmla="*/ 0 h 288"/>
                <a:gd name="T6" fmla="*/ 1 w 115"/>
                <a:gd name="T7" fmla="*/ 0 h 288"/>
                <a:gd name="T8" fmla="*/ 1 w 115"/>
                <a:gd name="T9" fmla="*/ 0 h 288"/>
                <a:gd name="T10" fmla="*/ 1 w 115"/>
                <a:gd name="T11" fmla="*/ 0 h 288"/>
                <a:gd name="T12" fmla="*/ 1 w 115"/>
                <a:gd name="T13" fmla="*/ 0 h 2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288"/>
                <a:gd name="T23" fmla="*/ 115 w 115"/>
                <a:gd name="T24" fmla="*/ 288 h 2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80" name="Freeform 282"/>
            <p:cNvSpPr>
              <a:spLocks/>
            </p:cNvSpPr>
            <p:nvPr/>
          </p:nvSpPr>
          <p:spPr bwMode="auto">
            <a:xfrm>
              <a:off x="1759" y="2615"/>
              <a:ext cx="53" cy="99"/>
            </a:xfrm>
            <a:custGeom>
              <a:avLst/>
              <a:gdLst>
                <a:gd name="T0" fmla="*/ 1 w 96"/>
                <a:gd name="T1" fmla="*/ 0 h 215"/>
                <a:gd name="T2" fmla="*/ 1 w 96"/>
                <a:gd name="T3" fmla="*/ 0 h 215"/>
                <a:gd name="T4" fmla="*/ 1 w 96"/>
                <a:gd name="T5" fmla="*/ 0 h 215"/>
                <a:gd name="T6" fmla="*/ 1 w 96"/>
                <a:gd name="T7" fmla="*/ 0 h 215"/>
                <a:gd name="T8" fmla="*/ 0 w 96"/>
                <a:gd name="T9" fmla="*/ 0 h 215"/>
                <a:gd name="T10" fmla="*/ 1 w 96"/>
                <a:gd name="T11" fmla="*/ 0 h 215"/>
                <a:gd name="T12" fmla="*/ 1 w 96"/>
                <a:gd name="T13" fmla="*/ 0 h 2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215"/>
                <a:gd name="T23" fmla="*/ 96 w 96"/>
                <a:gd name="T24" fmla="*/ 215 h 2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81" name="Freeform 283"/>
            <p:cNvSpPr>
              <a:spLocks/>
            </p:cNvSpPr>
            <p:nvPr/>
          </p:nvSpPr>
          <p:spPr bwMode="auto">
            <a:xfrm>
              <a:off x="1777" y="2453"/>
              <a:ext cx="35" cy="162"/>
            </a:xfrm>
            <a:custGeom>
              <a:avLst/>
              <a:gdLst>
                <a:gd name="T0" fmla="*/ 1 w 63"/>
                <a:gd name="T1" fmla="*/ 0 h 346"/>
                <a:gd name="T2" fmla="*/ 1 w 63"/>
                <a:gd name="T3" fmla="*/ 0 h 346"/>
                <a:gd name="T4" fmla="*/ 1 w 63"/>
                <a:gd name="T5" fmla="*/ 0 h 346"/>
                <a:gd name="T6" fmla="*/ 1 w 63"/>
                <a:gd name="T7" fmla="*/ 0 h 346"/>
                <a:gd name="T8" fmla="*/ 0 w 63"/>
                <a:gd name="T9" fmla="*/ 0 h 346"/>
                <a:gd name="T10" fmla="*/ 1 w 63"/>
                <a:gd name="T11" fmla="*/ 0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6"/>
                <a:gd name="T20" fmla="*/ 63 w 6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82" name="Line 284"/>
            <p:cNvSpPr>
              <a:spLocks noChangeShapeType="1"/>
            </p:cNvSpPr>
            <p:nvPr/>
          </p:nvSpPr>
          <p:spPr bwMode="auto">
            <a:xfrm flipV="1">
              <a:off x="1779" y="2442"/>
              <a:ext cx="51" cy="1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83" name="Line 285"/>
            <p:cNvSpPr>
              <a:spLocks noChangeShapeType="1"/>
            </p:cNvSpPr>
            <p:nvPr/>
          </p:nvSpPr>
          <p:spPr bwMode="auto">
            <a:xfrm>
              <a:off x="1830" y="2442"/>
              <a:ext cx="59" cy="36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84" name="Freeform 286"/>
            <p:cNvSpPr>
              <a:spLocks/>
            </p:cNvSpPr>
            <p:nvPr/>
          </p:nvSpPr>
          <p:spPr bwMode="auto">
            <a:xfrm>
              <a:off x="1647" y="2449"/>
              <a:ext cx="132" cy="70"/>
            </a:xfrm>
            <a:custGeom>
              <a:avLst/>
              <a:gdLst>
                <a:gd name="T0" fmla="*/ 1 w 238"/>
                <a:gd name="T1" fmla="*/ 0 h 155"/>
                <a:gd name="T2" fmla="*/ 1 w 238"/>
                <a:gd name="T3" fmla="*/ 0 h 155"/>
                <a:gd name="T4" fmla="*/ 1 w 238"/>
                <a:gd name="T5" fmla="*/ 0 h 155"/>
                <a:gd name="T6" fmla="*/ 0 w 238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8"/>
                <a:gd name="T13" fmla="*/ 0 h 155"/>
                <a:gd name="T14" fmla="*/ 238 w 238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85" name="Line 287"/>
            <p:cNvSpPr>
              <a:spLocks noChangeShapeType="1"/>
            </p:cNvSpPr>
            <p:nvPr/>
          </p:nvSpPr>
          <p:spPr bwMode="auto">
            <a:xfrm flipH="1">
              <a:off x="1593" y="2519"/>
              <a:ext cx="54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86" name="Freeform 288"/>
            <p:cNvSpPr>
              <a:spLocks/>
            </p:cNvSpPr>
            <p:nvPr/>
          </p:nvSpPr>
          <p:spPr bwMode="auto">
            <a:xfrm>
              <a:off x="1582" y="2519"/>
              <a:ext cx="73" cy="106"/>
            </a:xfrm>
            <a:custGeom>
              <a:avLst/>
              <a:gdLst>
                <a:gd name="T0" fmla="*/ 1 w 132"/>
                <a:gd name="T1" fmla="*/ 0 h 231"/>
                <a:gd name="T2" fmla="*/ 1 w 132"/>
                <a:gd name="T3" fmla="*/ 0 h 231"/>
                <a:gd name="T4" fmla="*/ 0 w 132"/>
                <a:gd name="T5" fmla="*/ 0 h 231"/>
                <a:gd name="T6" fmla="*/ 1 w 132"/>
                <a:gd name="T7" fmla="*/ 0 h 231"/>
                <a:gd name="T8" fmla="*/ 1 w 132"/>
                <a:gd name="T9" fmla="*/ 0 h 231"/>
                <a:gd name="T10" fmla="*/ 1 w 132"/>
                <a:gd name="T11" fmla="*/ 0 h 231"/>
                <a:gd name="T12" fmla="*/ 1 w 132"/>
                <a:gd name="T13" fmla="*/ 0 h 2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"/>
                <a:gd name="T22" fmla="*/ 0 h 231"/>
                <a:gd name="T23" fmla="*/ 132 w 132"/>
                <a:gd name="T24" fmla="*/ 231 h 2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87" name="Freeform 289"/>
            <p:cNvSpPr>
              <a:spLocks/>
            </p:cNvSpPr>
            <p:nvPr/>
          </p:nvSpPr>
          <p:spPr bwMode="auto">
            <a:xfrm>
              <a:off x="1655" y="2605"/>
              <a:ext cx="124" cy="12"/>
            </a:xfrm>
            <a:custGeom>
              <a:avLst/>
              <a:gdLst>
                <a:gd name="T0" fmla="*/ 0 w 227"/>
                <a:gd name="T1" fmla="*/ 0 h 26"/>
                <a:gd name="T2" fmla="*/ 1 w 227"/>
                <a:gd name="T3" fmla="*/ 0 h 26"/>
                <a:gd name="T4" fmla="*/ 1 w 227"/>
                <a:gd name="T5" fmla="*/ 0 h 26"/>
                <a:gd name="T6" fmla="*/ 1 w 227"/>
                <a:gd name="T7" fmla="*/ 0 h 26"/>
                <a:gd name="T8" fmla="*/ 1 w 227"/>
                <a:gd name="T9" fmla="*/ 0 h 26"/>
                <a:gd name="T10" fmla="*/ 1 w 227"/>
                <a:gd name="T11" fmla="*/ 0 h 26"/>
                <a:gd name="T12" fmla="*/ 1 w 227"/>
                <a:gd name="T13" fmla="*/ 0 h 26"/>
                <a:gd name="T14" fmla="*/ 1 w 227"/>
                <a:gd name="T15" fmla="*/ 0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7"/>
                <a:gd name="T25" fmla="*/ 0 h 26"/>
                <a:gd name="T26" fmla="*/ 227 w 227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88" name="Line 290"/>
            <p:cNvSpPr>
              <a:spLocks noChangeShapeType="1"/>
            </p:cNvSpPr>
            <p:nvPr/>
          </p:nvSpPr>
          <p:spPr bwMode="auto">
            <a:xfrm flipV="1">
              <a:off x="1779" y="2615"/>
              <a:ext cx="26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89" name="Freeform 291"/>
            <p:cNvSpPr>
              <a:spLocks/>
            </p:cNvSpPr>
            <p:nvPr/>
          </p:nvSpPr>
          <p:spPr bwMode="auto">
            <a:xfrm>
              <a:off x="1647" y="2519"/>
              <a:ext cx="132" cy="97"/>
            </a:xfrm>
            <a:custGeom>
              <a:avLst/>
              <a:gdLst>
                <a:gd name="T0" fmla="*/ 1 w 240"/>
                <a:gd name="T1" fmla="*/ 0 h 206"/>
                <a:gd name="T2" fmla="*/ 1 w 240"/>
                <a:gd name="T3" fmla="*/ 0 h 206"/>
                <a:gd name="T4" fmla="*/ 1 w 240"/>
                <a:gd name="T5" fmla="*/ 0 h 206"/>
                <a:gd name="T6" fmla="*/ 0 w 240"/>
                <a:gd name="T7" fmla="*/ 0 h 2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206"/>
                <a:gd name="T14" fmla="*/ 240 w 240"/>
                <a:gd name="T15" fmla="*/ 206 h 2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90" name="Freeform 292"/>
            <p:cNvSpPr>
              <a:spLocks/>
            </p:cNvSpPr>
            <p:nvPr/>
          </p:nvSpPr>
          <p:spPr bwMode="auto">
            <a:xfrm>
              <a:off x="1602" y="2710"/>
              <a:ext cx="160" cy="68"/>
            </a:xfrm>
            <a:custGeom>
              <a:avLst/>
              <a:gdLst>
                <a:gd name="T0" fmla="*/ 0 w 295"/>
                <a:gd name="T1" fmla="*/ 0 h 146"/>
                <a:gd name="T2" fmla="*/ 1 w 295"/>
                <a:gd name="T3" fmla="*/ 0 h 146"/>
                <a:gd name="T4" fmla="*/ 1 w 295"/>
                <a:gd name="T5" fmla="*/ 0 h 146"/>
                <a:gd name="T6" fmla="*/ 1 w 295"/>
                <a:gd name="T7" fmla="*/ 0 h 146"/>
                <a:gd name="T8" fmla="*/ 1 w 295"/>
                <a:gd name="T9" fmla="*/ 0 h 146"/>
                <a:gd name="T10" fmla="*/ 1 w 295"/>
                <a:gd name="T11" fmla="*/ 0 h 146"/>
                <a:gd name="T12" fmla="*/ 1 w 295"/>
                <a:gd name="T13" fmla="*/ 0 h 146"/>
                <a:gd name="T14" fmla="*/ 1 w 295"/>
                <a:gd name="T15" fmla="*/ 0 h 146"/>
                <a:gd name="T16" fmla="*/ 1 w 295"/>
                <a:gd name="T17" fmla="*/ 0 h 146"/>
                <a:gd name="T18" fmla="*/ 1 w 295"/>
                <a:gd name="T19" fmla="*/ 0 h 146"/>
                <a:gd name="T20" fmla="*/ 1 w 295"/>
                <a:gd name="T21" fmla="*/ 0 h 146"/>
                <a:gd name="T22" fmla="*/ 1 w 295"/>
                <a:gd name="T23" fmla="*/ 0 h 146"/>
                <a:gd name="T24" fmla="*/ 1 w 295"/>
                <a:gd name="T25" fmla="*/ 0 h 146"/>
                <a:gd name="T26" fmla="*/ 1 w 295"/>
                <a:gd name="T27" fmla="*/ 0 h 146"/>
                <a:gd name="T28" fmla="*/ 1 w 295"/>
                <a:gd name="T29" fmla="*/ 0 h 146"/>
                <a:gd name="T30" fmla="*/ 1 w 295"/>
                <a:gd name="T31" fmla="*/ 0 h 146"/>
                <a:gd name="T32" fmla="*/ 1 w 295"/>
                <a:gd name="T33" fmla="*/ 0 h 1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5"/>
                <a:gd name="T52" fmla="*/ 0 h 146"/>
                <a:gd name="T53" fmla="*/ 295 w 295"/>
                <a:gd name="T54" fmla="*/ 146 h 1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91" name="Line 293"/>
            <p:cNvSpPr>
              <a:spLocks noChangeShapeType="1"/>
            </p:cNvSpPr>
            <p:nvPr/>
          </p:nvSpPr>
          <p:spPr bwMode="auto">
            <a:xfrm flipV="1">
              <a:off x="1574" y="2778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92" name="Line 294"/>
            <p:cNvSpPr>
              <a:spLocks noChangeShapeType="1"/>
            </p:cNvSpPr>
            <p:nvPr/>
          </p:nvSpPr>
          <p:spPr bwMode="auto">
            <a:xfrm>
              <a:off x="1574" y="2778"/>
              <a:ext cx="3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93" name="Line 295"/>
            <p:cNvSpPr>
              <a:spLocks noChangeShapeType="1"/>
            </p:cNvSpPr>
            <p:nvPr/>
          </p:nvSpPr>
          <p:spPr bwMode="auto">
            <a:xfrm>
              <a:off x="1577" y="2778"/>
              <a:ext cx="2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94" name="Line 296"/>
            <p:cNvSpPr>
              <a:spLocks noChangeShapeType="1"/>
            </p:cNvSpPr>
            <p:nvPr/>
          </p:nvSpPr>
          <p:spPr bwMode="auto">
            <a:xfrm flipH="1">
              <a:off x="1574" y="2781"/>
              <a:ext cx="3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95" name="Line 297"/>
            <p:cNvSpPr>
              <a:spLocks noChangeShapeType="1"/>
            </p:cNvSpPr>
            <p:nvPr/>
          </p:nvSpPr>
          <p:spPr bwMode="auto">
            <a:xfrm flipV="1">
              <a:off x="1681" y="2673"/>
              <a:ext cx="0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96" name="Line 298"/>
            <p:cNvSpPr>
              <a:spLocks noChangeShapeType="1"/>
            </p:cNvSpPr>
            <p:nvPr/>
          </p:nvSpPr>
          <p:spPr bwMode="auto">
            <a:xfrm>
              <a:off x="1681" y="2673"/>
              <a:ext cx="3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97" name="Line 299"/>
            <p:cNvSpPr>
              <a:spLocks noChangeShapeType="1"/>
            </p:cNvSpPr>
            <p:nvPr/>
          </p:nvSpPr>
          <p:spPr bwMode="auto">
            <a:xfrm>
              <a:off x="1684" y="2673"/>
              <a:ext cx="1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98" name="Line 300"/>
            <p:cNvSpPr>
              <a:spLocks noChangeShapeType="1"/>
            </p:cNvSpPr>
            <p:nvPr/>
          </p:nvSpPr>
          <p:spPr bwMode="auto">
            <a:xfrm flipH="1">
              <a:off x="1681" y="2674"/>
              <a:ext cx="3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99" name="Line 301"/>
            <p:cNvSpPr>
              <a:spLocks noChangeShapeType="1"/>
            </p:cNvSpPr>
            <p:nvPr/>
          </p:nvSpPr>
          <p:spPr bwMode="auto">
            <a:xfrm flipV="1">
              <a:off x="1670" y="2584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0" name="Line 302"/>
            <p:cNvSpPr>
              <a:spLocks noChangeShapeType="1"/>
            </p:cNvSpPr>
            <p:nvPr/>
          </p:nvSpPr>
          <p:spPr bwMode="auto">
            <a:xfrm>
              <a:off x="1670" y="2584"/>
              <a:ext cx="5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1" name="Line 303"/>
            <p:cNvSpPr>
              <a:spLocks noChangeShapeType="1"/>
            </p:cNvSpPr>
            <p:nvPr/>
          </p:nvSpPr>
          <p:spPr bwMode="auto">
            <a:xfrm>
              <a:off x="1675" y="2584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2" name="Line 304"/>
            <p:cNvSpPr>
              <a:spLocks noChangeShapeType="1"/>
            </p:cNvSpPr>
            <p:nvPr/>
          </p:nvSpPr>
          <p:spPr bwMode="auto">
            <a:xfrm flipH="1">
              <a:off x="1670" y="2588"/>
              <a:ext cx="5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3" name="Line 305"/>
            <p:cNvSpPr>
              <a:spLocks noChangeShapeType="1"/>
            </p:cNvSpPr>
            <p:nvPr/>
          </p:nvSpPr>
          <p:spPr bwMode="auto">
            <a:xfrm flipV="1">
              <a:off x="1699" y="2504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4" name="Line 306"/>
            <p:cNvSpPr>
              <a:spLocks noChangeShapeType="1"/>
            </p:cNvSpPr>
            <p:nvPr/>
          </p:nvSpPr>
          <p:spPr bwMode="auto">
            <a:xfrm>
              <a:off x="1699" y="2504"/>
              <a:ext cx="5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5" name="Line 307"/>
            <p:cNvSpPr>
              <a:spLocks noChangeShapeType="1"/>
            </p:cNvSpPr>
            <p:nvPr/>
          </p:nvSpPr>
          <p:spPr bwMode="auto">
            <a:xfrm>
              <a:off x="1704" y="2504"/>
              <a:ext cx="1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6" name="Line 308"/>
            <p:cNvSpPr>
              <a:spLocks noChangeShapeType="1"/>
            </p:cNvSpPr>
            <p:nvPr/>
          </p:nvSpPr>
          <p:spPr bwMode="auto">
            <a:xfrm flipH="1">
              <a:off x="1699" y="2509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7" name="Freeform 309"/>
            <p:cNvSpPr>
              <a:spLocks/>
            </p:cNvSpPr>
            <p:nvPr/>
          </p:nvSpPr>
          <p:spPr bwMode="auto">
            <a:xfrm>
              <a:off x="1865" y="2478"/>
              <a:ext cx="63" cy="173"/>
            </a:xfrm>
            <a:custGeom>
              <a:avLst/>
              <a:gdLst>
                <a:gd name="T0" fmla="*/ 1 w 116"/>
                <a:gd name="T1" fmla="*/ 0 h 376"/>
                <a:gd name="T2" fmla="*/ 0 w 116"/>
                <a:gd name="T3" fmla="*/ 0 h 376"/>
                <a:gd name="T4" fmla="*/ 1 w 116"/>
                <a:gd name="T5" fmla="*/ 0 h 376"/>
                <a:gd name="T6" fmla="*/ 1 w 116"/>
                <a:gd name="T7" fmla="*/ 0 h 376"/>
                <a:gd name="T8" fmla="*/ 1 w 116"/>
                <a:gd name="T9" fmla="*/ 0 h 376"/>
                <a:gd name="T10" fmla="*/ 1 w 116"/>
                <a:gd name="T11" fmla="*/ 0 h 376"/>
                <a:gd name="T12" fmla="*/ 1 w 116"/>
                <a:gd name="T13" fmla="*/ 0 h 376"/>
                <a:gd name="T14" fmla="*/ 1 w 116"/>
                <a:gd name="T15" fmla="*/ 0 h 376"/>
                <a:gd name="T16" fmla="*/ 1 w 116"/>
                <a:gd name="T17" fmla="*/ 0 h 376"/>
                <a:gd name="T18" fmla="*/ 1 w 116"/>
                <a:gd name="T19" fmla="*/ 0 h 376"/>
                <a:gd name="T20" fmla="*/ 1 w 116"/>
                <a:gd name="T21" fmla="*/ 0 h 376"/>
                <a:gd name="T22" fmla="*/ 1 w 116"/>
                <a:gd name="T23" fmla="*/ 0 h 376"/>
                <a:gd name="T24" fmla="*/ 1 w 116"/>
                <a:gd name="T25" fmla="*/ 0 h 376"/>
                <a:gd name="T26" fmla="*/ 1 w 116"/>
                <a:gd name="T27" fmla="*/ 0 h 376"/>
                <a:gd name="T28" fmla="*/ 1 w 116"/>
                <a:gd name="T29" fmla="*/ 0 h 376"/>
                <a:gd name="T30" fmla="*/ 1 w 116"/>
                <a:gd name="T31" fmla="*/ 0 h 376"/>
                <a:gd name="T32" fmla="*/ 1 w 116"/>
                <a:gd name="T33" fmla="*/ 0 h 376"/>
                <a:gd name="T34" fmla="*/ 1 w 116"/>
                <a:gd name="T35" fmla="*/ 0 h 376"/>
                <a:gd name="T36" fmla="*/ 1 w 116"/>
                <a:gd name="T37" fmla="*/ 0 h 376"/>
                <a:gd name="T38" fmla="*/ 1 w 116"/>
                <a:gd name="T39" fmla="*/ 0 h 376"/>
                <a:gd name="T40" fmla="*/ 1 w 116"/>
                <a:gd name="T41" fmla="*/ 0 h 376"/>
                <a:gd name="T42" fmla="*/ 1 w 116"/>
                <a:gd name="T43" fmla="*/ 0 h 37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16"/>
                <a:gd name="T67" fmla="*/ 0 h 376"/>
                <a:gd name="T68" fmla="*/ 116 w 116"/>
                <a:gd name="T69" fmla="*/ 376 h 37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8" name="Freeform 310"/>
            <p:cNvSpPr>
              <a:spLocks/>
            </p:cNvSpPr>
            <p:nvPr/>
          </p:nvSpPr>
          <p:spPr bwMode="auto">
            <a:xfrm>
              <a:off x="1925" y="2651"/>
              <a:ext cx="47" cy="141"/>
            </a:xfrm>
            <a:custGeom>
              <a:avLst/>
              <a:gdLst>
                <a:gd name="T0" fmla="*/ 0 w 82"/>
                <a:gd name="T1" fmla="*/ 0 h 307"/>
                <a:gd name="T2" fmla="*/ 1 w 82"/>
                <a:gd name="T3" fmla="*/ 0 h 307"/>
                <a:gd name="T4" fmla="*/ 1 w 82"/>
                <a:gd name="T5" fmla="*/ 0 h 307"/>
                <a:gd name="T6" fmla="*/ 1 w 82"/>
                <a:gd name="T7" fmla="*/ 0 h 307"/>
                <a:gd name="T8" fmla="*/ 1 w 82"/>
                <a:gd name="T9" fmla="*/ 0 h 307"/>
                <a:gd name="T10" fmla="*/ 1 w 82"/>
                <a:gd name="T11" fmla="*/ 0 h 307"/>
                <a:gd name="T12" fmla="*/ 1 w 82"/>
                <a:gd name="T13" fmla="*/ 0 h 307"/>
                <a:gd name="T14" fmla="*/ 1 w 82"/>
                <a:gd name="T15" fmla="*/ 0 h 307"/>
                <a:gd name="T16" fmla="*/ 1 w 82"/>
                <a:gd name="T17" fmla="*/ 0 h 307"/>
                <a:gd name="T18" fmla="*/ 1 w 82"/>
                <a:gd name="T19" fmla="*/ 0 h 307"/>
                <a:gd name="T20" fmla="*/ 1 w 82"/>
                <a:gd name="T21" fmla="*/ 0 h 307"/>
                <a:gd name="T22" fmla="*/ 1 w 82"/>
                <a:gd name="T23" fmla="*/ 0 h 307"/>
                <a:gd name="T24" fmla="*/ 1 w 82"/>
                <a:gd name="T25" fmla="*/ 0 h 307"/>
                <a:gd name="T26" fmla="*/ 1 w 82"/>
                <a:gd name="T27" fmla="*/ 0 h 307"/>
                <a:gd name="T28" fmla="*/ 1 w 82"/>
                <a:gd name="T29" fmla="*/ 0 h 307"/>
                <a:gd name="T30" fmla="*/ 1 w 82"/>
                <a:gd name="T31" fmla="*/ 0 h 307"/>
                <a:gd name="T32" fmla="*/ 1 w 82"/>
                <a:gd name="T33" fmla="*/ 0 h 307"/>
                <a:gd name="T34" fmla="*/ 1 w 82"/>
                <a:gd name="T35" fmla="*/ 0 h 307"/>
                <a:gd name="T36" fmla="*/ 1 w 82"/>
                <a:gd name="T37" fmla="*/ 0 h 307"/>
                <a:gd name="T38" fmla="*/ 1 w 82"/>
                <a:gd name="T39" fmla="*/ 0 h 307"/>
                <a:gd name="T40" fmla="*/ 1 w 82"/>
                <a:gd name="T41" fmla="*/ 0 h 307"/>
                <a:gd name="T42" fmla="*/ 1 w 82"/>
                <a:gd name="T43" fmla="*/ 0 h 307"/>
                <a:gd name="T44" fmla="*/ 1 w 82"/>
                <a:gd name="T45" fmla="*/ 0 h 307"/>
                <a:gd name="T46" fmla="*/ 1 w 82"/>
                <a:gd name="T47" fmla="*/ 0 h 30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2"/>
                <a:gd name="T73" fmla="*/ 0 h 307"/>
                <a:gd name="T74" fmla="*/ 82 w 82"/>
                <a:gd name="T75" fmla="*/ 307 h 30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9" name="Line 311"/>
            <p:cNvSpPr>
              <a:spLocks noChangeShapeType="1"/>
            </p:cNvSpPr>
            <p:nvPr/>
          </p:nvSpPr>
          <p:spPr bwMode="auto">
            <a:xfrm flipV="1">
              <a:off x="1776" y="2771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10" name="Line 312"/>
            <p:cNvSpPr>
              <a:spLocks noChangeShapeType="1"/>
            </p:cNvSpPr>
            <p:nvPr/>
          </p:nvSpPr>
          <p:spPr bwMode="auto">
            <a:xfrm>
              <a:off x="1776" y="2771"/>
              <a:ext cx="4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11" name="Line 313"/>
            <p:cNvSpPr>
              <a:spLocks noChangeShapeType="1"/>
            </p:cNvSpPr>
            <p:nvPr/>
          </p:nvSpPr>
          <p:spPr bwMode="auto">
            <a:xfrm>
              <a:off x="1780" y="2771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12" name="Line 314"/>
            <p:cNvSpPr>
              <a:spLocks noChangeShapeType="1"/>
            </p:cNvSpPr>
            <p:nvPr/>
          </p:nvSpPr>
          <p:spPr bwMode="auto">
            <a:xfrm flipH="1">
              <a:off x="1776" y="2776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13" name="Line 315"/>
            <p:cNvSpPr>
              <a:spLocks noChangeShapeType="1"/>
            </p:cNvSpPr>
            <p:nvPr/>
          </p:nvSpPr>
          <p:spPr bwMode="auto">
            <a:xfrm flipV="1">
              <a:off x="1840" y="2624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14" name="Line 316"/>
            <p:cNvSpPr>
              <a:spLocks noChangeShapeType="1"/>
            </p:cNvSpPr>
            <p:nvPr/>
          </p:nvSpPr>
          <p:spPr bwMode="auto">
            <a:xfrm>
              <a:off x="1840" y="2624"/>
              <a:ext cx="4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15" name="Line 317"/>
            <p:cNvSpPr>
              <a:spLocks noChangeShapeType="1"/>
            </p:cNvSpPr>
            <p:nvPr/>
          </p:nvSpPr>
          <p:spPr bwMode="auto">
            <a:xfrm>
              <a:off x="1844" y="2624"/>
              <a:ext cx="1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16" name="Line 318"/>
            <p:cNvSpPr>
              <a:spLocks noChangeShapeType="1"/>
            </p:cNvSpPr>
            <p:nvPr/>
          </p:nvSpPr>
          <p:spPr bwMode="auto">
            <a:xfrm flipH="1">
              <a:off x="1840" y="2627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17" name="Line 319"/>
            <p:cNvSpPr>
              <a:spLocks noChangeShapeType="1"/>
            </p:cNvSpPr>
            <p:nvPr/>
          </p:nvSpPr>
          <p:spPr bwMode="auto">
            <a:xfrm flipV="1">
              <a:off x="1694" y="2355"/>
              <a:ext cx="1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18" name="Line 320"/>
            <p:cNvSpPr>
              <a:spLocks noChangeShapeType="1"/>
            </p:cNvSpPr>
            <p:nvPr/>
          </p:nvSpPr>
          <p:spPr bwMode="auto">
            <a:xfrm>
              <a:off x="1694" y="2355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19" name="Line 321"/>
            <p:cNvSpPr>
              <a:spLocks noChangeShapeType="1"/>
            </p:cNvSpPr>
            <p:nvPr/>
          </p:nvSpPr>
          <p:spPr bwMode="auto">
            <a:xfrm>
              <a:off x="1699" y="2355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20" name="Line 322"/>
            <p:cNvSpPr>
              <a:spLocks noChangeShapeType="1"/>
            </p:cNvSpPr>
            <p:nvPr/>
          </p:nvSpPr>
          <p:spPr bwMode="auto">
            <a:xfrm flipH="1">
              <a:off x="1694" y="2358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21" name="Freeform 323"/>
            <p:cNvSpPr>
              <a:spLocks/>
            </p:cNvSpPr>
            <p:nvPr/>
          </p:nvSpPr>
          <p:spPr bwMode="auto">
            <a:xfrm>
              <a:off x="2086" y="2366"/>
              <a:ext cx="115" cy="292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0 h 634"/>
                <a:gd name="T4" fmla="*/ 1 w 211"/>
                <a:gd name="T5" fmla="*/ 0 h 634"/>
                <a:gd name="T6" fmla="*/ 1 w 211"/>
                <a:gd name="T7" fmla="*/ 0 h 634"/>
                <a:gd name="T8" fmla="*/ 1 w 211"/>
                <a:gd name="T9" fmla="*/ 0 h 634"/>
                <a:gd name="T10" fmla="*/ 1 w 211"/>
                <a:gd name="T11" fmla="*/ 0 h 634"/>
                <a:gd name="T12" fmla="*/ 1 w 211"/>
                <a:gd name="T13" fmla="*/ 0 h 634"/>
                <a:gd name="T14" fmla="*/ 1 w 211"/>
                <a:gd name="T15" fmla="*/ 0 h 634"/>
                <a:gd name="T16" fmla="*/ 1 w 211"/>
                <a:gd name="T17" fmla="*/ 0 h 634"/>
                <a:gd name="T18" fmla="*/ 1 w 211"/>
                <a:gd name="T19" fmla="*/ 0 h 634"/>
                <a:gd name="T20" fmla="*/ 1 w 211"/>
                <a:gd name="T21" fmla="*/ 0 h 634"/>
                <a:gd name="T22" fmla="*/ 1 w 211"/>
                <a:gd name="T23" fmla="*/ 0 h 634"/>
                <a:gd name="T24" fmla="*/ 1 w 211"/>
                <a:gd name="T25" fmla="*/ 0 h 634"/>
                <a:gd name="T26" fmla="*/ 1 w 211"/>
                <a:gd name="T27" fmla="*/ 0 h 634"/>
                <a:gd name="T28" fmla="*/ 1 w 211"/>
                <a:gd name="T29" fmla="*/ 0 h 634"/>
                <a:gd name="T30" fmla="*/ 1 w 211"/>
                <a:gd name="T31" fmla="*/ 0 h 634"/>
                <a:gd name="T32" fmla="*/ 1 w 211"/>
                <a:gd name="T33" fmla="*/ 0 h 634"/>
                <a:gd name="T34" fmla="*/ 1 w 211"/>
                <a:gd name="T35" fmla="*/ 0 h 634"/>
                <a:gd name="T36" fmla="*/ 1 w 211"/>
                <a:gd name="T37" fmla="*/ 0 h 634"/>
                <a:gd name="T38" fmla="*/ 1 w 211"/>
                <a:gd name="T39" fmla="*/ 0 h 6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11"/>
                <a:gd name="T61" fmla="*/ 0 h 634"/>
                <a:gd name="T62" fmla="*/ 211 w 211"/>
                <a:gd name="T63" fmla="*/ 634 h 6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22" name="Line 324"/>
            <p:cNvSpPr>
              <a:spLocks noChangeShapeType="1"/>
            </p:cNvSpPr>
            <p:nvPr/>
          </p:nvSpPr>
          <p:spPr bwMode="auto">
            <a:xfrm>
              <a:off x="2199" y="2658"/>
              <a:ext cx="75" cy="37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23" name="Freeform 325"/>
            <p:cNvSpPr>
              <a:spLocks/>
            </p:cNvSpPr>
            <p:nvPr/>
          </p:nvSpPr>
          <p:spPr bwMode="auto">
            <a:xfrm>
              <a:off x="2308" y="2355"/>
              <a:ext cx="77" cy="239"/>
            </a:xfrm>
            <a:custGeom>
              <a:avLst/>
              <a:gdLst>
                <a:gd name="T0" fmla="*/ 1 w 142"/>
                <a:gd name="T1" fmla="*/ 0 h 519"/>
                <a:gd name="T2" fmla="*/ 1 w 142"/>
                <a:gd name="T3" fmla="*/ 0 h 519"/>
                <a:gd name="T4" fmla="*/ 1 w 142"/>
                <a:gd name="T5" fmla="*/ 0 h 519"/>
                <a:gd name="T6" fmla="*/ 1 w 142"/>
                <a:gd name="T7" fmla="*/ 0 h 519"/>
                <a:gd name="T8" fmla="*/ 1 w 142"/>
                <a:gd name="T9" fmla="*/ 0 h 519"/>
                <a:gd name="T10" fmla="*/ 1 w 142"/>
                <a:gd name="T11" fmla="*/ 0 h 519"/>
                <a:gd name="T12" fmla="*/ 1 w 142"/>
                <a:gd name="T13" fmla="*/ 0 h 519"/>
                <a:gd name="T14" fmla="*/ 1 w 142"/>
                <a:gd name="T15" fmla="*/ 0 h 519"/>
                <a:gd name="T16" fmla="*/ 1 w 142"/>
                <a:gd name="T17" fmla="*/ 0 h 519"/>
                <a:gd name="T18" fmla="*/ 1 w 142"/>
                <a:gd name="T19" fmla="*/ 0 h 519"/>
                <a:gd name="T20" fmla="*/ 1 w 142"/>
                <a:gd name="T21" fmla="*/ 0 h 519"/>
                <a:gd name="T22" fmla="*/ 1 w 142"/>
                <a:gd name="T23" fmla="*/ 0 h 519"/>
                <a:gd name="T24" fmla="*/ 1 w 142"/>
                <a:gd name="T25" fmla="*/ 0 h 519"/>
                <a:gd name="T26" fmla="*/ 1 w 142"/>
                <a:gd name="T27" fmla="*/ 0 h 519"/>
                <a:gd name="T28" fmla="*/ 1 w 142"/>
                <a:gd name="T29" fmla="*/ 0 h 519"/>
                <a:gd name="T30" fmla="*/ 1 w 142"/>
                <a:gd name="T31" fmla="*/ 0 h 519"/>
                <a:gd name="T32" fmla="*/ 1 w 142"/>
                <a:gd name="T33" fmla="*/ 0 h 519"/>
                <a:gd name="T34" fmla="*/ 1 w 142"/>
                <a:gd name="T35" fmla="*/ 0 h 519"/>
                <a:gd name="T36" fmla="*/ 1 w 142"/>
                <a:gd name="T37" fmla="*/ 0 h 519"/>
                <a:gd name="T38" fmla="*/ 1 w 142"/>
                <a:gd name="T39" fmla="*/ 0 h 519"/>
                <a:gd name="T40" fmla="*/ 1 w 142"/>
                <a:gd name="T41" fmla="*/ 0 h 519"/>
                <a:gd name="T42" fmla="*/ 1 w 142"/>
                <a:gd name="T43" fmla="*/ 0 h 519"/>
                <a:gd name="T44" fmla="*/ 1 w 142"/>
                <a:gd name="T45" fmla="*/ 0 h 519"/>
                <a:gd name="T46" fmla="*/ 1 w 142"/>
                <a:gd name="T47" fmla="*/ 0 h 519"/>
                <a:gd name="T48" fmla="*/ 1 w 142"/>
                <a:gd name="T49" fmla="*/ 0 h 519"/>
                <a:gd name="T50" fmla="*/ 1 w 142"/>
                <a:gd name="T51" fmla="*/ 0 h 519"/>
                <a:gd name="T52" fmla="*/ 1 w 142"/>
                <a:gd name="T53" fmla="*/ 0 h 519"/>
                <a:gd name="T54" fmla="*/ 1 w 142"/>
                <a:gd name="T55" fmla="*/ 0 h 519"/>
                <a:gd name="T56" fmla="*/ 1 w 142"/>
                <a:gd name="T57" fmla="*/ 0 h 519"/>
                <a:gd name="T58" fmla="*/ 0 w 142"/>
                <a:gd name="T59" fmla="*/ 0 h 51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42"/>
                <a:gd name="T91" fmla="*/ 0 h 519"/>
                <a:gd name="T92" fmla="*/ 142 w 142"/>
                <a:gd name="T93" fmla="*/ 519 h 51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42" h="519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24" name="Freeform 326"/>
            <p:cNvSpPr>
              <a:spLocks/>
            </p:cNvSpPr>
            <p:nvPr/>
          </p:nvSpPr>
          <p:spPr bwMode="auto">
            <a:xfrm>
              <a:off x="2240" y="2746"/>
              <a:ext cx="68" cy="19"/>
            </a:xfrm>
            <a:custGeom>
              <a:avLst/>
              <a:gdLst>
                <a:gd name="T0" fmla="*/ 0 w 122"/>
                <a:gd name="T1" fmla="*/ 0 h 42"/>
                <a:gd name="T2" fmla="*/ 1 w 122"/>
                <a:gd name="T3" fmla="*/ 0 h 42"/>
                <a:gd name="T4" fmla="*/ 1 w 122"/>
                <a:gd name="T5" fmla="*/ 0 h 42"/>
                <a:gd name="T6" fmla="*/ 0 60000 65536"/>
                <a:gd name="T7" fmla="*/ 0 60000 65536"/>
                <a:gd name="T8" fmla="*/ 0 60000 65536"/>
                <a:gd name="T9" fmla="*/ 0 w 122"/>
                <a:gd name="T10" fmla="*/ 0 h 42"/>
                <a:gd name="T11" fmla="*/ 122 w 122"/>
                <a:gd name="T12" fmla="*/ 42 h 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25" name="Line 327"/>
            <p:cNvSpPr>
              <a:spLocks noChangeShapeType="1"/>
            </p:cNvSpPr>
            <p:nvPr/>
          </p:nvSpPr>
          <p:spPr bwMode="auto">
            <a:xfrm flipH="1" flipV="1">
              <a:off x="2308" y="2746"/>
              <a:ext cx="35" cy="16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26" name="Freeform 328"/>
            <p:cNvSpPr>
              <a:spLocks/>
            </p:cNvSpPr>
            <p:nvPr/>
          </p:nvSpPr>
          <p:spPr bwMode="auto">
            <a:xfrm>
              <a:off x="2260" y="2695"/>
              <a:ext cx="48" cy="51"/>
            </a:xfrm>
            <a:custGeom>
              <a:avLst/>
              <a:gdLst>
                <a:gd name="T0" fmla="*/ 1 w 84"/>
                <a:gd name="T1" fmla="*/ 0 h 114"/>
                <a:gd name="T2" fmla="*/ 0 w 84"/>
                <a:gd name="T3" fmla="*/ 0 h 114"/>
                <a:gd name="T4" fmla="*/ 1 w 84"/>
                <a:gd name="T5" fmla="*/ 0 h 114"/>
                <a:gd name="T6" fmla="*/ 0 60000 65536"/>
                <a:gd name="T7" fmla="*/ 0 60000 65536"/>
                <a:gd name="T8" fmla="*/ 0 60000 65536"/>
                <a:gd name="T9" fmla="*/ 0 w 84"/>
                <a:gd name="T10" fmla="*/ 0 h 114"/>
                <a:gd name="T11" fmla="*/ 84 w 84"/>
                <a:gd name="T12" fmla="*/ 114 h 1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27" name="Line 329"/>
            <p:cNvSpPr>
              <a:spLocks noChangeShapeType="1"/>
            </p:cNvSpPr>
            <p:nvPr/>
          </p:nvSpPr>
          <p:spPr bwMode="auto">
            <a:xfrm flipV="1">
              <a:off x="2331" y="2598"/>
              <a:ext cx="34" cy="18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28" name="Line 330"/>
            <p:cNvSpPr>
              <a:spLocks noChangeShapeType="1"/>
            </p:cNvSpPr>
            <p:nvPr/>
          </p:nvSpPr>
          <p:spPr bwMode="auto">
            <a:xfrm flipV="1">
              <a:off x="2271" y="2616"/>
              <a:ext cx="60" cy="27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29" name="Line 331"/>
            <p:cNvSpPr>
              <a:spLocks noChangeShapeType="1"/>
            </p:cNvSpPr>
            <p:nvPr/>
          </p:nvSpPr>
          <p:spPr bwMode="auto">
            <a:xfrm flipH="1" flipV="1">
              <a:off x="2271" y="2643"/>
              <a:ext cx="26" cy="37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30" name="Line 332"/>
            <p:cNvSpPr>
              <a:spLocks noChangeShapeType="1"/>
            </p:cNvSpPr>
            <p:nvPr/>
          </p:nvSpPr>
          <p:spPr bwMode="auto">
            <a:xfrm flipV="1">
              <a:off x="2274" y="2680"/>
              <a:ext cx="23" cy="1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31" name="Freeform 333"/>
            <p:cNvSpPr>
              <a:spLocks/>
            </p:cNvSpPr>
            <p:nvPr/>
          </p:nvSpPr>
          <p:spPr bwMode="auto">
            <a:xfrm>
              <a:off x="2143" y="2765"/>
              <a:ext cx="63" cy="16"/>
            </a:xfrm>
            <a:custGeom>
              <a:avLst/>
              <a:gdLst>
                <a:gd name="T0" fmla="*/ 1 w 117"/>
                <a:gd name="T1" fmla="*/ 0 h 36"/>
                <a:gd name="T2" fmla="*/ 1 w 117"/>
                <a:gd name="T3" fmla="*/ 0 h 36"/>
                <a:gd name="T4" fmla="*/ 1 w 117"/>
                <a:gd name="T5" fmla="*/ 0 h 36"/>
                <a:gd name="T6" fmla="*/ 1 w 117"/>
                <a:gd name="T7" fmla="*/ 0 h 36"/>
                <a:gd name="T8" fmla="*/ 1 w 117"/>
                <a:gd name="T9" fmla="*/ 0 h 36"/>
                <a:gd name="T10" fmla="*/ 1 w 117"/>
                <a:gd name="T11" fmla="*/ 0 h 36"/>
                <a:gd name="T12" fmla="*/ 0 w 117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7"/>
                <a:gd name="T22" fmla="*/ 0 h 36"/>
                <a:gd name="T23" fmla="*/ 117 w 117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32" name="Freeform 334"/>
            <p:cNvSpPr>
              <a:spLocks/>
            </p:cNvSpPr>
            <p:nvPr/>
          </p:nvSpPr>
          <p:spPr bwMode="auto">
            <a:xfrm>
              <a:off x="2080" y="2658"/>
              <a:ext cx="119" cy="57"/>
            </a:xfrm>
            <a:custGeom>
              <a:avLst/>
              <a:gdLst>
                <a:gd name="T0" fmla="*/ 0 w 215"/>
                <a:gd name="T1" fmla="*/ 0 h 123"/>
                <a:gd name="T2" fmla="*/ 1 w 215"/>
                <a:gd name="T3" fmla="*/ 0 h 123"/>
                <a:gd name="T4" fmla="*/ 1 w 215"/>
                <a:gd name="T5" fmla="*/ 0 h 123"/>
                <a:gd name="T6" fmla="*/ 1 w 215"/>
                <a:gd name="T7" fmla="*/ 0 h 123"/>
                <a:gd name="T8" fmla="*/ 1 w 215"/>
                <a:gd name="T9" fmla="*/ 0 h 123"/>
                <a:gd name="T10" fmla="*/ 1 w 215"/>
                <a:gd name="T11" fmla="*/ 0 h 123"/>
                <a:gd name="T12" fmla="*/ 1 w 215"/>
                <a:gd name="T13" fmla="*/ 0 h 123"/>
                <a:gd name="T14" fmla="*/ 1 w 215"/>
                <a:gd name="T15" fmla="*/ 0 h 123"/>
                <a:gd name="T16" fmla="*/ 1 w 215"/>
                <a:gd name="T17" fmla="*/ 0 h 123"/>
                <a:gd name="T18" fmla="*/ 1 w 215"/>
                <a:gd name="T19" fmla="*/ 0 h 123"/>
                <a:gd name="T20" fmla="*/ 1 w 215"/>
                <a:gd name="T21" fmla="*/ 0 h 123"/>
                <a:gd name="T22" fmla="*/ 1 w 215"/>
                <a:gd name="T23" fmla="*/ 0 h 123"/>
                <a:gd name="T24" fmla="*/ 1 w 215"/>
                <a:gd name="T25" fmla="*/ 0 h 123"/>
                <a:gd name="T26" fmla="*/ 1 w 215"/>
                <a:gd name="T27" fmla="*/ 0 h 123"/>
                <a:gd name="T28" fmla="*/ 1 w 215"/>
                <a:gd name="T29" fmla="*/ 0 h 123"/>
                <a:gd name="T30" fmla="*/ 1 w 215"/>
                <a:gd name="T31" fmla="*/ 0 h 123"/>
                <a:gd name="T32" fmla="*/ 1 w 215"/>
                <a:gd name="T33" fmla="*/ 0 h 123"/>
                <a:gd name="T34" fmla="*/ 1 w 215"/>
                <a:gd name="T35" fmla="*/ 0 h 123"/>
                <a:gd name="T36" fmla="*/ 1 w 215"/>
                <a:gd name="T37" fmla="*/ 0 h 123"/>
                <a:gd name="T38" fmla="*/ 1 w 215"/>
                <a:gd name="T39" fmla="*/ 0 h 123"/>
                <a:gd name="T40" fmla="*/ 1 w 215"/>
                <a:gd name="T41" fmla="*/ 0 h 123"/>
                <a:gd name="T42" fmla="*/ 1 w 215"/>
                <a:gd name="T43" fmla="*/ 0 h 123"/>
                <a:gd name="T44" fmla="*/ 1 w 215"/>
                <a:gd name="T45" fmla="*/ 0 h 123"/>
                <a:gd name="T46" fmla="*/ 1 w 215"/>
                <a:gd name="T47" fmla="*/ 0 h 123"/>
                <a:gd name="T48" fmla="*/ 1 w 215"/>
                <a:gd name="T49" fmla="*/ 0 h 123"/>
                <a:gd name="T50" fmla="*/ 1 w 215"/>
                <a:gd name="T51" fmla="*/ 0 h 123"/>
                <a:gd name="T52" fmla="*/ 1 w 215"/>
                <a:gd name="T53" fmla="*/ 0 h 12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15"/>
                <a:gd name="T82" fmla="*/ 0 h 123"/>
                <a:gd name="T83" fmla="*/ 215 w 215"/>
                <a:gd name="T84" fmla="*/ 123 h 12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33" name="Freeform 335"/>
            <p:cNvSpPr>
              <a:spLocks/>
            </p:cNvSpPr>
            <p:nvPr/>
          </p:nvSpPr>
          <p:spPr bwMode="auto">
            <a:xfrm>
              <a:off x="2074" y="2714"/>
              <a:ext cx="21" cy="11"/>
            </a:xfrm>
            <a:custGeom>
              <a:avLst/>
              <a:gdLst>
                <a:gd name="T0" fmla="*/ 1 w 39"/>
                <a:gd name="T1" fmla="*/ 0 h 28"/>
                <a:gd name="T2" fmla="*/ 1 w 39"/>
                <a:gd name="T3" fmla="*/ 0 h 28"/>
                <a:gd name="T4" fmla="*/ 0 w 39"/>
                <a:gd name="T5" fmla="*/ 0 h 28"/>
                <a:gd name="T6" fmla="*/ 1 w 39"/>
                <a:gd name="T7" fmla="*/ 0 h 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28"/>
                <a:gd name="T14" fmla="*/ 39 w 39"/>
                <a:gd name="T15" fmla="*/ 28 h 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34" name="Line 336"/>
            <p:cNvSpPr>
              <a:spLocks noChangeShapeType="1"/>
            </p:cNvSpPr>
            <p:nvPr/>
          </p:nvSpPr>
          <p:spPr bwMode="auto">
            <a:xfrm flipV="1">
              <a:off x="2074" y="2787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35" name="Line 337"/>
            <p:cNvSpPr>
              <a:spLocks noChangeShapeType="1"/>
            </p:cNvSpPr>
            <p:nvPr/>
          </p:nvSpPr>
          <p:spPr bwMode="auto">
            <a:xfrm>
              <a:off x="2074" y="2787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36" name="Line 338"/>
            <p:cNvSpPr>
              <a:spLocks noChangeShapeType="1"/>
            </p:cNvSpPr>
            <p:nvPr/>
          </p:nvSpPr>
          <p:spPr bwMode="auto">
            <a:xfrm>
              <a:off x="2078" y="2787"/>
              <a:ext cx="1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37" name="Line 339"/>
            <p:cNvSpPr>
              <a:spLocks noChangeShapeType="1"/>
            </p:cNvSpPr>
            <p:nvPr/>
          </p:nvSpPr>
          <p:spPr bwMode="auto">
            <a:xfrm flipH="1">
              <a:off x="2074" y="2791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38" name="Line 340"/>
            <p:cNvSpPr>
              <a:spLocks noChangeShapeType="1"/>
            </p:cNvSpPr>
            <p:nvPr/>
          </p:nvSpPr>
          <p:spPr bwMode="auto">
            <a:xfrm>
              <a:off x="2095" y="2725"/>
              <a:ext cx="30" cy="1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39" name="Freeform 341"/>
            <p:cNvSpPr>
              <a:spLocks/>
            </p:cNvSpPr>
            <p:nvPr/>
          </p:nvSpPr>
          <p:spPr bwMode="auto">
            <a:xfrm>
              <a:off x="2095" y="2725"/>
              <a:ext cx="51" cy="56"/>
            </a:xfrm>
            <a:custGeom>
              <a:avLst/>
              <a:gdLst>
                <a:gd name="T0" fmla="*/ 0 w 94"/>
                <a:gd name="T1" fmla="*/ 0 h 121"/>
                <a:gd name="T2" fmla="*/ 1 w 94"/>
                <a:gd name="T3" fmla="*/ 0 h 121"/>
                <a:gd name="T4" fmla="*/ 1 w 94"/>
                <a:gd name="T5" fmla="*/ 0 h 121"/>
                <a:gd name="T6" fmla="*/ 1 w 94"/>
                <a:gd name="T7" fmla="*/ 0 h 121"/>
                <a:gd name="T8" fmla="*/ 1 w 94"/>
                <a:gd name="T9" fmla="*/ 0 h 121"/>
                <a:gd name="T10" fmla="*/ 1 w 94"/>
                <a:gd name="T11" fmla="*/ 0 h 121"/>
                <a:gd name="T12" fmla="*/ 1 w 94"/>
                <a:gd name="T13" fmla="*/ 0 h 121"/>
                <a:gd name="T14" fmla="*/ 1 w 94"/>
                <a:gd name="T15" fmla="*/ 0 h 121"/>
                <a:gd name="T16" fmla="*/ 1 w 94"/>
                <a:gd name="T17" fmla="*/ 0 h 121"/>
                <a:gd name="T18" fmla="*/ 1 w 94"/>
                <a:gd name="T19" fmla="*/ 0 h 121"/>
                <a:gd name="T20" fmla="*/ 1 w 94"/>
                <a:gd name="T21" fmla="*/ 0 h 121"/>
                <a:gd name="T22" fmla="*/ 1 w 94"/>
                <a:gd name="T23" fmla="*/ 0 h 1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4"/>
                <a:gd name="T37" fmla="*/ 0 h 121"/>
                <a:gd name="T38" fmla="*/ 94 w 94"/>
                <a:gd name="T39" fmla="*/ 121 h 12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40" name="Line 342"/>
            <p:cNvSpPr>
              <a:spLocks noChangeShapeType="1"/>
            </p:cNvSpPr>
            <p:nvPr/>
          </p:nvSpPr>
          <p:spPr bwMode="auto">
            <a:xfrm flipV="1">
              <a:off x="2206" y="2765"/>
              <a:ext cx="34" cy="1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41" name="Line 343"/>
            <p:cNvSpPr>
              <a:spLocks noChangeShapeType="1"/>
            </p:cNvSpPr>
            <p:nvPr/>
          </p:nvSpPr>
          <p:spPr bwMode="auto">
            <a:xfrm flipV="1">
              <a:off x="2156" y="2784"/>
              <a:ext cx="1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42" name="Line 344"/>
            <p:cNvSpPr>
              <a:spLocks noChangeShapeType="1"/>
            </p:cNvSpPr>
            <p:nvPr/>
          </p:nvSpPr>
          <p:spPr bwMode="auto">
            <a:xfrm>
              <a:off x="2156" y="2784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43" name="Line 345"/>
            <p:cNvSpPr>
              <a:spLocks noChangeShapeType="1"/>
            </p:cNvSpPr>
            <p:nvPr/>
          </p:nvSpPr>
          <p:spPr bwMode="auto">
            <a:xfrm>
              <a:off x="2162" y="2784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44" name="Line 346"/>
            <p:cNvSpPr>
              <a:spLocks noChangeShapeType="1"/>
            </p:cNvSpPr>
            <p:nvPr/>
          </p:nvSpPr>
          <p:spPr bwMode="auto">
            <a:xfrm flipH="1">
              <a:off x="2156" y="2789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45" name="Line 347"/>
            <p:cNvSpPr>
              <a:spLocks noChangeShapeType="1"/>
            </p:cNvSpPr>
            <p:nvPr/>
          </p:nvSpPr>
          <p:spPr bwMode="auto">
            <a:xfrm flipV="1">
              <a:off x="2159" y="2765"/>
              <a:ext cx="1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46" name="Line 348"/>
            <p:cNvSpPr>
              <a:spLocks noChangeShapeType="1"/>
            </p:cNvSpPr>
            <p:nvPr/>
          </p:nvSpPr>
          <p:spPr bwMode="auto">
            <a:xfrm>
              <a:off x="2159" y="2765"/>
              <a:ext cx="5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47" name="Line 349"/>
            <p:cNvSpPr>
              <a:spLocks noChangeShapeType="1"/>
            </p:cNvSpPr>
            <p:nvPr/>
          </p:nvSpPr>
          <p:spPr bwMode="auto">
            <a:xfrm>
              <a:off x="2164" y="2765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48" name="Line 350"/>
            <p:cNvSpPr>
              <a:spLocks noChangeShapeType="1"/>
            </p:cNvSpPr>
            <p:nvPr/>
          </p:nvSpPr>
          <p:spPr bwMode="auto">
            <a:xfrm flipH="1">
              <a:off x="2159" y="2770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49" name="Line 351"/>
            <p:cNvSpPr>
              <a:spLocks noChangeShapeType="1"/>
            </p:cNvSpPr>
            <p:nvPr/>
          </p:nvSpPr>
          <p:spPr bwMode="auto">
            <a:xfrm flipV="1">
              <a:off x="2218" y="2561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50" name="Line 352"/>
            <p:cNvSpPr>
              <a:spLocks noChangeShapeType="1"/>
            </p:cNvSpPr>
            <p:nvPr/>
          </p:nvSpPr>
          <p:spPr bwMode="auto">
            <a:xfrm>
              <a:off x="2218" y="2561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51" name="Line 353"/>
            <p:cNvSpPr>
              <a:spLocks noChangeShapeType="1"/>
            </p:cNvSpPr>
            <p:nvPr/>
          </p:nvSpPr>
          <p:spPr bwMode="auto">
            <a:xfrm>
              <a:off x="2223" y="2561"/>
              <a:ext cx="1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52" name="Line 354"/>
            <p:cNvSpPr>
              <a:spLocks noChangeShapeType="1"/>
            </p:cNvSpPr>
            <p:nvPr/>
          </p:nvSpPr>
          <p:spPr bwMode="auto">
            <a:xfrm flipH="1">
              <a:off x="2218" y="2565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53" name="Line 355"/>
            <p:cNvSpPr>
              <a:spLocks noChangeShapeType="1"/>
            </p:cNvSpPr>
            <p:nvPr/>
          </p:nvSpPr>
          <p:spPr bwMode="auto">
            <a:xfrm flipV="1">
              <a:off x="2347" y="2732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54" name="Line 356"/>
            <p:cNvSpPr>
              <a:spLocks noChangeShapeType="1"/>
            </p:cNvSpPr>
            <p:nvPr/>
          </p:nvSpPr>
          <p:spPr bwMode="auto">
            <a:xfrm>
              <a:off x="2347" y="2732"/>
              <a:ext cx="2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55" name="Line 357"/>
            <p:cNvSpPr>
              <a:spLocks noChangeShapeType="1"/>
            </p:cNvSpPr>
            <p:nvPr/>
          </p:nvSpPr>
          <p:spPr bwMode="auto">
            <a:xfrm>
              <a:off x="2349" y="2732"/>
              <a:ext cx="2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56" name="Line 358"/>
            <p:cNvSpPr>
              <a:spLocks noChangeShapeType="1"/>
            </p:cNvSpPr>
            <p:nvPr/>
          </p:nvSpPr>
          <p:spPr bwMode="auto">
            <a:xfrm flipH="1">
              <a:off x="2347" y="2736"/>
              <a:ext cx="2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57" name="Freeform 359"/>
            <p:cNvSpPr>
              <a:spLocks/>
            </p:cNvSpPr>
            <p:nvPr/>
          </p:nvSpPr>
          <p:spPr bwMode="auto">
            <a:xfrm>
              <a:off x="973" y="1666"/>
              <a:ext cx="132" cy="225"/>
            </a:xfrm>
            <a:custGeom>
              <a:avLst/>
              <a:gdLst>
                <a:gd name="T0" fmla="*/ 1 w 244"/>
                <a:gd name="T1" fmla="*/ 0 h 491"/>
                <a:gd name="T2" fmla="*/ 1 w 244"/>
                <a:gd name="T3" fmla="*/ 0 h 491"/>
                <a:gd name="T4" fmla="*/ 1 w 244"/>
                <a:gd name="T5" fmla="*/ 0 h 491"/>
                <a:gd name="T6" fmla="*/ 1 w 244"/>
                <a:gd name="T7" fmla="*/ 0 h 491"/>
                <a:gd name="T8" fmla="*/ 1 w 244"/>
                <a:gd name="T9" fmla="*/ 0 h 491"/>
                <a:gd name="T10" fmla="*/ 1 w 244"/>
                <a:gd name="T11" fmla="*/ 0 h 491"/>
                <a:gd name="T12" fmla="*/ 0 w 244"/>
                <a:gd name="T13" fmla="*/ 0 h 491"/>
                <a:gd name="T14" fmla="*/ 1 w 244"/>
                <a:gd name="T15" fmla="*/ 0 h 491"/>
                <a:gd name="T16" fmla="*/ 1 w 244"/>
                <a:gd name="T17" fmla="*/ 0 h 4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4"/>
                <a:gd name="T28" fmla="*/ 0 h 491"/>
                <a:gd name="T29" fmla="*/ 244 w 244"/>
                <a:gd name="T30" fmla="*/ 491 h 4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58" name="Freeform 360"/>
            <p:cNvSpPr>
              <a:spLocks/>
            </p:cNvSpPr>
            <p:nvPr/>
          </p:nvSpPr>
          <p:spPr bwMode="auto">
            <a:xfrm>
              <a:off x="618" y="1140"/>
              <a:ext cx="420" cy="462"/>
            </a:xfrm>
            <a:custGeom>
              <a:avLst/>
              <a:gdLst>
                <a:gd name="T0" fmla="*/ 1 w 766"/>
                <a:gd name="T1" fmla="*/ 0 h 1005"/>
                <a:gd name="T2" fmla="*/ 1 w 766"/>
                <a:gd name="T3" fmla="*/ 0 h 1005"/>
                <a:gd name="T4" fmla="*/ 1 w 766"/>
                <a:gd name="T5" fmla="*/ 0 h 1005"/>
                <a:gd name="T6" fmla="*/ 1 w 766"/>
                <a:gd name="T7" fmla="*/ 0 h 1005"/>
                <a:gd name="T8" fmla="*/ 1 w 766"/>
                <a:gd name="T9" fmla="*/ 0 h 1005"/>
                <a:gd name="T10" fmla="*/ 1 w 766"/>
                <a:gd name="T11" fmla="*/ 0 h 1005"/>
                <a:gd name="T12" fmla="*/ 1 w 766"/>
                <a:gd name="T13" fmla="*/ 0 h 1005"/>
                <a:gd name="T14" fmla="*/ 1 w 766"/>
                <a:gd name="T15" fmla="*/ 0 h 1005"/>
                <a:gd name="T16" fmla="*/ 1 w 766"/>
                <a:gd name="T17" fmla="*/ 0 h 1005"/>
                <a:gd name="T18" fmla="*/ 1 w 766"/>
                <a:gd name="T19" fmla="*/ 0 h 1005"/>
                <a:gd name="T20" fmla="*/ 1 w 766"/>
                <a:gd name="T21" fmla="*/ 0 h 1005"/>
                <a:gd name="T22" fmla="*/ 0 w 766"/>
                <a:gd name="T23" fmla="*/ 0 h 1005"/>
                <a:gd name="T24" fmla="*/ 1 w 766"/>
                <a:gd name="T25" fmla="*/ 0 h 1005"/>
                <a:gd name="T26" fmla="*/ 1 w 766"/>
                <a:gd name="T27" fmla="*/ 0 h 10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6"/>
                <a:gd name="T43" fmla="*/ 0 h 1005"/>
                <a:gd name="T44" fmla="*/ 766 w 766"/>
                <a:gd name="T45" fmla="*/ 1005 h 10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59" name="Freeform 361"/>
            <p:cNvSpPr>
              <a:spLocks/>
            </p:cNvSpPr>
            <p:nvPr/>
          </p:nvSpPr>
          <p:spPr bwMode="auto">
            <a:xfrm>
              <a:off x="618" y="1140"/>
              <a:ext cx="420" cy="462"/>
            </a:xfrm>
            <a:custGeom>
              <a:avLst/>
              <a:gdLst>
                <a:gd name="T0" fmla="*/ 1 w 766"/>
                <a:gd name="T1" fmla="*/ 0 h 1005"/>
                <a:gd name="T2" fmla="*/ 1 w 766"/>
                <a:gd name="T3" fmla="*/ 0 h 1005"/>
                <a:gd name="T4" fmla="*/ 1 w 766"/>
                <a:gd name="T5" fmla="*/ 0 h 1005"/>
                <a:gd name="T6" fmla="*/ 1 w 766"/>
                <a:gd name="T7" fmla="*/ 0 h 1005"/>
                <a:gd name="T8" fmla="*/ 1 w 766"/>
                <a:gd name="T9" fmla="*/ 0 h 1005"/>
                <a:gd name="T10" fmla="*/ 1 w 766"/>
                <a:gd name="T11" fmla="*/ 0 h 1005"/>
                <a:gd name="T12" fmla="*/ 1 w 766"/>
                <a:gd name="T13" fmla="*/ 0 h 1005"/>
                <a:gd name="T14" fmla="*/ 1 w 766"/>
                <a:gd name="T15" fmla="*/ 0 h 1005"/>
                <a:gd name="T16" fmla="*/ 1 w 766"/>
                <a:gd name="T17" fmla="*/ 0 h 1005"/>
                <a:gd name="T18" fmla="*/ 1 w 766"/>
                <a:gd name="T19" fmla="*/ 0 h 1005"/>
                <a:gd name="T20" fmla="*/ 1 w 766"/>
                <a:gd name="T21" fmla="*/ 0 h 1005"/>
                <a:gd name="T22" fmla="*/ 0 w 766"/>
                <a:gd name="T23" fmla="*/ 0 h 1005"/>
                <a:gd name="T24" fmla="*/ 1 w 766"/>
                <a:gd name="T25" fmla="*/ 0 h 1005"/>
                <a:gd name="T26" fmla="*/ 1 w 766"/>
                <a:gd name="T27" fmla="*/ 0 h 10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6"/>
                <a:gd name="T43" fmla="*/ 0 h 1005"/>
                <a:gd name="T44" fmla="*/ 766 w 766"/>
                <a:gd name="T45" fmla="*/ 1005 h 10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60" name="Freeform 362"/>
            <p:cNvSpPr>
              <a:spLocks/>
            </p:cNvSpPr>
            <p:nvPr/>
          </p:nvSpPr>
          <p:spPr bwMode="auto">
            <a:xfrm>
              <a:off x="571" y="1479"/>
              <a:ext cx="369" cy="295"/>
            </a:xfrm>
            <a:custGeom>
              <a:avLst/>
              <a:gdLst>
                <a:gd name="T0" fmla="*/ 1 w 677"/>
                <a:gd name="T1" fmla="*/ 0 h 641"/>
                <a:gd name="T2" fmla="*/ 1 w 677"/>
                <a:gd name="T3" fmla="*/ 0 h 641"/>
                <a:gd name="T4" fmla="*/ 1 w 677"/>
                <a:gd name="T5" fmla="*/ 0 h 641"/>
                <a:gd name="T6" fmla="*/ 1 w 677"/>
                <a:gd name="T7" fmla="*/ 0 h 641"/>
                <a:gd name="T8" fmla="*/ 0 w 677"/>
                <a:gd name="T9" fmla="*/ 0 h 641"/>
                <a:gd name="T10" fmla="*/ 1 w 677"/>
                <a:gd name="T11" fmla="*/ 0 h 641"/>
                <a:gd name="T12" fmla="*/ 1 w 677"/>
                <a:gd name="T13" fmla="*/ 0 h 641"/>
                <a:gd name="T14" fmla="*/ 1 w 677"/>
                <a:gd name="T15" fmla="*/ 0 h 641"/>
                <a:gd name="T16" fmla="*/ 1 w 677"/>
                <a:gd name="T17" fmla="*/ 0 h 641"/>
                <a:gd name="T18" fmla="*/ 1 w 677"/>
                <a:gd name="T19" fmla="*/ 0 h 641"/>
                <a:gd name="T20" fmla="*/ 1 w 677"/>
                <a:gd name="T21" fmla="*/ 0 h 641"/>
                <a:gd name="T22" fmla="*/ 1 w 677"/>
                <a:gd name="T23" fmla="*/ 0 h 641"/>
                <a:gd name="T24" fmla="*/ 1 w 677"/>
                <a:gd name="T25" fmla="*/ 0 h 641"/>
                <a:gd name="T26" fmla="*/ 1 w 677"/>
                <a:gd name="T27" fmla="*/ 0 h 641"/>
                <a:gd name="T28" fmla="*/ 1 w 677"/>
                <a:gd name="T29" fmla="*/ 0 h 641"/>
                <a:gd name="T30" fmla="*/ 1 w 677"/>
                <a:gd name="T31" fmla="*/ 0 h 641"/>
                <a:gd name="T32" fmla="*/ 1 w 677"/>
                <a:gd name="T33" fmla="*/ 0 h 641"/>
                <a:gd name="T34" fmla="*/ 1 w 677"/>
                <a:gd name="T35" fmla="*/ 0 h 641"/>
                <a:gd name="T36" fmla="*/ 1 w 677"/>
                <a:gd name="T37" fmla="*/ 0 h 641"/>
                <a:gd name="T38" fmla="*/ 1 w 677"/>
                <a:gd name="T39" fmla="*/ 0 h 641"/>
                <a:gd name="T40" fmla="*/ 1 w 677"/>
                <a:gd name="T41" fmla="*/ 0 h 641"/>
                <a:gd name="T42" fmla="*/ 1 w 677"/>
                <a:gd name="T43" fmla="*/ 0 h 641"/>
                <a:gd name="T44" fmla="*/ 1 w 677"/>
                <a:gd name="T45" fmla="*/ 0 h 641"/>
                <a:gd name="T46" fmla="*/ 1 w 677"/>
                <a:gd name="T47" fmla="*/ 0 h 641"/>
                <a:gd name="T48" fmla="*/ 1 w 677"/>
                <a:gd name="T49" fmla="*/ 0 h 641"/>
                <a:gd name="T50" fmla="*/ 1 w 677"/>
                <a:gd name="T51" fmla="*/ 0 h 641"/>
                <a:gd name="T52" fmla="*/ 1 w 677"/>
                <a:gd name="T53" fmla="*/ 0 h 6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7"/>
                <a:gd name="T82" fmla="*/ 0 h 641"/>
                <a:gd name="T83" fmla="*/ 677 w 677"/>
                <a:gd name="T84" fmla="*/ 641 h 6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61" name="Freeform 363"/>
            <p:cNvSpPr>
              <a:spLocks/>
            </p:cNvSpPr>
            <p:nvPr/>
          </p:nvSpPr>
          <p:spPr bwMode="auto">
            <a:xfrm>
              <a:off x="571" y="1479"/>
              <a:ext cx="369" cy="295"/>
            </a:xfrm>
            <a:custGeom>
              <a:avLst/>
              <a:gdLst>
                <a:gd name="T0" fmla="*/ 1 w 677"/>
                <a:gd name="T1" fmla="*/ 0 h 641"/>
                <a:gd name="T2" fmla="*/ 1 w 677"/>
                <a:gd name="T3" fmla="*/ 0 h 641"/>
                <a:gd name="T4" fmla="*/ 1 w 677"/>
                <a:gd name="T5" fmla="*/ 0 h 641"/>
                <a:gd name="T6" fmla="*/ 1 w 677"/>
                <a:gd name="T7" fmla="*/ 0 h 641"/>
                <a:gd name="T8" fmla="*/ 0 w 677"/>
                <a:gd name="T9" fmla="*/ 0 h 641"/>
                <a:gd name="T10" fmla="*/ 1 w 677"/>
                <a:gd name="T11" fmla="*/ 0 h 641"/>
                <a:gd name="T12" fmla="*/ 1 w 677"/>
                <a:gd name="T13" fmla="*/ 0 h 641"/>
                <a:gd name="T14" fmla="*/ 1 w 677"/>
                <a:gd name="T15" fmla="*/ 0 h 641"/>
                <a:gd name="T16" fmla="*/ 1 w 677"/>
                <a:gd name="T17" fmla="*/ 0 h 641"/>
                <a:gd name="T18" fmla="*/ 1 w 677"/>
                <a:gd name="T19" fmla="*/ 0 h 641"/>
                <a:gd name="T20" fmla="*/ 1 w 677"/>
                <a:gd name="T21" fmla="*/ 0 h 641"/>
                <a:gd name="T22" fmla="*/ 1 w 677"/>
                <a:gd name="T23" fmla="*/ 0 h 641"/>
                <a:gd name="T24" fmla="*/ 1 w 677"/>
                <a:gd name="T25" fmla="*/ 0 h 641"/>
                <a:gd name="T26" fmla="*/ 1 w 677"/>
                <a:gd name="T27" fmla="*/ 0 h 641"/>
                <a:gd name="T28" fmla="*/ 1 w 677"/>
                <a:gd name="T29" fmla="*/ 0 h 641"/>
                <a:gd name="T30" fmla="*/ 1 w 677"/>
                <a:gd name="T31" fmla="*/ 0 h 641"/>
                <a:gd name="T32" fmla="*/ 1 w 677"/>
                <a:gd name="T33" fmla="*/ 0 h 641"/>
                <a:gd name="T34" fmla="*/ 1 w 677"/>
                <a:gd name="T35" fmla="*/ 0 h 641"/>
                <a:gd name="T36" fmla="*/ 1 w 677"/>
                <a:gd name="T37" fmla="*/ 0 h 641"/>
                <a:gd name="T38" fmla="*/ 1 w 677"/>
                <a:gd name="T39" fmla="*/ 0 h 641"/>
                <a:gd name="T40" fmla="*/ 1 w 677"/>
                <a:gd name="T41" fmla="*/ 0 h 641"/>
                <a:gd name="T42" fmla="*/ 1 w 677"/>
                <a:gd name="T43" fmla="*/ 0 h 641"/>
                <a:gd name="T44" fmla="*/ 1 w 677"/>
                <a:gd name="T45" fmla="*/ 0 h 641"/>
                <a:gd name="T46" fmla="*/ 1 w 677"/>
                <a:gd name="T47" fmla="*/ 0 h 641"/>
                <a:gd name="T48" fmla="*/ 1 w 677"/>
                <a:gd name="T49" fmla="*/ 0 h 641"/>
                <a:gd name="T50" fmla="*/ 1 w 677"/>
                <a:gd name="T51" fmla="*/ 0 h 641"/>
                <a:gd name="T52" fmla="*/ 1 w 677"/>
                <a:gd name="T53" fmla="*/ 0 h 6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7"/>
                <a:gd name="T82" fmla="*/ 0 h 641"/>
                <a:gd name="T83" fmla="*/ 677 w 677"/>
                <a:gd name="T84" fmla="*/ 641 h 6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62" name="Freeform 364"/>
            <p:cNvSpPr>
              <a:spLocks/>
            </p:cNvSpPr>
            <p:nvPr/>
          </p:nvSpPr>
          <p:spPr bwMode="auto">
            <a:xfrm>
              <a:off x="895" y="1349"/>
              <a:ext cx="224" cy="270"/>
            </a:xfrm>
            <a:custGeom>
              <a:avLst/>
              <a:gdLst>
                <a:gd name="T0" fmla="*/ 0 w 407"/>
                <a:gd name="T1" fmla="*/ 0 h 589"/>
                <a:gd name="T2" fmla="*/ 1 w 407"/>
                <a:gd name="T3" fmla="*/ 0 h 589"/>
                <a:gd name="T4" fmla="*/ 1 w 407"/>
                <a:gd name="T5" fmla="*/ 0 h 589"/>
                <a:gd name="T6" fmla="*/ 1 w 407"/>
                <a:gd name="T7" fmla="*/ 0 h 589"/>
                <a:gd name="T8" fmla="*/ 1 w 407"/>
                <a:gd name="T9" fmla="*/ 0 h 589"/>
                <a:gd name="T10" fmla="*/ 1 w 407"/>
                <a:gd name="T11" fmla="*/ 0 h 589"/>
                <a:gd name="T12" fmla="*/ 1 w 407"/>
                <a:gd name="T13" fmla="*/ 0 h 589"/>
                <a:gd name="T14" fmla="*/ 1 w 407"/>
                <a:gd name="T15" fmla="*/ 0 h 589"/>
                <a:gd name="T16" fmla="*/ 1 w 407"/>
                <a:gd name="T17" fmla="*/ 0 h 589"/>
                <a:gd name="T18" fmla="*/ 1 w 407"/>
                <a:gd name="T19" fmla="*/ 0 h 589"/>
                <a:gd name="T20" fmla="*/ 1 w 407"/>
                <a:gd name="T21" fmla="*/ 0 h 589"/>
                <a:gd name="T22" fmla="*/ 1 w 407"/>
                <a:gd name="T23" fmla="*/ 0 h 589"/>
                <a:gd name="T24" fmla="*/ 1 w 407"/>
                <a:gd name="T25" fmla="*/ 0 h 589"/>
                <a:gd name="T26" fmla="*/ 1 w 407"/>
                <a:gd name="T27" fmla="*/ 0 h 589"/>
                <a:gd name="T28" fmla="*/ 0 w 407"/>
                <a:gd name="T29" fmla="*/ 0 h 58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07"/>
                <a:gd name="T46" fmla="*/ 0 h 589"/>
                <a:gd name="T47" fmla="*/ 407 w 407"/>
                <a:gd name="T48" fmla="*/ 589 h 58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63" name="Freeform 365"/>
            <p:cNvSpPr>
              <a:spLocks/>
            </p:cNvSpPr>
            <p:nvPr/>
          </p:nvSpPr>
          <p:spPr bwMode="auto">
            <a:xfrm>
              <a:off x="895" y="1349"/>
              <a:ext cx="224" cy="270"/>
            </a:xfrm>
            <a:custGeom>
              <a:avLst/>
              <a:gdLst>
                <a:gd name="T0" fmla="*/ 0 w 407"/>
                <a:gd name="T1" fmla="*/ 0 h 589"/>
                <a:gd name="T2" fmla="*/ 1 w 407"/>
                <a:gd name="T3" fmla="*/ 0 h 589"/>
                <a:gd name="T4" fmla="*/ 1 w 407"/>
                <a:gd name="T5" fmla="*/ 0 h 589"/>
                <a:gd name="T6" fmla="*/ 1 w 407"/>
                <a:gd name="T7" fmla="*/ 0 h 589"/>
                <a:gd name="T8" fmla="*/ 1 w 407"/>
                <a:gd name="T9" fmla="*/ 0 h 589"/>
                <a:gd name="T10" fmla="*/ 1 w 407"/>
                <a:gd name="T11" fmla="*/ 0 h 589"/>
                <a:gd name="T12" fmla="*/ 1 w 407"/>
                <a:gd name="T13" fmla="*/ 0 h 589"/>
                <a:gd name="T14" fmla="*/ 1 w 407"/>
                <a:gd name="T15" fmla="*/ 0 h 589"/>
                <a:gd name="T16" fmla="*/ 1 w 407"/>
                <a:gd name="T17" fmla="*/ 0 h 589"/>
                <a:gd name="T18" fmla="*/ 1 w 407"/>
                <a:gd name="T19" fmla="*/ 0 h 589"/>
                <a:gd name="T20" fmla="*/ 1 w 407"/>
                <a:gd name="T21" fmla="*/ 0 h 589"/>
                <a:gd name="T22" fmla="*/ 1 w 407"/>
                <a:gd name="T23" fmla="*/ 0 h 589"/>
                <a:gd name="T24" fmla="*/ 1 w 407"/>
                <a:gd name="T25" fmla="*/ 0 h 589"/>
                <a:gd name="T26" fmla="*/ 1 w 407"/>
                <a:gd name="T27" fmla="*/ 0 h 589"/>
                <a:gd name="T28" fmla="*/ 0 w 407"/>
                <a:gd name="T29" fmla="*/ 0 h 58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07"/>
                <a:gd name="T46" fmla="*/ 0 h 589"/>
                <a:gd name="T47" fmla="*/ 407 w 407"/>
                <a:gd name="T48" fmla="*/ 589 h 58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64" name="Freeform 366"/>
            <p:cNvSpPr>
              <a:spLocks/>
            </p:cNvSpPr>
            <p:nvPr/>
          </p:nvSpPr>
          <p:spPr bwMode="auto">
            <a:xfrm>
              <a:off x="922" y="1612"/>
              <a:ext cx="101" cy="62"/>
            </a:xfrm>
            <a:custGeom>
              <a:avLst/>
              <a:gdLst>
                <a:gd name="T0" fmla="*/ 0 w 188"/>
                <a:gd name="T1" fmla="*/ 0 h 134"/>
                <a:gd name="T2" fmla="*/ 1 w 188"/>
                <a:gd name="T3" fmla="*/ 0 h 134"/>
                <a:gd name="T4" fmla="*/ 1 w 188"/>
                <a:gd name="T5" fmla="*/ 0 h 134"/>
                <a:gd name="T6" fmla="*/ 1 w 188"/>
                <a:gd name="T7" fmla="*/ 0 h 134"/>
                <a:gd name="T8" fmla="*/ 1 w 188"/>
                <a:gd name="T9" fmla="*/ 0 h 134"/>
                <a:gd name="T10" fmla="*/ 1 w 188"/>
                <a:gd name="T11" fmla="*/ 0 h 134"/>
                <a:gd name="T12" fmla="*/ 1 w 188"/>
                <a:gd name="T13" fmla="*/ 0 h 134"/>
                <a:gd name="T14" fmla="*/ 1 w 188"/>
                <a:gd name="T15" fmla="*/ 0 h 134"/>
                <a:gd name="T16" fmla="*/ 1 w 188"/>
                <a:gd name="T17" fmla="*/ 0 h 134"/>
                <a:gd name="T18" fmla="*/ 1 w 188"/>
                <a:gd name="T19" fmla="*/ 0 h 134"/>
                <a:gd name="T20" fmla="*/ 0 w 188"/>
                <a:gd name="T21" fmla="*/ 0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8"/>
                <a:gd name="T34" fmla="*/ 0 h 134"/>
                <a:gd name="T35" fmla="*/ 188 w 188"/>
                <a:gd name="T36" fmla="*/ 134 h 1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65" name="Freeform 367"/>
            <p:cNvSpPr>
              <a:spLocks/>
            </p:cNvSpPr>
            <p:nvPr/>
          </p:nvSpPr>
          <p:spPr bwMode="auto">
            <a:xfrm>
              <a:off x="922" y="1612"/>
              <a:ext cx="101" cy="62"/>
            </a:xfrm>
            <a:custGeom>
              <a:avLst/>
              <a:gdLst>
                <a:gd name="T0" fmla="*/ 0 w 188"/>
                <a:gd name="T1" fmla="*/ 0 h 134"/>
                <a:gd name="T2" fmla="*/ 1 w 188"/>
                <a:gd name="T3" fmla="*/ 0 h 134"/>
                <a:gd name="T4" fmla="*/ 1 w 188"/>
                <a:gd name="T5" fmla="*/ 0 h 134"/>
                <a:gd name="T6" fmla="*/ 1 w 188"/>
                <a:gd name="T7" fmla="*/ 0 h 134"/>
                <a:gd name="T8" fmla="*/ 1 w 188"/>
                <a:gd name="T9" fmla="*/ 0 h 134"/>
                <a:gd name="T10" fmla="*/ 1 w 188"/>
                <a:gd name="T11" fmla="*/ 0 h 134"/>
                <a:gd name="T12" fmla="*/ 1 w 188"/>
                <a:gd name="T13" fmla="*/ 0 h 134"/>
                <a:gd name="T14" fmla="*/ 1 w 188"/>
                <a:gd name="T15" fmla="*/ 0 h 134"/>
                <a:gd name="T16" fmla="*/ 1 w 188"/>
                <a:gd name="T17" fmla="*/ 0 h 134"/>
                <a:gd name="T18" fmla="*/ 1 w 188"/>
                <a:gd name="T19" fmla="*/ 0 h 134"/>
                <a:gd name="T20" fmla="*/ 0 w 188"/>
                <a:gd name="T21" fmla="*/ 0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8"/>
                <a:gd name="T34" fmla="*/ 0 h 134"/>
                <a:gd name="T35" fmla="*/ 188 w 188"/>
                <a:gd name="T36" fmla="*/ 134 h 1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66" name="Freeform 368"/>
            <p:cNvSpPr>
              <a:spLocks/>
            </p:cNvSpPr>
            <p:nvPr/>
          </p:nvSpPr>
          <p:spPr bwMode="auto">
            <a:xfrm>
              <a:off x="973" y="1557"/>
              <a:ext cx="174" cy="341"/>
            </a:xfrm>
            <a:custGeom>
              <a:avLst/>
              <a:gdLst>
                <a:gd name="T0" fmla="*/ 1 w 320"/>
                <a:gd name="T1" fmla="*/ 0 h 740"/>
                <a:gd name="T2" fmla="*/ 1 w 320"/>
                <a:gd name="T3" fmla="*/ 0 h 740"/>
                <a:gd name="T4" fmla="*/ 1 w 320"/>
                <a:gd name="T5" fmla="*/ 0 h 740"/>
                <a:gd name="T6" fmla="*/ 1 w 320"/>
                <a:gd name="T7" fmla="*/ 0 h 740"/>
                <a:gd name="T8" fmla="*/ 1 w 320"/>
                <a:gd name="T9" fmla="*/ 0 h 740"/>
                <a:gd name="T10" fmla="*/ 1 w 320"/>
                <a:gd name="T11" fmla="*/ 0 h 740"/>
                <a:gd name="T12" fmla="*/ 1 w 320"/>
                <a:gd name="T13" fmla="*/ 0 h 740"/>
                <a:gd name="T14" fmla="*/ 1 w 320"/>
                <a:gd name="T15" fmla="*/ 0 h 740"/>
                <a:gd name="T16" fmla="*/ 1 w 320"/>
                <a:gd name="T17" fmla="*/ 0 h 740"/>
                <a:gd name="T18" fmla="*/ 1 w 320"/>
                <a:gd name="T19" fmla="*/ 0 h 740"/>
                <a:gd name="T20" fmla="*/ 1 w 320"/>
                <a:gd name="T21" fmla="*/ 0 h 740"/>
                <a:gd name="T22" fmla="*/ 1 w 320"/>
                <a:gd name="T23" fmla="*/ 0 h 740"/>
                <a:gd name="T24" fmla="*/ 1 w 320"/>
                <a:gd name="T25" fmla="*/ 0 h 740"/>
                <a:gd name="T26" fmla="*/ 1 w 320"/>
                <a:gd name="T27" fmla="*/ 0 h 740"/>
                <a:gd name="T28" fmla="*/ 1 w 320"/>
                <a:gd name="T29" fmla="*/ 0 h 740"/>
                <a:gd name="T30" fmla="*/ 1 w 320"/>
                <a:gd name="T31" fmla="*/ 0 h 740"/>
                <a:gd name="T32" fmla="*/ 1 w 320"/>
                <a:gd name="T33" fmla="*/ 0 h 740"/>
                <a:gd name="T34" fmla="*/ 1 w 320"/>
                <a:gd name="T35" fmla="*/ 0 h 740"/>
                <a:gd name="T36" fmla="*/ 1 w 320"/>
                <a:gd name="T37" fmla="*/ 0 h 740"/>
                <a:gd name="T38" fmla="*/ 1 w 320"/>
                <a:gd name="T39" fmla="*/ 0 h 740"/>
                <a:gd name="T40" fmla="*/ 1 w 320"/>
                <a:gd name="T41" fmla="*/ 0 h 740"/>
                <a:gd name="T42" fmla="*/ 1 w 320"/>
                <a:gd name="T43" fmla="*/ 0 h 740"/>
                <a:gd name="T44" fmla="*/ 1 w 320"/>
                <a:gd name="T45" fmla="*/ 0 h 740"/>
                <a:gd name="T46" fmla="*/ 0 w 320"/>
                <a:gd name="T47" fmla="*/ 0 h 740"/>
                <a:gd name="T48" fmla="*/ 1 w 320"/>
                <a:gd name="T49" fmla="*/ 0 h 740"/>
                <a:gd name="T50" fmla="*/ 1 w 320"/>
                <a:gd name="T51" fmla="*/ 0 h 740"/>
                <a:gd name="T52" fmla="*/ 1 w 320"/>
                <a:gd name="T53" fmla="*/ 0 h 740"/>
                <a:gd name="T54" fmla="*/ 1 w 320"/>
                <a:gd name="T55" fmla="*/ 0 h 740"/>
                <a:gd name="T56" fmla="*/ 1 w 320"/>
                <a:gd name="T57" fmla="*/ 0 h 740"/>
                <a:gd name="T58" fmla="*/ 1 w 320"/>
                <a:gd name="T59" fmla="*/ 0 h 740"/>
                <a:gd name="T60" fmla="*/ 1 w 320"/>
                <a:gd name="T61" fmla="*/ 0 h 7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0"/>
                <a:gd name="T94" fmla="*/ 0 h 740"/>
                <a:gd name="T95" fmla="*/ 320 w 320"/>
                <a:gd name="T96" fmla="*/ 740 h 7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67" name="Freeform 369"/>
            <p:cNvSpPr>
              <a:spLocks/>
            </p:cNvSpPr>
            <p:nvPr/>
          </p:nvSpPr>
          <p:spPr bwMode="auto">
            <a:xfrm>
              <a:off x="973" y="1557"/>
              <a:ext cx="174" cy="341"/>
            </a:xfrm>
            <a:custGeom>
              <a:avLst/>
              <a:gdLst>
                <a:gd name="T0" fmla="*/ 1 w 320"/>
                <a:gd name="T1" fmla="*/ 0 h 740"/>
                <a:gd name="T2" fmla="*/ 1 w 320"/>
                <a:gd name="T3" fmla="*/ 0 h 740"/>
                <a:gd name="T4" fmla="*/ 1 w 320"/>
                <a:gd name="T5" fmla="*/ 0 h 740"/>
                <a:gd name="T6" fmla="*/ 1 w 320"/>
                <a:gd name="T7" fmla="*/ 0 h 740"/>
                <a:gd name="T8" fmla="*/ 1 w 320"/>
                <a:gd name="T9" fmla="*/ 0 h 740"/>
                <a:gd name="T10" fmla="*/ 1 w 320"/>
                <a:gd name="T11" fmla="*/ 0 h 740"/>
                <a:gd name="T12" fmla="*/ 1 w 320"/>
                <a:gd name="T13" fmla="*/ 0 h 740"/>
                <a:gd name="T14" fmla="*/ 1 w 320"/>
                <a:gd name="T15" fmla="*/ 0 h 740"/>
                <a:gd name="T16" fmla="*/ 1 w 320"/>
                <a:gd name="T17" fmla="*/ 0 h 740"/>
                <a:gd name="T18" fmla="*/ 1 w 320"/>
                <a:gd name="T19" fmla="*/ 0 h 740"/>
                <a:gd name="T20" fmla="*/ 1 w 320"/>
                <a:gd name="T21" fmla="*/ 0 h 740"/>
                <a:gd name="T22" fmla="*/ 1 w 320"/>
                <a:gd name="T23" fmla="*/ 0 h 740"/>
                <a:gd name="T24" fmla="*/ 1 w 320"/>
                <a:gd name="T25" fmla="*/ 0 h 740"/>
                <a:gd name="T26" fmla="*/ 1 w 320"/>
                <a:gd name="T27" fmla="*/ 0 h 740"/>
                <a:gd name="T28" fmla="*/ 1 w 320"/>
                <a:gd name="T29" fmla="*/ 0 h 740"/>
                <a:gd name="T30" fmla="*/ 1 w 320"/>
                <a:gd name="T31" fmla="*/ 0 h 740"/>
                <a:gd name="T32" fmla="*/ 1 w 320"/>
                <a:gd name="T33" fmla="*/ 0 h 740"/>
                <a:gd name="T34" fmla="*/ 1 w 320"/>
                <a:gd name="T35" fmla="*/ 0 h 740"/>
                <a:gd name="T36" fmla="*/ 1 w 320"/>
                <a:gd name="T37" fmla="*/ 0 h 740"/>
                <a:gd name="T38" fmla="*/ 1 w 320"/>
                <a:gd name="T39" fmla="*/ 0 h 740"/>
                <a:gd name="T40" fmla="*/ 1 w 320"/>
                <a:gd name="T41" fmla="*/ 0 h 740"/>
                <a:gd name="T42" fmla="*/ 1 w 320"/>
                <a:gd name="T43" fmla="*/ 0 h 740"/>
                <a:gd name="T44" fmla="*/ 1 w 320"/>
                <a:gd name="T45" fmla="*/ 0 h 740"/>
                <a:gd name="T46" fmla="*/ 0 w 320"/>
                <a:gd name="T47" fmla="*/ 0 h 740"/>
                <a:gd name="T48" fmla="*/ 1 w 320"/>
                <a:gd name="T49" fmla="*/ 0 h 740"/>
                <a:gd name="T50" fmla="*/ 1 w 320"/>
                <a:gd name="T51" fmla="*/ 0 h 740"/>
                <a:gd name="T52" fmla="*/ 1 w 320"/>
                <a:gd name="T53" fmla="*/ 0 h 740"/>
                <a:gd name="T54" fmla="*/ 1 w 320"/>
                <a:gd name="T55" fmla="*/ 0 h 740"/>
                <a:gd name="T56" fmla="*/ 1 w 320"/>
                <a:gd name="T57" fmla="*/ 0 h 740"/>
                <a:gd name="T58" fmla="*/ 1 w 320"/>
                <a:gd name="T59" fmla="*/ 0 h 740"/>
                <a:gd name="T60" fmla="*/ 1 w 320"/>
                <a:gd name="T61" fmla="*/ 0 h 7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0"/>
                <a:gd name="T94" fmla="*/ 0 h 740"/>
                <a:gd name="T95" fmla="*/ 320 w 320"/>
                <a:gd name="T96" fmla="*/ 740 h 7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68" name="Freeform 370"/>
            <p:cNvSpPr>
              <a:spLocks/>
            </p:cNvSpPr>
            <p:nvPr/>
          </p:nvSpPr>
          <p:spPr bwMode="auto">
            <a:xfrm>
              <a:off x="1057" y="1879"/>
              <a:ext cx="450" cy="420"/>
            </a:xfrm>
            <a:custGeom>
              <a:avLst/>
              <a:gdLst>
                <a:gd name="T0" fmla="*/ 1 w 818"/>
                <a:gd name="T1" fmla="*/ 0 h 915"/>
                <a:gd name="T2" fmla="*/ 1 w 818"/>
                <a:gd name="T3" fmla="*/ 0 h 915"/>
                <a:gd name="T4" fmla="*/ 1 w 818"/>
                <a:gd name="T5" fmla="*/ 0 h 915"/>
                <a:gd name="T6" fmla="*/ 1 w 818"/>
                <a:gd name="T7" fmla="*/ 0 h 915"/>
                <a:gd name="T8" fmla="*/ 1 w 818"/>
                <a:gd name="T9" fmla="*/ 0 h 915"/>
                <a:gd name="T10" fmla="*/ 1 w 818"/>
                <a:gd name="T11" fmla="*/ 0 h 915"/>
                <a:gd name="T12" fmla="*/ 1 w 818"/>
                <a:gd name="T13" fmla="*/ 0 h 915"/>
                <a:gd name="T14" fmla="*/ 1 w 818"/>
                <a:gd name="T15" fmla="*/ 0 h 915"/>
                <a:gd name="T16" fmla="*/ 1 w 818"/>
                <a:gd name="T17" fmla="*/ 0 h 915"/>
                <a:gd name="T18" fmla="*/ 1 w 818"/>
                <a:gd name="T19" fmla="*/ 0 h 915"/>
                <a:gd name="T20" fmla="*/ 1 w 818"/>
                <a:gd name="T21" fmla="*/ 0 h 915"/>
                <a:gd name="T22" fmla="*/ 1 w 818"/>
                <a:gd name="T23" fmla="*/ 0 h 915"/>
                <a:gd name="T24" fmla="*/ 1 w 818"/>
                <a:gd name="T25" fmla="*/ 0 h 915"/>
                <a:gd name="T26" fmla="*/ 1 w 818"/>
                <a:gd name="T27" fmla="*/ 0 h 915"/>
                <a:gd name="T28" fmla="*/ 1 w 818"/>
                <a:gd name="T29" fmla="*/ 0 h 915"/>
                <a:gd name="T30" fmla="*/ 1 w 818"/>
                <a:gd name="T31" fmla="*/ 0 h 915"/>
                <a:gd name="T32" fmla="*/ 1 w 818"/>
                <a:gd name="T33" fmla="*/ 0 h 915"/>
                <a:gd name="T34" fmla="*/ 1 w 818"/>
                <a:gd name="T35" fmla="*/ 0 h 915"/>
                <a:gd name="T36" fmla="*/ 1 w 818"/>
                <a:gd name="T37" fmla="*/ 0 h 915"/>
                <a:gd name="T38" fmla="*/ 1 w 818"/>
                <a:gd name="T39" fmla="*/ 0 h 915"/>
                <a:gd name="T40" fmla="*/ 1 w 818"/>
                <a:gd name="T41" fmla="*/ 0 h 915"/>
                <a:gd name="T42" fmla="*/ 1 w 818"/>
                <a:gd name="T43" fmla="*/ 0 h 915"/>
                <a:gd name="T44" fmla="*/ 1 w 818"/>
                <a:gd name="T45" fmla="*/ 0 h 915"/>
                <a:gd name="T46" fmla="*/ 1 w 818"/>
                <a:gd name="T47" fmla="*/ 0 h 915"/>
                <a:gd name="T48" fmla="*/ 1 w 818"/>
                <a:gd name="T49" fmla="*/ 0 h 915"/>
                <a:gd name="T50" fmla="*/ 1 w 818"/>
                <a:gd name="T51" fmla="*/ 0 h 915"/>
                <a:gd name="T52" fmla="*/ 1 w 818"/>
                <a:gd name="T53" fmla="*/ 0 h 915"/>
                <a:gd name="T54" fmla="*/ 1 w 818"/>
                <a:gd name="T55" fmla="*/ 0 h 915"/>
                <a:gd name="T56" fmla="*/ 1 w 818"/>
                <a:gd name="T57" fmla="*/ 0 h 915"/>
                <a:gd name="T58" fmla="*/ 1 w 818"/>
                <a:gd name="T59" fmla="*/ 0 h 915"/>
                <a:gd name="T60" fmla="*/ 1 w 818"/>
                <a:gd name="T61" fmla="*/ 0 h 915"/>
                <a:gd name="T62" fmla="*/ 1 w 818"/>
                <a:gd name="T63" fmla="*/ 0 h 915"/>
                <a:gd name="T64" fmla="*/ 1 w 818"/>
                <a:gd name="T65" fmla="*/ 0 h 915"/>
                <a:gd name="T66" fmla="*/ 1 w 818"/>
                <a:gd name="T67" fmla="*/ 0 h 915"/>
                <a:gd name="T68" fmla="*/ 1 w 818"/>
                <a:gd name="T69" fmla="*/ 0 h 915"/>
                <a:gd name="T70" fmla="*/ 1 w 818"/>
                <a:gd name="T71" fmla="*/ 0 h 915"/>
                <a:gd name="T72" fmla="*/ 1 w 818"/>
                <a:gd name="T73" fmla="*/ 0 h 915"/>
                <a:gd name="T74" fmla="*/ 1 w 818"/>
                <a:gd name="T75" fmla="*/ 0 h 915"/>
                <a:gd name="T76" fmla="*/ 1 w 818"/>
                <a:gd name="T77" fmla="*/ 0 h 915"/>
                <a:gd name="T78" fmla="*/ 1 w 818"/>
                <a:gd name="T79" fmla="*/ 0 h 9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18"/>
                <a:gd name="T121" fmla="*/ 0 h 915"/>
                <a:gd name="T122" fmla="*/ 818 w 818"/>
                <a:gd name="T123" fmla="*/ 915 h 91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69" name="Freeform 371"/>
            <p:cNvSpPr>
              <a:spLocks/>
            </p:cNvSpPr>
            <p:nvPr/>
          </p:nvSpPr>
          <p:spPr bwMode="auto">
            <a:xfrm>
              <a:off x="1057" y="1879"/>
              <a:ext cx="450" cy="420"/>
            </a:xfrm>
            <a:custGeom>
              <a:avLst/>
              <a:gdLst>
                <a:gd name="T0" fmla="*/ 1 w 818"/>
                <a:gd name="T1" fmla="*/ 0 h 915"/>
                <a:gd name="T2" fmla="*/ 1 w 818"/>
                <a:gd name="T3" fmla="*/ 0 h 915"/>
                <a:gd name="T4" fmla="*/ 1 w 818"/>
                <a:gd name="T5" fmla="*/ 0 h 915"/>
                <a:gd name="T6" fmla="*/ 1 w 818"/>
                <a:gd name="T7" fmla="*/ 0 h 915"/>
                <a:gd name="T8" fmla="*/ 1 w 818"/>
                <a:gd name="T9" fmla="*/ 0 h 915"/>
                <a:gd name="T10" fmla="*/ 1 w 818"/>
                <a:gd name="T11" fmla="*/ 0 h 915"/>
                <a:gd name="T12" fmla="*/ 1 w 818"/>
                <a:gd name="T13" fmla="*/ 0 h 915"/>
                <a:gd name="T14" fmla="*/ 1 w 818"/>
                <a:gd name="T15" fmla="*/ 0 h 915"/>
                <a:gd name="T16" fmla="*/ 1 w 818"/>
                <a:gd name="T17" fmla="*/ 0 h 915"/>
                <a:gd name="T18" fmla="*/ 1 w 818"/>
                <a:gd name="T19" fmla="*/ 0 h 915"/>
                <a:gd name="T20" fmla="*/ 1 w 818"/>
                <a:gd name="T21" fmla="*/ 0 h 915"/>
                <a:gd name="T22" fmla="*/ 1 w 818"/>
                <a:gd name="T23" fmla="*/ 0 h 915"/>
                <a:gd name="T24" fmla="*/ 1 w 818"/>
                <a:gd name="T25" fmla="*/ 0 h 915"/>
                <a:gd name="T26" fmla="*/ 1 w 818"/>
                <a:gd name="T27" fmla="*/ 0 h 915"/>
                <a:gd name="T28" fmla="*/ 1 w 818"/>
                <a:gd name="T29" fmla="*/ 0 h 915"/>
                <a:gd name="T30" fmla="*/ 1 w 818"/>
                <a:gd name="T31" fmla="*/ 0 h 915"/>
                <a:gd name="T32" fmla="*/ 1 w 818"/>
                <a:gd name="T33" fmla="*/ 0 h 915"/>
                <a:gd name="T34" fmla="*/ 1 w 818"/>
                <a:gd name="T35" fmla="*/ 0 h 915"/>
                <a:gd name="T36" fmla="*/ 1 w 818"/>
                <a:gd name="T37" fmla="*/ 0 h 915"/>
                <a:gd name="T38" fmla="*/ 1 w 818"/>
                <a:gd name="T39" fmla="*/ 0 h 915"/>
                <a:gd name="T40" fmla="*/ 1 w 818"/>
                <a:gd name="T41" fmla="*/ 0 h 915"/>
                <a:gd name="T42" fmla="*/ 1 w 818"/>
                <a:gd name="T43" fmla="*/ 0 h 915"/>
                <a:gd name="T44" fmla="*/ 1 w 818"/>
                <a:gd name="T45" fmla="*/ 0 h 915"/>
                <a:gd name="T46" fmla="*/ 1 w 818"/>
                <a:gd name="T47" fmla="*/ 0 h 915"/>
                <a:gd name="T48" fmla="*/ 1 w 818"/>
                <a:gd name="T49" fmla="*/ 0 h 915"/>
                <a:gd name="T50" fmla="*/ 1 w 818"/>
                <a:gd name="T51" fmla="*/ 0 h 915"/>
                <a:gd name="T52" fmla="*/ 1 w 818"/>
                <a:gd name="T53" fmla="*/ 0 h 915"/>
                <a:gd name="T54" fmla="*/ 1 w 818"/>
                <a:gd name="T55" fmla="*/ 0 h 915"/>
                <a:gd name="T56" fmla="*/ 1 w 818"/>
                <a:gd name="T57" fmla="*/ 0 h 915"/>
                <a:gd name="T58" fmla="*/ 1 w 818"/>
                <a:gd name="T59" fmla="*/ 0 h 915"/>
                <a:gd name="T60" fmla="*/ 1 w 818"/>
                <a:gd name="T61" fmla="*/ 0 h 915"/>
                <a:gd name="T62" fmla="*/ 1 w 818"/>
                <a:gd name="T63" fmla="*/ 0 h 915"/>
                <a:gd name="T64" fmla="*/ 1 w 818"/>
                <a:gd name="T65" fmla="*/ 0 h 915"/>
                <a:gd name="T66" fmla="*/ 1 w 818"/>
                <a:gd name="T67" fmla="*/ 0 h 915"/>
                <a:gd name="T68" fmla="*/ 1 w 818"/>
                <a:gd name="T69" fmla="*/ 0 h 915"/>
                <a:gd name="T70" fmla="*/ 1 w 818"/>
                <a:gd name="T71" fmla="*/ 0 h 915"/>
                <a:gd name="T72" fmla="*/ 1 w 818"/>
                <a:gd name="T73" fmla="*/ 0 h 915"/>
                <a:gd name="T74" fmla="*/ 1 w 818"/>
                <a:gd name="T75" fmla="*/ 0 h 915"/>
                <a:gd name="T76" fmla="*/ 1 w 818"/>
                <a:gd name="T77" fmla="*/ 0 h 915"/>
                <a:gd name="T78" fmla="*/ 1 w 818"/>
                <a:gd name="T79" fmla="*/ 0 h 9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18"/>
                <a:gd name="T121" fmla="*/ 0 h 915"/>
                <a:gd name="T122" fmla="*/ 818 w 818"/>
                <a:gd name="T123" fmla="*/ 915 h 91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70" name="Freeform 372"/>
            <p:cNvSpPr>
              <a:spLocks/>
            </p:cNvSpPr>
            <p:nvPr/>
          </p:nvSpPr>
          <p:spPr bwMode="auto">
            <a:xfrm>
              <a:off x="950" y="2046"/>
              <a:ext cx="146" cy="130"/>
            </a:xfrm>
            <a:custGeom>
              <a:avLst/>
              <a:gdLst>
                <a:gd name="T0" fmla="*/ 1 w 265"/>
                <a:gd name="T1" fmla="*/ 0 h 284"/>
                <a:gd name="T2" fmla="*/ 1 w 265"/>
                <a:gd name="T3" fmla="*/ 0 h 284"/>
                <a:gd name="T4" fmla="*/ 1 w 265"/>
                <a:gd name="T5" fmla="*/ 0 h 284"/>
                <a:gd name="T6" fmla="*/ 1 w 265"/>
                <a:gd name="T7" fmla="*/ 0 h 284"/>
                <a:gd name="T8" fmla="*/ 1 w 265"/>
                <a:gd name="T9" fmla="*/ 0 h 284"/>
                <a:gd name="T10" fmla="*/ 1 w 265"/>
                <a:gd name="T11" fmla="*/ 0 h 284"/>
                <a:gd name="T12" fmla="*/ 1 w 265"/>
                <a:gd name="T13" fmla="*/ 0 h 284"/>
                <a:gd name="T14" fmla="*/ 1 w 265"/>
                <a:gd name="T15" fmla="*/ 0 h 284"/>
                <a:gd name="T16" fmla="*/ 1 w 265"/>
                <a:gd name="T17" fmla="*/ 0 h 284"/>
                <a:gd name="T18" fmla="*/ 1 w 265"/>
                <a:gd name="T19" fmla="*/ 0 h 284"/>
                <a:gd name="T20" fmla="*/ 1 w 265"/>
                <a:gd name="T21" fmla="*/ 0 h 284"/>
                <a:gd name="T22" fmla="*/ 0 w 265"/>
                <a:gd name="T23" fmla="*/ 0 h 2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284"/>
                <a:gd name="T38" fmla="*/ 265 w 265"/>
                <a:gd name="T39" fmla="*/ 284 h 2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71" name="Freeform 373"/>
            <p:cNvSpPr>
              <a:spLocks/>
            </p:cNvSpPr>
            <p:nvPr/>
          </p:nvSpPr>
          <p:spPr bwMode="auto">
            <a:xfrm>
              <a:off x="903" y="2104"/>
              <a:ext cx="47" cy="72"/>
            </a:xfrm>
            <a:custGeom>
              <a:avLst/>
              <a:gdLst>
                <a:gd name="T0" fmla="*/ 1 w 86"/>
                <a:gd name="T1" fmla="*/ 0 h 156"/>
                <a:gd name="T2" fmla="*/ 1 w 86"/>
                <a:gd name="T3" fmla="*/ 0 h 156"/>
                <a:gd name="T4" fmla="*/ 1 w 86"/>
                <a:gd name="T5" fmla="*/ 0 h 156"/>
                <a:gd name="T6" fmla="*/ 1 w 86"/>
                <a:gd name="T7" fmla="*/ 0 h 156"/>
                <a:gd name="T8" fmla="*/ 0 w 86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56"/>
                <a:gd name="T17" fmla="*/ 86 w 86"/>
                <a:gd name="T18" fmla="*/ 156 h 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72" name="Freeform 374"/>
            <p:cNvSpPr>
              <a:spLocks/>
            </p:cNvSpPr>
            <p:nvPr/>
          </p:nvSpPr>
          <p:spPr bwMode="auto">
            <a:xfrm>
              <a:off x="874" y="2025"/>
              <a:ext cx="42" cy="79"/>
            </a:xfrm>
            <a:custGeom>
              <a:avLst/>
              <a:gdLst>
                <a:gd name="T0" fmla="*/ 1 w 77"/>
                <a:gd name="T1" fmla="*/ 0 h 170"/>
                <a:gd name="T2" fmla="*/ 1 w 77"/>
                <a:gd name="T3" fmla="*/ 0 h 170"/>
                <a:gd name="T4" fmla="*/ 0 w 77"/>
                <a:gd name="T5" fmla="*/ 0 h 170"/>
                <a:gd name="T6" fmla="*/ 0 60000 65536"/>
                <a:gd name="T7" fmla="*/ 0 60000 65536"/>
                <a:gd name="T8" fmla="*/ 0 60000 65536"/>
                <a:gd name="T9" fmla="*/ 0 w 77"/>
                <a:gd name="T10" fmla="*/ 0 h 170"/>
                <a:gd name="T11" fmla="*/ 77 w 77"/>
                <a:gd name="T12" fmla="*/ 170 h 1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73" name="Freeform 375"/>
            <p:cNvSpPr>
              <a:spLocks/>
            </p:cNvSpPr>
            <p:nvPr/>
          </p:nvSpPr>
          <p:spPr bwMode="auto">
            <a:xfrm>
              <a:off x="812" y="1774"/>
              <a:ext cx="93" cy="251"/>
            </a:xfrm>
            <a:custGeom>
              <a:avLst/>
              <a:gdLst>
                <a:gd name="T0" fmla="*/ 1 w 173"/>
                <a:gd name="T1" fmla="*/ 0 h 545"/>
                <a:gd name="T2" fmla="*/ 1 w 173"/>
                <a:gd name="T3" fmla="*/ 0 h 545"/>
                <a:gd name="T4" fmla="*/ 1 w 173"/>
                <a:gd name="T5" fmla="*/ 0 h 545"/>
                <a:gd name="T6" fmla="*/ 1 w 173"/>
                <a:gd name="T7" fmla="*/ 0 h 545"/>
                <a:gd name="T8" fmla="*/ 0 w 173"/>
                <a:gd name="T9" fmla="*/ 0 h 545"/>
                <a:gd name="T10" fmla="*/ 1 w 173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545"/>
                <a:gd name="T20" fmla="*/ 173 w 173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74" name="Freeform 376"/>
            <p:cNvSpPr>
              <a:spLocks/>
            </p:cNvSpPr>
            <p:nvPr/>
          </p:nvSpPr>
          <p:spPr bwMode="auto">
            <a:xfrm>
              <a:off x="812" y="1674"/>
              <a:ext cx="128" cy="100"/>
            </a:xfrm>
            <a:custGeom>
              <a:avLst/>
              <a:gdLst>
                <a:gd name="T0" fmla="*/ 0 w 234"/>
                <a:gd name="T1" fmla="*/ 0 h 219"/>
                <a:gd name="T2" fmla="*/ 1 w 234"/>
                <a:gd name="T3" fmla="*/ 0 h 219"/>
                <a:gd name="T4" fmla="*/ 1 w 234"/>
                <a:gd name="T5" fmla="*/ 0 h 219"/>
                <a:gd name="T6" fmla="*/ 1 w 234"/>
                <a:gd name="T7" fmla="*/ 0 h 219"/>
                <a:gd name="T8" fmla="*/ 1 w 234"/>
                <a:gd name="T9" fmla="*/ 0 h 219"/>
                <a:gd name="T10" fmla="*/ 1 w 234"/>
                <a:gd name="T11" fmla="*/ 0 h 219"/>
                <a:gd name="T12" fmla="*/ 1 w 234"/>
                <a:gd name="T13" fmla="*/ 0 h 219"/>
                <a:gd name="T14" fmla="*/ 1 w 234"/>
                <a:gd name="T15" fmla="*/ 0 h 219"/>
                <a:gd name="T16" fmla="*/ 1 w 234"/>
                <a:gd name="T17" fmla="*/ 0 h 2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4"/>
                <a:gd name="T28" fmla="*/ 0 h 219"/>
                <a:gd name="T29" fmla="*/ 234 w 234"/>
                <a:gd name="T30" fmla="*/ 219 h 2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75" name="Freeform 377"/>
            <p:cNvSpPr>
              <a:spLocks/>
            </p:cNvSpPr>
            <p:nvPr/>
          </p:nvSpPr>
          <p:spPr bwMode="auto">
            <a:xfrm>
              <a:off x="922" y="1666"/>
              <a:ext cx="63" cy="8"/>
            </a:xfrm>
            <a:custGeom>
              <a:avLst/>
              <a:gdLst>
                <a:gd name="T0" fmla="*/ 0 w 117"/>
                <a:gd name="T1" fmla="*/ 1 h 15"/>
                <a:gd name="T2" fmla="*/ 1 w 117"/>
                <a:gd name="T3" fmla="*/ 1 h 15"/>
                <a:gd name="T4" fmla="*/ 1 w 117"/>
                <a:gd name="T5" fmla="*/ 0 h 15"/>
                <a:gd name="T6" fmla="*/ 0 60000 65536"/>
                <a:gd name="T7" fmla="*/ 0 60000 65536"/>
                <a:gd name="T8" fmla="*/ 0 60000 65536"/>
                <a:gd name="T9" fmla="*/ 0 w 117"/>
                <a:gd name="T10" fmla="*/ 0 h 15"/>
                <a:gd name="T11" fmla="*/ 117 w 11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76" name="Freeform 378"/>
            <p:cNvSpPr>
              <a:spLocks/>
            </p:cNvSpPr>
            <p:nvPr/>
          </p:nvSpPr>
          <p:spPr bwMode="auto">
            <a:xfrm>
              <a:off x="1096" y="1891"/>
              <a:ext cx="62" cy="189"/>
            </a:xfrm>
            <a:custGeom>
              <a:avLst/>
              <a:gdLst>
                <a:gd name="T0" fmla="*/ 0 w 112"/>
                <a:gd name="T1" fmla="*/ 0 h 407"/>
                <a:gd name="T2" fmla="*/ 1 w 112"/>
                <a:gd name="T3" fmla="*/ 0 h 407"/>
                <a:gd name="T4" fmla="*/ 1 w 112"/>
                <a:gd name="T5" fmla="*/ 0 h 407"/>
                <a:gd name="T6" fmla="*/ 0 60000 65536"/>
                <a:gd name="T7" fmla="*/ 0 60000 65536"/>
                <a:gd name="T8" fmla="*/ 0 60000 65536"/>
                <a:gd name="T9" fmla="*/ 0 w 112"/>
                <a:gd name="T10" fmla="*/ 0 h 407"/>
                <a:gd name="T11" fmla="*/ 112 w 112"/>
                <a:gd name="T12" fmla="*/ 407 h 4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77" name="Freeform 379"/>
            <p:cNvSpPr>
              <a:spLocks/>
            </p:cNvSpPr>
            <p:nvPr/>
          </p:nvSpPr>
          <p:spPr bwMode="auto">
            <a:xfrm>
              <a:off x="973" y="1666"/>
              <a:ext cx="117" cy="225"/>
            </a:xfrm>
            <a:custGeom>
              <a:avLst/>
              <a:gdLst>
                <a:gd name="T0" fmla="*/ 1 w 244"/>
                <a:gd name="T1" fmla="*/ 0 h 491"/>
                <a:gd name="T2" fmla="*/ 1 w 244"/>
                <a:gd name="T3" fmla="*/ 0 h 491"/>
                <a:gd name="T4" fmla="*/ 1 w 244"/>
                <a:gd name="T5" fmla="*/ 0 h 491"/>
                <a:gd name="T6" fmla="*/ 1 w 244"/>
                <a:gd name="T7" fmla="*/ 0 h 491"/>
                <a:gd name="T8" fmla="*/ 1 w 244"/>
                <a:gd name="T9" fmla="*/ 0 h 491"/>
                <a:gd name="T10" fmla="*/ 1 w 244"/>
                <a:gd name="T11" fmla="*/ 0 h 491"/>
                <a:gd name="T12" fmla="*/ 0 w 244"/>
                <a:gd name="T13" fmla="*/ 0 h 491"/>
                <a:gd name="T14" fmla="*/ 1 w 244"/>
                <a:gd name="T15" fmla="*/ 0 h 491"/>
                <a:gd name="T16" fmla="*/ 1 w 244"/>
                <a:gd name="T17" fmla="*/ 0 h 4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4"/>
                <a:gd name="T28" fmla="*/ 0 h 491"/>
                <a:gd name="T29" fmla="*/ 244 w 244"/>
                <a:gd name="T30" fmla="*/ 491 h 4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78" name="Freeform 380"/>
            <p:cNvSpPr>
              <a:spLocks/>
            </p:cNvSpPr>
            <p:nvPr/>
          </p:nvSpPr>
          <p:spPr bwMode="auto">
            <a:xfrm>
              <a:off x="812" y="1666"/>
              <a:ext cx="346" cy="510"/>
            </a:xfrm>
            <a:custGeom>
              <a:avLst/>
              <a:gdLst>
                <a:gd name="T0" fmla="*/ 1 w 632"/>
                <a:gd name="T1" fmla="*/ 0 h 1105"/>
                <a:gd name="T2" fmla="*/ 1 w 632"/>
                <a:gd name="T3" fmla="*/ 0 h 1105"/>
                <a:gd name="T4" fmla="*/ 1 w 632"/>
                <a:gd name="T5" fmla="*/ 0 h 1105"/>
                <a:gd name="T6" fmla="*/ 1 w 632"/>
                <a:gd name="T7" fmla="*/ 0 h 1105"/>
                <a:gd name="T8" fmla="*/ 1 w 632"/>
                <a:gd name="T9" fmla="*/ 0 h 1105"/>
                <a:gd name="T10" fmla="*/ 1 w 632"/>
                <a:gd name="T11" fmla="*/ 0 h 1105"/>
                <a:gd name="T12" fmla="*/ 1 w 632"/>
                <a:gd name="T13" fmla="*/ 0 h 1105"/>
                <a:gd name="T14" fmla="*/ 1 w 632"/>
                <a:gd name="T15" fmla="*/ 0 h 1105"/>
                <a:gd name="T16" fmla="*/ 1 w 632"/>
                <a:gd name="T17" fmla="*/ 0 h 1105"/>
                <a:gd name="T18" fmla="*/ 1 w 632"/>
                <a:gd name="T19" fmla="*/ 0 h 1105"/>
                <a:gd name="T20" fmla="*/ 1 w 632"/>
                <a:gd name="T21" fmla="*/ 0 h 1105"/>
                <a:gd name="T22" fmla="*/ 1 w 632"/>
                <a:gd name="T23" fmla="*/ 0 h 1105"/>
                <a:gd name="T24" fmla="*/ 1 w 632"/>
                <a:gd name="T25" fmla="*/ 0 h 1105"/>
                <a:gd name="T26" fmla="*/ 1 w 632"/>
                <a:gd name="T27" fmla="*/ 0 h 1105"/>
                <a:gd name="T28" fmla="*/ 1 w 632"/>
                <a:gd name="T29" fmla="*/ 0 h 1105"/>
                <a:gd name="T30" fmla="*/ 1 w 632"/>
                <a:gd name="T31" fmla="*/ 0 h 1105"/>
                <a:gd name="T32" fmla="*/ 1 w 632"/>
                <a:gd name="T33" fmla="*/ 0 h 1105"/>
                <a:gd name="T34" fmla="*/ 1 w 632"/>
                <a:gd name="T35" fmla="*/ 0 h 1105"/>
                <a:gd name="T36" fmla="*/ 1 w 632"/>
                <a:gd name="T37" fmla="*/ 0 h 1105"/>
                <a:gd name="T38" fmla="*/ 1 w 632"/>
                <a:gd name="T39" fmla="*/ 0 h 1105"/>
                <a:gd name="T40" fmla="*/ 1 w 632"/>
                <a:gd name="T41" fmla="*/ 0 h 1105"/>
                <a:gd name="T42" fmla="*/ 1 w 632"/>
                <a:gd name="T43" fmla="*/ 0 h 1105"/>
                <a:gd name="T44" fmla="*/ 1 w 632"/>
                <a:gd name="T45" fmla="*/ 0 h 1105"/>
                <a:gd name="T46" fmla="*/ 1 w 632"/>
                <a:gd name="T47" fmla="*/ 0 h 1105"/>
                <a:gd name="T48" fmla="*/ 1 w 632"/>
                <a:gd name="T49" fmla="*/ 0 h 1105"/>
                <a:gd name="T50" fmla="*/ 1 w 632"/>
                <a:gd name="T51" fmla="*/ 0 h 1105"/>
                <a:gd name="T52" fmla="*/ 1 w 632"/>
                <a:gd name="T53" fmla="*/ 0 h 1105"/>
                <a:gd name="T54" fmla="*/ 1 w 632"/>
                <a:gd name="T55" fmla="*/ 0 h 1105"/>
                <a:gd name="T56" fmla="*/ 1 w 632"/>
                <a:gd name="T57" fmla="*/ 0 h 1105"/>
                <a:gd name="T58" fmla="*/ 1 w 632"/>
                <a:gd name="T59" fmla="*/ 0 h 1105"/>
                <a:gd name="T60" fmla="*/ 1 w 632"/>
                <a:gd name="T61" fmla="*/ 0 h 1105"/>
                <a:gd name="T62" fmla="*/ 1 w 632"/>
                <a:gd name="T63" fmla="*/ 0 h 1105"/>
                <a:gd name="T64" fmla="*/ 0 w 632"/>
                <a:gd name="T65" fmla="*/ 0 h 1105"/>
                <a:gd name="T66" fmla="*/ 1 w 632"/>
                <a:gd name="T67" fmla="*/ 0 h 1105"/>
                <a:gd name="T68" fmla="*/ 1 w 632"/>
                <a:gd name="T69" fmla="*/ 0 h 1105"/>
                <a:gd name="T70" fmla="*/ 1 w 632"/>
                <a:gd name="T71" fmla="*/ 0 h 1105"/>
                <a:gd name="T72" fmla="*/ 1 w 632"/>
                <a:gd name="T73" fmla="*/ 0 h 1105"/>
                <a:gd name="T74" fmla="*/ 1 w 632"/>
                <a:gd name="T75" fmla="*/ 0 h 1105"/>
                <a:gd name="T76" fmla="*/ 1 w 632"/>
                <a:gd name="T77" fmla="*/ 0 h 1105"/>
                <a:gd name="T78" fmla="*/ 1 w 632"/>
                <a:gd name="T79" fmla="*/ 0 h 1105"/>
                <a:gd name="T80" fmla="*/ 1 w 632"/>
                <a:gd name="T81" fmla="*/ 0 h 1105"/>
                <a:gd name="T82" fmla="*/ 1 w 632"/>
                <a:gd name="T83" fmla="*/ 0 h 1105"/>
                <a:gd name="T84" fmla="*/ 1 w 632"/>
                <a:gd name="T85" fmla="*/ 0 h 1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32"/>
                <a:gd name="T130" fmla="*/ 0 h 1105"/>
                <a:gd name="T131" fmla="*/ 632 w 632"/>
                <a:gd name="T132" fmla="*/ 1105 h 11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79" name="Freeform 381"/>
            <p:cNvSpPr>
              <a:spLocks/>
            </p:cNvSpPr>
            <p:nvPr/>
          </p:nvSpPr>
          <p:spPr bwMode="auto">
            <a:xfrm>
              <a:off x="812" y="1666"/>
              <a:ext cx="346" cy="510"/>
            </a:xfrm>
            <a:custGeom>
              <a:avLst/>
              <a:gdLst>
                <a:gd name="T0" fmla="*/ 1 w 632"/>
                <a:gd name="T1" fmla="*/ 0 h 1105"/>
                <a:gd name="T2" fmla="*/ 1 w 632"/>
                <a:gd name="T3" fmla="*/ 0 h 1105"/>
                <a:gd name="T4" fmla="*/ 1 w 632"/>
                <a:gd name="T5" fmla="*/ 0 h 1105"/>
                <a:gd name="T6" fmla="*/ 1 w 632"/>
                <a:gd name="T7" fmla="*/ 0 h 1105"/>
                <a:gd name="T8" fmla="*/ 1 w 632"/>
                <a:gd name="T9" fmla="*/ 0 h 1105"/>
                <a:gd name="T10" fmla="*/ 1 w 632"/>
                <a:gd name="T11" fmla="*/ 0 h 1105"/>
                <a:gd name="T12" fmla="*/ 1 w 632"/>
                <a:gd name="T13" fmla="*/ 0 h 1105"/>
                <a:gd name="T14" fmla="*/ 1 w 632"/>
                <a:gd name="T15" fmla="*/ 0 h 1105"/>
                <a:gd name="T16" fmla="*/ 1 w 632"/>
                <a:gd name="T17" fmla="*/ 0 h 1105"/>
                <a:gd name="T18" fmla="*/ 1 w 632"/>
                <a:gd name="T19" fmla="*/ 0 h 1105"/>
                <a:gd name="T20" fmla="*/ 1 w 632"/>
                <a:gd name="T21" fmla="*/ 0 h 1105"/>
                <a:gd name="T22" fmla="*/ 1 w 632"/>
                <a:gd name="T23" fmla="*/ 0 h 1105"/>
                <a:gd name="T24" fmla="*/ 1 w 632"/>
                <a:gd name="T25" fmla="*/ 0 h 1105"/>
                <a:gd name="T26" fmla="*/ 1 w 632"/>
                <a:gd name="T27" fmla="*/ 0 h 1105"/>
                <a:gd name="T28" fmla="*/ 1 w 632"/>
                <a:gd name="T29" fmla="*/ 0 h 1105"/>
                <a:gd name="T30" fmla="*/ 1 w 632"/>
                <a:gd name="T31" fmla="*/ 0 h 1105"/>
                <a:gd name="T32" fmla="*/ 1 w 632"/>
                <a:gd name="T33" fmla="*/ 0 h 1105"/>
                <a:gd name="T34" fmla="*/ 1 w 632"/>
                <a:gd name="T35" fmla="*/ 0 h 1105"/>
                <a:gd name="T36" fmla="*/ 1 w 632"/>
                <a:gd name="T37" fmla="*/ 0 h 1105"/>
                <a:gd name="T38" fmla="*/ 1 w 632"/>
                <a:gd name="T39" fmla="*/ 0 h 1105"/>
                <a:gd name="T40" fmla="*/ 1 w 632"/>
                <a:gd name="T41" fmla="*/ 0 h 1105"/>
                <a:gd name="T42" fmla="*/ 1 w 632"/>
                <a:gd name="T43" fmla="*/ 0 h 1105"/>
                <a:gd name="T44" fmla="*/ 1 w 632"/>
                <a:gd name="T45" fmla="*/ 0 h 1105"/>
                <a:gd name="T46" fmla="*/ 1 w 632"/>
                <a:gd name="T47" fmla="*/ 0 h 1105"/>
                <a:gd name="T48" fmla="*/ 1 w 632"/>
                <a:gd name="T49" fmla="*/ 0 h 1105"/>
                <a:gd name="T50" fmla="*/ 1 w 632"/>
                <a:gd name="T51" fmla="*/ 0 h 1105"/>
                <a:gd name="T52" fmla="*/ 1 w 632"/>
                <a:gd name="T53" fmla="*/ 0 h 1105"/>
                <a:gd name="T54" fmla="*/ 1 w 632"/>
                <a:gd name="T55" fmla="*/ 0 h 1105"/>
                <a:gd name="T56" fmla="*/ 1 w 632"/>
                <a:gd name="T57" fmla="*/ 0 h 1105"/>
                <a:gd name="T58" fmla="*/ 1 w 632"/>
                <a:gd name="T59" fmla="*/ 0 h 1105"/>
                <a:gd name="T60" fmla="*/ 1 w 632"/>
                <a:gd name="T61" fmla="*/ 0 h 1105"/>
                <a:gd name="T62" fmla="*/ 1 w 632"/>
                <a:gd name="T63" fmla="*/ 0 h 1105"/>
                <a:gd name="T64" fmla="*/ 0 w 632"/>
                <a:gd name="T65" fmla="*/ 0 h 1105"/>
                <a:gd name="T66" fmla="*/ 1 w 632"/>
                <a:gd name="T67" fmla="*/ 0 h 1105"/>
                <a:gd name="T68" fmla="*/ 1 w 632"/>
                <a:gd name="T69" fmla="*/ 0 h 1105"/>
                <a:gd name="T70" fmla="*/ 1 w 632"/>
                <a:gd name="T71" fmla="*/ 0 h 1105"/>
                <a:gd name="T72" fmla="*/ 1 w 632"/>
                <a:gd name="T73" fmla="*/ 0 h 1105"/>
                <a:gd name="T74" fmla="*/ 1 w 632"/>
                <a:gd name="T75" fmla="*/ 0 h 1105"/>
                <a:gd name="T76" fmla="*/ 1 w 632"/>
                <a:gd name="T77" fmla="*/ 0 h 1105"/>
                <a:gd name="T78" fmla="*/ 1 w 632"/>
                <a:gd name="T79" fmla="*/ 0 h 1105"/>
                <a:gd name="T80" fmla="*/ 1 w 632"/>
                <a:gd name="T81" fmla="*/ 0 h 1105"/>
                <a:gd name="T82" fmla="*/ 1 w 632"/>
                <a:gd name="T83" fmla="*/ 0 h 1105"/>
                <a:gd name="T84" fmla="*/ 1 w 632"/>
                <a:gd name="T85" fmla="*/ 0 h 1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32"/>
                <a:gd name="T130" fmla="*/ 0 h 1105"/>
                <a:gd name="T131" fmla="*/ 632 w 632"/>
                <a:gd name="T132" fmla="*/ 1105 h 11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80" name="Freeform 382"/>
            <p:cNvSpPr>
              <a:spLocks/>
            </p:cNvSpPr>
            <p:nvPr/>
          </p:nvSpPr>
          <p:spPr bwMode="auto">
            <a:xfrm>
              <a:off x="524" y="1690"/>
              <a:ext cx="381" cy="360"/>
            </a:xfrm>
            <a:custGeom>
              <a:avLst/>
              <a:gdLst>
                <a:gd name="T0" fmla="*/ 1 w 693"/>
                <a:gd name="T1" fmla="*/ 0 h 781"/>
                <a:gd name="T2" fmla="*/ 1 w 693"/>
                <a:gd name="T3" fmla="*/ 0 h 781"/>
                <a:gd name="T4" fmla="*/ 1 w 693"/>
                <a:gd name="T5" fmla="*/ 0 h 781"/>
                <a:gd name="T6" fmla="*/ 1 w 693"/>
                <a:gd name="T7" fmla="*/ 0 h 781"/>
                <a:gd name="T8" fmla="*/ 1 w 693"/>
                <a:gd name="T9" fmla="*/ 0 h 781"/>
                <a:gd name="T10" fmla="*/ 1 w 693"/>
                <a:gd name="T11" fmla="*/ 0 h 781"/>
                <a:gd name="T12" fmla="*/ 1 w 693"/>
                <a:gd name="T13" fmla="*/ 0 h 781"/>
                <a:gd name="T14" fmla="*/ 1 w 693"/>
                <a:gd name="T15" fmla="*/ 0 h 781"/>
                <a:gd name="T16" fmla="*/ 1 w 693"/>
                <a:gd name="T17" fmla="*/ 0 h 781"/>
                <a:gd name="T18" fmla="*/ 1 w 693"/>
                <a:gd name="T19" fmla="*/ 0 h 781"/>
                <a:gd name="T20" fmla="*/ 1 w 693"/>
                <a:gd name="T21" fmla="*/ 0 h 781"/>
                <a:gd name="T22" fmla="*/ 0 w 693"/>
                <a:gd name="T23" fmla="*/ 0 h 781"/>
                <a:gd name="T24" fmla="*/ 1 w 693"/>
                <a:gd name="T25" fmla="*/ 0 h 781"/>
                <a:gd name="T26" fmla="*/ 1 w 693"/>
                <a:gd name="T27" fmla="*/ 0 h 781"/>
                <a:gd name="T28" fmla="*/ 1 w 693"/>
                <a:gd name="T29" fmla="*/ 0 h 781"/>
                <a:gd name="T30" fmla="*/ 1 w 693"/>
                <a:gd name="T31" fmla="*/ 0 h 781"/>
                <a:gd name="T32" fmla="*/ 1 w 693"/>
                <a:gd name="T33" fmla="*/ 0 h 781"/>
                <a:gd name="T34" fmla="*/ 1 w 693"/>
                <a:gd name="T35" fmla="*/ 0 h 781"/>
                <a:gd name="T36" fmla="*/ 1 w 693"/>
                <a:gd name="T37" fmla="*/ 0 h 781"/>
                <a:gd name="T38" fmla="*/ 1 w 693"/>
                <a:gd name="T39" fmla="*/ 0 h 781"/>
                <a:gd name="T40" fmla="*/ 1 w 693"/>
                <a:gd name="T41" fmla="*/ 0 h 781"/>
                <a:gd name="T42" fmla="*/ 1 w 693"/>
                <a:gd name="T43" fmla="*/ 0 h 781"/>
                <a:gd name="T44" fmla="*/ 1 w 693"/>
                <a:gd name="T45" fmla="*/ 0 h 781"/>
                <a:gd name="T46" fmla="*/ 1 w 693"/>
                <a:gd name="T47" fmla="*/ 0 h 7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93"/>
                <a:gd name="T73" fmla="*/ 0 h 781"/>
                <a:gd name="T74" fmla="*/ 693 w 693"/>
                <a:gd name="T75" fmla="*/ 781 h 78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81" name="Freeform 383"/>
            <p:cNvSpPr>
              <a:spLocks/>
            </p:cNvSpPr>
            <p:nvPr/>
          </p:nvSpPr>
          <p:spPr bwMode="auto">
            <a:xfrm>
              <a:off x="524" y="1690"/>
              <a:ext cx="381" cy="360"/>
            </a:xfrm>
            <a:custGeom>
              <a:avLst/>
              <a:gdLst>
                <a:gd name="T0" fmla="*/ 1 w 693"/>
                <a:gd name="T1" fmla="*/ 0 h 781"/>
                <a:gd name="T2" fmla="*/ 1 w 693"/>
                <a:gd name="T3" fmla="*/ 0 h 781"/>
                <a:gd name="T4" fmla="*/ 1 w 693"/>
                <a:gd name="T5" fmla="*/ 0 h 781"/>
                <a:gd name="T6" fmla="*/ 1 w 693"/>
                <a:gd name="T7" fmla="*/ 0 h 781"/>
                <a:gd name="T8" fmla="*/ 1 w 693"/>
                <a:gd name="T9" fmla="*/ 0 h 781"/>
                <a:gd name="T10" fmla="*/ 1 w 693"/>
                <a:gd name="T11" fmla="*/ 0 h 781"/>
                <a:gd name="T12" fmla="*/ 1 w 693"/>
                <a:gd name="T13" fmla="*/ 0 h 781"/>
                <a:gd name="T14" fmla="*/ 1 w 693"/>
                <a:gd name="T15" fmla="*/ 0 h 781"/>
                <a:gd name="T16" fmla="*/ 1 w 693"/>
                <a:gd name="T17" fmla="*/ 0 h 781"/>
                <a:gd name="T18" fmla="*/ 1 w 693"/>
                <a:gd name="T19" fmla="*/ 0 h 781"/>
                <a:gd name="T20" fmla="*/ 1 w 693"/>
                <a:gd name="T21" fmla="*/ 0 h 781"/>
                <a:gd name="T22" fmla="*/ 0 w 693"/>
                <a:gd name="T23" fmla="*/ 0 h 781"/>
                <a:gd name="T24" fmla="*/ 1 w 693"/>
                <a:gd name="T25" fmla="*/ 0 h 781"/>
                <a:gd name="T26" fmla="*/ 1 w 693"/>
                <a:gd name="T27" fmla="*/ 0 h 781"/>
                <a:gd name="T28" fmla="*/ 1 w 693"/>
                <a:gd name="T29" fmla="*/ 0 h 781"/>
                <a:gd name="T30" fmla="*/ 1 w 693"/>
                <a:gd name="T31" fmla="*/ 0 h 781"/>
                <a:gd name="T32" fmla="*/ 1 w 693"/>
                <a:gd name="T33" fmla="*/ 0 h 781"/>
                <a:gd name="T34" fmla="*/ 1 w 693"/>
                <a:gd name="T35" fmla="*/ 0 h 781"/>
                <a:gd name="T36" fmla="*/ 1 w 693"/>
                <a:gd name="T37" fmla="*/ 0 h 781"/>
                <a:gd name="T38" fmla="*/ 1 w 693"/>
                <a:gd name="T39" fmla="*/ 0 h 781"/>
                <a:gd name="T40" fmla="*/ 1 w 693"/>
                <a:gd name="T41" fmla="*/ 0 h 781"/>
                <a:gd name="T42" fmla="*/ 1 w 693"/>
                <a:gd name="T43" fmla="*/ 0 h 781"/>
                <a:gd name="T44" fmla="*/ 1 w 693"/>
                <a:gd name="T45" fmla="*/ 0 h 781"/>
                <a:gd name="T46" fmla="*/ 1 w 693"/>
                <a:gd name="T47" fmla="*/ 0 h 7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93"/>
                <a:gd name="T73" fmla="*/ 0 h 781"/>
                <a:gd name="T74" fmla="*/ 693 w 693"/>
                <a:gd name="T75" fmla="*/ 781 h 78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82" name="Freeform 384"/>
            <p:cNvSpPr>
              <a:spLocks/>
            </p:cNvSpPr>
            <p:nvPr/>
          </p:nvSpPr>
          <p:spPr bwMode="auto">
            <a:xfrm>
              <a:off x="2082" y="2808"/>
              <a:ext cx="42" cy="73"/>
            </a:xfrm>
            <a:custGeom>
              <a:avLst/>
              <a:gdLst>
                <a:gd name="T0" fmla="*/ 1 w 75"/>
                <a:gd name="T1" fmla="*/ 0 h 157"/>
                <a:gd name="T2" fmla="*/ 1 w 75"/>
                <a:gd name="T3" fmla="*/ 0 h 157"/>
                <a:gd name="T4" fmla="*/ 1 w 75"/>
                <a:gd name="T5" fmla="*/ 0 h 157"/>
                <a:gd name="T6" fmla="*/ 1 w 75"/>
                <a:gd name="T7" fmla="*/ 0 h 157"/>
                <a:gd name="T8" fmla="*/ 1 w 75"/>
                <a:gd name="T9" fmla="*/ 0 h 157"/>
                <a:gd name="T10" fmla="*/ 1 w 75"/>
                <a:gd name="T11" fmla="*/ 0 h 157"/>
                <a:gd name="T12" fmla="*/ 1 w 75"/>
                <a:gd name="T13" fmla="*/ 0 h 157"/>
                <a:gd name="T14" fmla="*/ 1 w 75"/>
                <a:gd name="T15" fmla="*/ 0 h 157"/>
                <a:gd name="T16" fmla="*/ 1 w 75"/>
                <a:gd name="T17" fmla="*/ 0 h 157"/>
                <a:gd name="T18" fmla="*/ 1 w 75"/>
                <a:gd name="T19" fmla="*/ 0 h 157"/>
                <a:gd name="T20" fmla="*/ 1 w 75"/>
                <a:gd name="T21" fmla="*/ 0 h 157"/>
                <a:gd name="T22" fmla="*/ 1 w 75"/>
                <a:gd name="T23" fmla="*/ 0 h 157"/>
                <a:gd name="T24" fmla="*/ 1 w 75"/>
                <a:gd name="T25" fmla="*/ 0 h 157"/>
                <a:gd name="T26" fmla="*/ 1 w 75"/>
                <a:gd name="T27" fmla="*/ 0 h 157"/>
                <a:gd name="T28" fmla="*/ 1 w 75"/>
                <a:gd name="T29" fmla="*/ 0 h 157"/>
                <a:gd name="T30" fmla="*/ 1 w 75"/>
                <a:gd name="T31" fmla="*/ 0 h 157"/>
                <a:gd name="T32" fmla="*/ 1 w 75"/>
                <a:gd name="T33" fmla="*/ 0 h 157"/>
                <a:gd name="T34" fmla="*/ 1 w 75"/>
                <a:gd name="T35" fmla="*/ 0 h 157"/>
                <a:gd name="T36" fmla="*/ 1 w 75"/>
                <a:gd name="T37" fmla="*/ 0 h 157"/>
                <a:gd name="T38" fmla="*/ 1 w 75"/>
                <a:gd name="T39" fmla="*/ 0 h 157"/>
                <a:gd name="T40" fmla="*/ 1 w 75"/>
                <a:gd name="T41" fmla="*/ 0 h 157"/>
                <a:gd name="T42" fmla="*/ 0 w 75"/>
                <a:gd name="T43" fmla="*/ 0 h 157"/>
                <a:gd name="T44" fmla="*/ 1 w 75"/>
                <a:gd name="T45" fmla="*/ 0 h 157"/>
                <a:gd name="T46" fmla="*/ 1 w 75"/>
                <a:gd name="T47" fmla="*/ 0 h 157"/>
                <a:gd name="T48" fmla="*/ 1 w 75"/>
                <a:gd name="T49" fmla="*/ 0 h 157"/>
                <a:gd name="T50" fmla="*/ 1 w 75"/>
                <a:gd name="T51" fmla="*/ 0 h 157"/>
                <a:gd name="T52" fmla="*/ 1 w 75"/>
                <a:gd name="T53" fmla="*/ 0 h 157"/>
                <a:gd name="T54" fmla="*/ 1 w 75"/>
                <a:gd name="T55" fmla="*/ 0 h 157"/>
                <a:gd name="T56" fmla="*/ 1 w 75"/>
                <a:gd name="T57" fmla="*/ 0 h 157"/>
                <a:gd name="T58" fmla="*/ 1 w 75"/>
                <a:gd name="T59" fmla="*/ 0 h 157"/>
                <a:gd name="T60" fmla="*/ 1 w 75"/>
                <a:gd name="T61" fmla="*/ 0 h 157"/>
                <a:gd name="T62" fmla="*/ 1 w 75"/>
                <a:gd name="T63" fmla="*/ 0 h 157"/>
                <a:gd name="T64" fmla="*/ 1 w 75"/>
                <a:gd name="T65" fmla="*/ 0 h 1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157"/>
                <a:gd name="T101" fmla="*/ 75 w 75"/>
                <a:gd name="T102" fmla="*/ 157 h 1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83" name="Freeform 385"/>
            <p:cNvSpPr>
              <a:spLocks/>
            </p:cNvSpPr>
            <p:nvPr/>
          </p:nvSpPr>
          <p:spPr bwMode="auto">
            <a:xfrm>
              <a:off x="2082" y="2808"/>
              <a:ext cx="42" cy="73"/>
            </a:xfrm>
            <a:custGeom>
              <a:avLst/>
              <a:gdLst>
                <a:gd name="T0" fmla="*/ 1 w 75"/>
                <a:gd name="T1" fmla="*/ 0 h 157"/>
                <a:gd name="T2" fmla="*/ 1 w 75"/>
                <a:gd name="T3" fmla="*/ 0 h 157"/>
                <a:gd name="T4" fmla="*/ 1 w 75"/>
                <a:gd name="T5" fmla="*/ 0 h 157"/>
                <a:gd name="T6" fmla="*/ 1 w 75"/>
                <a:gd name="T7" fmla="*/ 0 h 157"/>
                <a:gd name="T8" fmla="*/ 1 w 75"/>
                <a:gd name="T9" fmla="*/ 0 h 157"/>
                <a:gd name="T10" fmla="*/ 1 w 75"/>
                <a:gd name="T11" fmla="*/ 0 h 157"/>
                <a:gd name="T12" fmla="*/ 1 w 75"/>
                <a:gd name="T13" fmla="*/ 0 h 157"/>
                <a:gd name="T14" fmla="*/ 1 w 75"/>
                <a:gd name="T15" fmla="*/ 0 h 157"/>
                <a:gd name="T16" fmla="*/ 1 w 75"/>
                <a:gd name="T17" fmla="*/ 0 h 157"/>
                <a:gd name="T18" fmla="*/ 1 w 75"/>
                <a:gd name="T19" fmla="*/ 0 h 157"/>
                <a:gd name="T20" fmla="*/ 1 w 75"/>
                <a:gd name="T21" fmla="*/ 0 h 157"/>
                <a:gd name="T22" fmla="*/ 1 w 75"/>
                <a:gd name="T23" fmla="*/ 0 h 157"/>
                <a:gd name="T24" fmla="*/ 1 w 75"/>
                <a:gd name="T25" fmla="*/ 0 h 157"/>
                <a:gd name="T26" fmla="*/ 1 w 75"/>
                <a:gd name="T27" fmla="*/ 0 h 157"/>
                <a:gd name="T28" fmla="*/ 1 w 75"/>
                <a:gd name="T29" fmla="*/ 0 h 157"/>
                <a:gd name="T30" fmla="*/ 1 w 75"/>
                <a:gd name="T31" fmla="*/ 0 h 157"/>
                <a:gd name="T32" fmla="*/ 1 w 75"/>
                <a:gd name="T33" fmla="*/ 0 h 157"/>
                <a:gd name="T34" fmla="*/ 1 w 75"/>
                <a:gd name="T35" fmla="*/ 0 h 157"/>
                <a:gd name="T36" fmla="*/ 1 w 75"/>
                <a:gd name="T37" fmla="*/ 0 h 157"/>
                <a:gd name="T38" fmla="*/ 1 w 75"/>
                <a:gd name="T39" fmla="*/ 0 h 157"/>
                <a:gd name="T40" fmla="*/ 1 w 75"/>
                <a:gd name="T41" fmla="*/ 0 h 157"/>
                <a:gd name="T42" fmla="*/ 0 w 75"/>
                <a:gd name="T43" fmla="*/ 0 h 157"/>
                <a:gd name="T44" fmla="*/ 1 w 75"/>
                <a:gd name="T45" fmla="*/ 0 h 157"/>
                <a:gd name="T46" fmla="*/ 1 w 75"/>
                <a:gd name="T47" fmla="*/ 0 h 157"/>
                <a:gd name="T48" fmla="*/ 1 w 75"/>
                <a:gd name="T49" fmla="*/ 0 h 157"/>
                <a:gd name="T50" fmla="*/ 1 w 75"/>
                <a:gd name="T51" fmla="*/ 0 h 157"/>
                <a:gd name="T52" fmla="*/ 1 w 75"/>
                <a:gd name="T53" fmla="*/ 0 h 157"/>
                <a:gd name="T54" fmla="*/ 1 w 75"/>
                <a:gd name="T55" fmla="*/ 0 h 157"/>
                <a:gd name="T56" fmla="*/ 1 w 75"/>
                <a:gd name="T57" fmla="*/ 0 h 157"/>
                <a:gd name="T58" fmla="*/ 1 w 75"/>
                <a:gd name="T59" fmla="*/ 0 h 157"/>
                <a:gd name="T60" fmla="*/ 1 w 75"/>
                <a:gd name="T61" fmla="*/ 0 h 157"/>
                <a:gd name="T62" fmla="*/ 1 w 75"/>
                <a:gd name="T63" fmla="*/ 0 h 157"/>
                <a:gd name="T64" fmla="*/ 1 w 75"/>
                <a:gd name="T65" fmla="*/ 0 h 1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157"/>
                <a:gd name="T101" fmla="*/ 75 w 75"/>
                <a:gd name="T102" fmla="*/ 157 h 1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84" name="Freeform 386"/>
            <p:cNvSpPr>
              <a:spLocks/>
            </p:cNvSpPr>
            <p:nvPr/>
          </p:nvSpPr>
          <p:spPr bwMode="auto">
            <a:xfrm>
              <a:off x="2136" y="2765"/>
              <a:ext cx="73" cy="42"/>
            </a:xfrm>
            <a:custGeom>
              <a:avLst/>
              <a:gdLst>
                <a:gd name="T0" fmla="*/ 1 w 134"/>
                <a:gd name="T1" fmla="*/ 0 h 90"/>
                <a:gd name="T2" fmla="*/ 1 w 134"/>
                <a:gd name="T3" fmla="*/ 0 h 90"/>
                <a:gd name="T4" fmla="*/ 1 w 134"/>
                <a:gd name="T5" fmla="*/ 0 h 90"/>
                <a:gd name="T6" fmla="*/ 1 w 134"/>
                <a:gd name="T7" fmla="*/ 0 h 90"/>
                <a:gd name="T8" fmla="*/ 1 w 134"/>
                <a:gd name="T9" fmla="*/ 0 h 90"/>
                <a:gd name="T10" fmla="*/ 1 w 134"/>
                <a:gd name="T11" fmla="*/ 0 h 90"/>
                <a:gd name="T12" fmla="*/ 1 w 134"/>
                <a:gd name="T13" fmla="*/ 0 h 90"/>
                <a:gd name="T14" fmla="*/ 1 w 134"/>
                <a:gd name="T15" fmla="*/ 0 h 90"/>
                <a:gd name="T16" fmla="*/ 1 w 134"/>
                <a:gd name="T17" fmla="*/ 0 h 90"/>
                <a:gd name="T18" fmla="*/ 0 w 134"/>
                <a:gd name="T19" fmla="*/ 0 h 90"/>
                <a:gd name="T20" fmla="*/ 1 w 134"/>
                <a:gd name="T21" fmla="*/ 0 h 90"/>
                <a:gd name="T22" fmla="*/ 1 w 134"/>
                <a:gd name="T23" fmla="*/ 0 h 90"/>
                <a:gd name="T24" fmla="*/ 1 w 134"/>
                <a:gd name="T25" fmla="*/ 0 h 90"/>
                <a:gd name="T26" fmla="*/ 1 w 134"/>
                <a:gd name="T27" fmla="*/ 0 h 90"/>
                <a:gd name="T28" fmla="*/ 1 w 134"/>
                <a:gd name="T29" fmla="*/ 0 h 90"/>
                <a:gd name="T30" fmla="*/ 1 w 134"/>
                <a:gd name="T31" fmla="*/ 0 h 90"/>
                <a:gd name="T32" fmla="*/ 1 w 134"/>
                <a:gd name="T33" fmla="*/ 0 h 90"/>
                <a:gd name="T34" fmla="*/ 1 w 134"/>
                <a:gd name="T35" fmla="*/ 0 h 90"/>
                <a:gd name="T36" fmla="*/ 1 w 134"/>
                <a:gd name="T37" fmla="*/ 0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4"/>
                <a:gd name="T58" fmla="*/ 0 h 90"/>
                <a:gd name="T59" fmla="*/ 134 w 134"/>
                <a:gd name="T60" fmla="*/ 90 h 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85" name="Freeform 387"/>
            <p:cNvSpPr>
              <a:spLocks/>
            </p:cNvSpPr>
            <p:nvPr/>
          </p:nvSpPr>
          <p:spPr bwMode="auto">
            <a:xfrm>
              <a:off x="2136" y="2765"/>
              <a:ext cx="73" cy="42"/>
            </a:xfrm>
            <a:custGeom>
              <a:avLst/>
              <a:gdLst>
                <a:gd name="T0" fmla="*/ 1 w 134"/>
                <a:gd name="T1" fmla="*/ 0 h 90"/>
                <a:gd name="T2" fmla="*/ 1 w 134"/>
                <a:gd name="T3" fmla="*/ 0 h 90"/>
                <a:gd name="T4" fmla="*/ 1 w 134"/>
                <a:gd name="T5" fmla="*/ 0 h 90"/>
                <a:gd name="T6" fmla="*/ 1 w 134"/>
                <a:gd name="T7" fmla="*/ 0 h 90"/>
                <a:gd name="T8" fmla="*/ 1 w 134"/>
                <a:gd name="T9" fmla="*/ 0 h 90"/>
                <a:gd name="T10" fmla="*/ 1 w 134"/>
                <a:gd name="T11" fmla="*/ 0 h 90"/>
                <a:gd name="T12" fmla="*/ 1 w 134"/>
                <a:gd name="T13" fmla="*/ 0 h 90"/>
                <a:gd name="T14" fmla="*/ 1 w 134"/>
                <a:gd name="T15" fmla="*/ 0 h 90"/>
                <a:gd name="T16" fmla="*/ 1 w 134"/>
                <a:gd name="T17" fmla="*/ 0 h 90"/>
                <a:gd name="T18" fmla="*/ 0 w 134"/>
                <a:gd name="T19" fmla="*/ 0 h 90"/>
                <a:gd name="T20" fmla="*/ 1 w 134"/>
                <a:gd name="T21" fmla="*/ 0 h 90"/>
                <a:gd name="T22" fmla="*/ 1 w 134"/>
                <a:gd name="T23" fmla="*/ 0 h 90"/>
                <a:gd name="T24" fmla="*/ 1 w 134"/>
                <a:gd name="T25" fmla="*/ 0 h 90"/>
                <a:gd name="T26" fmla="*/ 1 w 134"/>
                <a:gd name="T27" fmla="*/ 0 h 90"/>
                <a:gd name="T28" fmla="*/ 1 w 134"/>
                <a:gd name="T29" fmla="*/ 0 h 90"/>
                <a:gd name="T30" fmla="*/ 1 w 134"/>
                <a:gd name="T31" fmla="*/ 0 h 90"/>
                <a:gd name="T32" fmla="*/ 1 w 134"/>
                <a:gd name="T33" fmla="*/ 0 h 90"/>
                <a:gd name="T34" fmla="*/ 1 w 134"/>
                <a:gd name="T35" fmla="*/ 0 h 90"/>
                <a:gd name="T36" fmla="*/ 1 w 134"/>
                <a:gd name="T37" fmla="*/ 0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4"/>
                <a:gd name="T58" fmla="*/ 0 h 90"/>
                <a:gd name="T59" fmla="*/ 134 w 134"/>
                <a:gd name="T60" fmla="*/ 90 h 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86" name="Freeform 388"/>
            <p:cNvSpPr>
              <a:spLocks/>
            </p:cNvSpPr>
            <p:nvPr/>
          </p:nvSpPr>
          <p:spPr bwMode="auto">
            <a:xfrm>
              <a:off x="2111" y="2818"/>
              <a:ext cx="90" cy="61"/>
            </a:xfrm>
            <a:custGeom>
              <a:avLst/>
              <a:gdLst>
                <a:gd name="T0" fmla="*/ 1 w 167"/>
                <a:gd name="T1" fmla="*/ 0 h 134"/>
                <a:gd name="T2" fmla="*/ 1 w 167"/>
                <a:gd name="T3" fmla="*/ 0 h 134"/>
                <a:gd name="T4" fmla="*/ 1 w 167"/>
                <a:gd name="T5" fmla="*/ 0 h 134"/>
                <a:gd name="T6" fmla="*/ 1 w 167"/>
                <a:gd name="T7" fmla="*/ 0 h 134"/>
                <a:gd name="T8" fmla="*/ 1 w 167"/>
                <a:gd name="T9" fmla="*/ 0 h 134"/>
                <a:gd name="T10" fmla="*/ 0 w 167"/>
                <a:gd name="T11" fmla="*/ 0 h 134"/>
                <a:gd name="T12" fmla="*/ 1 w 167"/>
                <a:gd name="T13" fmla="*/ 0 h 134"/>
                <a:gd name="T14" fmla="*/ 1 w 167"/>
                <a:gd name="T15" fmla="*/ 0 h 134"/>
                <a:gd name="T16" fmla="*/ 1 w 167"/>
                <a:gd name="T17" fmla="*/ 0 h 134"/>
                <a:gd name="T18" fmla="*/ 1 w 167"/>
                <a:gd name="T19" fmla="*/ 0 h 134"/>
                <a:gd name="T20" fmla="*/ 1 w 167"/>
                <a:gd name="T21" fmla="*/ 0 h 134"/>
                <a:gd name="T22" fmla="*/ 1 w 167"/>
                <a:gd name="T23" fmla="*/ 0 h 134"/>
                <a:gd name="T24" fmla="*/ 1 w 167"/>
                <a:gd name="T25" fmla="*/ 0 h 134"/>
                <a:gd name="T26" fmla="*/ 1 w 167"/>
                <a:gd name="T27" fmla="*/ 0 h 134"/>
                <a:gd name="T28" fmla="*/ 1 w 167"/>
                <a:gd name="T29" fmla="*/ 0 h 134"/>
                <a:gd name="T30" fmla="*/ 1 w 167"/>
                <a:gd name="T31" fmla="*/ 0 h 134"/>
                <a:gd name="T32" fmla="*/ 1 w 167"/>
                <a:gd name="T33" fmla="*/ 0 h 134"/>
                <a:gd name="T34" fmla="*/ 1 w 167"/>
                <a:gd name="T35" fmla="*/ 0 h 134"/>
                <a:gd name="T36" fmla="*/ 1 w 167"/>
                <a:gd name="T37" fmla="*/ 0 h 134"/>
                <a:gd name="T38" fmla="*/ 1 w 167"/>
                <a:gd name="T39" fmla="*/ 0 h 134"/>
                <a:gd name="T40" fmla="*/ 1 w 167"/>
                <a:gd name="T41" fmla="*/ 0 h 1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7"/>
                <a:gd name="T64" fmla="*/ 0 h 134"/>
                <a:gd name="T65" fmla="*/ 167 w 167"/>
                <a:gd name="T66" fmla="*/ 134 h 1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87" name="Freeform 389"/>
            <p:cNvSpPr>
              <a:spLocks/>
            </p:cNvSpPr>
            <p:nvPr/>
          </p:nvSpPr>
          <p:spPr bwMode="auto">
            <a:xfrm>
              <a:off x="2111" y="2818"/>
              <a:ext cx="90" cy="61"/>
            </a:xfrm>
            <a:custGeom>
              <a:avLst/>
              <a:gdLst>
                <a:gd name="T0" fmla="*/ 1 w 167"/>
                <a:gd name="T1" fmla="*/ 0 h 134"/>
                <a:gd name="T2" fmla="*/ 1 w 167"/>
                <a:gd name="T3" fmla="*/ 0 h 134"/>
                <a:gd name="T4" fmla="*/ 1 w 167"/>
                <a:gd name="T5" fmla="*/ 0 h 134"/>
                <a:gd name="T6" fmla="*/ 1 w 167"/>
                <a:gd name="T7" fmla="*/ 0 h 134"/>
                <a:gd name="T8" fmla="*/ 1 w 167"/>
                <a:gd name="T9" fmla="*/ 0 h 134"/>
                <a:gd name="T10" fmla="*/ 0 w 167"/>
                <a:gd name="T11" fmla="*/ 0 h 134"/>
                <a:gd name="T12" fmla="*/ 1 w 167"/>
                <a:gd name="T13" fmla="*/ 0 h 134"/>
                <a:gd name="T14" fmla="*/ 1 w 167"/>
                <a:gd name="T15" fmla="*/ 0 h 134"/>
                <a:gd name="T16" fmla="*/ 1 w 167"/>
                <a:gd name="T17" fmla="*/ 0 h 134"/>
                <a:gd name="T18" fmla="*/ 1 w 167"/>
                <a:gd name="T19" fmla="*/ 0 h 134"/>
                <a:gd name="T20" fmla="*/ 1 w 167"/>
                <a:gd name="T21" fmla="*/ 0 h 134"/>
                <a:gd name="T22" fmla="*/ 1 w 167"/>
                <a:gd name="T23" fmla="*/ 0 h 134"/>
                <a:gd name="T24" fmla="*/ 1 w 167"/>
                <a:gd name="T25" fmla="*/ 0 h 134"/>
                <a:gd name="T26" fmla="*/ 1 w 167"/>
                <a:gd name="T27" fmla="*/ 0 h 134"/>
                <a:gd name="T28" fmla="*/ 1 w 167"/>
                <a:gd name="T29" fmla="*/ 0 h 134"/>
                <a:gd name="T30" fmla="*/ 1 w 167"/>
                <a:gd name="T31" fmla="*/ 0 h 134"/>
                <a:gd name="T32" fmla="*/ 1 w 167"/>
                <a:gd name="T33" fmla="*/ 0 h 134"/>
                <a:gd name="T34" fmla="*/ 1 w 167"/>
                <a:gd name="T35" fmla="*/ 0 h 134"/>
                <a:gd name="T36" fmla="*/ 1 w 167"/>
                <a:gd name="T37" fmla="*/ 0 h 134"/>
                <a:gd name="T38" fmla="*/ 1 w 167"/>
                <a:gd name="T39" fmla="*/ 0 h 134"/>
                <a:gd name="T40" fmla="*/ 1 w 167"/>
                <a:gd name="T41" fmla="*/ 0 h 1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7"/>
                <a:gd name="T64" fmla="*/ 0 h 134"/>
                <a:gd name="T65" fmla="*/ 167 w 167"/>
                <a:gd name="T66" fmla="*/ 134 h 1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88" name="Freeform 390"/>
            <p:cNvSpPr>
              <a:spLocks/>
            </p:cNvSpPr>
            <p:nvPr/>
          </p:nvSpPr>
          <p:spPr bwMode="auto">
            <a:xfrm>
              <a:off x="2074" y="2725"/>
              <a:ext cx="111" cy="98"/>
            </a:xfrm>
            <a:custGeom>
              <a:avLst/>
              <a:gdLst>
                <a:gd name="T0" fmla="*/ 1 w 204"/>
                <a:gd name="T1" fmla="*/ 0 h 212"/>
                <a:gd name="T2" fmla="*/ 1 w 204"/>
                <a:gd name="T3" fmla="*/ 0 h 212"/>
                <a:gd name="T4" fmla="*/ 0 w 204"/>
                <a:gd name="T5" fmla="*/ 0 h 212"/>
                <a:gd name="T6" fmla="*/ 0 w 204"/>
                <a:gd name="T7" fmla="*/ 0 h 212"/>
                <a:gd name="T8" fmla="*/ 1 w 204"/>
                <a:gd name="T9" fmla="*/ 0 h 212"/>
                <a:gd name="T10" fmla="*/ 1 w 204"/>
                <a:gd name="T11" fmla="*/ 0 h 212"/>
                <a:gd name="T12" fmla="*/ 1 w 204"/>
                <a:gd name="T13" fmla="*/ 0 h 212"/>
                <a:gd name="T14" fmla="*/ 1 w 204"/>
                <a:gd name="T15" fmla="*/ 0 h 212"/>
                <a:gd name="T16" fmla="*/ 1 w 204"/>
                <a:gd name="T17" fmla="*/ 0 h 212"/>
                <a:gd name="T18" fmla="*/ 1 w 204"/>
                <a:gd name="T19" fmla="*/ 0 h 212"/>
                <a:gd name="T20" fmla="*/ 1 w 204"/>
                <a:gd name="T21" fmla="*/ 0 h 212"/>
                <a:gd name="T22" fmla="*/ 1 w 204"/>
                <a:gd name="T23" fmla="*/ 0 h 212"/>
                <a:gd name="T24" fmla="*/ 1 w 204"/>
                <a:gd name="T25" fmla="*/ 0 h 212"/>
                <a:gd name="T26" fmla="*/ 1 w 204"/>
                <a:gd name="T27" fmla="*/ 0 h 212"/>
                <a:gd name="T28" fmla="*/ 1 w 204"/>
                <a:gd name="T29" fmla="*/ 0 h 212"/>
                <a:gd name="T30" fmla="*/ 1 w 204"/>
                <a:gd name="T31" fmla="*/ 0 h 212"/>
                <a:gd name="T32" fmla="*/ 1 w 204"/>
                <a:gd name="T33" fmla="*/ 0 h 212"/>
                <a:gd name="T34" fmla="*/ 1 w 204"/>
                <a:gd name="T35" fmla="*/ 0 h 212"/>
                <a:gd name="T36" fmla="*/ 1 w 204"/>
                <a:gd name="T37" fmla="*/ 0 h 212"/>
                <a:gd name="T38" fmla="*/ 1 w 204"/>
                <a:gd name="T39" fmla="*/ 0 h 212"/>
                <a:gd name="T40" fmla="*/ 1 w 204"/>
                <a:gd name="T41" fmla="*/ 0 h 212"/>
                <a:gd name="T42" fmla="*/ 1 w 204"/>
                <a:gd name="T43" fmla="*/ 0 h 212"/>
                <a:gd name="T44" fmla="*/ 1 w 204"/>
                <a:gd name="T45" fmla="*/ 0 h 212"/>
                <a:gd name="T46" fmla="*/ 1 w 204"/>
                <a:gd name="T47" fmla="*/ 0 h 212"/>
                <a:gd name="T48" fmla="*/ 1 w 204"/>
                <a:gd name="T49" fmla="*/ 0 h 212"/>
                <a:gd name="T50" fmla="*/ 1 w 204"/>
                <a:gd name="T51" fmla="*/ 0 h 212"/>
                <a:gd name="T52" fmla="*/ 1 w 204"/>
                <a:gd name="T53" fmla="*/ 0 h 212"/>
                <a:gd name="T54" fmla="*/ 1 w 204"/>
                <a:gd name="T55" fmla="*/ 0 h 212"/>
                <a:gd name="T56" fmla="*/ 1 w 204"/>
                <a:gd name="T57" fmla="*/ 0 h 212"/>
                <a:gd name="T58" fmla="*/ 1 w 204"/>
                <a:gd name="T59" fmla="*/ 0 h 212"/>
                <a:gd name="T60" fmla="*/ 1 w 204"/>
                <a:gd name="T61" fmla="*/ 0 h 212"/>
                <a:gd name="T62" fmla="*/ 1 w 204"/>
                <a:gd name="T63" fmla="*/ 0 h 212"/>
                <a:gd name="T64" fmla="*/ 1 w 204"/>
                <a:gd name="T65" fmla="*/ 0 h 212"/>
                <a:gd name="T66" fmla="*/ 1 w 204"/>
                <a:gd name="T67" fmla="*/ 0 h 212"/>
                <a:gd name="T68" fmla="*/ 1 w 204"/>
                <a:gd name="T69" fmla="*/ 0 h 212"/>
                <a:gd name="T70" fmla="*/ 1 w 204"/>
                <a:gd name="T71" fmla="*/ 0 h 212"/>
                <a:gd name="T72" fmla="*/ 1 w 204"/>
                <a:gd name="T73" fmla="*/ 0 h 212"/>
                <a:gd name="T74" fmla="*/ 1 w 204"/>
                <a:gd name="T75" fmla="*/ 0 h 212"/>
                <a:gd name="T76" fmla="*/ 1 w 204"/>
                <a:gd name="T77" fmla="*/ 0 h 212"/>
                <a:gd name="T78" fmla="*/ 1 w 204"/>
                <a:gd name="T79" fmla="*/ 0 h 212"/>
                <a:gd name="T80" fmla="*/ 1 w 204"/>
                <a:gd name="T81" fmla="*/ 0 h 212"/>
                <a:gd name="T82" fmla="*/ 1 w 204"/>
                <a:gd name="T83" fmla="*/ 0 h 212"/>
                <a:gd name="T84" fmla="*/ 1 w 204"/>
                <a:gd name="T85" fmla="*/ 0 h 212"/>
                <a:gd name="T86" fmla="*/ 1 w 204"/>
                <a:gd name="T87" fmla="*/ 0 h 212"/>
                <a:gd name="T88" fmla="*/ 1 w 204"/>
                <a:gd name="T89" fmla="*/ 0 h 212"/>
                <a:gd name="T90" fmla="*/ 1 w 204"/>
                <a:gd name="T91" fmla="*/ 0 h 212"/>
                <a:gd name="T92" fmla="*/ 1 w 204"/>
                <a:gd name="T93" fmla="*/ 0 h 2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"/>
                <a:gd name="T142" fmla="*/ 0 h 212"/>
                <a:gd name="T143" fmla="*/ 204 w 204"/>
                <a:gd name="T144" fmla="*/ 212 h 2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89" name="Freeform 391"/>
            <p:cNvSpPr>
              <a:spLocks/>
            </p:cNvSpPr>
            <p:nvPr/>
          </p:nvSpPr>
          <p:spPr bwMode="auto">
            <a:xfrm>
              <a:off x="2074" y="2725"/>
              <a:ext cx="111" cy="98"/>
            </a:xfrm>
            <a:custGeom>
              <a:avLst/>
              <a:gdLst>
                <a:gd name="T0" fmla="*/ 1 w 204"/>
                <a:gd name="T1" fmla="*/ 0 h 212"/>
                <a:gd name="T2" fmla="*/ 1 w 204"/>
                <a:gd name="T3" fmla="*/ 0 h 212"/>
                <a:gd name="T4" fmla="*/ 0 w 204"/>
                <a:gd name="T5" fmla="*/ 0 h 212"/>
                <a:gd name="T6" fmla="*/ 0 w 204"/>
                <a:gd name="T7" fmla="*/ 0 h 212"/>
                <a:gd name="T8" fmla="*/ 1 w 204"/>
                <a:gd name="T9" fmla="*/ 0 h 212"/>
                <a:gd name="T10" fmla="*/ 1 w 204"/>
                <a:gd name="T11" fmla="*/ 0 h 212"/>
                <a:gd name="T12" fmla="*/ 1 w 204"/>
                <a:gd name="T13" fmla="*/ 0 h 212"/>
                <a:gd name="T14" fmla="*/ 1 w 204"/>
                <a:gd name="T15" fmla="*/ 0 h 212"/>
                <a:gd name="T16" fmla="*/ 1 w 204"/>
                <a:gd name="T17" fmla="*/ 0 h 212"/>
                <a:gd name="T18" fmla="*/ 1 w 204"/>
                <a:gd name="T19" fmla="*/ 0 h 212"/>
                <a:gd name="T20" fmla="*/ 1 w 204"/>
                <a:gd name="T21" fmla="*/ 0 h 212"/>
                <a:gd name="T22" fmla="*/ 1 w 204"/>
                <a:gd name="T23" fmla="*/ 0 h 212"/>
                <a:gd name="T24" fmla="*/ 1 w 204"/>
                <a:gd name="T25" fmla="*/ 0 h 212"/>
                <a:gd name="T26" fmla="*/ 1 w 204"/>
                <a:gd name="T27" fmla="*/ 0 h 212"/>
                <a:gd name="T28" fmla="*/ 1 w 204"/>
                <a:gd name="T29" fmla="*/ 0 h 212"/>
                <a:gd name="T30" fmla="*/ 1 w 204"/>
                <a:gd name="T31" fmla="*/ 0 h 212"/>
                <a:gd name="T32" fmla="*/ 1 w 204"/>
                <a:gd name="T33" fmla="*/ 0 h 212"/>
                <a:gd name="T34" fmla="*/ 1 w 204"/>
                <a:gd name="T35" fmla="*/ 0 h 212"/>
                <a:gd name="T36" fmla="*/ 1 w 204"/>
                <a:gd name="T37" fmla="*/ 0 h 212"/>
                <a:gd name="T38" fmla="*/ 1 w 204"/>
                <a:gd name="T39" fmla="*/ 0 h 212"/>
                <a:gd name="T40" fmla="*/ 1 w 204"/>
                <a:gd name="T41" fmla="*/ 0 h 212"/>
                <a:gd name="T42" fmla="*/ 1 w 204"/>
                <a:gd name="T43" fmla="*/ 0 h 212"/>
                <a:gd name="T44" fmla="*/ 1 w 204"/>
                <a:gd name="T45" fmla="*/ 0 h 212"/>
                <a:gd name="T46" fmla="*/ 1 w 204"/>
                <a:gd name="T47" fmla="*/ 0 h 212"/>
                <a:gd name="T48" fmla="*/ 1 w 204"/>
                <a:gd name="T49" fmla="*/ 0 h 212"/>
                <a:gd name="T50" fmla="*/ 1 w 204"/>
                <a:gd name="T51" fmla="*/ 0 h 212"/>
                <a:gd name="T52" fmla="*/ 1 w 204"/>
                <a:gd name="T53" fmla="*/ 0 h 212"/>
                <a:gd name="T54" fmla="*/ 1 w 204"/>
                <a:gd name="T55" fmla="*/ 0 h 212"/>
                <a:gd name="T56" fmla="*/ 1 w 204"/>
                <a:gd name="T57" fmla="*/ 0 h 212"/>
                <a:gd name="T58" fmla="*/ 1 w 204"/>
                <a:gd name="T59" fmla="*/ 0 h 212"/>
                <a:gd name="T60" fmla="*/ 1 w 204"/>
                <a:gd name="T61" fmla="*/ 0 h 212"/>
                <a:gd name="T62" fmla="*/ 1 w 204"/>
                <a:gd name="T63" fmla="*/ 0 h 212"/>
                <a:gd name="T64" fmla="*/ 1 w 204"/>
                <a:gd name="T65" fmla="*/ 0 h 212"/>
                <a:gd name="T66" fmla="*/ 1 w 204"/>
                <a:gd name="T67" fmla="*/ 0 h 212"/>
                <a:gd name="T68" fmla="*/ 1 w 204"/>
                <a:gd name="T69" fmla="*/ 0 h 212"/>
                <a:gd name="T70" fmla="*/ 1 w 204"/>
                <a:gd name="T71" fmla="*/ 0 h 212"/>
                <a:gd name="T72" fmla="*/ 1 w 204"/>
                <a:gd name="T73" fmla="*/ 0 h 212"/>
                <a:gd name="T74" fmla="*/ 1 w 204"/>
                <a:gd name="T75" fmla="*/ 0 h 212"/>
                <a:gd name="T76" fmla="*/ 1 w 204"/>
                <a:gd name="T77" fmla="*/ 0 h 212"/>
                <a:gd name="T78" fmla="*/ 1 w 204"/>
                <a:gd name="T79" fmla="*/ 0 h 212"/>
                <a:gd name="T80" fmla="*/ 1 w 204"/>
                <a:gd name="T81" fmla="*/ 0 h 212"/>
                <a:gd name="T82" fmla="*/ 1 w 204"/>
                <a:gd name="T83" fmla="*/ 0 h 212"/>
                <a:gd name="T84" fmla="*/ 1 w 204"/>
                <a:gd name="T85" fmla="*/ 0 h 212"/>
                <a:gd name="T86" fmla="*/ 1 w 204"/>
                <a:gd name="T87" fmla="*/ 0 h 212"/>
                <a:gd name="T88" fmla="*/ 1 w 204"/>
                <a:gd name="T89" fmla="*/ 0 h 212"/>
                <a:gd name="T90" fmla="*/ 1 w 204"/>
                <a:gd name="T91" fmla="*/ 0 h 212"/>
                <a:gd name="T92" fmla="*/ 1 w 204"/>
                <a:gd name="T93" fmla="*/ 0 h 2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"/>
                <a:gd name="T142" fmla="*/ 0 h 212"/>
                <a:gd name="T143" fmla="*/ 204 w 204"/>
                <a:gd name="T144" fmla="*/ 212 h 2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90" name="Freeform 392"/>
            <p:cNvSpPr>
              <a:spLocks/>
            </p:cNvSpPr>
            <p:nvPr/>
          </p:nvSpPr>
          <p:spPr bwMode="auto">
            <a:xfrm>
              <a:off x="2154" y="2765"/>
              <a:ext cx="151" cy="117"/>
            </a:xfrm>
            <a:custGeom>
              <a:avLst/>
              <a:gdLst>
                <a:gd name="T0" fmla="*/ 1 w 273"/>
                <a:gd name="T1" fmla="*/ 0 h 253"/>
                <a:gd name="T2" fmla="*/ 1 w 273"/>
                <a:gd name="T3" fmla="*/ 0 h 253"/>
                <a:gd name="T4" fmla="*/ 1 w 273"/>
                <a:gd name="T5" fmla="*/ 0 h 253"/>
                <a:gd name="T6" fmla="*/ 1 w 273"/>
                <a:gd name="T7" fmla="*/ 0 h 253"/>
                <a:gd name="T8" fmla="*/ 1 w 273"/>
                <a:gd name="T9" fmla="*/ 0 h 253"/>
                <a:gd name="T10" fmla="*/ 1 w 273"/>
                <a:gd name="T11" fmla="*/ 0 h 253"/>
                <a:gd name="T12" fmla="*/ 1 w 273"/>
                <a:gd name="T13" fmla="*/ 0 h 253"/>
                <a:gd name="T14" fmla="*/ 1 w 273"/>
                <a:gd name="T15" fmla="*/ 0 h 253"/>
                <a:gd name="T16" fmla="*/ 1 w 273"/>
                <a:gd name="T17" fmla="*/ 0 h 253"/>
                <a:gd name="T18" fmla="*/ 1 w 273"/>
                <a:gd name="T19" fmla="*/ 0 h 253"/>
                <a:gd name="T20" fmla="*/ 1 w 273"/>
                <a:gd name="T21" fmla="*/ 0 h 253"/>
                <a:gd name="T22" fmla="*/ 1 w 273"/>
                <a:gd name="T23" fmla="*/ 0 h 253"/>
                <a:gd name="T24" fmla="*/ 1 w 273"/>
                <a:gd name="T25" fmla="*/ 0 h 253"/>
                <a:gd name="T26" fmla="*/ 1 w 273"/>
                <a:gd name="T27" fmla="*/ 0 h 253"/>
                <a:gd name="T28" fmla="*/ 1 w 273"/>
                <a:gd name="T29" fmla="*/ 0 h 253"/>
                <a:gd name="T30" fmla="*/ 1 w 273"/>
                <a:gd name="T31" fmla="*/ 0 h 253"/>
                <a:gd name="T32" fmla="*/ 1 w 273"/>
                <a:gd name="T33" fmla="*/ 0 h 253"/>
                <a:gd name="T34" fmla="*/ 1 w 273"/>
                <a:gd name="T35" fmla="*/ 0 h 253"/>
                <a:gd name="T36" fmla="*/ 1 w 273"/>
                <a:gd name="T37" fmla="*/ 0 h 253"/>
                <a:gd name="T38" fmla="*/ 0 w 273"/>
                <a:gd name="T39" fmla="*/ 0 h 253"/>
                <a:gd name="T40" fmla="*/ 1 w 273"/>
                <a:gd name="T41" fmla="*/ 0 h 253"/>
                <a:gd name="T42" fmla="*/ 1 w 273"/>
                <a:gd name="T43" fmla="*/ 0 h 253"/>
                <a:gd name="T44" fmla="*/ 1 w 273"/>
                <a:gd name="T45" fmla="*/ 0 h 253"/>
                <a:gd name="T46" fmla="*/ 1 w 273"/>
                <a:gd name="T47" fmla="*/ 0 h 253"/>
                <a:gd name="T48" fmla="*/ 1 w 273"/>
                <a:gd name="T49" fmla="*/ 0 h 253"/>
                <a:gd name="T50" fmla="*/ 1 w 273"/>
                <a:gd name="T51" fmla="*/ 0 h 253"/>
                <a:gd name="T52" fmla="*/ 1 w 273"/>
                <a:gd name="T53" fmla="*/ 0 h 253"/>
                <a:gd name="T54" fmla="*/ 1 w 273"/>
                <a:gd name="T55" fmla="*/ 0 h 253"/>
                <a:gd name="T56" fmla="*/ 1 w 273"/>
                <a:gd name="T57" fmla="*/ 0 h 253"/>
                <a:gd name="T58" fmla="*/ 1 w 273"/>
                <a:gd name="T59" fmla="*/ 0 h 253"/>
                <a:gd name="T60" fmla="*/ 1 w 273"/>
                <a:gd name="T61" fmla="*/ 0 h 253"/>
                <a:gd name="T62" fmla="*/ 1 w 273"/>
                <a:gd name="T63" fmla="*/ 0 h 253"/>
                <a:gd name="T64" fmla="*/ 1 w 273"/>
                <a:gd name="T65" fmla="*/ 0 h 2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3"/>
                <a:gd name="T100" fmla="*/ 0 h 253"/>
                <a:gd name="T101" fmla="*/ 273 w 273"/>
                <a:gd name="T102" fmla="*/ 253 h 2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91" name="Freeform 393"/>
            <p:cNvSpPr>
              <a:spLocks/>
            </p:cNvSpPr>
            <p:nvPr/>
          </p:nvSpPr>
          <p:spPr bwMode="auto">
            <a:xfrm>
              <a:off x="2154" y="2765"/>
              <a:ext cx="151" cy="117"/>
            </a:xfrm>
            <a:custGeom>
              <a:avLst/>
              <a:gdLst>
                <a:gd name="T0" fmla="*/ 1 w 273"/>
                <a:gd name="T1" fmla="*/ 0 h 253"/>
                <a:gd name="T2" fmla="*/ 1 w 273"/>
                <a:gd name="T3" fmla="*/ 0 h 253"/>
                <a:gd name="T4" fmla="*/ 1 w 273"/>
                <a:gd name="T5" fmla="*/ 0 h 253"/>
                <a:gd name="T6" fmla="*/ 1 w 273"/>
                <a:gd name="T7" fmla="*/ 0 h 253"/>
                <a:gd name="T8" fmla="*/ 1 w 273"/>
                <a:gd name="T9" fmla="*/ 0 h 253"/>
                <a:gd name="T10" fmla="*/ 1 w 273"/>
                <a:gd name="T11" fmla="*/ 0 h 253"/>
                <a:gd name="T12" fmla="*/ 1 w 273"/>
                <a:gd name="T13" fmla="*/ 0 h 253"/>
                <a:gd name="T14" fmla="*/ 1 w 273"/>
                <a:gd name="T15" fmla="*/ 0 h 253"/>
                <a:gd name="T16" fmla="*/ 1 w 273"/>
                <a:gd name="T17" fmla="*/ 0 h 253"/>
                <a:gd name="T18" fmla="*/ 1 w 273"/>
                <a:gd name="T19" fmla="*/ 0 h 253"/>
                <a:gd name="T20" fmla="*/ 1 w 273"/>
                <a:gd name="T21" fmla="*/ 0 h 253"/>
                <a:gd name="T22" fmla="*/ 1 w 273"/>
                <a:gd name="T23" fmla="*/ 0 h 253"/>
                <a:gd name="T24" fmla="*/ 1 w 273"/>
                <a:gd name="T25" fmla="*/ 0 h 253"/>
                <a:gd name="T26" fmla="*/ 1 w 273"/>
                <a:gd name="T27" fmla="*/ 0 h 253"/>
                <a:gd name="T28" fmla="*/ 1 w 273"/>
                <a:gd name="T29" fmla="*/ 0 h 253"/>
                <a:gd name="T30" fmla="*/ 1 w 273"/>
                <a:gd name="T31" fmla="*/ 0 h 253"/>
                <a:gd name="T32" fmla="*/ 1 w 273"/>
                <a:gd name="T33" fmla="*/ 0 h 253"/>
                <a:gd name="T34" fmla="*/ 1 w 273"/>
                <a:gd name="T35" fmla="*/ 0 h 253"/>
                <a:gd name="T36" fmla="*/ 1 w 273"/>
                <a:gd name="T37" fmla="*/ 0 h 253"/>
                <a:gd name="T38" fmla="*/ 0 w 273"/>
                <a:gd name="T39" fmla="*/ 0 h 253"/>
                <a:gd name="T40" fmla="*/ 1 w 273"/>
                <a:gd name="T41" fmla="*/ 0 h 253"/>
                <a:gd name="T42" fmla="*/ 1 w 273"/>
                <a:gd name="T43" fmla="*/ 0 h 253"/>
                <a:gd name="T44" fmla="*/ 1 w 273"/>
                <a:gd name="T45" fmla="*/ 0 h 253"/>
                <a:gd name="T46" fmla="*/ 1 w 273"/>
                <a:gd name="T47" fmla="*/ 0 h 253"/>
                <a:gd name="T48" fmla="*/ 1 w 273"/>
                <a:gd name="T49" fmla="*/ 0 h 253"/>
                <a:gd name="T50" fmla="*/ 1 w 273"/>
                <a:gd name="T51" fmla="*/ 0 h 253"/>
                <a:gd name="T52" fmla="*/ 1 w 273"/>
                <a:gd name="T53" fmla="*/ 0 h 253"/>
                <a:gd name="T54" fmla="*/ 1 w 273"/>
                <a:gd name="T55" fmla="*/ 0 h 253"/>
                <a:gd name="T56" fmla="*/ 1 w 273"/>
                <a:gd name="T57" fmla="*/ 0 h 253"/>
                <a:gd name="T58" fmla="*/ 1 w 273"/>
                <a:gd name="T59" fmla="*/ 0 h 253"/>
                <a:gd name="T60" fmla="*/ 1 w 273"/>
                <a:gd name="T61" fmla="*/ 0 h 253"/>
                <a:gd name="T62" fmla="*/ 1 w 273"/>
                <a:gd name="T63" fmla="*/ 0 h 253"/>
                <a:gd name="T64" fmla="*/ 1 w 273"/>
                <a:gd name="T65" fmla="*/ 0 h 2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3"/>
                <a:gd name="T100" fmla="*/ 0 h 253"/>
                <a:gd name="T101" fmla="*/ 273 w 273"/>
                <a:gd name="T102" fmla="*/ 253 h 2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92" name="Freeform 394"/>
            <p:cNvSpPr>
              <a:spLocks/>
            </p:cNvSpPr>
            <p:nvPr/>
          </p:nvSpPr>
          <p:spPr bwMode="auto">
            <a:xfrm>
              <a:off x="2240" y="2746"/>
              <a:ext cx="134" cy="99"/>
            </a:xfrm>
            <a:custGeom>
              <a:avLst/>
              <a:gdLst>
                <a:gd name="T0" fmla="*/ 1 w 243"/>
                <a:gd name="T1" fmla="*/ 0 h 216"/>
                <a:gd name="T2" fmla="*/ 1 w 243"/>
                <a:gd name="T3" fmla="*/ 0 h 216"/>
                <a:gd name="T4" fmla="*/ 1 w 243"/>
                <a:gd name="T5" fmla="*/ 0 h 216"/>
                <a:gd name="T6" fmla="*/ 1 w 243"/>
                <a:gd name="T7" fmla="*/ 0 h 216"/>
                <a:gd name="T8" fmla="*/ 1 w 243"/>
                <a:gd name="T9" fmla="*/ 0 h 216"/>
                <a:gd name="T10" fmla="*/ 1 w 243"/>
                <a:gd name="T11" fmla="*/ 0 h 216"/>
                <a:gd name="T12" fmla="*/ 1 w 243"/>
                <a:gd name="T13" fmla="*/ 0 h 216"/>
                <a:gd name="T14" fmla="*/ 1 w 243"/>
                <a:gd name="T15" fmla="*/ 0 h 216"/>
                <a:gd name="T16" fmla="*/ 1 w 243"/>
                <a:gd name="T17" fmla="*/ 0 h 216"/>
                <a:gd name="T18" fmla="*/ 1 w 243"/>
                <a:gd name="T19" fmla="*/ 0 h 216"/>
                <a:gd name="T20" fmla="*/ 0 w 243"/>
                <a:gd name="T21" fmla="*/ 0 h 216"/>
                <a:gd name="T22" fmla="*/ 1 w 243"/>
                <a:gd name="T23" fmla="*/ 0 h 216"/>
                <a:gd name="T24" fmla="*/ 1 w 243"/>
                <a:gd name="T25" fmla="*/ 0 h 216"/>
                <a:gd name="T26" fmla="*/ 1 w 243"/>
                <a:gd name="T27" fmla="*/ 0 h 216"/>
                <a:gd name="T28" fmla="*/ 1 w 243"/>
                <a:gd name="T29" fmla="*/ 0 h 216"/>
                <a:gd name="T30" fmla="*/ 1 w 243"/>
                <a:gd name="T31" fmla="*/ 0 h 216"/>
                <a:gd name="T32" fmla="*/ 1 w 243"/>
                <a:gd name="T33" fmla="*/ 0 h 216"/>
                <a:gd name="T34" fmla="*/ 1 w 243"/>
                <a:gd name="T35" fmla="*/ 0 h 216"/>
                <a:gd name="T36" fmla="*/ 1 w 243"/>
                <a:gd name="T37" fmla="*/ 0 h 216"/>
                <a:gd name="T38" fmla="*/ 1 w 243"/>
                <a:gd name="T39" fmla="*/ 0 h 216"/>
                <a:gd name="T40" fmla="*/ 1 w 243"/>
                <a:gd name="T41" fmla="*/ 0 h 216"/>
                <a:gd name="T42" fmla="*/ 1 w 243"/>
                <a:gd name="T43" fmla="*/ 0 h 216"/>
                <a:gd name="T44" fmla="*/ 1 w 243"/>
                <a:gd name="T45" fmla="*/ 0 h 216"/>
                <a:gd name="T46" fmla="*/ 1 w 243"/>
                <a:gd name="T47" fmla="*/ 0 h 216"/>
                <a:gd name="T48" fmla="*/ 1 w 243"/>
                <a:gd name="T49" fmla="*/ 0 h 2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3"/>
                <a:gd name="T76" fmla="*/ 0 h 216"/>
                <a:gd name="T77" fmla="*/ 243 w 243"/>
                <a:gd name="T78" fmla="*/ 216 h 2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93" name="Freeform 395"/>
            <p:cNvSpPr>
              <a:spLocks/>
            </p:cNvSpPr>
            <p:nvPr/>
          </p:nvSpPr>
          <p:spPr bwMode="auto">
            <a:xfrm>
              <a:off x="2240" y="2746"/>
              <a:ext cx="134" cy="99"/>
            </a:xfrm>
            <a:custGeom>
              <a:avLst/>
              <a:gdLst>
                <a:gd name="T0" fmla="*/ 1 w 243"/>
                <a:gd name="T1" fmla="*/ 0 h 216"/>
                <a:gd name="T2" fmla="*/ 1 w 243"/>
                <a:gd name="T3" fmla="*/ 0 h 216"/>
                <a:gd name="T4" fmla="*/ 1 w 243"/>
                <a:gd name="T5" fmla="*/ 0 h 216"/>
                <a:gd name="T6" fmla="*/ 1 w 243"/>
                <a:gd name="T7" fmla="*/ 0 h 216"/>
                <a:gd name="T8" fmla="*/ 1 w 243"/>
                <a:gd name="T9" fmla="*/ 0 h 216"/>
                <a:gd name="T10" fmla="*/ 1 w 243"/>
                <a:gd name="T11" fmla="*/ 0 h 216"/>
                <a:gd name="T12" fmla="*/ 1 w 243"/>
                <a:gd name="T13" fmla="*/ 0 h 216"/>
                <a:gd name="T14" fmla="*/ 1 w 243"/>
                <a:gd name="T15" fmla="*/ 0 h 216"/>
                <a:gd name="T16" fmla="*/ 1 w 243"/>
                <a:gd name="T17" fmla="*/ 0 h 216"/>
                <a:gd name="T18" fmla="*/ 1 w 243"/>
                <a:gd name="T19" fmla="*/ 0 h 216"/>
                <a:gd name="T20" fmla="*/ 0 w 243"/>
                <a:gd name="T21" fmla="*/ 0 h 216"/>
                <a:gd name="T22" fmla="*/ 1 w 243"/>
                <a:gd name="T23" fmla="*/ 0 h 216"/>
                <a:gd name="T24" fmla="*/ 1 w 243"/>
                <a:gd name="T25" fmla="*/ 0 h 216"/>
                <a:gd name="T26" fmla="*/ 1 w 243"/>
                <a:gd name="T27" fmla="*/ 0 h 216"/>
                <a:gd name="T28" fmla="*/ 1 w 243"/>
                <a:gd name="T29" fmla="*/ 0 h 216"/>
                <a:gd name="T30" fmla="*/ 1 w 243"/>
                <a:gd name="T31" fmla="*/ 0 h 216"/>
                <a:gd name="T32" fmla="*/ 1 w 243"/>
                <a:gd name="T33" fmla="*/ 0 h 216"/>
                <a:gd name="T34" fmla="*/ 1 w 243"/>
                <a:gd name="T35" fmla="*/ 0 h 216"/>
                <a:gd name="T36" fmla="*/ 1 w 243"/>
                <a:gd name="T37" fmla="*/ 0 h 216"/>
                <a:gd name="T38" fmla="*/ 1 w 243"/>
                <a:gd name="T39" fmla="*/ 0 h 216"/>
                <a:gd name="T40" fmla="*/ 1 w 243"/>
                <a:gd name="T41" fmla="*/ 0 h 216"/>
                <a:gd name="T42" fmla="*/ 1 w 243"/>
                <a:gd name="T43" fmla="*/ 0 h 216"/>
                <a:gd name="T44" fmla="*/ 1 w 243"/>
                <a:gd name="T45" fmla="*/ 0 h 216"/>
                <a:gd name="T46" fmla="*/ 1 w 243"/>
                <a:gd name="T47" fmla="*/ 0 h 216"/>
                <a:gd name="T48" fmla="*/ 1 w 243"/>
                <a:gd name="T49" fmla="*/ 0 h 2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3"/>
                <a:gd name="T76" fmla="*/ 0 h 216"/>
                <a:gd name="T77" fmla="*/ 243 w 243"/>
                <a:gd name="T78" fmla="*/ 216 h 2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94" name="Freeform 396"/>
            <p:cNvSpPr>
              <a:spLocks/>
            </p:cNvSpPr>
            <p:nvPr/>
          </p:nvSpPr>
          <p:spPr bwMode="auto">
            <a:xfrm>
              <a:off x="2074" y="2658"/>
              <a:ext cx="234" cy="123"/>
            </a:xfrm>
            <a:custGeom>
              <a:avLst/>
              <a:gdLst>
                <a:gd name="T0" fmla="*/ 1 w 426"/>
                <a:gd name="T1" fmla="*/ 0 h 268"/>
                <a:gd name="T2" fmla="*/ 1 w 426"/>
                <a:gd name="T3" fmla="*/ 0 h 268"/>
                <a:gd name="T4" fmla="*/ 1 w 426"/>
                <a:gd name="T5" fmla="*/ 0 h 268"/>
                <a:gd name="T6" fmla="*/ 1 w 426"/>
                <a:gd name="T7" fmla="*/ 0 h 268"/>
                <a:gd name="T8" fmla="*/ 1 w 426"/>
                <a:gd name="T9" fmla="*/ 0 h 268"/>
                <a:gd name="T10" fmla="*/ 1 w 426"/>
                <a:gd name="T11" fmla="*/ 0 h 268"/>
                <a:gd name="T12" fmla="*/ 1 w 426"/>
                <a:gd name="T13" fmla="*/ 0 h 268"/>
                <a:gd name="T14" fmla="*/ 1 w 426"/>
                <a:gd name="T15" fmla="*/ 0 h 268"/>
                <a:gd name="T16" fmla="*/ 1 w 426"/>
                <a:gd name="T17" fmla="*/ 0 h 268"/>
                <a:gd name="T18" fmla="*/ 1 w 426"/>
                <a:gd name="T19" fmla="*/ 0 h 268"/>
                <a:gd name="T20" fmla="*/ 1 w 426"/>
                <a:gd name="T21" fmla="*/ 0 h 268"/>
                <a:gd name="T22" fmla="*/ 1 w 426"/>
                <a:gd name="T23" fmla="*/ 0 h 268"/>
                <a:gd name="T24" fmla="*/ 1 w 426"/>
                <a:gd name="T25" fmla="*/ 0 h 268"/>
                <a:gd name="T26" fmla="*/ 1 w 426"/>
                <a:gd name="T27" fmla="*/ 0 h 268"/>
                <a:gd name="T28" fmla="*/ 1 w 426"/>
                <a:gd name="T29" fmla="*/ 0 h 268"/>
                <a:gd name="T30" fmla="*/ 1 w 426"/>
                <a:gd name="T31" fmla="*/ 0 h 268"/>
                <a:gd name="T32" fmla="*/ 1 w 426"/>
                <a:gd name="T33" fmla="*/ 0 h 268"/>
                <a:gd name="T34" fmla="*/ 1 w 426"/>
                <a:gd name="T35" fmla="*/ 0 h 268"/>
                <a:gd name="T36" fmla="*/ 1 w 426"/>
                <a:gd name="T37" fmla="*/ 0 h 268"/>
                <a:gd name="T38" fmla="*/ 1 w 426"/>
                <a:gd name="T39" fmla="*/ 0 h 268"/>
                <a:gd name="T40" fmla="*/ 1 w 426"/>
                <a:gd name="T41" fmla="*/ 0 h 268"/>
                <a:gd name="T42" fmla="*/ 1 w 426"/>
                <a:gd name="T43" fmla="*/ 0 h 268"/>
                <a:gd name="T44" fmla="*/ 1 w 426"/>
                <a:gd name="T45" fmla="*/ 0 h 268"/>
                <a:gd name="T46" fmla="*/ 1 w 426"/>
                <a:gd name="T47" fmla="*/ 0 h 268"/>
                <a:gd name="T48" fmla="*/ 1 w 426"/>
                <a:gd name="T49" fmla="*/ 0 h 268"/>
                <a:gd name="T50" fmla="*/ 1 w 426"/>
                <a:gd name="T51" fmla="*/ 0 h 268"/>
                <a:gd name="T52" fmla="*/ 1 w 426"/>
                <a:gd name="T53" fmla="*/ 0 h 268"/>
                <a:gd name="T54" fmla="*/ 1 w 426"/>
                <a:gd name="T55" fmla="*/ 0 h 268"/>
                <a:gd name="T56" fmla="*/ 1 w 426"/>
                <a:gd name="T57" fmla="*/ 0 h 268"/>
                <a:gd name="T58" fmla="*/ 1 w 426"/>
                <a:gd name="T59" fmla="*/ 0 h 268"/>
                <a:gd name="T60" fmla="*/ 1 w 426"/>
                <a:gd name="T61" fmla="*/ 0 h 268"/>
                <a:gd name="T62" fmla="*/ 1 w 426"/>
                <a:gd name="T63" fmla="*/ 0 h 268"/>
                <a:gd name="T64" fmla="*/ 1 w 426"/>
                <a:gd name="T65" fmla="*/ 0 h 268"/>
                <a:gd name="T66" fmla="*/ 1 w 426"/>
                <a:gd name="T67" fmla="*/ 0 h 268"/>
                <a:gd name="T68" fmla="*/ 1 w 426"/>
                <a:gd name="T69" fmla="*/ 0 h 268"/>
                <a:gd name="T70" fmla="*/ 1 w 426"/>
                <a:gd name="T71" fmla="*/ 0 h 268"/>
                <a:gd name="T72" fmla="*/ 1 w 426"/>
                <a:gd name="T73" fmla="*/ 0 h 268"/>
                <a:gd name="T74" fmla="*/ 1 w 426"/>
                <a:gd name="T75" fmla="*/ 0 h 268"/>
                <a:gd name="T76" fmla="*/ 1 w 426"/>
                <a:gd name="T77" fmla="*/ 0 h 268"/>
                <a:gd name="T78" fmla="*/ 1 w 426"/>
                <a:gd name="T79" fmla="*/ 0 h 268"/>
                <a:gd name="T80" fmla="*/ 1 w 426"/>
                <a:gd name="T81" fmla="*/ 0 h 268"/>
                <a:gd name="T82" fmla="*/ 1 w 426"/>
                <a:gd name="T83" fmla="*/ 0 h 268"/>
                <a:gd name="T84" fmla="*/ 1 w 426"/>
                <a:gd name="T85" fmla="*/ 0 h 268"/>
                <a:gd name="T86" fmla="*/ 1 w 426"/>
                <a:gd name="T87" fmla="*/ 0 h 268"/>
                <a:gd name="T88" fmla="*/ 1 w 426"/>
                <a:gd name="T89" fmla="*/ 0 h 268"/>
                <a:gd name="T90" fmla="*/ 1 w 426"/>
                <a:gd name="T91" fmla="*/ 0 h 268"/>
                <a:gd name="T92" fmla="*/ 1 w 426"/>
                <a:gd name="T93" fmla="*/ 0 h 268"/>
                <a:gd name="T94" fmla="*/ 1 w 426"/>
                <a:gd name="T95" fmla="*/ 0 h 268"/>
                <a:gd name="T96" fmla="*/ 1 w 426"/>
                <a:gd name="T97" fmla="*/ 0 h 268"/>
                <a:gd name="T98" fmla="*/ 1 w 426"/>
                <a:gd name="T99" fmla="*/ 0 h 268"/>
                <a:gd name="T100" fmla="*/ 1 w 426"/>
                <a:gd name="T101" fmla="*/ 0 h 268"/>
                <a:gd name="T102" fmla="*/ 0 w 426"/>
                <a:gd name="T103" fmla="*/ 0 h 268"/>
                <a:gd name="T104" fmla="*/ 1 w 426"/>
                <a:gd name="T105" fmla="*/ 0 h 2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6"/>
                <a:gd name="T160" fmla="*/ 0 h 268"/>
                <a:gd name="T161" fmla="*/ 426 w 426"/>
                <a:gd name="T162" fmla="*/ 268 h 26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95" name="Freeform 397"/>
            <p:cNvSpPr>
              <a:spLocks/>
            </p:cNvSpPr>
            <p:nvPr/>
          </p:nvSpPr>
          <p:spPr bwMode="auto">
            <a:xfrm>
              <a:off x="2074" y="2658"/>
              <a:ext cx="234" cy="123"/>
            </a:xfrm>
            <a:custGeom>
              <a:avLst/>
              <a:gdLst>
                <a:gd name="T0" fmla="*/ 1 w 426"/>
                <a:gd name="T1" fmla="*/ 0 h 268"/>
                <a:gd name="T2" fmla="*/ 1 w 426"/>
                <a:gd name="T3" fmla="*/ 0 h 268"/>
                <a:gd name="T4" fmla="*/ 1 w 426"/>
                <a:gd name="T5" fmla="*/ 0 h 268"/>
                <a:gd name="T6" fmla="*/ 1 w 426"/>
                <a:gd name="T7" fmla="*/ 0 h 268"/>
                <a:gd name="T8" fmla="*/ 1 w 426"/>
                <a:gd name="T9" fmla="*/ 0 h 268"/>
                <a:gd name="T10" fmla="*/ 1 w 426"/>
                <a:gd name="T11" fmla="*/ 0 h 268"/>
                <a:gd name="T12" fmla="*/ 1 w 426"/>
                <a:gd name="T13" fmla="*/ 0 h 268"/>
                <a:gd name="T14" fmla="*/ 1 w 426"/>
                <a:gd name="T15" fmla="*/ 0 h 268"/>
                <a:gd name="T16" fmla="*/ 1 w 426"/>
                <a:gd name="T17" fmla="*/ 0 h 268"/>
                <a:gd name="T18" fmla="*/ 1 w 426"/>
                <a:gd name="T19" fmla="*/ 0 h 268"/>
                <a:gd name="T20" fmla="*/ 1 w 426"/>
                <a:gd name="T21" fmla="*/ 0 h 268"/>
                <a:gd name="T22" fmla="*/ 1 w 426"/>
                <a:gd name="T23" fmla="*/ 0 h 268"/>
                <a:gd name="T24" fmla="*/ 1 w 426"/>
                <a:gd name="T25" fmla="*/ 0 h 268"/>
                <a:gd name="T26" fmla="*/ 1 w 426"/>
                <a:gd name="T27" fmla="*/ 0 h 268"/>
                <a:gd name="T28" fmla="*/ 1 w 426"/>
                <a:gd name="T29" fmla="*/ 0 h 268"/>
                <a:gd name="T30" fmla="*/ 1 w 426"/>
                <a:gd name="T31" fmla="*/ 0 h 268"/>
                <a:gd name="T32" fmla="*/ 1 w 426"/>
                <a:gd name="T33" fmla="*/ 0 h 268"/>
                <a:gd name="T34" fmla="*/ 1 w 426"/>
                <a:gd name="T35" fmla="*/ 0 h 268"/>
                <a:gd name="T36" fmla="*/ 1 w 426"/>
                <a:gd name="T37" fmla="*/ 0 h 268"/>
                <a:gd name="T38" fmla="*/ 1 w 426"/>
                <a:gd name="T39" fmla="*/ 0 h 268"/>
                <a:gd name="T40" fmla="*/ 1 w 426"/>
                <a:gd name="T41" fmla="*/ 0 h 268"/>
                <a:gd name="T42" fmla="*/ 1 w 426"/>
                <a:gd name="T43" fmla="*/ 0 h 268"/>
                <a:gd name="T44" fmla="*/ 1 w 426"/>
                <a:gd name="T45" fmla="*/ 0 h 268"/>
                <a:gd name="T46" fmla="*/ 1 w 426"/>
                <a:gd name="T47" fmla="*/ 0 h 268"/>
                <a:gd name="T48" fmla="*/ 1 w 426"/>
                <a:gd name="T49" fmla="*/ 0 h 268"/>
                <a:gd name="T50" fmla="*/ 1 w 426"/>
                <a:gd name="T51" fmla="*/ 0 h 268"/>
                <a:gd name="T52" fmla="*/ 1 w 426"/>
                <a:gd name="T53" fmla="*/ 0 h 268"/>
                <a:gd name="T54" fmla="*/ 1 w 426"/>
                <a:gd name="T55" fmla="*/ 0 h 268"/>
                <a:gd name="T56" fmla="*/ 1 w 426"/>
                <a:gd name="T57" fmla="*/ 0 h 268"/>
                <a:gd name="T58" fmla="*/ 1 w 426"/>
                <a:gd name="T59" fmla="*/ 0 h 268"/>
                <a:gd name="T60" fmla="*/ 1 w 426"/>
                <a:gd name="T61" fmla="*/ 0 h 268"/>
                <a:gd name="T62" fmla="*/ 1 w 426"/>
                <a:gd name="T63" fmla="*/ 0 h 268"/>
                <a:gd name="T64" fmla="*/ 1 w 426"/>
                <a:gd name="T65" fmla="*/ 0 h 268"/>
                <a:gd name="T66" fmla="*/ 1 w 426"/>
                <a:gd name="T67" fmla="*/ 0 h 268"/>
                <a:gd name="T68" fmla="*/ 1 w 426"/>
                <a:gd name="T69" fmla="*/ 0 h 268"/>
                <a:gd name="T70" fmla="*/ 1 w 426"/>
                <a:gd name="T71" fmla="*/ 0 h 268"/>
                <a:gd name="T72" fmla="*/ 1 w 426"/>
                <a:gd name="T73" fmla="*/ 0 h 268"/>
                <a:gd name="T74" fmla="*/ 1 w 426"/>
                <a:gd name="T75" fmla="*/ 0 h 268"/>
                <a:gd name="T76" fmla="*/ 1 w 426"/>
                <a:gd name="T77" fmla="*/ 0 h 268"/>
                <a:gd name="T78" fmla="*/ 1 w 426"/>
                <a:gd name="T79" fmla="*/ 0 h 268"/>
                <a:gd name="T80" fmla="*/ 1 w 426"/>
                <a:gd name="T81" fmla="*/ 0 h 268"/>
                <a:gd name="T82" fmla="*/ 1 w 426"/>
                <a:gd name="T83" fmla="*/ 0 h 268"/>
                <a:gd name="T84" fmla="*/ 1 w 426"/>
                <a:gd name="T85" fmla="*/ 0 h 268"/>
                <a:gd name="T86" fmla="*/ 1 w 426"/>
                <a:gd name="T87" fmla="*/ 0 h 268"/>
                <a:gd name="T88" fmla="*/ 1 w 426"/>
                <a:gd name="T89" fmla="*/ 0 h 268"/>
                <a:gd name="T90" fmla="*/ 1 w 426"/>
                <a:gd name="T91" fmla="*/ 0 h 268"/>
                <a:gd name="T92" fmla="*/ 1 w 426"/>
                <a:gd name="T93" fmla="*/ 0 h 268"/>
                <a:gd name="T94" fmla="*/ 1 w 426"/>
                <a:gd name="T95" fmla="*/ 0 h 268"/>
                <a:gd name="T96" fmla="*/ 1 w 426"/>
                <a:gd name="T97" fmla="*/ 0 h 268"/>
                <a:gd name="T98" fmla="*/ 1 w 426"/>
                <a:gd name="T99" fmla="*/ 0 h 268"/>
                <a:gd name="T100" fmla="*/ 1 w 426"/>
                <a:gd name="T101" fmla="*/ 0 h 268"/>
                <a:gd name="T102" fmla="*/ 0 w 426"/>
                <a:gd name="T103" fmla="*/ 0 h 268"/>
                <a:gd name="T104" fmla="*/ 1 w 426"/>
                <a:gd name="T105" fmla="*/ 0 h 2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6"/>
                <a:gd name="T160" fmla="*/ 0 h 268"/>
                <a:gd name="T161" fmla="*/ 426 w 426"/>
                <a:gd name="T162" fmla="*/ 268 h 26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96" name="Freeform 398"/>
            <p:cNvSpPr>
              <a:spLocks/>
            </p:cNvSpPr>
            <p:nvPr/>
          </p:nvSpPr>
          <p:spPr bwMode="auto">
            <a:xfrm>
              <a:off x="2257" y="2833"/>
              <a:ext cx="156" cy="224"/>
            </a:xfrm>
            <a:custGeom>
              <a:avLst/>
              <a:gdLst>
                <a:gd name="T0" fmla="*/ 1 w 282"/>
                <a:gd name="T1" fmla="*/ 0 h 485"/>
                <a:gd name="T2" fmla="*/ 1 w 282"/>
                <a:gd name="T3" fmla="*/ 0 h 485"/>
                <a:gd name="T4" fmla="*/ 1 w 282"/>
                <a:gd name="T5" fmla="*/ 0 h 485"/>
                <a:gd name="T6" fmla="*/ 1 w 282"/>
                <a:gd name="T7" fmla="*/ 0 h 485"/>
                <a:gd name="T8" fmla="*/ 1 w 282"/>
                <a:gd name="T9" fmla="*/ 0 h 485"/>
                <a:gd name="T10" fmla="*/ 1 w 282"/>
                <a:gd name="T11" fmla="*/ 0 h 485"/>
                <a:gd name="T12" fmla="*/ 1 w 282"/>
                <a:gd name="T13" fmla="*/ 0 h 485"/>
                <a:gd name="T14" fmla="*/ 1 w 282"/>
                <a:gd name="T15" fmla="*/ 0 h 485"/>
                <a:gd name="T16" fmla="*/ 0 w 282"/>
                <a:gd name="T17" fmla="*/ 0 h 485"/>
                <a:gd name="T18" fmla="*/ 1 w 282"/>
                <a:gd name="T19" fmla="*/ 0 h 485"/>
                <a:gd name="T20" fmla="*/ 1 w 282"/>
                <a:gd name="T21" fmla="*/ 0 h 485"/>
                <a:gd name="T22" fmla="*/ 1 w 282"/>
                <a:gd name="T23" fmla="*/ 0 h 485"/>
                <a:gd name="T24" fmla="*/ 1 w 282"/>
                <a:gd name="T25" fmla="*/ 0 h 485"/>
                <a:gd name="T26" fmla="*/ 1 w 282"/>
                <a:gd name="T27" fmla="*/ 0 h 485"/>
                <a:gd name="T28" fmla="*/ 1 w 282"/>
                <a:gd name="T29" fmla="*/ 0 h 485"/>
                <a:gd name="T30" fmla="*/ 1 w 282"/>
                <a:gd name="T31" fmla="*/ 0 h 485"/>
                <a:gd name="T32" fmla="*/ 1 w 282"/>
                <a:gd name="T33" fmla="*/ 0 h 485"/>
                <a:gd name="T34" fmla="*/ 1 w 282"/>
                <a:gd name="T35" fmla="*/ 0 h 485"/>
                <a:gd name="T36" fmla="*/ 1 w 282"/>
                <a:gd name="T37" fmla="*/ 0 h 485"/>
                <a:gd name="T38" fmla="*/ 1 w 282"/>
                <a:gd name="T39" fmla="*/ 0 h 485"/>
                <a:gd name="T40" fmla="*/ 1 w 282"/>
                <a:gd name="T41" fmla="*/ 0 h 485"/>
                <a:gd name="T42" fmla="*/ 1 w 282"/>
                <a:gd name="T43" fmla="*/ 0 h 485"/>
                <a:gd name="T44" fmla="*/ 1 w 282"/>
                <a:gd name="T45" fmla="*/ 0 h 485"/>
                <a:gd name="T46" fmla="*/ 1 w 282"/>
                <a:gd name="T47" fmla="*/ 0 h 485"/>
                <a:gd name="T48" fmla="*/ 1 w 282"/>
                <a:gd name="T49" fmla="*/ 0 h 485"/>
                <a:gd name="T50" fmla="*/ 1 w 282"/>
                <a:gd name="T51" fmla="*/ 0 h 485"/>
                <a:gd name="T52" fmla="*/ 1 w 282"/>
                <a:gd name="T53" fmla="*/ 0 h 485"/>
                <a:gd name="T54" fmla="*/ 1 w 282"/>
                <a:gd name="T55" fmla="*/ 0 h 485"/>
                <a:gd name="T56" fmla="*/ 1 w 282"/>
                <a:gd name="T57" fmla="*/ 0 h 485"/>
                <a:gd name="T58" fmla="*/ 1 w 282"/>
                <a:gd name="T59" fmla="*/ 0 h 485"/>
                <a:gd name="T60" fmla="*/ 1 w 282"/>
                <a:gd name="T61" fmla="*/ 0 h 485"/>
                <a:gd name="T62" fmla="*/ 1 w 282"/>
                <a:gd name="T63" fmla="*/ 0 h 485"/>
                <a:gd name="T64" fmla="*/ 1 w 282"/>
                <a:gd name="T65" fmla="*/ 0 h 485"/>
                <a:gd name="T66" fmla="*/ 1 w 282"/>
                <a:gd name="T67" fmla="*/ 0 h 485"/>
                <a:gd name="T68" fmla="*/ 1 w 282"/>
                <a:gd name="T69" fmla="*/ 0 h 485"/>
                <a:gd name="T70" fmla="*/ 1 w 282"/>
                <a:gd name="T71" fmla="*/ 0 h 485"/>
                <a:gd name="T72" fmla="*/ 1 w 282"/>
                <a:gd name="T73" fmla="*/ 0 h 485"/>
                <a:gd name="T74" fmla="*/ 1 w 282"/>
                <a:gd name="T75" fmla="*/ 0 h 485"/>
                <a:gd name="T76" fmla="*/ 1 w 282"/>
                <a:gd name="T77" fmla="*/ 0 h 485"/>
                <a:gd name="T78" fmla="*/ 1 w 282"/>
                <a:gd name="T79" fmla="*/ 0 h 485"/>
                <a:gd name="T80" fmla="*/ 1 w 282"/>
                <a:gd name="T81" fmla="*/ 0 h 485"/>
                <a:gd name="T82" fmla="*/ 1 w 282"/>
                <a:gd name="T83" fmla="*/ 0 h 4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2"/>
                <a:gd name="T127" fmla="*/ 0 h 485"/>
                <a:gd name="T128" fmla="*/ 282 w 282"/>
                <a:gd name="T129" fmla="*/ 485 h 4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97" name="Freeform 399"/>
            <p:cNvSpPr>
              <a:spLocks/>
            </p:cNvSpPr>
            <p:nvPr/>
          </p:nvSpPr>
          <p:spPr bwMode="auto">
            <a:xfrm>
              <a:off x="2257" y="2833"/>
              <a:ext cx="156" cy="224"/>
            </a:xfrm>
            <a:custGeom>
              <a:avLst/>
              <a:gdLst>
                <a:gd name="T0" fmla="*/ 1 w 282"/>
                <a:gd name="T1" fmla="*/ 0 h 485"/>
                <a:gd name="T2" fmla="*/ 1 w 282"/>
                <a:gd name="T3" fmla="*/ 0 h 485"/>
                <a:gd name="T4" fmla="*/ 1 w 282"/>
                <a:gd name="T5" fmla="*/ 0 h 485"/>
                <a:gd name="T6" fmla="*/ 1 w 282"/>
                <a:gd name="T7" fmla="*/ 0 h 485"/>
                <a:gd name="T8" fmla="*/ 1 w 282"/>
                <a:gd name="T9" fmla="*/ 0 h 485"/>
                <a:gd name="T10" fmla="*/ 1 w 282"/>
                <a:gd name="T11" fmla="*/ 0 h 485"/>
                <a:gd name="T12" fmla="*/ 1 w 282"/>
                <a:gd name="T13" fmla="*/ 0 h 485"/>
                <a:gd name="T14" fmla="*/ 1 w 282"/>
                <a:gd name="T15" fmla="*/ 0 h 485"/>
                <a:gd name="T16" fmla="*/ 0 w 282"/>
                <a:gd name="T17" fmla="*/ 0 h 485"/>
                <a:gd name="T18" fmla="*/ 1 w 282"/>
                <a:gd name="T19" fmla="*/ 0 h 485"/>
                <a:gd name="T20" fmla="*/ 1 w 282"/>
                <a:gd name="T21" fmla="*/ 0 h 485"/>
                <a:gd name="T22" fmla="*/ 1 w 282"/>
                <a:gd name="T23" fmla="*/ 0 h 485"/>
                <a:gd name="T24" fmla="*/ 1 w 282"/>
                <a:gd name="T25" fmla="*/ 0 h 485"/>
                <a:gd name="T26" fmla="*/ 1 w 282"/>
                <a:gd name="T27" fmla="*/ 0 h 485"/>
                <a:gd name="T28" fmla="*/ 1 w 282"/>
                <a:gd name="T29" fmla="*/ 0 h 485"/>
                <a:gd name="T30" fmla="*/ 1 w 282"/>
                <a:gd name="T31" fmla="*/ 0 h 485"/>
                <a:gd name="T32" fmla="*/ 1 w 282"/>
                <a:gd name="T33" fmla="*/ 0 h 485"/>
                <a:gd name="T34" fmla="*/ 1 w 282"/>
                <a:gd name="T35" fmla="*/ 0 h 485"/>
                <a:gd name="T36" fmla="*/ 1 w 282"/>
                <a:gd name="T37" fmla="*/ 0 h 485"/>
                <a:gd name="T38" fmla="*/ 1 w 282"/>
                <a:gd name="T39" fmla="*/ 0 h 485"/>
                <a:gd name="T40" fmla="*/ 1 w 282"/>
                <a:gd name="T41" fmla="*/ 0 h 485"/>
                <a:gd name="T42" fmla="*/ 1 w 282"/>
                <a:gd name="T43" fmla="*/ 0 h 485"/>
                <a:gd name="T44" fmla="*/ 1 w 282"/>
                <a:gd name="T45" fmla="*/ 0 h 485"/>
                <a:gd name="T46" fmla="*/ 1 w 282"/>
                <a:gd name="T47" fmla="*/ 0 h 485"/>
                <a:gd name="T48" fmla="*/ 1 w 282"/>
                <a:gd name="T49" fmla="*/ 0 h 485"/>
                <a:gd name="T50" fmla="*/ 1 w 282"/>
                <a:gd name="T51" fmla="*/ 0 h 485"/>
                <a:gd name="T52" fmla="*/ 1 w 282"/>
                <a:gd name="T53" fmla="*/ 0 h 485"/>
                <a:gd name="T54" fmla="*/ 1 w 282"/>
                <a:gd name="T55" fmla="*/ 0 h 485"/>
                <a:gd name="T56" fmla="*/ 1 w 282"/>
                <a:gd name="T57" fmla="*/ 0 h 485"/>
                <a:gd name="T58" fmla="*/ 1 w 282"/>
                <a:gd name="T59" fmla="*/ 0 h 485"/>
                <a:gd name="T60" fmla="*/ 1 w 282"/>
                <a:gd name="T61" fmla="*/ 0 h 485"/>
                <a:gd name="T62" fmla="*/ 1 w 282"/>
                <a:gd name="T63" fmla="*/ 0 h 485"/>
                <a:gd name="T64" fmla="*/ 1 w 282"/>
                <a:gd name="T65" fmla="*/ 0 h 485"/>
                <a:gd name="T66" fmla="*/ 1 w 282"/>
                <a:gd name="T67" fmla="*/ 0 h 485"/>
                <a:gd name="T68" fmla="*/ 1 w 282"/>
                <a:gd name="T69" fmla="*/ 0 h 485"/>
                <a:gd name="T70" fmla="*/ 1 w 282"/>
                <a:gd name="T71" fmla="*/ 0 h 485"/>
                <a:gd name="T72" fmla="*/ 1 w 282"/>
                <a:gd name="T73" fmla="*/ 0 h 485"/>
                <a:gd name="T74" fmla="*/ 1 w 282"/>
                <a:gd name="T75" fmla="*/ 0 h 485"/>
                <a:gd name="T76" fmla="*/ 1 w 282"/>
                <a:gd name="T77" fmla="*/ 0 h 485"/>
                <a:gd name="T78" fmla="*/ 1 w 282"/>
                <a:gd name="T79" fmla="*/ 0 h 485"/>
                <a:gd name="T80" fmla="*/ 1 w 282"/>
                <a:gd name="T81" fmla="*/ 0 h 485"/>
                <a:gd name="T82" fmla="*/ 1 w 282"/>
                <a:gd name="T83" fmla="*/ 0 h 4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2"/>
                <a:gd name="T127" fmla="*/ 0 h 485"/>
                <a:gd name="T128" fmla="*/ 282 w 282"/>
                <a:gd name="T129" fmla="*/ 485 h 4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98" name="Freeform 400"/>
            <p:cNvSpPr>
              <a:spLocks/>
            </p:cNvSpPr>
            <p:nvPr/>
          </p:nvSpPr>
          <p:spPr bwMode="auto">
            <a:xfrm>
              <a:off x="2204" y="2859"/>
              <a:ext cx="101" cy="97"/>
            </a:xfrm>
            <a:custGeom>
              <a:avLst/>
              <a:gdLst>
                <a:gd name="T0" fmla="*/ 1 w 183"/>
                <a:gd name="T1" fmla="*/ 0 h 211"/>
                <a:gd name="T2" fmla="*/ 1 w 183"/>
                <a:gd name="T3" fmla="*/ 0 h 211"/>
                <a:gd name="T4" fmla="*/ 1 w 183"/>
                <a:gd name="T5" fmla="*/ 0 h 211"/>
                <a:gd name="T6" fmla="*/ 1 w 183"/>
                <a:gd name="T7" fmla="*/ 0 h 211"/>
                <a:gd name="T8" fmla="*/ 1 w 183"/>
                <a:gd name="T9" fmla="*/ 0 h 211"/>
                <a:gd name="T10" fmla="*/ 1 w 183"/>
                <a:gd name="T11" fmla="*/ 0 h 211"/>
                <a:gd name="T12" fmla="*/ 1 w 183"/>
                <a:gd name="T13" fmla="*/ 0 h 211"/>
                <a:gd name="T14" fmla="*/ 1 w 183"/>
                <a:gd name="T15" fmla="*/ 0 h 211"/>
                <a:gd name="T16" fmla="*/ 1 w 183"/>
                <a:gd name="T17" fmla="*/ 0 h 211"/>
                <a:gd name="T18" fmla="*/ 1 w 183"/>
                <a:gd name="T19" fmla="*/ 0 h 211"/>
                <a:gd name="T20" fmla="*/ 1 w 183"/>
                <a:gd name="T21" fmla="*/ 0 h 211"/>
                <a:gd name="T22" fmla="*/ 1 w 183"/>
                <a:gd name="T23" fmla="*/ 0 h 211"/>
                <a:gd name="T24" fmla="*/ 1 w 183"/>
                <a:gd name="T25" fmla="*/ 0 h 211"/>
                <a:gd name="T26" fmla="*/ 0 w 183"/>
                <a:gd name="T27" fmla="*/ 0 h 211"/>
                <a:gd name="T28" fmla="*/ 1 w 183"/>
                <a:gd name="T29" fmla="*/ 0 h 211"/>
                <a:gd name="T30" fmla="*/ 1 w 183"/>
                <a:gd name="T31" fmla="*/ 0 h 211"/>
                <a:gd name="T32" fmla="*/ 1 w 183"/>
                <a:gd name="T33" fmla="*/ 0 h 211"/>
                <a:gd name="T34" fmla="*/ 1 w 183"/>
                <a:gd name="T35" fmla="*/ 0 h 211"/>
                <a:gd name="T36" fmla="*/ 1 w 183"/>
                <a:gd name="T37" fmla="*/ 0 h 211"/>
                <a:gd name="T38" fmla="*/ 1 w 183"/>
                <a:gd name="T39" fmla="*/ 0 h 211"/>
                <a:gd name="T40" fmla="*/ 1 w 183"/>
                <a:gd name="T41" fmla="*/ 0 h 211"/>
                <a:gd name="T42" fmla="*/ 1 w 183"/>
                <a:gd name="T43" fmla="*/ 0 h 211"/>
                <a:gd name="T44" fmla="*/ 1 w 183"/>
                <a:gd name="T45" fmla="*/ 0 h 211"/>
                <a:gd name="T46" fmla="*/ 1 w 183"/>
                <a:gd name="T47" fmla="*/ 0 h 211"/>
                <a:gd name="T48" fmla="*/ 1 w 183"/>
                <a:gd name="T49" fmla="*/ 0 h 211"/>
                <a:gd name="T50" fmla="*/ 1 w 183"/>
                <a:gd name="T51" fmla="*/ 0 h 211"/>
                <a:gd name="T52" fmla="*/ 1 w 183"/>
                <a:gd name="T53" fmla="*/ 0 h 211"/>
                <a:gd name="T54" fmla="*/ 1 w 183"/>
                <a:gd name="T55" fmla="*/ 0 h 211"/>
                <a:gd name="T56" fmla="*/ 1 w 183"/>
                <a:gd name="T57" fmla="*/ 0 h 21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3"/>
                <a:gd name="T88" fmla="*/ 0 h 211"/>
                <a:gd name="T89" fmla="*/ 183 w 183"/>
                <a:gd name="T90" fmla="*/ 211 h 21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99" name="Freeform 401"/>
            <p:cNvSpPr>
              <a:spLocks/>
            </p:cNvSpPr>
            <p:nvPr/>
          </p:nvSpPr>
          <p:spPr bwMode="auto">
            <a:xfrm>
              <a:off x="2203" y="2866"/>
              <a:ext cx="99" cy="97"/>
            </a:xfrm>
            <a:custGeom>
              <a:avLst/>
              <a:gdLst>
                <a:gd name="T0" fmla="*/ 1 w 183"/>
                <a:gd name="T1" fmla="*/ 0 h 211"/>
                <a:gd name="T2" fmla="*/ 1 w 183"/>
                <a:gd name="T3" fmla="*/ 0 h 211"/>
                <a:gd name="T4" fmla="*/ 1 w 183"/>
                <a:gd name="T5" fmla="*/ 0 h 211"/>
                <a:gd name="T6" fmla="*/ 1 w 183"/>
                <a:gd name="T7" fmla="*/ 0 h 211"/>
                <a:gd name="T8" fmla="*/ 1 w 183"/>
                <a:gd name="T9" fmla="*/ 0 h 211"/>
                <a:gd name="T10" fmla="*/ 1 w 183"/>
                <a:gd name="T11" fmla="*/ 0 h 211"/>
                <a:gd name="T12" fmla="*/ 1 w 183"/>
                <a:gd name="T13" fmla="*/ 0 h 211"/>
                <a:gd name="T14" fmla="*/ 1 w 183"/>
                <a:gd name="T15" fmla="*/ 0 h 211"/>
                <a:gd name="T16" fmla="*/ 1 w 183"/>
                <a:gd name="T17" fmla="*/ 0 h 211"/>
                <a:gd name="T18" fmla="*/ 1 w 183"/>
                <a:gd name="T19" fmla="*/ 0 h 211"/>
                <a:gd name="T20" fmla="*/ 1 w 183"/>
                <a:gd name="T21" fmla="*/ 0 h 211"/>
                <a:gd name="T22" fmla="*/ 1 w 183"/>
                <a:gd name="T23" fmla="*/ 0 h 211"/>
                <a:gd name="T24" fmla="*/ 1 w 183"/>
                <a:gd name="T25" fmla="*/ 0 h 211"/>
                <a:gd name="T26" fmla="*/ 0 w 183"/>
                <a:gd name="T27" fmla="*/ 0 h 211"/>
                <a:gd name="T28" fmla="*/ 1 w 183"/>
                <a:gd name="T29" fmla="*/ 0 h 211"/>
                <a:gd name="T30" fmla="*/ 1 w 183"/>
                <a:gd name="T31" fmla="*/ 0 h 211"/>
                <a:gd name="T32" fmla="*/ 1 w 183"/>
                <a:gd name="T33" fmla="*/ 0 h 211"/>
                <a:gd name="T34" fmla="*/ 1 w 183"/>
                <a:gd name="T35" fmla="*/ 0 h 211"/>
                <a:gd name="T36" fmla="*/ 1 w 183"/>
                <a:gd name="T37" fmla="*/ 0 h 211"/>
                <a:gd name="T38" fmla="*/ 1 w 183"/>
                <a:gd name="T39" fmla="*/ 0 h 211"/>
                <a:gd name="T40" fmla="*/ 1 w 183"/>
                <a:gd name="T41" fmla="*/ 0 h 211"/>
                <a:gd name="T42" fmla="*/ 1 w 183"/>
                <a:gd name="T43" fmla="*/ 0 h 211"/>
                <a:gd name="T44" fmla="*/ 1 w 183"/>
                <a:gd name="T45" fmla="*/ 0 h 211"/>
                <a:gd name="T46" fmla="*/ 1 w 183"/>
                <a:gd name="T47" fmla="*/ 0 h 211"/>
                <a:gd name="T48" fmla="*/ 1 w 183"/>
                <a:gd name="T49" fmla="*/ 0 h 211"/>
                <a:gd name="T50" fmla="*/ 1 w 183"/>
                <a:gd name="T51" fmla="*/ 0 h 211"/>
                <a:gd name="T52" fmla="*/ 1 w 183"/>
                <a:gd name="T53" fmla="*/ 0 h 211"/>
                <a:gd name="T54" fmla="*/ 1 w 183"/>
                <a:gd name="T55" fmla="*/ 0 h 211"/>
                <a:gd name="T56" fmla="*/ 1 w 183"/>
                <a:gd name="T57" fmla="*/ 0 h 21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3"/>
                <a:gd name="T88" fmla="*/ 0 h 211"/>
                <a:gd name="T89" fmla="*/ 183 w 183"/>
                <a:gd name="T90" fmla="*/ 211 h 21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00" name="Freeform 402"/>
            <p:cNvSpPr>
              <a:spLocks/>
            </p:cNvSpPr>
            <p:nvPr/>
          </p:nvSpPr>
          <p:spPr bwMode="auto">
            <a:xfrm>
              <a:off x="2119" y="2854"/>
              <a:ext cx="114" cy="94"/>
            </a:xfrm>
            <a:custGeom>
              <a:avLst/>
              <a:gdLst>
                <a:gd name="T0" fmla="*/ 1 w 207"/>
                <a:gd name="T1" fmla="*/ 0 h 203"/>
                <a:gd name="T2" fmla="*/ 1 w 207"/>
                <a:gd name="T3" fmla="*/ 0 h 203"/>
                <a:gd name="T4" fmla="*/ 1 w 207"/>
                <a:gd name="T5" fmla="*/ 0 h 203"/>
                <a:gd name="T6" fmla="*/ 1 w 207"/>
                <a:gd name="T7" fmla="*/ 0 h 203"/>
                <a:gd name="T8" fmla="*/ 1 w 207"/>
                <a:gd name="T9" fmla="*/ 0 h 203"/>
                <a:gd name="T10" fmla="*/ 1 w 207"/>
                <a:gd name="T11" fmla="*/ 0 h 203"/>
                <a:gd name="T12" fmla="*/ 1 w 207"/>
                <a:gd name="T13" fmla="*/ 0 h 203"/>
                <a:gd name="T14" fmla="*/ 1 w 207"/>
                <a:gd name="T15" fmla="*/ 0 h 203"/>
                <a:gd name="T16" fmla="*/ 1 w 207"/>
                <a:gd name="T17" fmla="*/ 0 h 203"/>
                <a:gd name="T18" fmla="*/ 1 w 207"/>
                <a:gd name="T19" fmla="*/ 0 h 203"/>
                <a:gd name="T20" fmla="*/ 1 w 207"/>
                <a:gd name="T21" fmla="*/ 0 h 203"/>
                <a:gd name="T22" fmla="*/ 1 w 207"/>
                <a:gd name="T23" fmla="*/ 0 h 203"/>
                <a:gd name="T24" fmla="*/ 1 w 207"/>
                <a:gd name="T25" fmla="*/ 0 h 203"/>
                <a:gd name="T26" fmla="*/ 1 w 207"/>
                <a:gd name="T27" fmla="*/ 0 h 203"/>
                <a:gd name="T28" fmla="*/ 1 w 207"/>
                <a:gd name="T29" fmla="*/ 0 h 203"/>
                <a:gd name="T30" fmla="*/ 1 w 207"/>
                <a:gd name="T31" fmla="*/ 0 h 203"/>
                <a:gd name="T32" fmla="*/ 1 w 207"/>
                <a:gd name="T33" fmla="*/ 0 h 203"/>
                <a:gd name="T34" fmla="*/ 1 w 207"/>
                <a:gd name="T35" fmla="*/ 0 h 203"/>
                <a:gd name="T36" fmla="*/ 1 w 207"/>
                <a:gd name="T37" fmla="*/ 0 h 203"/>
                <a:gd name="T38" fmla="*/ 1 w 207"/>
                <a:gd name="T39" fmla="*/ 0 h 203"/>
                <a:gd name="T40" fmla="*/ 1 w 207"/>
                <a:gd name="T41" fmla="*/ 0 h 203"/>
                <a:gd name="T42" fmla="*/ 1 w 207"/>
                <a:gd name="T43" fmla="*/ 0 h 203"/>
                <a:gd name="T44" fmla="*/ 1 w 207"/>
                <a:gd name="T45" fmla="*/ 0 h 203"/>
                <a:gd name="T46" fmla="*/ 1 w 207"/>
                <a:gd name="T47" fmla="*/ 0 h 203"/>
                <a:gd name="T48" fmla="*/ 1 w 207"/>
                <a:gd name="T49" fmla="*/ 0 h 203"/>
                <a:gd name="T50" fmla="*/ 0 w 207"/>
                <a:gd name="T51" fmla="*/ 0 h 203"/>
                <a:gd name="T52" fmla="*/ 1 w 207"/>
                <a:gd name="T53" fmla="*/ 0 h 20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7"/>
                <a:gd name="T82" fmla="*/ 0 h 203"/>
                <a:gd name="T83" fmla="*/ 207 w 207"/>
                <a:gd name="T84" fmla="*/ 203 h 20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01" name="Freeform 403"/>
            <p:cNvSpPr>
              <a:spLocks/>
            </p:cNvSpPr>
            <p:nvPr/>
          </p:nvSpPr>
          <p:spPr bwMode="auto">
            <a:xfrm>
              <a:off x="2119" y="2854"/>
              <a:ext cx="114" cy="94"/>
            </a:xfrm>
            <a:custGeom>
              <a:avLst/>
              <a:gdLst>
                <a:gd name="T0" fmla="*/ 1 w 207"/>
                <a:gd name="T1" fmla="*/ 0 h 203"/>
                <a:gd name="T2" fmla="*/ 1 w 207"/>
                <a:gd name="T3" fmla="*/ 0 h 203"/>
                <a:gd name="T4" fmla="*/ 1 w 207"/>
                <a:gd name="T5" fmla="*/ 0 h 203"/>
                <a:gd name="T6" fmla="*/ 1 w 207"/>
                <a:gd name="T7" fmla="*/ 0 h 203"/>
                <a:gd name="T8" fmla="*/ 1 w 207"/>
                <a:gd name="T9" fmla="*/ 0 h 203"/>
                <a:gd name="T10" fmla="*/ 1 w 207"/>
                <a:gd name="T11" fmla="*/ 0 h 203"/>
                <a:gd name="T12" fmla="*/ 1 w 207"/>
                <a:gd name="T13" fmla="*/ 0 h 203"/>
                <a:gd name="T14" fmla="*/ 1 w 207"/>
                <a:gd name="T15" fmla="*/ 0 h 203"/>
                <a:gd name="T16" fmla="*/ 1 w 207"/>
                <a:gd name="T17" fmla="*/ 0 h 203"/>
                <a:gd name="T18" fmla="*/ 1 w 207"/>
                <a:gd name="T19" fmla="*/ 0 h 203"/>
                <a:gd name="T20" fmla="*/ 1 w 207"/>
                <a:gd name="T21" fmla="*/ 0 h 203"/>
                <a:gd name="T22" fmla="*/ 1 w 207"/>
                <a:gd name="T23" fmla="*/ 0 h 203"/>
                <a:gd name="T24" fmla="*/ 1 w 207"/>
                <a:gd name="T25" fmla="*/ 0 h 203"/>
                <a:gd name="T26" fmla="*/ 1 w 207"/>
                <a:gd name="T27" fmla="*/ 0 h 203"/>
                <a:gd name="T28" fmla="*/ 1 w 207"/>
                <a:gd name="T29" fmla="*/ 0 h 203"/>
                <a:gd name="T30" fmla="*/ 1 w 207"/>
                <a:gd name="T31" fmla="*/ 0 h 203"/>
                <a:gd name="T32" fmla="*/ 1 w 207"/>
                <a:gd name="T33" fmla="*/ 0 h 203"/>
                <a:gd name="T34" fmla="*/ 1 w 207"/>
                <a:gd name="T35" fmla="*/ 0 h 203"/>
                <a:gd name="T36" fmla="*/ 1 w 207"/>
                <a:gd name="T37" fmla="*/ 0 h 203"/>
                <a:gd name="T38" fmla="*/ 1 w 207"/>
                <a:gd name="T39" fmla="*/ 0 h 203"/>
                <a:gd name="T40" fmla="*/ 1 w 207"/>
                <a:gd name="T41" fmla="*/ 0 h 203"/>
                <a:gd name="T42" fmla="*/ 1 w 207"/>
                <a:gd name="T43" fmla="*/ 0 h 203"/>
                <a:gd name="T44" fmla="*/ 1 w 207"/>
                <a:gd name="T45" fmla="*/ 0 h 203"/>
                <a:gd name="T46" fmla="*/ 1 w 207"/>
                <a:gd name="T47" fmla="*/ 0 h 203"/>
                <a:gd name="T48" fmla="*/ 1 w 207"/>
                <a:gd name="T49" fmla="*/ 0 h 203"/>
                <a:gd name="T50" fmla="*/ 0 w 207"/>
                <a:gd name="T51" fmla="*/ 0 h 203"/>
                <a:gd name="T52" fmla="*/ 1 w 207"/>
                <a:gd name="T53" fmla="*/ 0 h 20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7"/>
                <a:gd name="T82" fmla="*/ 0 h 203"/>
                <a:gd name="T83" fmla="*/ 207 w 207"/>
                <a:gd name="T84" fmla="*/ 203 h 20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402" name="Freeform 404"/>
            <p:cNvSpPr>
              <a:spLocks/>
            </p:cNvSpPr>
            <p:nvPr/>
          </p:nvSpPr>
          <p:spPr bwMode="auto">
            <a:xfrm>
              <a:off x="2154" y="2917"/>
              <a:ext cx="90" cy="66"/>
            </a:xfrm>
            <a:custGeom>
              <a:avLst/>
              <a:gdLst>
                <a:gd name="T0" fmla="*/ 1 w 163"/>
                <a:gd name="T1" fmla="*/ 0 h 142"/>
                <a:gd name="T2" fmla="*/ 1 w 163"/>
                <a:gd name="T3" fmla="*/ 0 h 142"/>
                <a:gd name="T4" fmla="*/ 1 w 163"/>
                <a:gd name="T5" fmla="*/ 0 h 142"/>
                <a:gd name="T6" fmla="*/ 1 w 163"/>
                <a:gd name="T7" fmla="*/ 0 h 142"/>
                <a:gd name="T8" fmla="*/ 1 w 163"/>
                <a:gd name="T9" fmla="*/ 0 h 142"/>
                <a:gd name="T10" fmla="*/ 1 w 163"/>
                <a:gd name="T11" fmla="*/ 0 h 142"/>
                <a:gd name="T12" fmla="*/ 1 w 163"/>
                <a:gd name="T13" fmla="*/ 0 h 142"/>
                <a:gd name="T14" fmla="*/ 1 w 163"/>
                <a:gd name="T15" fmla="*/ 0 h 142"/>
                <a:gd name="T16" fmla="*/ 1 w 163"/>
                <a:gd name="T17" fmla="*/ 0 h 142"/>
                <a:gd name="T18" fmla="*/ 1 w 163"/>
                <a:gd name="T19" fmla="*/ 0 h 142"/>
                <a:gd name="T20" fmla="*/ 1 w 163"/>
                <a:gd name="T21" fmla="*/ 0 h 142"/>
                <a:gd name="T22" fmla="*/ 1 w 163"/>
                <a:gd name="T23" fmla="*/ 0 h 142"/>
                <a:gd name="T24" fmla="*/ 1 w 163"/>
                <a:gd name="T25" fmla="*/ 0 h 142"/>
                <a:gd name="T26" fmla="*/ 1 w 163"/>
                <a:gd name="T27" fmla="*/ 0 h 142"/>
                <a:gd name="T28" fmla="*/ 1 w 163"/>
                <a:gd name="T29" fmla="*/ 0 h 142"/>
                <a:gd name="T30" fmla="*/ 0 w 163"/>
                <a:gd name="T31" fmla="*/ 0 h 142"/>
                <a:gd name="T32" fmla="*/ 1 w 163"/>
                <a:gd name="T33" fmla="*/ 0 h 142"/>
                <a:gd name="T34" fmla="*/ 1 w 163"/>
                <a:gd name="T35" fmla="*/ 0 h 142"/>
                <a:gd name="T36" fmla="*/ 1 w 163"/>
                <a:gd name="T37" fmla="*/ 0 h 142"/>
                <a:gd name="T38" fmla="*/ 1 w 163"/>
                <a:gd name="T39" fmla="*/ 0 h 142"/>
                <a:gd name="T40" fmla="*/ 1 w 163"/>
                <a:gd name="T41" fmla="*/ 0 h 142"/>
                <a:gd name="T42" fmla="*/ 1 w 163"/>
                <a:gd name="T43" fmla="*/ 0 h 142"/>
                <a:gd name="T44" fmla="*/ 1 w 163"/>
                <a:gd name="T45" fmla="*/ 0 h 142"/>
                <a:gd name="T46" fmla="*/ 1 w 163"/>
                <a:gd name="T47" fmla="*/ 0 h 142"/>
                <a:gd name="T48" fmla="*/ 1 w 163"/>
                <a:gd name="T49" fmla="*/ 0 h 142"/>
                <a:gd name="T50" fmla="*/ 1 w 163"/>
                <a:gd name="T51" fmla="*/ 0 h 142"/>
                <a:gd name="T52" fmla="*/ 1 w 163"/>
                <a:gd name="T53" fmla="*/ 0 h 142"/>
                <a:gd name="T54" fmla="*/ 1 w 163"/>
                <a:gd name="T55" fmla="*/ 0 h 142"/>
                <a:gd name="T56" fmla="*/ 1 w 163"/>
                <a:gd name="T57" fmla="*/ 0 h 142"/>
                <a:gd name="T58" fmla="*/ 1 w 163"/>
                <a:gd name="T59" fmla="*/ 0 h 142"/>
                <a:gd name="T60" fmla="*/ 1 w 163"/>
                <a:gd name="T61" fmla="*/ 0 h 1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3"/>
                <a:gd name="T94" fmla="*/ 0 h 142"/>
                <a:gd name="T95" fmla="*/ 163 w 163"/>
                <a:gd name="T96" fmla="*/ 142 h 1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03" name="Freeform 405"/>
            <p:cNvSpPr>
              <a:spLocks/>
            </p:cNvSpPr>
            <p:nvPr/>
          </p:nvSpPr>
          <p:spPr bwMode="auto">
            <a:xfrm>
              <a:off x="2154" y="2917"/>
              <a:ext cx="90" cy="66"/>
            </a:xfrm>
            <a:custGeom>
              <a:avLst/>
              <a:gdLst>
                <a:gd name="T0" fmla="*/ 1 w 163"/>
                <a:gd name="T1" fmla="*/ 0 h 142"/>
                <a:gd name="T2" fmla="*/ 1 w 163"/>
                <a:gd name="T3" fmla="*/ 0 h 142"/>
                <a:gd name="T4" fmla="*/ 1 w 163"/>
                <a:gd name="T5" fmla="*/ 0 h 142"/>
                <a:gd name="T6" fmla="*/ 1 w 163"/>
                <a:gd name="T7" fmla="*/ 0 h 142"/>
                <a:gd name="T8" fmla="*/ 1 w 163"/>
                <a:gd name="T9" fmla="*/ 0 h 142"/>
                <a:gd name="T10" fmla="*/ 1 w 163"/>
                <a:gd name="T11" fmla="*/ 0 h 142"/>
                <a:gd name="T12" fmla="*/ 1 w 163"/>
                <a:gd name="T13" fmla="*/ 0 h 142"/>
                <a:gd name="T14" fmla="*/ 1 w 163"/>
                <a:gd name="T15" fmla="*/ 0 h 142"/>
                <a:gd name="T16" fmla="*/ 1 w 163"/>
                <a:gd name="T17" fmla="*/ 0 h 142"/>
                <a:gd name="T18" fmla="*/ 1 w 163"/>
                <a:gd name="T19" fmla="*/ 0 h 142"/>
                <a:gd name="T20" fmla="*/ 1 w 163"/>
                <a:gd name="T21" fmla="*/ 0 h 142"/>
                <a:gd name="T22" fmla="*/ 1 w 163"/>
                <a:gd name="T23" fmla="*/ 0 h 142"/>
                <a:gd name="T24" fmla="*/ 1 w 163"/>
                <a:gd name="T25" fmla="*/ 0 h 142"/>
                <a:gd name="T26" fmla="*/ 1 w 163"/>
                <a:gd name="T27" fmla="*/ 0 h 142"/>
                <a:gd name="T28" fmla="*/ 1 w 163"/>
                <a:gd name="T29" fmla="*/ 0 h 142"/>
                <a:gd name="T30" fmla="*/ 0 w 163"/>
                <a:gd name="T31" fmla="*/ 0 h 142"/>
                <a:gd name="T32" fmla="*/ 1 w 163"/>
                <a:gd name="T33" fmla="*/ 0 h 142"/>
                <a:gd name="T34" fmla="*/ 1 w 163"/>
                <a:gd name="T35" fmla="*/ 0 h 142"/>
                <a:gd name="T36" fmla="*/ 1 w 163"/>
                <a:gd name="T37" fmla="*/ 0 h 142"/>
                <a:gd name="T38" fmla="*/ 1 w 163"/>
                <a:gd name="T39" fmla="*/ 0 h 142"/>
                <a:gd name="T40" fmla="*/ 1 w 163"/>
                <a:gd name="T41" fmla="*/ 0 h 142"/>
                <a:gd name="T42" fmla="*/ 1 w 163"/>
                <a:gd name="T43" fmla="*/ 0 h 142"/>
                <a:gd name="T44" fmla="*/ 1 w 163"/>
                <a:gd name="T45" fmla="*/ 0 h 142"/>
                <a:gd name="T46" fmla="*/ 1 w 163"/>
                <a:gd name="T47" fmla="*/ 0 h 142"/>
                <a:gd name="T48" fmla="*/ 1 w 163"/>
                <a:gd name="T49" fmla="*/ 0 h 142"/>
                <a:gd name="T50" fmla="*/ 1 w 163"/>
                <a:gd name="T51" fmla="*/ 0 h 142"/>
                <a:gd name="T52" fmla="*/ 1 w 163"/>
                <a:gd name="T53" fmla="*/ 0 h 142"/>
                <a:gd name="T54" fmla="*/ 1 w 163"/>
                <a:gd name="T55" fmla="*/ 0 h 142"/>
                <a:gd name="T56" fmla="*/ 1 w 163"/>
                <a:gd name="T57" fmla="*/ 0 h 142"/>
                <a:gd name="T58" fmla="*/ 1 w 163"/>
                <a:gd name="T59" fmla="*/ 0 h 142"/>
                <a:gd name="T60" fmla="*/ 1 w 163"/>
                <a:gd name="T61" fmla="*/ 0 h 1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3"/>
                <a:gd name="T94" fmla="*/ 0 h 142"/>
                <a:gd name="T95" fmla="*/ 163 w 163"/>
                <a:gd name="T96" fmla="*/ 142 h 1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04" name="Freeform 406"/>
            <p:cNvSpPr>
              <a:spLocks/>
            </p:cNvSpPr>
            <p:nvPr/>
          </p:nvSpPr>
          <p:spPr bwMode="auto">
            <a:xfrm>
              <a:off x="1999" y="2844"/>
              <a:ext cx="142" cy="127"/>
            </a:xfrm>
            <a:custGeom>
              <a:avLst/>
              <a:gdLst>
                <a:gd name="T0" fmla="*/ 0 w 305"/>
                <a:gd name="T1" fmla="*/ 0 h 278"/>
                <a:gd name="T2" fmla="*/ 0 w 305"/>
                <a:gd name="T3" fmla="*/ 0 h 278"/>
                <a:gd name="T4" fmla="*/ 0 w 305"/>
                <a:gd name="T5" fmla="*/ 0 h 278"/>
                <a:gd name="T6" fmla="*/ 0 w 305"/>
                <a:gd name="T7" fmla="*/ 0 h 278"/>
                <a:gd name="T8" fmla="*/ 0 w 305"/>
                <a:gd name="T9" fmla="*/ 0 h 278"/>
                <a:gd name="T10" fmla="*/ 0 w 305"/>
                <a:gd name="T11" fmla="*/ 0 h 278"/>
                <a:gd name="T12" fmla="*/ 0 w 305"/>
                <a:gd name="T13" fmla="*/ 0 h 278"/>
                <a:gd name="T14" fmla="*/ 0 w 305"/>
                <a:gd name="T15" fmla="*/ 0 h 278"/>
                <a:gd name="T16" fmla="*/ 0 w 305"/>
                <a:gd name="T17" fmla="*/ 0 h 278"/>
                <a:gd name="T18" fmla="*/ 0 w 305"/>
                <a:gd name="T19" fmla="*/ 0 h 278"/>
                <a:gd name="T20" fmla="*/ 0 w 305"/>
                <a:gd name="T21" fmla="*/ 0 h 278"/>
                <a:gd name="T22" fmla="*/ 0 w 305"/>
                <a:gd name="T23" fmla="*/ 0 h 278"/>
                <a:gd name="T24" fmla="*/ 0 w 305"/>
                <a:gd name="T25" fmla="*/ 0 h 278"/>
                <a:gd name="T26" fmla="*/ 0 w 305"/>
                <a:gd name="T27" fmla="*/ 0 h 278"/>
                <a:gd name="T28" fmla="*/ 0 w 305"/>
                <a:gd name="T29" fmla="*/ 0 h 278"/>
                <a:gd name="T30" fmla="*/ 0 w 305"/>
                <a:gd name="T31" fmla="*/ 0 h 278"/>
                <a:gd name="T32" fmla="*/ 0 w 305"/>
                <a:gd name="T33" fmla="*/ 0 h 278"/>
                <a:gd name="T34" fmla="*/ 0 w 305"/>
                <a:gd name="T35" fmla="*/ 0 h 278"/>
                <a:gd name="T36" fmla="*/ 0 w 305"/>
                <a:gd name="T37" fmla="*/ 0 h 278"/>
                <a:gd name="T38" fmla="*/ 0 w 305"/>
                <a:gd name="T39" fmla="*/ 0 h 278"/>
                <a:gd name="T40" fmla="*/ 0 w 305"/>
                <a:gd name="T41" fmla="*/ 0 h 278"/>
                <a:gd name="T42" fmla="*/ 0 w 305"/>
                <a:gd name="T43" fmla="*/ 0 h 278"/>
                <a:gd name="T44" fmla="*/ 0 w 305"/>
                <a:gd name="T45" fmla="*/ 0 h 278"/>
                <a:gd name="T46" fmla="*/ 0 w 305"/>
                <a:gd name="T47" fmla="*/ 0 h 278"/>
                <a:gd name="T48" fmla="*/ 0 w 305"/>
                <a:gd name="T49" fmla="*/ 0 h 278"/>
                <a:gd name="T50" fmla="*/ 0 w 305"/>
                <a:gd name="T51" fmla="*/ 0 h 278"/>
                <a:gd name="T52" fmla="*/ 0 w 305"/>
                <a:gd name="T53" fmla="*/ 0 h 278"/>
                <a:gd name="T54" fmla="*/ 0 w 305"/>
                <a:gd name="T55" fmla="*/ 0 h 278"/>
                <a:gd name="T56" fmla="*/ 0 w 305"/>
                <a:gd name="T57" fmla="*/ 0 h 2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05"/>
                <a:gd name="T88" fmla="*/ 0 h 278"/>
                <a:gd name="T89" fmla="*/ 305 w 305"/>
                <a:gd name="T90" fmla="*/ 278 h 2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05" name="Freeform 407"/>
            <p:cNvSpPr>
              <a:spLocks/>
            </p:cNvSpPr>
            <p:nvPr/>
          </p:nvSpPr>
          <p:spPr bwMode="auto">
            <a:xfrm>
              <a:off x="1997" y="2849"/>
              <a:ext cx="168" cy="128"/>
            </a:xfrm>
            <a:custGeom>
              <a:avLst/>
              <a:gdLst>
                <a:gd name="T0" fmla="*/ 1 w 305"/>
                <a:gd name="T1" fmla="*/ 0 h 278"/>
                <a:gd name="T2" fmla="*/ 0 w 305"/>
                <a:gd name="T3" fmla="*/ 0 h 278"/>
                <a:gd name="T4" fmla="*/ 1 w 305"/>
                <a:gd name="T5" fmla="*/ 0 h 278"/>
                <a:gd name="T6" fmla="*/ 1 w 305"/>
                <a:gd name="T7" fmla="*/ 0 h 278"/>
                <a:gd name="T8" fmla="*/ 1 w 305"/>
                <a:gd name="T9" fmla="*/ 0 h 278"/>
                <a:gd name="T10" fmla="*/ 1 w 305"/>
                <a:gd name="T11" fmla="*/ 0 h 278"/>
                <a:gd name="T12" fmla="*/ 1 w 305"/>
                <a:gd name="T13" fmla="*/ 0 h 278"/>
                <a:gd name="T14" fmla="*/ 1 w 305"/>
                <a:gd name="T15" fmla="*/ 0 h 278"/>
                <a:gd name="T16" fmla="*/ 1 w 305"/>
                <a:gd name="T17" fmla="*/ 0 h 278"/>
                <a:gd name="T18" fmla="*/ 1 w 305"/>
                <a:gd name="T19" fmla="*/ 0 h 278"/>
                <a:gd name="T20" fmla="*/ 1 w 305"/>
                <a:gd name="T21" fmla="*/ 0 h 278"/>
                <a:gd name="T22" fmla="*/ 1 w 305"/>
                <a:gd name="T23" fmla="*/ 0 h 278"/>
                <a:gd name="T24" fmla="*/ 1 w 305"/>
                <a:gd name="T25" fmla="*/ 0 h 278"/>
                <a:gd name="T26" fmla="*/ 1 w 305"/>
                <a:gd name="T27" fmla="*/ 0 h 278"/>
                <a:gd name="T28" fmla="*/ 1 w 305"/>
                <a:gd name="T29" fmla="*/ 0 h 278"/>
                <a:gd name="T30" fmla="*/ 1 w 305"/>
                <a:gd name="T31" fmla="*/ 0 h 278"/>
                <a:gd name="T32" fmla="*/ 1 w 305"/>
                <a:gd name="T33" fmla="*/ 0 h 278"/>
                <a:gd name="T34" fmla="*/ 1 w 305"/>
                <a:gd name="T35" fmla="*/ 0 h 278"/>
                <a:gd name="T36" fmla="*/ 1 w 305"/>
                <a:gd name="T37" fmla="*/ 0 h 278"/>
                <a:gd name="T38" fmla="*/ 1 w 305"/>
                <a:gd name="T39" fmla="*/ 0 h 278"/>
                <a:gd name="T40" fmla="*/ 1 w 305"/>
                <a:gd name="T41" fmla="*/ 0 h 278"/>
                <a:gd name="T42" fmla="*/ 1 w 305"/>
                <a:gd name="T43" fmla="*/ 0 h 278"/>
                <a:gd name="T44" fmla="*/ 1 w 305"/>
                <a:gd name="T45" fmla="*/ 0 h 278"/>
                <a:gd name="T46" fmla="*/ 1 w 305"/>
                <a:gd name="T47" fmla="*/ 0 h 278"/>
                <a:gd name="T48" fmla="*/ 1 w 305"/>
                <a:gd name="T49" fmla="*/ 0 h 278"/>
                <a:gd name="T50" fmla="*/ 1 w 305"/>
                <a:gd name="T51" fmla="*/ 0 h 278"/>
                <a:gd name="T52" fmla="*/ 1 w 305"/>
                <a:gd name="T53" fmla="*/ 0 h 278"/>
                <a:gd name="T54" fmla="*/ 1 w 305"/>
                <a:gd name="T55" fmla="*/ 0 h 278"/>
                <a:gd name="T56" fmla="*/ 1 w 305"/>
                <a:gd name="T57" fmla="*/ 0 h 2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05"/>
                <a:gd name="T88" fmla="*/ 0 h 278"/>
                <a:gd name="T89" fmla="*/ 305 w 305"/>
                <a:gd name="T90" fmla="*/ 278 h 2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06" name="Freeform 408"/>
            <p:cNvSpPr>
              <a:spLocks/>
            </p:cNvSpPr>
            <p:nvPr/>
          </p:nvSpPr>
          <p:spPr bwMode="auto">
            <a:xfrm>
              <a:off x="2119" y="2942"/>
              <a:ext cx="242" cy="114"/>
            </a:xfrm>
            <a:custGeom>
              <a:avLst/>
              <a:gdLst>
                <a:gd name="T0" fmla="*/ 1 w 439"/>
                <a:gd name="T1" fmla="*/ 0 h 247"/>
                <a:gd name="T2" fmla="*/ 1 w 439"/>
                <a:gd name="T3" fmla="*/ 0 h 247"/>
                <a:gd name="T4" fmla="*/ 1 w 439"/>
                <a:gd name="T5" fmla="*/ 0 h 247"/>
                <a:gd name="T6" fmla="*/ 1 w 439"/>
                <a:gd name="T7" fmla="*/ 0 h 247"/>
                <a:gd name="T8" fmla="*/ 1 w 439"/>
                <a:gd name="T9" fmla="*/ 0 h 247"/>
                <a:gd name="T10" fmla="*/ 1 w 439"/>
                <a:gd name="T11" fmla="*/ 0 h 247"/>
                <a:gd name="T12" fmla="*/ 1 w 439"/>
                <a:gd name="T13" fmla="*/ 0 h 247"/>
                <a:gd name="T14" fmla="*/ 1 w 439"/>
                <a:gd name="T15" fmla="*/ 0 h 247"/>
                <a:gd name="T16" fmla="*/ 1 w 439"/>
                <a:gd name="T17" fmla="*/ 0 h 247"/>
                <a:gd name="T18" fmla="*/ 1 w 439"/>
                <a:gd name="T19" fmla="*/ 0 h 247"/>
                <a:gd name="T20" fmla="*/ 1 w 439"/>
                <a:gd name="T21" fmla="*/ 0 h 247"/>
                <a:gd name="T22" fmla="*/ 1 w 439"/>
                <a:gd name="T23" fmla="*/ 0 h 247"/>
                <a:gd name="T24" fmla="*/ 1 w 439"/>
                <a:gd name="T25" fmla="*/ 0 h 247"/>
                <a:gd name="T26" fmla="*/ 1 w 439"/>
                <a:gd name="T27" fmla="*/ 0 h 247"/>
                <a:gd name="T28" fmla="*/ 1 w 439"/>
                <a:gd name="T29" fmla="*/ 0 h 247"/>
                <a:gd name="T30" fmla="*/ 1 w 439"/>
                <a:gd name="T31" fmla="*/ 0 h 247"/>
                <a:gd name="T32" fmla="*/ 1 w 439"/>
                <a:gd name="T33" fmla="*/ 0 h 247"/>
                <a:gd name="T34" fmla="*/ 1 w 439"/>
                <a:gd name="T35" fmla="*/ 0 h 247"/>
                <a:gd name="T36" fmla="*/ 1 w 439"/>
                <a:gd name="T37" fmla="*/ 0 h 247"/>
                <a:gd name="T38" fmla="*/ 1 w 439"/>
                <a:gd name="T39" fmla="*/ 0 h 247"/>
                <a:gd name="T40" fmla="*/ 1 w 439"/>
                <a:gd name="T41" fmla="*/ 0 h 247"/>
                <a:gd name="T42" fmla="*/ 1 w 439"/>
                <a:gd name="T43" fmla="*/ 0 h 247"/>
                <a:gd name="T44" fmla="*/ 1 w 439"/>
                <a:gd name="T45" fmla="*/ 0 h 247"/>
                <a:gd name="T46" fmla="*/ 1 w 439"/>
                <a:gd name="T47" fmla="*/ 0 h 247"/>
                <a:gd name="T48" fmla="*/ 1 w 439"/>
                <a:gd name="T49" fmla="*/ 0 h 247"/>
                <a:gd name="T50" fmla="*/ 1 w 439"/>
                <a:gd name="T51" fmla="*/ 0 h 247"/>
                <a:gd name="T52" fmla="*/ 1 w 439"/>
                <a:gd name="T53" fmla="*/ 0 h 247"/>
                <a:gd name="T54" fmla="*/ 1 w 439"/>
                <a:gd name="T55" fmla="*/ 0 h 247"/>
                <a:gd name="T56" fmla="*/ 0 w 439"/>
                <a:gd name="T57" fmla="*/ 0 h 247"/>
                <a:gd name="T58" fmla="*/ 1 w 439"/>
                <a:gd name="T59" fmla="*/ 0 h 247"/>
                <a:gd name="T60" fmla="*/ 1 w 439"/>
                <a:gd name="T61" fmla="*/ 0 h 247"/>
                <a:gd name="T62" fmla="*/ 1 w 439"/>
                <a:gd name="T63" fmla="*/ 0 h 247"/>
                <a:gd name="T64" fmla="*/ 1 w 439"/>
                <a:gd name="T65" fmla="*/ 0 h 247"/>
                <a:gd name="T66" fmla="*/ 1 w 439"/>
                <a:gd name="T67" fmla="*/ 0 h 247"/>
                <a:gd name="T68" fmla="*/ 1 w 439"/>
                <a:gd name="T69" fmla="*/ 0 h 247"/>
                <a:gd name="T70" fmla="*/ 1 w 439"/>
                <a:gd name="T71" fmla="*/ 0 h 247"/>
                <a:gd name="T72" fmla="*/ 1 w 439"/>
                <a:gd name="T73" fmla="*/ 0 h 247"/>
                <a:gd name="T74" fmla="*/ 1 w 439"/>
                <a:gd name="T75" fmla="*/ 0 h 247"/>
                <a:gd name="T76" fmla="*/ 1 w 439"/>
                <a:gd name="T77" fmla="*/ 0 h 247"/>
                <a:gd name="T78" fmla="*/ 1 w 439"/>
                <a:gd name="T79" fmla="*/ 0 h 247"/>
                <a:gd name="T80" fmla="*/ 1 w 439"/>
                <a:gd name="T81" fmla="*/ 0 h 247"/>
                <a:gd name="T82" fmla="*/ 1 w 439"/>
                <a:gd name="T83" fmla="*/ 0 h 247"/>
                <a:gd name="T84" fmla="*/ 1 w 439"/>
                <a:gd name="T85" fmla="*/ 0 h 247"/>
                <a:gd name="T86" fmla="*/ 1 w 439"/>
                <a:gd name="T87" fmla="*/ 0 h 247"/>
                <a:gd name="T88" fmla="*/ 1 w 439"/>
                <a:gd name="T89" fmla="*/ 0 h 247"/>
                <a:gd name="T90" fmla="*/ 1 w 439"/>
                <a:gd name="T91" fmla="*/ 0 h 247"/>
                <a:gd name="T92" fmla="*/ 1 w 439"/>
                <a:gd name="T93" fmla="*/ 0 h 247"/>
                <a:gd name="T94" fmla="*/ 1 w 439"/>
                <a:gd name="T95" fmla="*/ 0 h 247"/>
                <a:gd name="T96" fmla="*/ 1 w 439"/>
                <a:gd name="T97" fmla="*/ 0 h 247"/>
                <a:gd name="T98" fmla="*/ 1 w 439"/>
                <a:gd name="T99" fmla="*/ 0 h 247"/>
                <a:gd name="T100" fmla="*/ 1 w 439"/>
                <a:gd name="T101" fmla="*/ 0 h 247"/>
                <a:gd name="T102" fmla="*/ 1 w 439"/>
                <a:gd name="T103" fmla="*/ 0 h 247"/>
                <a:gd name="T104" fmla="*/ 1 w 439"/>
                <a:gd name="T105" fmla="*/ 0 h 247"/>
                <a:gd name="T106" fmla="*/ 1 w 439"/>
                <a:gd name="T107" fmla="*/ 0 h 247"/>
                <a:gd name="T108" fmla="*/ 1 w 439"/>
                <a:gd name="T109" fmla="*/ 0 h 247"/>
                <a:gd name="T110" fmla="*/ 1 w 439"/>
                <a:gd name="T111" fmla="*/ 0 h 247"/>
                <a:gd name="T112" fmla="*/ 1 w 439"/>
                <a:gd name="T113" fmla="*/ 0 h 247"/>
                <a:gd name="T114" fmla="*/ 1 w 439"/>
                <a:gd name="T115" fmla="*/ 0 h 247"/>
                <a:gd name="T116" fmla="*/ 1 w 439"/>
                <a:gd name="T117" fmla="*/ 0 h 247"/>
                <a:gd name="T118" fmla="*/ 1 w 439"/>
                <a:gd name="T119" fmla="*/ 0 h 24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39"/>
                <a:gd name="T181" fmla="*/ 0 h 247"/>
                <a:gd name="T182" fmla="*/ 439 w 439"/>
                <a:gd name="T183" fmla="*/ 247 h 24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07" name="Freeform 409"/>
            <p:cNvSpPr>
              <a:spLocks/>
            </p:cNvSpPr>
            <p:nvPr/>
          </p:nvSpPr>
          <p:spPr bwMode="auto">
            <a:xfrm>
              <a:off x="2119" y="2942"/>
              <a:ext cx="242" cy="114"/>
            </a:xfrm>
            <a:custGeom>
              <a:avLst/>
              <a:gdLst>
                <a:gd name="T0" fmla="*/ 1 w 439"/>
                <a:gd name="T1" fmla="*/ 0 h 247"/>
                <a:gd name="T2" fmla="*/ 1 w 439"/>
                <a:gd name="T3" fmla="*/ 0 h 247"/>
                <a:gd name="T4" fmla="*/ 1 w 439"/>
                <a:gd name="T5" fmla="*/ 0 h 247"/>
                <a:gd name="T6" fmla="*/ 1 w 439"/>
                <a:gd name="T7" fmla="*/ 0 h 247"/>
                <a:gd name="T8" fmla="*/ 1 w 439"/>
                <a:gd name="T9" fmla="*/ 0 h 247"/>
                <a:gd name="T10" fmla="*/ 1 w 439"/>
                <a:gd name="T11" fmla="*/ 0 h 247"/>
                <a:gd name="T12" fmla="*/ 1 w 439"/>
                <a:gd name="T13" fmla="*/ 0 h 247"/>
                <a:gd name="T14" fmla="*/ 1 w 439"/>
                <a:gd name="T15" fmla="*/ 0 h 247"/>
                <a:gd name="T16" fmla="*/ 1 w 439"/>
                <a:gd name="T17" fmla="*/ 0 h 247"/>
                <a:gd name="T18" fmla="*/ 1 w 439"/>
                <a:gd name="T19" fmla="*/ 0 h 247"/>
                <a:gd name="T20" fmla="*/ 1 w 439"/>
                <a:gd name="T21" fmla="*/ 0 h 247"/>
                <a:gd name="T22" fmla="*/ 1 w 439"/>
                <a:gd name="T23" fmla="*/ 0 h 247"/>
                <a:gd name="T24" fmla="*/ 1 w 439"/>
                <a:gd name="T25" fmla="*/ 0 h 247"/>
                <a:gd name="T26" fmla="*/ 1 w 439"/>
                <a:gd name="T27" fmla="*/ 0 h 247"/>
                <a:gd name="T28" fmla="*/ 1 w 439"/>
                <a:gd name="T29" fmla="*/ 0 h 247"/>
                <a:gd name="T30" fmla="*/ 1 w 439"/>
                <a:gd name="T31" fmla="*/ 0 h 247"/>
                <a:gd name="T32" fmla="*/ 1 w 439"/>
                <a:gd name="T33" fmla="*/ 0 h 247"/>
                <a:gd name="T34" fmla="*/ 1 w 439"/>
                <a:gd name="T35" fmla="*/ 0 h 247"/>
                <a:gd name="T36" fmla="*/ 1 w 439"/>
                <a:gd name="T37" fmla="*/ 0 h 247"/>
                <a:gd name="T38" fmla="*/ 1 w 439"/>
                <a:gd name="T39" fmla="*/ 0 h 247"/>
                <a:gd name="T40" fmla="*/ 1 w 439"/>
                <a:gd name="T41" fmla="*/ 0 h 247"/>
                <a:gd name="T42" fmla="*/ 1 w 439"/>
                <a:gd name="T43" fmla="*/ 0 h 247"/>
                <a:gd name="T44" fmla="*/ 1 w 439"/>
                <a:gd name="T45" fmla="*/ 0 h 247"/>
                <a:gd name="T46" fmla="*/ 1 w 439"/>
                <a:gd name="T47" fmla="*/ 0 h 247"/>
                <a:gd name="T48" fmla="*/ 1 w 439"/>
                <a:gd name="T49" fmla="*/ 0 h 247"/>
                <a:gd name="T50" fmla="*/ 1 w 439"/>
                <a:gd name="T51" fmla="*/ 0 h 247"/>
                <a:gd name="T52" fmla="*/ 1 w 439"/>
                <a:gd name="T53" fmla="*/ 0 h 247"/>
                <a:gd name="T54" fmla="*/ 1 w 439"/>
                <a:gd name="T55" fmla="*/ 0 h 247"/>
                <a:gd name="T56" fmla="*/ 0 w 439"/>
                <a:gd name="T57" fmla="*/ 0 h 247"/>
                <a:gd name="T58" fmla="*/ 1 w 439"/>
                <a:gd name="T59" fmla="*/ 0 h 247"/>
                <a:gd name="T60" fmla="*/ 1 w 439"/>
                <a:gd name="T61" fmla="*/ 0 h 247"/>
                <a:gd name="T62" fmla="*/ 1 w 439"/>
                <a:gd name="T63" fmla="*/ 0 h 247"/>
                <a:gd name="T64" fmla="*/ 1 w 439"/>
                <a:gd name="T65" fmla="*/ 0 h 247"/>
                <a:gd name="T66" fmla="*/ 1 w 439"/>
                <a:gd name="T67" fmla="*/ 0 h 247"/>
                <a:gd name="T68" fmla="*/ 1 w 439"/>
                <a:gd name="T69" fmla="*/ 0 h 247"/>
                <a:gd name="T70" fmla="*/ 1 w 439"/>
                <a:gd name="T71" fmla="*/ 0 h 247"/>
                <a:gd name="T72" fmla="*/ 1 w 439"/>
                <a:gd name="T73" fmla="*/ 0 h 247"/>
                <a:gd name="T74" fmla="*/ 1 w 439"/>
                <a:gd name="T75" fmla="*/ 0 h 247"/>
                <a:gd name="T76" fmla="*/ 1 w 439"/>
                <a:gd name="T77" fmla="*/ 0 h 247"/>
                <a:gd name="T78" fmla="*/ 1 w 439"/>
                <a:gd name="T79" fmla="*/ 0 h 247"/>
                <a:gd name="T80" fmla="*/ 1 w 439"/>
                <a:gd name="T81" fmla="*/ 0 h 247"/>
                <a:gd name="T82" fmla="*/ 1 w 439"/>
                <a:gd name="T83" fmla="*/ 0 h 247"/>
                <a:gd name="T84" fmla="*/ 1 w 439"/>
                <a:gd name="T85" fmla="*/ 0 h 247"/>
                <a:gd name="T86" fmla="*/ 1 w 439"/>
                <a:gd name="T87" fmla="*/ 0 h 247"/>
                <a:gd name="T88" fmla="*/ 1 w 439"/>
                <a:gd name="T89" fmla="*/ 0 h 247"/>
                <a:gd name="T90" fmla="*/ 1 w 439"/>
                <a:gd name="T91" fmla="*/ 0 h 247"/>
                <a:gd name="T92" fmla="*/ 1 w 439"/>
                <a:gd name="T93" fmla="*/ 0 h 247"/>
                <a:gd name="T94" fmla="*/ 1 w 439"/>
                <a:gd name="T95" fmla="*/ 0 h 247"/>
                <a:gd name="T96" fmla="*/ 1 w 439"/>
                <a:gd name="T97" fmla="*/ 0 h 247"/>
                <a:gd name="T98" fmla="*/ 1 w 439"/>
                <a:gd name="T99" fmla="*/ 0 h 247"/>
                <a:gd name="T100" fmla="*/ 1 w 439"/>
                <a:gd name="T101" fmla="*/ 0 h 247"/>
                <a:gd name="T102" fmla="*/ 1 w 439"/>
                <a:gd name="T103" fmla="*/ 0 h 247"/>
                <a:gd name="T104" fmla="*/ 1 w 439"/>
                <a:gd name="T105" fmla="*/ 0 h 247"/>
                <a:gd name="T106" fmla="*/ 1 w 439"/>
                <a:gd name="T107" fmla="*/ 0 h 247"/>
                <a:gd name="T108" fmla="*/ 1 w 439"/>
                <a:gd name="T109" fmla="*/ 0 h 247"/>
                <a:gd name="T110" fmla="*/ 1 w 439"/>
                <a:gd name="T111" fmla="*/ 0 h 247"/>
                <a:gd name="T112" fmla="*/ 1 w 439"/>
                <a:gd name="T113" fmla="*/ 0 h 247"/>
                <a:gd name="T114" fmla="*/ 1 w 439"/>
                <a:gd name="T115" fmla="*/ 0 h 247"/>
                <a:gd name="T116" fmla="*/ 1 w 439"/>
                <a:gd name="T117" fmla="*/ 0 h 247"/>
                <a:gd name="T118" fmla="*/ 1 w 439"/>
                <a:gd name="T119" fmla="*/ 0 h 24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39"/>
                <a:gd name="T181" fmla="*/ 0 h 247"/>
                <a:gd name="T182" fmla="*/ 439 w 439"/>
                <a:gd name="T183" fmla="*/ 247 h 24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08" name="Freeform 410"/>
            <p:cNvSpPr>
              <a:spLocks/>
            </p:cNvSpPr>
            <p:nvPr/>
          </p:nvSpPr>
          <p:spPr bwMode="auto">
            <a:xfrm>
              <a:off x="1925" y="2633"/>
              <a:ext cx="170" cy="243"/>
            </a:xfrm>
            <a:custGeom>
              <a:avLst/>
              <a:gdLst>
                <a:gd name="T0" fmla="*/ 1 w 309"/>
                <a:gd name="T1" fmla="*/ 0 h 530"/>
                <a:gd name="T2" fmla="*/ 1 w 309"/>
                <a:gd name="T3" fmla="*/ 0 h 530"/>
                <a:gd name="T4" fmla="*/ 1 w 309"/>
                <a:gd name="T5" fmla="*/ 0 h 530"/>
                <a:gd name="T6" fmla="*/ 1 w 309"/>
                <a:gd name="T7" fmla="*/ 0 h 530"/>
                <a:gd name="T8" fmla="*/ 1 w 309"/>
                <a:gd name="T9" fmla="*/ 0 h 530"/>
                <a:gd name="T10" fmla="*/ 1 w 309"/>
                <a:gd name="T11" fmla="*/ 0 h 530"/>
                <a:gd name="T12" fmla="*/ 1 w 309"/>
                <a:gd name="T13" fmla="*/ 0 h 530"/>
                <a:gd name="T14" fmla="*/ 1 w 309"/>
                <a:gd name="T15" fmla="*/ 0 h 530"/>
                <a:gd name="T16" fmla="*/ 1 w 309"/>
                <a:gd name="T17" fmla="*/ 0 h 530"/>
                <a:gd name="T18" fmla="*/ 1 w 309"/>
                <a:gd name="T19" fmla="*/ 0 h 530"/>
                <a:gd name="T20" fmla="*/ 1 w 309"/>
                <a:gd name="T21" fmla="*/ 0 h 530"/>
                <a:gd name="T22" fmla="*/ 1 w 309"/>
                <a:gd name="T23" fmla="*/ 0 h 530"/>
                <a:gd name="T24" fmla="*/ 1 w 309"/>
                <a:gd name="T25" fmla="*/ 0 h 530"/>
                <a:gd name="T26" fmla="*/ 1 w 309"/>
                <a:gd name="T27" fmla="*/ 0 h 530"/>
                <a:gd name="T28" fmla="*/ 1 w 309"/>
                <a:gd name="T29" fmla="*/ 0 h 530"/>
                <a:gd name="T30" fmla="*/ 1 w 309"/>
                <a:gd name="T31" fmla="*/ 0 h 530"/>
                <a:gd name="T32" fmla="*/ 1 w 309"/>
                <a:gd name="T33" fmla="*/ 0 h 530"/>
                <a:gd name="T34" fmla="*/ 1 w 309"/>
                <a:gd name="T35" fmla="*/ 0 h 530"/>
                <a:gd name="T36" fmla="*/ 1 w 309"/>
                <a:gd name="T37" fmla="*/ 0 h 530"/>
                <a:gd name="T38" fmla="*/ 1 w 309"/>
                <a:gd name="T39" fmla="*/ 0 h 530"/>
                <a:gd name="T40" fmla="*/ 1 w 309"/>
                <a:gd name="T41" fmla="*/ 0 h 530"/>
                <a:gd name="T42" fmla="*/ 1 w 309"/>
                <a:gd name="T43" fmla="*/ 0 h 530"/>
                <a:gd name="T44" fmla="*/ 1 w 309"/>
                <a:gd name="T45" fmla="*/ 0 h 530"/>
                <a:gd name="T46" fmla="*/ 1 w 309"/>
                <a:gd name="T47" fmla="*/ 0 h 530"/>
                <a:gd name="T48" fmla="*/ 1 w 309"/>
                <a:gd name="T49" fmla="*/ 0 h 530"/>
                <a:gd name="T50" fmla="*/ 1 w 309"/>
                <a:gd name="T51" fmla="*/ 0 h 530"/>
                <a:gd name="T52" fmla="*/ 1 w 309"/>
                <a:gd name="T53" fmla="*/ 0 h 530"/>
                <a:gd name="T54" fmla="*/ 1 w 309"/>
                <a:gd name="T55" fmla="*/ 0 h 530"/>
                <a:gd name="T56" fmla="*/ 1 w 309"/>
                <a:gd name="T57" fmla="*/ 0 h 530"/>
                <a:gd name="T58" fmla="*/ 1 w 309"/>
                <a:gd name="T59" fmla="*/ 0 h 530"/>
                <a:gd name="T60" fmla="*/ 1 w 309"/>
                <a:gd name="T61" fmla="*/ 0 h 530"/>
                <a:gd name="T62" fmla="*/ 1 w 309"/>
                <a:gd name="T63" fmla="*/ 0 h 530"/>
                <a:gd name="T64" fmla="*/ 1 w 309"/>
                <a:gd name="T65" fmla="*/ 0 h 530"/>
                <a:gd name="T66" fmla="*/ 1 w 309"/>
                <a:gd name="T67" fmla="*/ 0 h 530"/>
                <a:gd name="T68" fmla="*/ 1 w 309"/>
                <a:gd name="T69" fmla="*/ 0 h 530"/>
                <a:gd name="T70" fmla="*/ 1 w 309"/>
                <a:gd name="T71" fmla="*/ 0 h 530"/>
                <a:gd name="T72" fmla="*/ 1 w 309"/>
                <a:gd name="T73" fmla="*/ 0 h 530"/>
                <a:gd name="T74" fmla="*/ 0 w 309"/>
                <a:gd name="T75" fmla="*/ 0 h 530"/>
                <a:gd name="T76" fmla="*/ 1 w 309"/>
                <a:gd name="T77" fmla="*/ 0 h 530"/>
                <a:gd name="T78" fmla="*/ 1 w 309"/>
                <a:gd name="T79" fmla="*/ 0 h 530"/>
                <a:gd name="T80" fmla="*/ 1 w 309"/>
                <a:gd name="T81" fmla="*/ 0 h 530"/>
                <a:gd name="T82" fmla="*/ 1 w 309"/>
                <a:gd name="T83" fmla="*/ 0 h 530"/>
                <a:gd name="T84" fmla="*/ 1 w 309"/>
                <a:gd name="T85" fmla="*/ 0 h 530"/>
                <a:gd name="T86" fmla="*/ 1 w 309"/>
                <a:gd name="T87" fmla="*/ 0 h 530"/>
                <a:gd name="T88" fmla="*/ 1 w 309"/>
                <a:gd name="T89" fmla="*/ 0 h 530"/>
                <a:gd name="T90" fmla="*/ 1 w 309"/>
                <a:gd name="T91" fmla="*/ 0 h 530"/>
                <a:gd name="T92" fmla="*/ 1 w 309"/>
                <a:gd name="T93" fmla="*/ 0 h 530"/>
                <a:gd name="T94" fmla="*/ 1 w 309"/>
                <a:gd name="T95" fmla="*/ 0 h 530"/>
                <a:gd name="T96" fmla="*/ 1 w 309"/>
                <a:gd name="T97" fmla="*/ 0 h 530"/>
                <a:gd name="T98" fmla="*/ 1 w 309"/>
                <a:gd name="T99" fmla="*/ 0 h 530"/>
                <a:gd name="T100" fmla="*/ 1 w 309"/>
                <a:gd name="T101" fmla="*/ 0 h 530"/>
                <a:gd name="T102" fmla="*/ 1 w 309"/>
                <a:gd name="T103" fmla="*/ 0 h 530"/>
                <a:gd name="T104" fmla="*/ 1 w 309"/>
                <a:gd name="T105" fmla="*/ 0 h 530"/>
                <a:gd name="T106" fmla="*/ 1 w 309"/>
                <a:gd name="T107" fmla="*/ 0 h 530"/>
                <a:gd name="T108" fmla="*/ 1 w 309"/>
                <a:gd name="T109" fmla="*/ 0 h 530"/>
                <a:gd name="T110" fmla="*/ 1 w 309"/>
                <a:gd name="T111" fmla="*/ 0 h 530"/>
                <a:gd name="T112" fmla="*/ 1 w 309"/>
                <a:gd name="T113" fmla="*/ 0 h 530"/>
                <a:gd name="T114" fmla="*/ 1 w 309"/>
                <a:gd name="T115" fmla="*/ 0 h 530"/>
                <a:gd name="T116" fmla="*/ 1 w 309"/>
                <a:gd name="T117" fmla="*/ 0 h 530"/>
                <a:gd name="T118" fmla="*/ 1 w 309"/>
                <a:gd name="T119" fmla="*/ 0 h 530"/>
                <a:gd name="T120" fmla="*/ 1 w 309"/>
                <a:gd name="T121" fmla="*/ 0 h 530"/>
                <a:gd name="T122" fmla="*/ 1 w 309"/>
                <a:gd name="T123" fmla="*/ 0 h 5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530"/>
                <a:gd name="T188" fmla="*/ 309 w 309"/>
                <a:gd name="T189" fmla="*/ 530 h 5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09" name="Freeform 411"/>
            <p:cNvSpPr>
              <a:spLocks/>
            </p:cNvSpPr>
            <p:nvPr/>
          </p:nvSpPr>
          <p:spPr bwMode="auto">
            <a:xfrm>
              <a:off x="1925" y="2633"/>
              <a:ext cx="170" cy="243"/>
            </a:xfrm>
            <a:custGeom>
              <a:avLst/>
              <a:gdLst>
                <a:gd name="T0" fmla="*/ 1 w 309"/>
                <a:gd name="T1" fmla="*/ 0 h 530"/>
                <a:gd name="T2" fmla="*/ 1 w 309"/>
                <a:gd name="T3" fmla="*/ 0 h 530"/>
                <a:gd name="T4" fmla="*/ 1 w 309"/>
                <a:gd name="T5" fmla="*/ 0 h 530"/>
                <a:gd name="T6" fmla="*/ 1 w 309"/>
                <a:gd name="T7" fmla="*/ 0 h 530"/>
                <a:gd name="T8" fmla="*/ 1 w 309"/>
                <a:gd name="T9" fmla="*/ 0 h 530"/>
                <a:gd name="T10" fmla="*/ 1 w 309"/>
                <a:gd name="T11" fmla="*/ 0 h 530"/>
                <a:gd name="T12" fmla="*/ 1 w 309"/>
                <a:gd name="T13" fmla="*/ 0 h 530"/>
                <a:gd name="T14" fmla="*/ 1 w 309"/>
                <a:gd name="T15" fmla="*/ 0 h 530"/>
                <a:gd name="T16" fmla="*/ 1 w 309"/>
                <a:gd name="T17" fmla="*/ 0 h 530"/>
                <a:gd name="T18" fmla="*/ 1 w 309"/>
                <a:gd name="T19" fmla="*/ 0 h 530"/>
                <a:gd name="T20" fmla="*/ 1 w 309"/>
                <a:gd name="T21" fmla="*/ 0 h 530"/>
                <a:gd name="T22" fmla="*/ 1 w 309"/>
                <a:gd name="T23" fmla="*/ 0 h 530"/>
                <a:gd name="T24" fmla="*/ 1 w 309"/>
                <a:gd name="T25" fmla="*/ 0 h 530"/>
                <a:gd name="T26" fmla="*/ 1 w 309"/>
                <a:gd name="T27" fmla="*/ 0 h 530"/>
                <a:gd name="T28" fmla="*/ 1 w 309"/>
                <a:gd name="T29" fmla="*/ 0 h 530"/>
                <a:gd name="T30" fmla="*/ 1 w 309"/>
                <a:gd name="T31" fmla="*/ 0 h 530"/>
                <a:gd name="T32" fmla="*/ 1 w 309"/>
                <a:gd name="T33" fmla="*/ 0 h 530"/>
                <a:gd name="T34" fmla="*/ 1 w 309"/>
                <a:gd name="T35" fmla="*/ 0 h 530"/>
                <a:gd name="T36" fmla="*/ 1 w 309"/>
                <a:gd name="T37" fmla="*/ 0 h 530"/>
                <a:gd name="T38" fmla="*/ 1 w 309"/>
                <a:gd name="T39" fmla="*/ 0 h 530"/>
                <a:gd name="T40" fmla="*/ 1 w 309"/>
                <a:gd name="T41" fmla="*/ 0 h 530"/>
                <a:gd name="T42" fmla="*/ 1 w 309"/>
                <a:gd name="T43" fmla="*/ 0 h 530"/>
                <a:gd name="T44" fmla="*/ 1 w 309"/>
                <a:gd name="T45" fmla="*/ 0 h 530"/>
                <a:gd name="T46" fmla="*/ 1 w 309"/>
                <a:gd name="T47" fmla="*/ 0 h 530"/>
                <a:gd name="T48" fmla="*/ 1 w 309"/>
                <a:gd name="T49" fmla="*/ 0 h 530"/>
                <a:gd name="T50" fmla="*/ 1 w 309"/>
                <a:gd name="T51" fmla="*/ 0 h 530"/>
                <a:gd name="T52" fmla="*/ 1 w 309"/>
                <a:gd name="T53" fmla="*/ 0 h 530"/>
                <a:gd name="T54" fmla="*/ 1 w 309"/>
                <a:gd name="T55" fmla="*/ 0 h 530"/>
                <a:gd name="T56" fmla="*/ 1 w 309"/>
                <a:gd name="T57" fmla="*/ 0 h 530"/>
                <a:gd name="T58" fmla="*/ 1 w 309"/>
                <a:gd name="T59" fmla="*/ 0 h 530"/>
                <a:gd name="T60" fmla="*/ 1 w 309"/>
                <a:gd name="T61" fmla="*/ 0 h 530"/>
                <a:gd name="T62" fmla="*/ 1 w 309"/>
                <a:gd name="T63" fmla="*/ 0 h 530"/>
                <a:gd name="T64" fmla="*/ 1 w 309"/>
                <a:gd name="T65" fmla="*/ 0 h 530"/>
                <a:gd name="T66" fmla="*/ 1 w 309"/>
                <a:gd name="T67" fmla="*/ 0 h 530"/>
                <a:gd name="T68" fmla="*/ 1 w 309"/>
                <a:gd name="T69" fmla="*/ 0 h 530"/>
                <a:gd name="T70" fmla="*/ 1 w 309"/>
                <a:gd name="T71" fmla="*/ 0 h 530"/>
                <a:gd name="T72" fmla="*/ 1 w 309"/>
                <a:gd name="T73" fmla="*/ 0 h 530"/>
                <a:gd name="T74" fmla="*/ 0 w 309"/>
                <a:gd name="T75" fmla="*/ 0 h 530"/>
                <a:gd name="T76" fmla="*/ 1 w 309"/>
                <a:gd name="T77" fmla="*/ 0 h 530"/>
                <a:gd name="T78" fmla="*/ 1 w 309"/>
                <a:gd name="T79" fmla="*/ 0 h 530"/>
                <a:gd name="T80" fmla="*/ 1 w 309"/>
                <a:gd name="T81" fmla="*/ 0 h 530"/>
                <a:gd name="T82" fmla="*/ 1 w 309"/>
                <a:gd name="T83" fmla="*/ 0 h 530"/>
                <a:gd name="T84" fmla="*/ 1 w 309"/>
                <a:gd name="T85" fmla="*/ 0 h 530"/>
                <a:gd name="T86" fmla="*/ 1 w 309"/>
                <a:gd name="T87" fmla="*/ 0 h 530"/>
                <a:gd name="T88" fmla="*/ 1 w 309"/>
                <a:gd name="T89" fmla="*/ 0 h 530"/>
                <a:gd name="T90" fmla="*/ 1 w 309"/>
                <a:gd name="T91" fmla="*/ 0 h 530"/>
                <a:gd name="T92" fmla="*/ 1 w 309"/>
                <a:gd name="T93" fmla="*/ 0 h 530"/>
                <a:gd name="T94" fmla="*/ 1 w 309"/>
                <a:gd name="T95" fmla="*/ 0 h 530"/>
                <a:gd name="T96" fmla="*/ 1 w 309"/>
                <a:gd name="T97" fmla="*/ 0 h 530"/>
                <a:gd name="T98" fmla="*/ 1 w 309"/>
                <a:gd name="T99" fmla="*/ 0 h 530"/>
                <a:gd name="T100" fmla="*/ 1 w 309"/>
                <a:gd name="T101" fmla="*/ 0 h 530"/>
                <a:gd name="T102" fmla="*/ 1 w 309"/>
                <a:gd name="T103" fmla="*/ 0 h 530"/>
                <a:gd name="T104" fmla="*/ 1 w 309"/>
                <a:gd name="T105" fmla="*/ 0 h 530"/>
                <a:gd name="T106" fmla="*/ 1 w 309"/>
                <a:gd name="T107" fmla="*/ 0 h 530"/>
                <a:gd name="T108" fmla="*/ 1 w 309"/>
                <a:gd name="T109" fmla="*/ 0 h 530"/>
                <a:gd name="T110" fmla="*/ 1 w 309"/>
                <a:gd name="T111" fmla="*/ 0 h 530"/>
                <a:gd name="T112" fmla="*/ 1 w 309"/>
                <a:gd name="T113" fmla="*/ 0 h 530"/>
                <a:gd name="T114" fmla="*/ 1 w 309"/>
                <a:gd name="T115" fmla="*/ 0 h 530"/>
                <a:gd name="T116" fmla="*/ 1 w 309"/>
                <a:gd name="T117" fmla="*/ 0 h 530"/>
                <a:gd name="T118" fmla="*/ 1 w 309"/>
                <a:gd name="T119" fmla="*/ 0 h 530"/>
                <a:gd name="T120" fmla="*/ 1 w 309"/>
                <a:gd name="T121" fmla="*/ 0 h 530"/>
                <a:gd name="T122" fmla="*/ 1 w 309"/>
                <a:gd name="T123" fmla="*/ 0 h 5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530"/>
                <a:gd name="T188" fmla="*/ 309 w 309"/>
                <a:gd name="T189" fmla="*/ 530 h 5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10" name="Freeform 412"/>
            <p:cNvSpPr>
              <a:spLocks/>
            </p:cNvSpPr>
            <p:nvPr/>
          </p:nvSpPr>
          <p:spPr bwMode="auto">
            <a:xfrm>
              <a:off x="1865" y="2345"/>
              <a:ext cx="336" cy="370"/>
            </a:xfrm>
            <a:custGeom>
              <a:avLst/>
              <a:gdLst>
                <a:gd name="T0" fmla="*/ 1 w 611"/>
                <a:gd name="T1" fmla="*/ 0 h 805"/>
                <a:gd name="T2" fmla="*/ 1 w 611"/>
                <a:gd name="T3" fmla="*/ 0 h 805"/>
                <a:gd name="T4" fmla="*/ 1 w 611"/>
                <a:gd name="T5" fmla="*/ 0 h 805"/>
                <a:gd name="T6" fmla="*/ 1 w 611"/>
                <a:gd name="T7" fmla="*/ 0 h 805"/>
                <a:gd name="T8" fmla="*/ 1 w 611"/>
                <a:gd name="T9" fmla="*/ 0 h 805"/>
                <a:gd name="T10" fmla="*/ 1 w 611"/>
                <a:gd name="T11" fmla="*/ 0 h 805"/>
                <a:gd name="T12" fmla="*/ 1 w 611"/>
                <a:gd name="T13" fmla="*/ 0 h 805"/>
                <a:gd name="T14" fmla="*/ 1 w 611"/>
                <a:gd name="T15" fmla="*/ 0 h 805"/>
                <a:gd name="T16" fmla="*/ 1 w 611"/>
                <a:gd name="T17" fmla="*/ 0 h 805"/>
                <a:gd name="T18" fmla="*/ 1 w 611"/>
                <a:gd name="T19" fmla="*/ 0 h 805"/>
                <a:gd name="T20" fmla="*/ 1 w 611"/>
                <a:gd name="T21" fmla="*/ 0 h 805"/>
                <a:gd name="T22" fmla="*/ 1 w 611"/>
                <a:gd name="T23" fmla="*/ 0 h 805"/>
                <a:gd name="T24" fmla="*/ 1 w 611"/>
                <a:gd name="T25" fmla="*/ 0 h 805"/>
                <a:gd name="T26" fmla="*/ 1 w 611"/>
                <a:gd name="T27" fmla="*/ 0 h 805"/>
                <a:gd name="T28" fmla="*/ 1 w 611"/>
                <a:gd name="T29" fmla="*/ 0 h 805"/>
                <a:gd name="T30" fmla="*/ 1 w 611"/>
                <a:gd name="T31" fmla="*/ 0 h 805"/>
                <a:gd name="T32" fmla="*/ 1 w 611"/>
                <a:gd name="T33" fmla="*/ 0 h 805"/>
                <a:gd name="T34" fmla="*/ 1 w 611"/>
                <a:gd name="T35" fmla="*/ 0 h 805"/>
                <a:gd name="T36" fmla="*/ 1 w 611"/>
                <a:gd name="T37" fmla="*/ 0 h 805"/>
                <a:gd name="T38" fmla="*/ 1 w 611"/>
                <a:gd name="T39" fmla="*/ 0 h 805"/>
                <a:gd name="T40" fmla="*/ 1 w 611"/>
                <a:gd name="T41" fmla="*/ 0 h 805"/>
                <a:gd name="T42" fmla="*/ 1 w 611"/>
                <a:gd name="T43" fmla="*/ 0 h 805"/>
                <a:gd name="T44" fmla="*/ 1 w 611"/>
                <a:gd name="T45" fmla="*/ 0 h 805"/>
                <a:gd name="T46" fmla="*/ 1 w 611"/>
                <a:gd name="T47" fmla="*/ 0 h 805"/>
                <a:gd name="T48" fmla="*/ 1 w 611"/>
                <a:gd name="T49" fmla="*/ 0 h 805"/>
                <a:gd name="T50" fmla="*/ 1 w 611"/>
                <a:gd name="T51" fmla="*/ 0 h 805"/>
                <a:gd name="T52" fmla="*/ 1 w 611"/>
                <a:gd name="T53" fmla="*/ 0 h 805"/>
                <a:gd name="T54" fmla="*/ 1 w 611"/>
                <a:gd name="T55" fmla="*/ 0 h 805"/>
                <a:gd name="T56" fmla="*/ 1 w 611"/>
                <a:gd name="T57" fmla="*/ 0 h 805"/>
                <a:gd name="T58" fmla="*/ 1 w 611"/>
                <a:gd name="T59" fmla="*/ 0 h 805"/>
                <a:gd name="T60" fmla="*/ 1 w 611"/>
                <a:gd name="T61" fmla="*/ 0 h 805"/>
                <a:gd name="T62" fmla="*/ 1 w 611"/>
                <a:gd name="T63" fmla="*/ 0 h 805"/>
                <a:gd name="T64" fmla="*/ 1 w 611"/>
                <a:gd name="T65" fmla="*/ 0 h 805"/>
                <a:gd name="T66" fmla="*/ 1 w 611"/>
                <a:gd name="T67" fmla="*/ 0 h 805"/>
                <a:gd name="T68" fmla="*/ 1 w 611"/>
                <a:gd name="T69" fmla="*/ 0 h 805"/>
                <a:gd name="T70" fmla="*/ 1 w 611"/>
                <a:gd name="T71" fmla="*/ 0 h 805"/>
                <a:gd name="T72" fmla="*/ 1 w 611"/>
                <a:gd name="T73" fmla="*/ 0 h 805"/>
                <a:gd name="T74" fmla="*/ 1 w 611"/>
                <a:gd name="T75" fmla="*/ 0 h 805"/>
                <a:gd name="T76" fmla="*/ 1 w 611"/>
                <a:gd name="T77" fmla="*/ 0 h 805"/>
                <a:gd name="T78" fmla="*/ 1 w 611"/>
                <a:gd name="T79" fmla="*/ 0 h 805"/>
                <a:gd name="T80" fmla="*/ 1 w 611"/>
                <a:gd name="T81" fmla="*/ 0 h 80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11"/>
                <a:gd name="T124" fmla="*/ 0 h 805"/>
                <a:gd name="T125" fmla="*/ 611 w 611"/>
                <a:gd name="T126" fmla="*/ 805 h 80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11" name="Freeform 413"/>
            <p:cNvSpPr>
              <a:spLocks/>
            </p:cNvSpPr>
            <p:nvPr/>
          </p:nvSpPr>
          <p:spPr bwMode="auto">
            <a:xfrm>
              <a:off x="1865" y="2345"/>
              <a:ext cx="336" cy="370"/>
            </a:xfrm>
            <a:custGeom>
              <a:avLst/>
              <a:gdLst>
                <a:gd name="T0" fmla="*/ 1 w 611"/>
                <a:gd name="T1" fmla="*/ 0 h 805"/>
                <a:gd name="T2" fmla="*/ 1 w 611"/>
                <a:gd name="T3" fmla="*/ 0 h 805"/>
                <a:gd name="T4" fmla="*/ 1 w 611"/>
                <a:gd name="T5" fmla="*/ 0 h 805"/>
                <a:gd name="T6" fmla="*/ 1 w 611"/>
                <a:gd name="T7" fmla="*/ 0 h 805"/>
                <a:gd name="T8" fmla="*/ 1 w 611"/>
                <a:gd name="T9" fmla="*/ 0 h 805"/>
                <a:gd name="T10" fmla="*/ 1 w 611"/>
                <a:gd name="T11" fmla="*/ 0 h 805"/>
                <a:gd name="T12" fmla="*/ 1 w 611"/>
                <a:gd name="T13" fmla="*/ 0 h 805"/>
                <a:gd name="T14" fmla="*/ 1 w 611"/>
                <a:gd name="T15" fmla="*/ 0 h 805"/>
                <a:gd name="T16" fmla="*/ 1 w 611"/>
                <a:gd name="T17" fmla="*/ 0 h 805"/>
                <a:gd name="T18" fmla="*/ 1 w 611"/>
                <a:gd name="T19" fmla="*/ 0 h 805"/>
                <a:gd name="T20" fmla="*/ 1 w 611"/>
                <a:gd name="T21" fmla="*/ 0 h 805"/>
                <a:gd name="T22" fmla="*/ 1 w 611"/>
                <a:gd name="T23" fmla="*/ 0 h 805"/>
                <a:gd name="T24" fmla="*/ 1 w 611"/>
                <a:gd name="T25" fmla="*/ 0 h 805"/>
                <a:gd name="T26" fmla="*/ 1 w 611"/>
                <a:gd name="T27" fmla="*/ 0 h 805"/>
                <a:gd name="T28" fmla="*/ 1 w 611"/>
                <a:gd name="T29" fmla="*/ 0 h 805"/>
                <a:gd name="T30" fmla="*/ 1 w 611"/>
                <a:gd name="T31" fmla="*/ 0 h 805"/>
                <a:gd name="T32" fmla="*/ 1 w 611"/>
                <a:gd name="T33" fmla="*/ 0 h 805"/>
                <a:gd name="T34" fmla="*/ 1 w 611"/>
                <a:gd name="T35" fmla="*/ 0 h 805"/>
                <a:gd name="T36" fmla="*/ 1 w 611"/>
                <a:gd name="T37" fmla="*/ 0 h 805"/>
                <a:gd name="T38" fmla="*/ 1 w 611"/>
                <a:gd name="T39" fmla="*/ 0 h 805"/>
                <a:gd name="T40" fmla="*/ 1 w 611"/>
                <a:gd name="T41" fmla="*/ 0 h 805"/>
                <a:gd name="T42" fmla="*/ 1 w 611"/>
                <a:gd name="T43" fmla="*/ 0 h 805"/>
                <a:gd name="T44" fmla="*/ 1 w 611"/>
                <a:gd name="T45" fmla="*/ 0 h 805"/>
                <a:gd name="T46" fmla="*/ 1 w 611"/>
                <a:gd name="T47" fmla="*/ 0 h 805"/>
                <a:gd name="T48" fmla="*/ 1 w 611"/>
                <a:gd name="T49" fmla="*/ 0 h 805"/>
                <a:gd name="T50" fmla="*/ 1 w 611"/>
                <a:gd name="T51" fmla="*/ 0 h 805"/>
                <a:gd name="T52" fmla="*/ 1 w 611"/>
                <a:gd name="T53" fmla="*/ 0 h 805"/>
                <a:gd name="T54" fmla="*/ 1 w 611"/>
                <a:gd name="T55" fmla="*/ 0 h 805"/>
                <a:gd name="T56" fmla="*/ 1 w 611"/>
                <a:gd name="T57" fmla="*/ 0 h 805"/>
                <a:gd name="T58" fmla="*/ 1 w 611"/>
                <a:gd name="T59" fmla="*/ 0 h 805"/>
                <a:gd name="T60" fmla="*/ 1 w 611"/>
                <a:gd name="T61" fmla="*/ 0 h 805"/>
                <a:gd name="T62" fmla="*/ 1 w 611"/>
                <a:gd name="T63" fmla="*/ 0 h 805"/>
                <a:gd name="T64" fmla="*/ 1 w 611"/>
                <a:gd name="T65" fmla="*/ 0 h 805"/>
                <a:gd name="T66" fmla="*/ 1 w 611"/>
                <a:gd name="T67" fmla="*/ 0 h 805"/>
                <a:gd name="T68" fmla="*/ 1 w 611"/>
                <a:gd name="T69" fmla="*/ 0 h 805"/>
                <a:gd name="T70" fmla="*/ 1 w 611"/>
                <a:gd name="T71" fmla="*/ 0 h 805"/>
                <a:gd name="T72" fmla="*/ 1 w 611"/>
                <a:gd name="T73" fmla="*/ 0 h 805"/>
                <a:gd name="T74" fmla="*/ 1 w 611"/>
                <a:gd name="T75" fmla="*/ 0 h 805"/>
                <a:gd name="T76" fmla="*/ 1 w 611"/>
                <a:gd name="T77" fmla="*/ 0 h 805"/>
                <a:gd name="T78" fmla="*/ 1 w 611"/>
                <a:gd name="T79" fmla="*/ 0 h 805"/>
                <a:gd name="T80" fmla="*/ 1 w 611"/>
                <a:gd name="T81" fmla="*/ 0 h 80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11"/>
                <a:gd name="T124" fmla="*/ 0 h 805"/>
                <a:gd name="T125" fmla="*/ 611 w 611"/>
                <a:gd name="T126" fmla="*/ 805 h 80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12" name="Freeform 414"/>
            <p:cNvSpPr>
              <a:spLocks/>
            </p:cNvSpPr>
            <p:nvPr/>
          </p:nvSpPr>
          <p:spPr bwMode="auto">
            <a:xfrm>
              <a:off x="2086" y="2353"/>
              <a:ext cx="299" cy="342"/>
            </a:xfrm>
            <a:custGeom>
              <a:avLst/>
              <a:gdLst>
                <a:gd name="T0" fmla="*/ 1 w 548"/>
                <a:gd name="T1" fmla="*/ 0 h 740"/>
                <a:gd name="T2" fmla="*/ 1 w 548"/>
                <a:gd name="T3" fmla="*/ 0 h 740"/>
                <a:gd name="T4" fmla="*/ 1 w 548"/>
                <a:gd name="T5" fmla="*/ 0 h 740"/>
                <a:gd name="T6" fmla="*/ 1 w 548"/>
                <a:gd name="T7" fmla="*/ 0 h 740"/>
                <a:gd name="T8" fmla="*/ 1 w 548"/>
                <a:gd name="T9" fmla="*/ 0 h 740"/>
                <a:gd name="T10" fmla="*/ 1 w 548"/>
                <a:gd name="T11" fmla="*/ 0 h 740"/>
                <a:gd name="T12" fmla="*/ 1 w 548"/>
                <a:gd name="T13" fmla="*/ 0 h 740"/>
                <a:gd name="T14" fmla="*/ 1 w 548"/>
                <a:gd name="T15" fmla="*/ 0 h 740"/>
                <a:gd name="T16" fmla="*/ 1 w 548"/>
                <a:gd name="T17" fmla="*/ 0 h 740"/>
                <a:gd name="T18" fmla="*/ 0 w 548"/>
                <a:gd name="T19" fmla="*/ 0 h 740"/>
                <a:gd name="T20" fmla="*/ 1 w 548"/>
                <a:gd name="T21" fmla="*/ 0 h 740"/>
                <a:gd name="T22" fmla="*/ 1 w 548"/>
                <a:gd name="T23" fmla="*/ 0 h 740"/>
                <a:gd name="T24" fmla="*/ 1 w 548"/>
                <a:gd name="T25" fmla="*/ 0 h 740"/>
                <a:gd name="T26" fmla="*/ 1 w 548"/>
                <a:gd name="T27" fmla="*/ 0 h 740"/>
                <a:gd name="T28" fmla="*/ 1 w 548"/>
                <a:gd name="T29" fmla="*/ 0 h 740"/>
                <a:gd name="T30" fmla="*/ 1 w 548"/>
                <a:gd name="T31" fmla="*/ 0 h 740"/>
                <a:gd name="T32" fmla="*/ 1 w 548"/>
                <a:gd name="T33" fmla="*/ 0 h 740"/>
                <a:gd name="T34" fmla="*/ 1 w 548"/>
                <a:gd name="T35" fmla="*/ 0 h 740"/>
                <a:gd name="T36" fmla="*/ 1 w 548"/>
                <a:gd name="T37" fmla="*/ 0 h 740"/>
                <a:gd name="T38" fmla="*/ 1 w 548"/>
                <a:gd name="T39" fmla="*/ 0 h 740"/>
                <a:gd name="T40" fmla="*/ 1 w 548"/>
                <a:gd name="T41" fmla="*/ 0 h 740"/>
                <a:gd name="T42" fmla="*/ 1 w 548"/>
                <a:gd name="T43" fmla="*/ 0 h 740"/>
                <a:gd name="T44" fmla="*/ 1 w 548"/>
                <a:gd name="T45" fmla="*/ 0 h 740"/>
                <a:gd name="T46" fmla="*/ 1 w 548"/>
                <a:gd name="T47" fmla="*/ 0 h 740"/>
                <a:gd name="T48" fmla="*/ 1 w 548"/>
                <a:gd name="T49" fmla="*/ 0 h 740"/>
                <a:gd name="T50" fmla="*/ 1 w 548"/>
                <a:gd name="T51" fmla="*/ 0 h 740"/>
                <a:gd name="T52" fmla="*/ 1 w 548"/>
                <a:gd name="T53" fmla="*/ 0 h 740"/>
                <a:gd name="T54" fmla="*/ 1 w 548"/>
                <a:gd name="T55" fmla="*/ 0 h 740"/>
                <a:gd name="T56" fmla="*/ 1 w 548"/>
                <a:gd name="T57" fmla="*/ 0 h 740"/>
                <a:gd name="T58" fmla="*/ 1 w 548"/>
                <a:gd name="T59" fmla="*/ 0 h 740"/>
                <a:gd name="T60" fmla="*/ 1 w 548"/>
                <a:gd name="T61" fmla="*/ 0 h 740"/>
                <a:gd name="T62" fmla="*/ 1 w 548"/>
                <a:gd name="T63" fmla="*/ 0 h 740"/>
                <a:gd name="T64" fmla="*/ 1 w 548"/>
                <a:gd name="T65" fmla="*/ 0 h 7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8"/>
                <a:gd name="T100" fmla="*/ 0 h 740"/>
                <a:gd name="T101" fmla="*/ 548 w 548"/>
                <a:gd name="T102" fmla="*/ 740 h 7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13" name="Freeform 415"/>
            <p:cNvSpPr>
              <a:spLocks/>
            </p:cNvSpPr>
            <p:nvPr/>
          </p:nvSpPr>
          <p:spPr bwMode="auto">
            <a:xfrm>
              <a:off x="2086" y="2353"/>
              <a:ext cx="299" cy="342"/>
            </a:xfrm>
            <a:custGeom>
              <a:avLst/>
              <a:gdLst>
                <a:gd name="T0" fmla="*/ 1 w 548"/>
                <a:gd name="T1" fmla="*/ 0 h 740"/>
                <a:gd name="T2" fmla="*/ 1 w 548"/>
                <a:gd name="T3" fmla="*/ 0 h 740"/>
                <a:gd name="T4" fmla="*/ 1 w 548"/>
                <a:gd name="T5" fmla="*/ 0 h 740"/>
                <a:gd name="T6" fmla="*/ 1 w 548"/>
                <a:gd name="T7" fmla="*/ 0 h 740"/>
                <a:gd name="T8" fmla="*/ 1 w 548"/>
                <a:gd name="T9" fmla="*/ 0 h 740"/>
                <a:gd name="T10" fmla="*/ 1 w 548"/>
                <a:gd name="T11" fmla="*/ 0 h 740"/>
                <a:gd name="T12" fmla="*/ 1 w 548"/>
                <a:gd name="T13" fmla="*/ 0 h 740"/>
                <a:gd name="T14" fmla="*/ 1 w 548"/>
                <a:gd name="T15" fmla="*/ 0 h 740"/>
                <a:gd name="T16" fmla="*/ 1 w 548"/>
                <a:gd name="T17" fmla="*/ 0 h 740"/>
                <a:gd name="T18" fmla="*/ 0 w 548"/>
                <a:gd name="T19" fmla="*/ 0 h 740"/>
                <a:gd name="T20" fmla="*/ 1 w 548"/>
                <a:gd name="T21" fmla="*/ 0 h 740"/>
                <a:gd name="T22" fmla="*/ 1 w 548"/>
                <a:gd name="T23" fmla="*/ 0 h 740"/>
                <a:gd name="T24" fmla="*/ 1 w 548"/>
                <a:gd name="T25" fmla="*/ 0 h 740"/>
                <a:gd name="T26" fmla="*/ 1 w 548"/>
                <a:gd name="T27" fmla="*/ 0 h 740"/>
                <a:gd name="T28" fmla="*/ 1 w 548"/>
                <a:gd name="T29" fmla="*/ 0 h 740"/>
                <a:gd name="T30" fmla="*/ 1 w 548"/>
                <a:gd name="T31" fmla="*/ 0 h 740"/>
                <a:gd name="T32" fmla="*/ 1 w 548"/>
                <a:gd name="T33" fmla="*/ 0 h 740"/>
                <a:gd name="T34" fmla="*/ 1 w 548"/>
                <a:gd name="T35" fmla="*/ 0 h 740"/>
                <a:gd name="T36" fmla="*/ 1 w 548"/>
                <a:gd name="T37" fmla="*/ 0 h 740"/>
                <a:gd name="T38" fmla="*/ 1 w 548"/>
                <a:gd name="T39" fmla="*/ 0 h 740"/>
                <a:gd name="T40" fmla="*/ 1 w 548"/>
                <a:gd name="T41" fmla="*/ 0 h 740"/>
                <a:gd name="T42" fmla="*/ 1 w 548"/>
                <a:gd name="T43" fmla="*/ 0 h 740"/>
                <a:gd name="T44" fmla="*/ 1 w 548"/>
                <a:gd name="T45" fmla="*/ 0 h 740"/>
                <a:gd name="T46" fmla="*/ 1 w 548"/>
                <a:gd name="T47" fmla="*/ 0 h 740"/>
                <a:gd name="T48" fmla="*/ 1 w 548"/>
                <a:gd name="T49" fmla="*/ 0 h 740"/>
                <a:gd name="T50" fmla="*/ 1 w 548"/>
                <a:gd name="T51" fmla="*/ 0 h 740"/>
                <a:gd name="T52" fmla="*/ 1 w 548"/>
                <a:gd name="T53" fmla="*/ 0 h 740"/>
                <a:gd name="T54" fmla="*/ 1 w 548"/>
                <a:gd name="T55" fmla="*/ 0 h 740"/>
                <a:gd name="T56" fmla="*/ 1 w 548"/>
                <a:gd name="T57" fmla="*/ 0 h 740"/>
                <a:gd name="T58" fmla="*/ 1 w 548"/>
                <a:gd name="T59" fmla="*/ 0 h 740"/>
                <a:gd name="T60" fmla="*/ 1 w 548"/>
                <a:gd name="T61" fmla="*/ 0 h 740"/>
                <a:gd name="T62" fmla="*/ 1 w 548"/>
                <a:gd name="T63" fmla="*/ 0 h 740"/>
                <a:gd name="T64" fmla="*/ 1 w 548"/>
                <a:gd name="T65" fmla="*/ 0 h 7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8"/>
                <a:gd name="T100" fmla="*/ 0 h 740"/>
                <a:gd name="T101" fmla="*/ 548 w 548"/>
                <a:gd name="T102" fmla="*/ 740 h 7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14" name="Freeform 416"/>
            <p:cNvSpPr>
              <a:spLocks/>
            </p:cNvSpPr>
            <p:nvPr/>
          </p:nvSpPr>
          <p:spPr bwMode="auto">
            <a:xfrm>
              <a:off x="2260" y="2595"/>
              <a:ext cx="180" cy="168"/>
            </a:xfrm>
            <a:custGeom>
              <a:avLst/>
              <a:gdLst>
                <a:gd name="T0" fmla="*/ 1 w 326"/>
                <a:gd name="T1" fmla="*/ 0 h 363"/>
                <a:gd name="T2" fmla="*/ 1 w 326"/>
                <a:gd name="T3" fmla="*/ 0 h 363"/>
                <a:gd name="T4" fmla="*/ 0 w 326"/>
                <a:gd name="T5" fmla="*/ 0 h 363"/>
                <a:gd name="T6" fmla="*/ 1 w 326"/>
                <a:gd name="T7" fmla="*/ 0 h 363"/>
                <a:gd name="T8" fmla="*/ 1 w 326"/>
                <a:gd name="T9" fmla="*/ 0 h 363"/>
                <a:gd name="T10" fmla="*/ 1 w 326"/>
                <a:gd name="T11" fmla="*/ 0 h 363"/>
                <a:gd name="T12" fmla="*/ 1 w 326"/>
                <a:gd name="T13" fmla="*/ 0 h 363"/>
                <a:gd name="T14" fmla="*/ 1 w 326"/>
                <a:gd name="T15" fmla="*/ 0 h 363"/>
                <a:gd name="T16" fmla="*/ 1 w 326"/>
                <a:gd name="T17" fmla="*/ 0 h 363"/>
                <a:gd name="T18" fmla="*/ 1 w 326"/>
                <a:gd name="T19" fmla="*/ 0 h 363"/>
                <a:gd name="T20" fmla="*/ 1 w 326"/>
                <a:gd name="T21" fmla="*/ 0 h 363"/>
                <a:gd name="T22" fmla="*/ 1 w 326"/>
                <a:gd name="T23" fmla="*/ 0 h 363"/>
                <a:gd name="T24" fmla="*/ 1 w 326"/>
                <a:gd name="T25" fmla="*/ 0 h 363"/>
                <a:gd name="T26" fmla="*/ 1 w 326"/>
                <a:gd name="T27" fmla="*/ 0 h 363"/>
                <a:gd name="T28" fmla="*/ 1 w 326"/>
                <a:gd name="T29" fmla="*/ 0 h 363"/>
                <a:gd name="T30" fmla="*/ 1 w 326"/>
                <a:gd name="T31" fmla="*/ 0 h 363"/>
                <a:gd name="T32" fmla="*/ 1 w 326"/>
                <a:gd name="T33" fmla="*/ 0 h 363"/>
                <a:gd name="T34" fmla="*/ 1 w 326"/>
                <a:gd name="T35" fmla="*/ 0 h 363"/>
                <a:gd name="T36" fmla="*/ 1 w 326"/>
                <a:gd name="T37" fmla="*/ 0 h 363"/>
                <a:gd name="T38" fmla="*/ 1 w 326"/>
                <a:gd name="T39" fmla="*/ 0 h 363"/>
                <a:gd name="T40" fmla="*/ 1 w 326"/>
                <a:gd name="T41" fmla="*/ 0 h 363"/>
                <a:gd name="T42" fmla="*/ 1 w 326"/>
                <a:gd name="T43" fmla="*/ 0 h 363"/>
                <a:gd name="T44" fmla="*/ 1 w 326"/>
                <a:gd name="T45" fmla="*/ 0 h 363"/>
                <a:gd name="T46" fmla="*/ 1 w 326"/>
                <a:gd name="T47" fmla="*/ 0 h 363"/>
                <a:gd name="T48" fmla="*/ 1 w 326"/>
                <a:gd name="T49" fmla="*/ 0 h 363"/>
                <a:gd name="T50" fmla="*/ 1 w 326"/>
                <a:gd name="T51" fmla="*/ 0 h 363"/>
                <a:gd name="T52" fmla="*/ 1 w 326"/>
                <a:gd name="T53" fmla="*/ 0 h 363"/>
                <a:gd name="T54" fmla="*/ 1 w 326"/>
                <a:gd name="T55" fmla="*/ 0 h 363"/>
                <a:gd name="T56" fmla="*/ 1 w 326"/>
                <a:gd name="T57" fmla="*/ 0 h 363"/>
                <a:gd name="T58" fmla="*/ 1 w 326"/>
                <a:gd name="T59" fmla="*/ 0 h 363"/>
                <a:gd name="T60" fmla="*/ 1 w 326"/>
                <a:gd name="T61" fmla="*/ 0 h 363"/>
                <a:gd name="T62" fmla="*/ 1 w 326"/>
                <a:gd name="T63" fmla="*/ 0 h 363"/>
                <a:gd name="T64" fmla="*/ 1 w 326"/>
                <a:gd name="T65" fmla="*/ 0 h 363"/>
                <a:gd name="T66" fmla="*/ 1 w 326"/>
                <a:gd name="T67" fmla="*/ 0 h 363"/>
                <a:gd name="T68" fmla="*/ 1 w 326"/>
                <a:gd name="T69" fmla="*/ 0 h 363"/>
                <a:gd name="T70" fmla="*/ 1 w 326"/>
                <a:gd name="T71" fmla="*/ 0 h 363"/>
                <a:gd name="T72" fmla="*/ 1 w 326"/>
                <a:gd name="T73" fmla="*/ 0 h 363"/>
                <a:gd name="T74" fmla="*/ 1 w 326"/>
                <a:gd name="T75" fmla="*/ 0 h 363"/>
                <a:gd name="T76" fmla="*/ 1 w 326"/>
                <a:gd name="T77" fmla="*/ 0 h 363"/>
                <a:gd name="T78" fmla="*/ 1 w 326"/>
                <a:gd name="T79" fmla="*/ 0 h 363"/>
                <a:gd name="T80" fmla="*/ 1 w 326"/>
                <a:gd name="T81" fmla="*/ 0 h 363"/>
                <a:gd name="T82" fmla="*/ 1 w 326"/>
                <a:gd name="T83" fmla="*/ 0 h 36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26"/>
                <a:gd name="T127" fmla="*/ 0 h 363"/>
                <a:gd name="T128" fmla="*/ 326 w 326"/>
                <a:gd name="T129" fmla="*/ 363 h 36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15" name="Freeform 417"/>
            <p:cNvSpPr>
              <a:spLocks/>
            </p:cNvSpPr>
            <p:nvPr/>
          </p:nvSpPr>
          <p:spPr bwMode="auto">
            <a:xfrm>
              <a:off x="2260" y="2595"/>
              <a:ext cx="180" cy="168"/>
            </a:xfrm>
            <a:custGeom>
              <a:avLst/>
              <a:gdLst>
                <a:gd name="T0" fmla="*/ 1 w 326"/>
                <a:gd name="T1" fmla="*/ 0 h 363"/>
                <a:gd name="T2" fmla="*/ 1 w 326"/>
                <a:gd name="T3" fmla="*/ 0 h 363"/>
                <a:gd name="T4" fmla="*/ 0 w 326"/>
                <a:gd name="T5" fmla="*/ 0 h 363"/>
                <a:gd name="T6" fmla="*/ 1 w 326"/>
                <a:gd name="T7" fmla="*/ 0 h 363"/>
                <a:gd name="T8" fmla="*/ 1 w 326"/>
                <a:gd name="T9" fmla="*/ 0 h 363"/>
                <a:gd name="T10" fmla="*/ 1 w 326"/>
                <a:gd name="T11" fmla="*/ 0 h 363"/>
                <a:gd name="T12" fmla="*/ 1 w 326"/>
                <a:gd name="T13" fmla="*/ 0 h 363"/>
                <a:gd name="T14" fmla="*/ 1 w 326"/>
                <a:gd name="T15" fmla="*/ 0 h 363"/>
                <a:gd name="T16" fmla="*/ 1 w 326"/>
                <a:gd name="T17" fmla="*/ 0 h 363"/>
                <a:gd name="T18" fmla="*/ 1 w 326"/>
                <a:gd name="T19" fmla="*/ 0 h 363"/>
                <a:gd name="T20" fmla="*/ 1 w 326"/>
                <a:gd name="T21" fmla="*/ 0 h 363"/>
                <a:gd name="T22" fmla="*/ 1 w 326"/>
                <a:gd name="T23" fmla="*/ 0 h 363"/>
                <a:gd name="T24" fmla="*/ 1 w 326"/>
                <a:gd name="T25" fmla="*/ 0 h 363"/>
                <a:gd name="T26" fmla="*/ 1 w 326"/>
                <a:gd name="T27" fmla="*/ 0 h 363"/>
                <a:gd name="T28" fmla="*/ 1 w 326"/>
                <a:gd name="T29" fmla="*/ 0 h 363"/>
                <a:gd name="T30" fmla="*/ 1 w 326"/>
                <a:gd name="T31" fmla="*/ 0 h 363"/>
                <a:gd name="T32" fmla="*/ 1 w 326"/>
                <a:gd name="T33" fmla="*/ 0 h 363"/>
                <a:gd name="T34" fmla="*/ 1 w 326"/>
                <a:gd name="T35" fmla="*/ 0 h 363"/>
                <a:gd name="T36" fmla="*/ 1 w 326"/>
                <a:gd name="T37" fmla="*/ 0 h 363"/>
                <a:gd name="T38" fmla="*/ 1 w 326"/>
                <a:gd name="T39" fmla="*/ 0 h 363"/>
                <a:gd name="T40" fmla="*/ 1 w 326"/>
                <a:gd name="T41" fmla="*/ 0 h 363"/>
                <a:gd name="T42" fmla="*/ 1 w 326"/>
                <a:gd name="T43" fmla="*/ 0 h 363"/>
                <a:gd name="T44" fmla="*/ 1 w 326"/>
                <a:gd name="T45" fmla="*/ 0 h 363"/>
                <a:gd name="T46" fmla="*/ 1 w 326"/>
                <a:gd name="T47" fmla="*/ 0 h 363"/>
                <a:gd name="T48" fmla="*/ 1 w 326"/>
                <a:gd name="T49" fmla="*/ 0 h 363"/>
                <a:gd name="T50" fmla="*/ 1 w 326"/>
                <a:gd name="T51" fmla="*/ 0 h 363"/>
                <a:gd name="T52" fmla="*/ 1 w 326"/>
                <a:gd name="T53" fmla="*/ 0 h 363"/>
                <a:gd name="T54" fmla="*/ 1 w 326"/>
                <a:gd name="T55" fmla="*/ 0 h 363"/>
                <a:gd name="T56" fmla="*/ 1 w 326"/>
                <a:gd name="T57" fmla="*/ 0 h 363"/>
                <a:gd name="T58" fmla="*/ 1 w 326"/>
                <a:gd name="T59" fmla="*/ 0 h 363"/>
                <a:gd name="T60" fmla="*/ 1 w 326"/>
                <a:gd name="T61" fmla="*/ 0 h 363"/>
                <a:gd name="T62" fmla="*/ 1 w 326"/>
                <a:gd name="T63" fmla="*/ 0 h 363"/>
                <a:gd name="T64" fmla="*/ 1 w 326"/>
                <a:gd name="T65" fmla="*/ 0 h 363"/>
                <a:gd name="T66" fmla="*/ 1 w 326"/>
                <a:gd name="T67" fmla="*/ 0 h 363"/>
                <a:gd name="T68" fmla="*/ 1 w 326"/>
                <a:gd name="T69" fmla="*/ 0 h 363"/>
                <a:gd name="T70" fmla="*/ 1 w 326"/>
                <a:gd name="T71" fmla="*/ 0 h 363"/>
                <a:gd name="T72" fmla="*/ 1 w 326"/>
                <a:gd name="T73" fmla="*/ 0 h 363"/>
                <a:gd name="T74" fmla="*/ 1 w 326"/>
                <a:gd name="T75" fmla="*/ 0 h 363"/>
                <a:gd name="T76" fmla="*/ 1 w 326"/>
                <a:gd name="T77" fmla="*/ 0 h 363"/>
                <a:gd name="T78" fmla="*/ 1 w 326"/>
                <a:gd name="T79" fmla="*/ 0 h 363"/>
                <a:gd name="T80" fmla="*/ 1 w 326"/>
                <a:gd name="T81" fmla="*/ 0 h 363"/>
                <a:gd name="T82" fmla="*/ 1 w 326"/>
                <a:gd name="T83" fmla="*/ 0 h 36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26"/>
                <a:gd name="T127" fmla="*/ 0 h 363"/>
                <a:gd name="T128" fmla="*/ 326 w 326"/>
                <a:gd name="T129" fmla="*/ 363 h 36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16" name="Freeform 418"/>
            <p:cNvSpPr>
              <a:spLocks/>
            </p:cNvSpPr>
            <p:nvPr/>
          </p:nvSpPr>
          <p:spPr bwMode="auto">
            <a:xfrm>
              <a:off x="1723" y="2155"/>
              <a:ext cx="228" cy="323"/>
            </a:xfrm>
            <a:custGeom>
              <a:avLst/>
              <a:gdLst>
                <a:gd name="T0" fmla="*/ 1 w 415"/>
                <a:gd name="T1" fmla="*/ 0 h 700"/>
                <a:gd name="T2" fmla="*/ 1 w 415"/>
                <a:gd name="T3" fmla="*/ 0 h 700"/>
                <a:gd name="T4" fmla="*/ 1 w 415"/>
                <a:gd name="T5" fmla="*/ 0 h 700"/>
                <a:gd name="T6" fmla="*/ 1 w 415"/>
                <a:gd name="T7" fmla="*/ 0 h 700"/>
                <a:gd name="T8" fmla="*/ 1 w 415"/>
                <a:gd name="T9" fmla="*/ 0 h 700"/>
                <a:gd name="T10" fmla="*/ 1 w 415"/>
                <a:gd name="T11" fmla="*/ 0 h 700"/>
                <a:gd name="T12" fmla="*/ 1 w 415"/>
                <a:gd name="T13" fmla="*/ 0 h 700"/>
                <a:gd name="T14" fmla="*/ 1 w 415"/>
                <a:gd name="T15" fmla="*/ 0 h 700"/>
                <a:gd name="T16" fmla="*/ 1 w 415"/>
                <a:gd name="T17" fmla="*/ 0 h 700"/>
                <a:gd name="T18" fmla="*/ 1 w 415"/>
                <a:gd name="T19" fmla="*/ 0 h 700"/>
                <a:gd name="T20" fmla="*/ 1 w 415"/>
                <a:gd name="T21" fmla="*/ 0 h 700"/>
                <a:gd name="T22" fmla="*/ 1 w 415"/>
                <a:gd name="T23" fmla="*/ 0 h 700"/>
                <a:gd name="T24" fmla="*/ 1 w 415"/>
                <a:gd name="T25" fmla="*/ 0 h 700"/>
                <a:gd name="T26" fmla="*/ 1 w 415"/>
                <a:gd name="T27" fmla="*/ 0 h 700"/>
                <a:gd name="T28" fmla="*/ 1 w 415"/>
                <a:gd name="T29" fmla="*/ 0 h 700"/>
                <a:gd name="T30" fmla="*/ 1 w 415"/>
                <a:gd name="T31" fmla="*/ 0 h 700"/>
                <a:gd name="T32" fmla="*/ 1 w 415"/>
                <a:gd name="T33" fmla="*/ 0 h 700"/>
                <a:gd name="T34" fmla="*/ 1 w 415"/>
                <a:gd name="T35" fmla="*/ 0 h 700"/>
                <a:gd name="T36" fmla="*/ 1 w 415"/>
                <a:gd name="T37" fmla="*/ 0 h 700"/>
                <a:gd name="T38" fmla="*/ 1 w 415"/>
                <a:gd name="T39" fmla="*/ 0 h 700"/>
                <a:gd name="T40" fmla="*/ 1 w 415"/>
                <a:gd name="T41" fmla="*/ 0 h 700"/>
                <a:gd name="T42" fmla="*/ 1 w 415"/>
                <a:gd name="T43" fmla="*/ 0 h 700"/>
                <a:gd name="T44" fmla="*/ 1 w 415"/>
                <a:gd name="T45" fmla="*/ 0 h 700"/>
                <a:gd name="T46" fmla="*/ 1 w 415"/>
                <a:gd name="T47" fmla="*/ 0 h 700"/>
                <a:gd name="T48" fmla="*/ 1 w 415"/>
                <a:gd name="T49" fmla="*/ 0 h 700"/>
                <a:gd name="T50" fmla="*/ 1 w 415"/>
                <a:gd name="T51" fmla="*/ 0 h 700"/>
                <a:gd name="T52" fmla="*/ 1 w 415"/>
                <a:gd name="T53" fmla="*/ 0 h 700"/>
                <a:gd name="T54" fmla="*/ 1 w 415"/>
                <a:gd name="T55" fmla="*/ 0 h 700"/>
                <a:gd name="T56" fmla="*/ 1 w 415"/>
                <a:gd name="T57" fmla="*/ 0 h 700"/>
                <a:gd name="T58" fmla="*/ 1 w 415"/>
                <a:gd name="T59" fmla="*/ 0 h 700"/>
                <a:gd name="T60" fmla="*/ 1 w 415"/>
                <a:gd name="T61" fmla="*/ 0 h 700"/>
                <a:gd name="T62" fmla="*/ 1 w 415"/>
                <a:gd name="T63" fmla="*/ 0 h 700"/>
                <a:gd name="T64" fmla="*/ 1 w 415"/>
                <a:gd name="T65" fmla="*/ 0 h 700"/>
                <a:gd name="T66" fmla="*/ 1 w 415"/>
                <a:gd name="T67" fmla="*/ 0 h 700"/>
                <a:gd name="T68" fmla="*/ 1 w 415"/>
                <a:gd name="T69" fmla="*/ 0 h 700"/>
                <a:gd name="T70" fmla="*/ 1 w 415"/>
                <a:gd name="T71" fmla="*/ 0 h 700"/>
                <a:gd name="T72" fmla="*/ 1 w 415"/>
                <a:gd name="T73" fmla="*/ 0 h 700"/>
                <a:gd name="T74" fmla="*/ 0 w 415"/>
                <a:gd name="T75" fmla="*/ 0 h 700"/>
                <a:gd name="T76" fmla="*/ 1 w 415"/>
                <a:gd name="T77" fmla="*/ 0 h 700"/>
                <a:gd name="T78" fmla="*/ 1 w 415"/>
                <a:gd name="T79" fmla="*/ 0 h 700"/>
                <a:gd name="T80" fmla="*/ 1 w 415"/>
                <a:gd name="T81" fmla="*/ 0 h 7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5"/>
                <a:gd name="T124" fmla="*/ 0 h 700"/>
                <a:gd name="T125" fmla="*/ 415 w 415"/>
                <a:gd name="T126" fmla="*/ 700 h 7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17" name="Freeform 419"/>
            <p:cNvSpPr>
              <a:spLocks/>
            </p:cNvSpPr>
            <p:nvPr/>
          </p:nvSpPr>
          <p:spPr bwMode="auto">
            <a:xfrm>
              <a:off x="1723" y="2155"/>
              <a:ext cx="228" cy="323"/>
            </a:xfrm>
            <a:custGeom>
              <a:avLst/>
              <a:gdLst>
                <a:gd name="T0" fmla="*/ 1 w 415"/>
                <a:gd name="T1" fmla="*/ 0 h 700"/>
                <a:gd name="T2" fmla="*/ 1 w 415"/>
                <a:gd name="T3" fmla="*/ 0 h 700"/>
                <a:gd name="T4" fmla="*/ 1 w 415"/>
                <a:gd name="T5" fmla="*/ 0 h 700"/>
                <a:gd name="T6" fmla="*/ 1 w 415"/>
                <a:gd name="T7" fmla="*/ 0 h 700"/>
                <a:gd name="T8" fmla="*/ 1 w 415"/>
                <a:gd name="T9" fmla="*/ 0 h 700"/>
                <a:gd name="T10" fmla="*/ 1 w 415"/>
                <a:gd name="T11" fmla="*/ 0 h 700"/>
                <a:gd name="T12" fmla="*/ 1 w 415"/>
                <a:gd name="T13" fmla="*/ 0 h 700"/>
                <a:gd name="T14" fmla="*/ 1 w 415"/>
                <a:gd name="T15" fmla="*/ 0 h 700"/>
                <a:gd name="T16" fmla="*/ 1 w 415"/>
                <a:gd name="T17" fmla="*/ 0 h 700"/>
                <a:gd name="T18" fmla="*/ 1 w 415"/>
                <a:gd name="T19" fmla="*/ 0 h 700"/>
                <a:gd name="T20" fmla="*/ 1 w 415"/>
                <a:gd name="T21" fmla="*/ 0 h 700"/>
                <a:gd name="T22" fmla="*/ 1 w 415"/>
                <a:gd name="T23" fmla="*/ 0 h 700"/>
                <a:gd name="T24" fmla="*/ 1 w 415"/>
                <a:gd name="T25" fmla="*/ 0 h 700"/>
                <a:gd name="T26" fmla="*/ 1 w 415"/>
                <a:gd name="T27" fmla="*/ 0 h 700"/>
                <a:gd name="T28" fmla="*/ 1 w 415"/>
                <a:gd name="T29" fmla="*/ 0 h 700"/>
                <a:gd name="T30" fmla="*/ 1 w 415"/>
                <a:gd name="T31" fmla="*/ 0 h 700"/>
                <a:gd name="T32" fmla="*/ 1 w 415"/>
                <a:gd name="T33" fmla="*/ 0 h 700"/>
                <a:gd name="T34" fmla="*/ 1 w 415"/>
                <a:gd name="T35" fmla="*/ 0 h 700"/>
                <a:gd name="T36" fmla="*/ 1 w 415"/>
                <a:gd name="T37" fmla="*/ 0 h 700"/>
                <a:gd name="T38" fmla="*/ 1 w 415"/>
                <a:gd name="T39" fmla="*/ 0 h 700"/>
                <a:gd name="T40" fmla="*/ 1 w 415"/>
                <a:gd name="T41" fmla="*/ 0 h 700"/>
                <a:gd name="T42" fmla="*/ 1 w 415"/>
                <a:gd name="T43" fmla="*/ 0 h 700"/>
                <a:gd name="T44" fmla="*/ 1 w 415"/>
                <a:gd name="T45" fmla="*/ 0 h 700"/>
                <a:gd name="T46" fmla="*/ 1 w 415"/>
                <a:gd name="T47" fmla="*/ 0 h 700"/>
                <a:gd name="T48" fmla="*/ 1 w 415"/>
                <a:gd name="T49" fmla="*/ 0 h 700"/>
                <a:gd name="T50" fmla="*/ 1 w 415"/>
                <a:gd name="T51" fmla="*/ 0 h 700"/>
                <a:gd name="T52" fmla="*/ 1 w 415"/>
                <a:gd name="T53" fmla="*/ 0 h 700"/>
                <a:gd name="T54" fmla="*/ 1 w 415"/>
                <a:gd name="T55" fmla="*/ 0 h 700"/>
                <a:gd name="T56" fmla="*/ 1 w 415"/>
                <a:gd name="T57" fmla="*/ 0 h 700"/>
                <a:gd name="T58" fmla="*/ 1 w 415"/>
                <a:gd name="T59" fmla="*/ 0 h 700"/>
                <a:gd name="T60" fmla="*/ 1 w 415"/>
                <a:gd name="T61" fmla="*/ 0 h 700"/>
                <a:gd name="T62" fmla="*/ 1 w 415"/>
                <a:gd name="T63" fmla="*/ 0 h 700"/>
                <a:gd name="T64" fmla="*/ 1 w 415"/>
                <a:gd name="T65" fmla="*/ 0 h 700"/>
                <a:gd name="T66" fmla="*/ 1 w 415"/>
                <a:gd name="T67" fmla="*/ 0 h 700"/>
                <a:gd name="T68" fmla="*/ 1 w 415"/>
                <a:gd name="T69" fmla="*/ 0 h 700"/>
                <a:gd name="T70" fmla="*/ 1 w 415"/>
                <a:gd name="T71" fmla="*/ 0 h 700"/>
                <a:gd name="T72" fmla="*/ 1 w 415"/>
                <a:gd name="T73" fmla="*/ 0 h 700"/>
                <a:gd name="T74" fmla="*/ 0 w 415"/>
                <a:gd name="T75" fmla="*/ 0 h 700"/>
                <a:gd name="T76" fmla="*/ 1 w 415"/>
                <a:gd name="T77" fmla="*/ 0 h 700"/>
                <a:gd name="T78" fmla="*/ 1 w 415"/>
                <a:gd name="T79" fmla="*/ 0 h 700"/>
                <a:gd name="T80" fmla="*/ 1 w 415"/>
                <a:gd name="T81" fmla="*/ 0 h 7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5"/>
                <a:gd name="T124" fmla="*/ 0 h 700"/>
                <a:gd name="T125" fmla="*/ 415 w 415"/>
                <a:gd name="T126" fmla="*/ 700 h 7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18" name="Freeform 420"/>
            <p:cNvSpPr>
              <a:spLocks/>
            </p:cNvSpPr>
            <p:nvPr/>
          </p:nvSpPr>
          <p:spPr bwMode="auto">
            <a:xfrm>
              <a:off x="1759" y="2442"/>
              <a:ext cx="213" cy="357"/>
            </a:xfrm>
            <a:custGeom>
              <a:avLst/>
              <a:gdLst>
                <a:gd name="T0" fmla="*/ 1 w 384"/>
                <a:gd name="T1" fmla="*/ 0 h 774"/>
                <a:gd name="T2" fmla="*/ 1 w 384"/>
                <a:gd name="T3" fmla="*/ 0 h 774"/>
                <a:gd name="T4" fmla="*/ 1 w 384"/>
                <a:gd name="T5" fmla="*/ 0 h 774"/>
                <a:gd name="T6" fmla="*/ 1 w 384"/>
                <a:gd name="T7" fmla="*/ 0 h 774"/>
                <a:gd name="T8" fmla="*/ 1 w 384"/>
                <a:gd name="T9" fmla="*/ 0 h 774"/>
                <a:gd name="T10" fmla="*/ 1 w 384"/>
                <a:gd name="T11" fmla="*/ 0 h 774"/>
                <a:gd name="T12" fmla="*/ 1 w 384"/>
                <a:gd name="T13" fmla="*/ 0 h 774"/>
                <a:gd name="T14" fmla="*/ 1 w 384"/>
                <a:gd name="T15" fmla="*/ 0 h 774"/>
                <a:gd name="T16" fmla="*/ 1 w 384"/>
                <a:gd name="T17" fmla="*/ 0 h 774"/>
                <a:gd name="T18" fmla="*/ 1 w 384"/>
                <a:gd name="T19" fmla="*/ 0 h 774"/>
                <a:gd name="T20" fmla="*/ 1 w 384"/>
                <a:gd name="T21" fmla="*/ 0 h 774"/>
                <a:gd name="T22" fmla="*/ 1 w 384"/>
                <a:gd name="T23" fmla="*/ 0 h 774"/>
                <a:gd name="T24" fmla="*/ 1 w 384"/>
                <a:gd name="T25" fmla="*/ 0 h 774"/>
                <a:gd name="T26" fmla="*/ 1 w 384"/>
                <a:gd name="T27" fmla="*/ 0 h 774"/>
                <a:gd name="T28" fmla="*/ 1 w 384"/>
                <a:gd name="T29" fmla="*/ 0 h 774"/>
                <a:gd name="T30" fmla="*/ 1 w 384"/>
                <a:gd name="T31" fmla="*/ 0 h 774"/>
                <a:gd name="T32" fmla="*/ 1 w 384"/>
                <a:gd name="T33" fmla="*/ 0 h 774"/>
                <a:gd name="T34" fmla="*/ 1 w 384"/>
                <a:gd name="T35" fmla="*/ 0 h 774"/>
                <a:gd name="T36" fmla="*/ 1 w 384"/>
                <a:gd name="T37" fmla="*/ 0 h 774"/>
                <a:gd name="T38" fmla="*/ 1 w 384"/>
                <a:gd name="T39" fmla="*/ 0 h 774"/>
                <a:gd name="T40" fmla="*/ 1 w 384"/>
                <a:gd name="T41" fmla="*/ 0 h 774"/>
                <a:gd name="T42" fmla="*/ 1 w 384"/>
                <a:gd name="T43" fmla="*/ 0 h 774"/>
                <a:gd name="T44" fmla="*/ 1 w 384"/>
                <a:gd name="T45" fmla="*/ 0 h 774"/>
                <a:gd name="T46" fmla="*/ 1 w 384"/>
                <a:gd name="T47" fmla="*/ 0 h 774"/>
                <a:gd name="T48" fmla="*/ 1 w 384"/>
                <a:gd name="T49" fmla="*/ 0 h 774"/>
                <a:gd name="T50" fmla="*/ 1 w 384"/>
                <a:gd name="T51" fmla="*/ 0 h 774"/>
                <a:gd name="T52" fmla="*/ 1 w 384"/>
                <a:gd name="T53" fmla="*/ 0 h 774"/>
                <a:gd name="T54" fmla="*/ 1 w 384"/>
                <a:gd name="T55" fmla="*/ 0 h 774"/>
                <a:gd name="T56" fmla="*/ 1 w 384"/>
                <a:gd name="T57" fmla="*/ 0 h 774"/>
                <a:gd name="T58" fmla="*/ 1 w 384"/>
                <a:gd name="T59" fmla="*/ 0 h 774"/>
                <a:gd name="T60" fmla="*/ 1 w 384"/>
                <a:gd name="T61" fmla="*/ 0 h 774"/>
                <a:gd name="T62" fmla="*/ 1 w 384"/>
                <a:gd name="T63" fmla="*/ 0 h 774"/>
                <a:gd name="T64" fmla="*/ 1 w 384"/>
                <a:gd name="T65" fmla="*/ 0 h 774"/>
                <a:gd name="T66" fmla="*/ 1 w 384"/>
                <a:gd name="T67" fmla="*/ 0 h 774"/>
                <a:gd name="T68" fmla="*/ 1 w 384"/>
                <a:gd name="T69" fmla="*/ 0 h 774"/>
                <a:gd name="T70" fmla="*/ 1 w 384"/>
                <a:gd name="T71" fmla="*/ 0 h 774"/>
                <a:gd name="T72" fmla="*/ 1 w 384"/>
                <a:gd name="T73" fmla="*/ 0 h 774"/>
                <a:gd name="T74" fmla="*/ 1 w 384"/>
                <a:gd name="T75" fmla="*/ 0 h 774"/>
                <a:gd name="T76" fmla="*/ 1 w 384"/>
                <a:gd name="T77" fmla="*/ 0 h 774"/>
                <a:gd name="T78" fmla="*/ 1 w 384"/>
                <a:gd name="T79" fmla="*/ 0 h 774"/>
                <a:gd name="T80" fmla="*/ 1 w 384"/>
                <a:gd name="T81" fmla="*/ 0 h 774"/>
                <a:gd name="T82" fmla="*/ 1 w 384"/>
                <a:gd name="T83" fmla="*/ 0 h 774"/>
                <a:gd name="T84" fmla="*/ 0 w 384"/>
                <a:gd name="T85" fmla="*/ 0 h 774"/>
                <a:gd name="T86" fmla="*/ 1 w 384"/>
                <a:gd name="T87" fmla="*/ 0 h 7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84"/>
                <a:gd name="T133" fmla="*/ 0 h 774"/>
                <a:gd name="T134" fmla="*/ 384 w 384"/>
                <a:gd name="T135" fmla="*/ 774 h 7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19" name="Freeform 421"/>
            <p:cNvSpPr>
              <a:spLocks/>
            </p:cNvSpPr>
            <p:nvPr/>
          </p:nvSpPr>
          <p:spPr bwMode="auto">
            <a:xfrm>
              <a:off x="1759" y="2442"/>
              <a:ext cx="213" cy="357"/>
            </a:xfrm>
            <a:custGeom>
              <a:avLst/>
              <a:gdLst>
                <a:gd name="T0" fmla="*/ 1 w 384"/>
                <a:gd name="T1" fmla="*/ 0 h 774"/>
                <a:gd name="T2" fmla="*/ 1 w 384"/>
                <a:gd name="T3" fmla="*/ 0 h 774"/>
                <a:gd name="T4" fmla="*/ 1 w 384"/>
                <a:gd name="T5" fmla="*/ 0 h 774"/>
                <a:gd name="T6" fmla="*/ 1 w 384"/>
                <a:gd name="T7" fmla="*/ 0 h 774"/>
                <a:gd name="T8" fmla="*/ 1 w 384"/>
                <a:gd name="T9" fmla="*/ 0 h 774"/>
                <a:gd name="T10" fmla="*/ 1 w 384"/>
                <a:gd name="T11" fmla="*/ 0 h 774"/>
                <a:gd name="T12" fmla="*/ 1 w 384"/>
                <a:gd name="T13" fmla="*/ 0 h 774"/>
                <a:gd name="T14" fmla="*/ 1 w 384"/>
                <a:gd name="T15" fmla="*/ 0 h 774"/>
                <a:gd name="T16" fmla="*/ 1 w 384"/>
                <a:gd name="T17" fmla="*/ 0 h 774"/>
                <a:gd name="T18" fmla="*/ 1 w 384"/>
                <a:gd name="T19" fmla="*/ 0 h 774"/>
                <a:gd name="T20" fmla="*/ 1 w 384"/>
                <a:gd name="T21" fmla="*/ 0 h 774"/>
                <a:gd name="T22" fmla="*/ 1 w 384"/>
                <a:gd name="T23" fmla="*/ 0 h 774"/>
                <a:gd name="T24" fmla="*/ 1 w 384"/>
                <a:gd name="T25" fmla="*/ 0 h 774"/>
                <a:gd name="T26" fmla="*/ 1 w 384"/>
                <a:gd name="T27" fmla="*/ 0 h 774"/>
                <a:gd name="T28" fmla="*/ 1 w 384"/>
                <a:gd name="T29" fmla="*/ 0 h 774"/>
                <a:gd name="T30" fmla="*/ 1 w 384"/>
                <a:gd name="T31" fmla="*/ 0 h 774"/>
                <a:gd name="T32" fmla="*/ 1 w 384"/>
                <a:gd name="T33" fmla="*/ 0 h 774"/>
                <a:gd name="T34" fmla="*/ 1 w 384"/>
                <a:gd name="T35" fmla="*/ 0 h 774"/>
                <a:gd name="T36" fmla="*/ 1 w 384"/>
                <a:gd name="T37" fmla="*/ 0 h 774"/>
                <a:gd name="T38" fmla="*/ 1 w 384"/>
                <a:gd name="T39" fmla="*/ 0 h 774"/>
                <a:gd name="T40" fmla="*/ 1 w 384"/>
                <a:gd name="T41" fmla="*/ 0 h 774"/>
                <a:gd name="T42" fmla="*/ 1 w 384"/>
                <a:gd name="T43" fmla="*/ 0 h 774"/>
                <a:gd name="T44" fmla="*/ 1 w 384"/>
                <a:gd name="T45" fmla="*/ 0 h 774"/>
                <a:gd name="T46" fmla="*/ 1 w 384"/>
                <a:gd name="T47" fmla="*/ 0 h 774"/>
                <a:gd name="T48" fmla="*/ 1 w 384"/>
                <a:gd name="T49" fmla="*/ 0 h 774"/>
                <a:gd name="T50" fmla="*/ 1 w 384"/>
                <a:gd name="T51" fmla="*/ 0 h 774"/>
                <a:gd name="T52" fmla="*/ 1 w 384"/>
                <a:gd name="T53" fmla="*/ 0 h 774"/>
                <a:gd name="T54" fmla="*/ 1 w 384"/>
                <a:gd name="T55" fmla="*/ 0 h 774"/>
                <a:gd name="T56" fmla="*/ 1 w 384"/>
                <a:gd name="T57" fmla="*/ 0 h 774"/>
                <a:gd name="T58" fmla="*/ 1 w 384"/>
                <a:gd name="T59" fmla="*/ 0 h 774"/>
                <a:gd name="T60" fmla="*/ 1 w 384"/>
                <a:gd name="T61" fmla="*/ 0 h 774"/>
                <a:gd name="T62" fmla="*/ 1 w 384"/>
                <a:gd name="T63" fmla="*/ 0 h 774"/>
                <a:gd name="T64" fmla="*/ 1 w 384"/>
                <a:gd name="T65" fmla="*/ 0 h 774"/>
                <a:gd name="T66" fmla="*/ 1 w 384"/>
                <a:gd name="T67" fmla="*/ 0 h 774"/>
                <a:gd name="T68" fmla="*/ 1 w 384"/>
                <a:gd name="T69" fmla="*/ 0 h 774"/>
                <a:gd name="T70" fmla="*/ 1 w 384"/>
                <a:gd name="T71" fmla="*/ 0 h 774"/>
                <a:gd name="T72" fmla="*/ 1 w 384"/>
                <a:gd name="T73" fmla="*/ 0 h 774"/>
                <a:gd name="T74" fmla="*/ 1 w 384"/>
                <a:gd name="T75" fmla="*/ 0 h 774"/>
                <a:gd name="T76" fmla="*/ 1 w 384"/>
                <a:gd name="T77" fmla="*/ 0 h 774"/>
                <a:gd name="T78" fmla="*/ 1 w 384"/>
                <a:gd name="T79" fmla="*/ 0 h 774"/>
                <a:gd name="T80" fmla="*/ 1 w 384"/>
                <a:gd name="T81" fmla="*/ 0 h 774"/>
                <a:gd name="T82" fmla="*/ 1 w 384"/>
                <a:gd name="T83" fmla="*/ 0 h 774"/>
                <a:gd name="T84" fmla="*/ 0 w 384"/>
                <a:gd name="T85" fmla="*/ 0 h 774"/>
                <a:gd name="T86" fmla="*/ 1 w 384"/>
                <a:gd name="T87" fmla="*/ 0 h 7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84"/>
                <a:gd name="T133" fmla="*/ 0 h 774"/>
                <a:gd name="T134" fmla="*/ 384 w 384"/>
                <a:gd name="T135" fmla="*/ 774 h 7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20" name="Freeform 422"/>
            <p:cNvSpPr>
              <a:spLocks/>
            </p:cNvSpPr>
            <p:nvPr/>
          </p:nvSpPr>
          <p:spPr bwMode="auto">
            <a:xfrm>
              <a:off x="1725" y="2739"/>
              <a:ext cx="198" cy="169"/>
            </a:xfrm>
            <a:custGeom>
              <a:avLst/>
              <a:gdLst>
                <a:gd name="T0" fmla="*/ 0 w 361"/>
                <a:gd name="T1" fmla="*/ 0 h 367"/>
                <a:gd name="T2" fmla="*/ 1 w 361"/>
                <a:gd name="T3" fmla="*/ 0 h 367"/>
                <a:gd name="T4" fmla="*/ 1 w 361"/>
                <a:gd name="T5" fmla="*/ 0 h 367"/>
                <a:gd name="T6" fmla="*/ 1 w 361"/>
                <a:gd name="T7" fmla="*/ 0 h 367"/>
                <a:gd name="T8" fmla="*/ 1 w 361"/>
                <a:gd name="T9" fmla="*/ 0 h 367"/>
                <a:gd name="T10" fmla="*/ 1 w 361"/>
                <a:gd name="T11" fmla="*/ 0 h 367"/>
                <a:gd name="T12" fmla="*/ 1 w 361"/>
                <a:gd name="T13" fmla="*/ 0 h 367"/>
                <a:gd name="T14" fmla="*/ 1 w 361"/>
                <a:gd name="T15" fmla="*/ 0 h 367"/>
                <a:gd name="T16" fmla="*/ 1 w 361"/>
                <a:gd name="T17" fmla="*/ 0 h 367"/>
                <a:gd name="T18" fmla="*/ 1 w 361"/>
                <a:gd name="T19" fmla="*/ 0 h 367"/>
                <a:gd name="T20" fmla="*/ 1 w 361"/>
                <a:gd name="T21" fmla="*/ 0 h 367"/>
                <a:gd name="T22" fmla="*/ 1 w 361"/>
                <a:gd name="T23" fmla="*/ 0 h 367"/>
                <a:gd name="T24" fmla="*/ 1 w 361"/>
                <a:gd name="T25" fmla="*/ 0 h 367"/>
                <a:gd name="T26" fmla="*/ 1 w 361"/>
                <a:gd name="T27" fmla="*/ 0 h 367"/>
                <a:gd name="T28" fmla="*/ 1 w 361"/>
                <a:gd name="T29" fmla="*/ 0 h 367"/>
                <a:gd name="T30" fmla="*/ 1 w 361"/>
                <a:gd name="T31" fmla="*/ 0 h 367"/>
                <a:gd name="T32" fmla="*/ 1 w 361"/>
                <a:gd name="T33" fmla="*/ 0 h 367"/>
                <a:gd name="T34" fmla="*/ 1 w 361"/>
                <a:gd name="T35" fmla="*/ 0 h 367"/>
                <a:gd name="T36" fmla="*/ 1 w 361"/>
                <a:gd name="T37" fmla="*/ 0 h 367"/>
                <a:gd name="T38" fmla="*/ 1 w 361"/>
                <a:gd name="T39" fmla="*/ 0 h 367"/>
                <a:gd name="T40" fmla="*/ 1 w 361"/>
                <a:gd name="T41" fmla="*/ 0 h 367"/>
                <a:gd name="T42" fmla="*/ 1 w 361"/>
                <a:gd name="T43" fmla="*/ 0 h 367"/>
                <a:gd name="T44" fmla="*/ 1 w 361"/>
                <a:gd name="T45" fmla="*/ 0 h 367"/>
                <a:gd name="T46" fmla="*/ 1 w 361"/>
                <a:gd name="T47" fmla="*/ 0 h 367"/>
                <a:gd name="T48" fmla="*/ 1 w 361"/>
                <a:gd name="T49" fmla="*/ 0 h 367"/>
                <a:gd name="T50" fmla="*/ 1 w 361"/>
                <a:gd name="T51" fmla="*/ 0 h 367"/>
                <a:gd name="T52" fmla="*/ 1 w 361"/>
                <a:gd name="T53" fmla="*/ 0 h 367"/>
                <a:gd name="T54" fmla="*/ 1 w 361"/>
                <a:gd name="T55" fmla="*/ 0 h 367"/>
                <a:gd name="T56" fmla="*/ 1 w 361"/>
                <a:gd name="T57" fmla="*/ 0 h 367"/>
                <a:gd name="T58" fmla="*/ 1 w 361"/>
                <a:gd name="T59" fmla="*/ 0 h 367"/>
                <a:gd name="T60" fmla="*/ 1 w 361"/>
                <a:gd name="T61" fmla="*/ 0 h 367"/>
                <a:gd name="T62" fmla="*/ 1 w 361"/>
                <a:gd name="T63" fmla="*/ 0 h 367"/>
                <a:gd name="T64" fmla="*/ 1 w 361"/>
                <a:gd name="T65" fmla="*/ 0 h 367"/>
                <a:gd name="T66" fmla="*/ 1 w 361"/>
                <a:gd name="T67" fmla="*/ 0 h 367"/>
                <a:gd name="T68" fmla="*/ 1 w 361"/>
                <a:gd name="T69" fmla="*/ 0 h 367"/>
                <a:gd name="T70" fmla="*/ 1 w 361"/>
                <a:gd name="T71" fmla="*/ 0 h 367"/>
                <a:gd name="T72" fmla="*/ 1 w 361"/>
                <a:gd name="T73" fmla="*/ 0 h 367"/>
                <a:gd name="T74" fmla="*/ 1 w 361"/>
                <a:gd name="T75" fmla="*/ 0 h 367"/>
                <a:gd name="T76" fmla="*/ 1 w 361"/>
                <a:gd name="T77" fmla="*/ 0 h 367"/>
                <a:gd name="T78" fmla="*/ 1 w 361"/>
                <a:gd name="T79" fmla="*/ 0 h 367"/>
                <a:gd name="T80" fmla="*/ 1 w 361"/>
                <a:gd name="T81" fmla="*/ 0 h 367"/>
                <a:gd name="T82" fmla="*/ 1 w 361"/>
                <a:gd name="T83" fmla="*/ 0 h 367"/>
                <a:gd name="T84" fmla="*/ 1 w 361"/>
                <a:gd name="T85" fmla="*/ 0 h 367"/>
                <a:gd name="T86" fmla="*/ 1 w 361"/>
                <a:gd name="T87" fmla="*/ 0 h 367"/>
                <a:gd name="T88" fmla="*/ 1 w 361"/>
                <a:gd name="T89" fmla="*/ 0 h 367"/>
                <a:gd name="T90" fmla="*/ 1 w 361"/>
                <a:gd name="T91" fmla="*/ 0 h 367"/>
                <a:gd name="T92" fmla="*/ 1 w 361"/>
                <a:gd name="T93" fmla="*/ 0 h 367"/>
                <a:gd name="T94" fmla="*/ 1 w 361"/>
                <a:gd name="T95" fmla="*/ 0 h 367"/>
                <a:gd name="T96" fmla="*/ 1 w 361"/>
                <a:gd name="T97" fmla="*/ 0 h 367"/>
                <a:gd name="T98" fmla="*/ 1 w 361"/>
                <a:gd name="T99" fmla="*/ 0 h 367"/>
                <a:gd name="T100" fmla="*/ 1 w 361"/>
                <a:gd name="T101" fmla="*/ 0 h 367"/>
                <a:gd name="T102" fmla="*/ 1 w 361"/>
                <a:gd name="T103" fmla="*/ 0 h 367"/>
                <a:gd name="T104" fmla="*/ 1 w 361"/>
                <a:gd name="T105" fmla="*/ 0 h 367"/>
                <a:gd name="T106" fmla="*/ 1 w 361"/>
                <a:gd name="T107" fmla="*/ 0 h 367"/>
                <a:gd name="T108" fmla="*/ 1 w 361"/>
                <a:gd name="T109" fmla="*/ 0 h 367"/>
                <a:gd name="T110" fmla="*/ 1 w 361"/>
                <a:gd name="T111" fmla="*/ 0 h 367"/>
                <a:gd name="T112" fmla="*/ 1 w 361"/>
                <a:gd name="T113" fmla="*/ 0 h 367"/>
                <a:gd name="T114" fmla="*/ 1 w 361"/>
                <a:gd name="T115" fmla="*/ 0 h 367"/>
                <a:gd name="T116" fmla="*/ 0 w 361"/>
                <a:gd name="T117" fmla="*/ 0 h 36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1"/>
                <a:gd name="T178" fmla="*/ 0 h 367"/>
                <a:gd name="T179" fmla="*/ 361 w 361"/>
                <a:gd name="T180" fmla="*/ 367 h 36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21" name="Freeform 423"/>
            <p:cNvSpPr>
              <a:spLocks/>
            </p:cNvSpPr>
            <p:nvPr/>
          </p:nvSpPr>
          <p:spPr bwMode="auto">
            <a:xfrm>
              <a:off x="1725" y="2739"/>
              <a:ext cx="198" cy="169"/>
            </a:xfrm>
            <a:custGeom>
              <a:avLst/>
              <a:gdLst>
                <a:gd name="T0" fmla="*/ 0 w 361"/>
                <a:gd name="T1" fmla="*/ 0 h 367"/>
                <a:gd name="T2" fmla="*/ 1 w 361"/>
                <a:gd name="T3" fmla="*/ 0 h 367"/>
                <a:gd name="T4" fmla="*/ 1 w 361"/>
                <a:gd name="T5" fmla="*/ 0 h 367"/>
                <a:gd name="T6" fmla="*/ 1 w 361"/>
                <a:gd name="T7" fmla="*/ 0 h 367"/>
                <a:gd name="T8" fmla="*/ 1 w 361"/>
                <a:gd name="T9" fmla="*/ 0 h 367"/>
                <a:gd name="T10" fmla="*/ 1 w 361"/>
                <a:gd name="T11" fmla="*/ 0 h 367"/>
                <a:gd name="T12" fmla="*/ 1 w 361"/>
                <a:gd name="T13" fmla="*/ 0 h 367"/>
                <a:gd name="T14" fmla="*/ 1 w 361"/>
                <a:gd name="T15" fmla="*/ 0 h 367"/>
                <a:gd name="T16" fmla="*/ 1 w 361"/>
                <a:gd name="T17" fmla="*/ 0 h 367"/>
                <a:gd name="T18" fmla="*/ 1 w 361"/>
                <a:gd name="T19" fmla="*/ 0 h 367"/>
                <a:gd name="T20" fmla="*/ 1 w 361"/>
                <a:gd name="T21" fmla="*/ 0 h 367"/>
                <a:gd name="T22" fmla="*/ 1 w 361"/>
                <a:gd name="T23" fmla="*/ 0 h 367"/>
                <a:gd name="T24" fmla="*/ 1 w 361"/>
                <a:gd name="T25" fmla="*/ 0 h 367"/>
                <a:gd name="T26" fmla="*/ 1 w 361"/>
                <a:gd name="T27" fmla="*/ 0 h 367"/>
                <a:gd name="T28" fmla="*/ 1 w 361"/>
                <a:gd name="T29" fmla="*/ 0 h 367"/>
                <a:gd name="T30" fmla="*/ 1 w 361"/>
                <a:gd name="T31" fmla="*/ 0 h 367"/>
                <a:gd name="T32" fmla="*/ 1 w 361"/>
                <a:gd name="T33" fmla="*/ 0 h 367"/>
                <a:gd name="T34" fmla="*/ 1 w 361"/>
                <a:gd name="T35" fmla="*/ 0 h 367"/>
                <a:gd name="T36" fmla="*/ 1 w 361"/>
                <a:gd name="T37" fmla="*/ 0 h 367"/>
                <a:gd name="T38" fmla="*/ 1 w 361"/>
                <a:gd name="T39" fmla="*/ 0 h 367"/>
                <a:gd name="T40" fmla="*/ 1 w 361"/>
                <a:gd name="T41" fmla="*/ 0 h 367"/>
                <a:gd name="T42" fmla="*/ 1 w 361"/>
                <a:gd name="T43" fmla="*/ 0 h 367"/>
                <a:gd name="T44" fmla="*/ 1 w 361"/>
                <a:gd name="T45" fmla="*/ 0 h 367"/>
                <a:gd name="T46" fmla="*/ 1 w 361"/>
                <a:gd name="T47" fmla="*/ 0 h 367"/>
                <a:gd name="T48" fmla="*/ 1 w 361"/>
                <a:gd name="T49" fmla="*/ 0 h 367"/>
                <a:gd name="T50" fmla="*/ 1 w 361"/>
                <a:gd name="T51" fmla="*/ 0 h 367"/>
                <a:gd name="T52" fmla="*/ 1 w 361"/>
                <a:gd name="T53" fmla="*/ 0 h 367"/>
                <a:gd name="T54" fmla="*/ 1 w 361"/>
                <a:gd name="T55" fmla="*/ 0 h 367"/>
                <a:gd name="T56" fmla="*/ 1 w 361"/>
                <a:gd name="T57" fmla="*/ 0 h 367"/>
                <a:gd name="T58" fmla="*/ 1 w 361"/>
                <a:gd name="T59" fmla="*/ 0 h 367"/>
                <a:gd name="T60" fmla="*/ 1 w 361"/>
                <a:gd name="T61" fmla="*/ 0 h 367"/>
                <a:gd name="T62" fmla="*/ 1 w 361"/>
                <a:gd name="T63" fmla="*/ 0 h 367"/>
                <a:gd name="T64" fmla="*/ 1 w 361"/>
                <a:gd name="T65" fmla="*/ 0 h 367"/>
                <a:gd name="T66" fmla="*/ 1 w 361"/>
                <a:gd name="T67" fmla="*/ 0 h 367"/>
                <a:gd name="T68" fmla="*/ 1 w 361"/>
                <a:gd name="T69" fmla="*/ 0 h 367"/>
                <a:gd name="T70" fmla="*/ 1 w 361"/>
                <a:gd name="T71" fmla="*/ 0 h 367"/>
                <a:gd name="T72" fmla="*/ 1 w 361"/>
                <a:gd name="T73" fmla="*/ 0 h 367"/>
                <a:gd name="T74" fmla="*/ 1 w 361"/>
                <a:gd name="T75" fmla="*/ 0 h 367"/>
                <a:gd name="T76" fmla="*/ 1 w 361"/>
                <a:gd name="T77" fmla="*/ 0 h 367"/>
                <a:gd name="T78" fmla="*/ 1 w 361"/>
                <a:gd name="T79" fmla="*/ 0 h 367"/>
                <a:gd name="T80" fmla="*/ 1 w 361"/>
                <a:gd name="T81" fmla="*/ 0 h 367"/>
                <a:gd name="T82" fmla="*/ 1 w 361"/>
                <a:gd name="T83" fmla="*/ 0 h 367"/>
                <a:gd name="T84" fmla="*/ 1 w 361"/>
                <a:gd name="T85" fmla="*/ 0 h 367"/>
                <a:gd name="T86" fmla="*/ 1 w 361"/>
                <a:gd name="T87" fmla="*/ 0 h 367"/>
                <a:gd name="T88" fmla="*/ 1 w 361"/>
                <a:gd name="T89" fmla="*/ 0 h 367"/>
                <a:gd name="T90" fmla="*/ 1 w 361"/>
                <a:gd name="T91" fmla="*/ 0 h 367"/>
                <a:gd name="T92" fmla="*/ 1 w 361"/>
                <a:gd name="T93" fmla="*/ 0 h 367"/>
                <a:gd name="T94" fmla="*/ 1 w 361"/>
                <a:gd name="T95" fmla="*/ 0 h 367"/>
                <a:gd name="T96" fmla="*/ 1 w 361"/>
                <a:gd name="T97" fmla="*/ 0 h 367"/>
                <a:gd name="T98" fmla="*/ 1 w 361"/>
                <a:gd name="T99" fmla="*/ 0 h 367"/>
                <a:gd name="T100" fmla="*/ 1 w 361"/>
                <a:gd name="T101" fmla="*/ 0 h 367"/>
                <a:gd name="T102" fmla="*/ 1 w 361"/>
                <a:gd name="T103" fmla="*/ 0 h 367"/>
                <a:gd name="T104" fmla="*/ 1 w 361"/>
                <a:gd name="T105" fmla="*/ 0 h 367"/>
                <a:gd name="T106" fmla="*/ 1 w 361"/>
                <a:gd name="T107" fmla="*/ 0 h 367"/>
                <a:gd name="T108" fmla="*/ 1 w 361"/>
                <a:gd name="T109" fmla="*/ 0 h 367"/>
                <a:gd name="T110" fmla="*/ 1 w 361"/>
                <a:gd name="T111" fmla="*/ 0 h 367"/>
                <a:gd name="T112" fmla="*/ 1 w 361"/>
                <a:gd name="T113" fmla="*/ 0 h 367"/>
                <a:gd name="T114" fmla="*/ 1 w 361"/>
                <a:gd name="T115" fmla="*/ 0 h 367"/>
                <a:gd name="T116" fmla="*/ 0 w 361"/>
                <a:gd name="T117" fmla="*/ 0 h 36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1"/>
                <a:gd name="T178" fmla="*/ 0 h 367"/>
                <a:gd name="T179" fmla="*/ 361 w 361"/>
                <a:gd name="T180" fmla="*/ 367 h 36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22" name="Freeform 424"/>
            <p:cNvSpPr>
              <a:spLocks/>
            </p:cNvSpPr>
            <p:nvPr/>
          </p:nvSpPr>
          <p:spPr bwMode="auto">
            <a:xfrm>
              <a:off x="1591" y="2710"/>
              <a:ext cx="191" cy="198"/>
            </a:xfrm>
            <a:custGeom>
              <a:avLst/>
              <a:gdLst>
                <a:gd name="T0" fmla="*/ 1 w 350"/>
                <a:gd name="T1" fmla="*/ 0 h 428"/>
                <a:gd name="T2" fmla="*/ 1 w 350"/>
                <a:gd name="T3" fmla="*/ 0 h 428"/>
                <a:gd name="T4" fmla="*/ 1 w 350"/>
                <a:gd name="T5" fmla="*/ 0 h 428"/>
                <a:gd name="T6" fmla="*/ 1 w 350"/>
                <a:gd name="T7" fmla="*/ 0 h 428"/>
                <a:gd name="T8" fmla="*/ 1 w 350"/>
                <a:gd name="T9" fmla="*/ 0 h 428"/>
                <a:gd name="T10" fmla="*/ 1 w 350"/>
                <a:gd name="T11" fmla="*/ 0 h 428"/>
                <a:gd name="T12" fmla="*/ 0 w 350"/>
                <a:gd name="T13" fmla="*/ 0 h 428"/>
                <a:gd name="T14" fmla="*/ 1 w 350"/>
                <a:gd name="T15" fmla="*/ 0 h 428"/>
                <a:gd name="T16" fmla="*/ 1 w 350"/>
                <a:gd name="T17" fmla="*/ 0 h 428"/>
                <a:gd name="T18" fmla="*/ 1 w 350"/>
                <a:gd name="T19" fmla="*/ 0 h 428"/>
                <a:gd name="T20" fmla="*/ 1 w 350"/>
                <a:gd name="T21" fmla="*/ 0 h 428"/>
                <a:gd name="T22" fmla="*/ 1 w 350"/>
                <a:gd name="T23" fmla="*/ 0 h 428"/>
                <a:gd name="T24" fmla="*/ 1 w 350"/>
                <a:gd name="T25" fmla="*/ 0 h 428"/>
                <a:gd name="T26" fmla="*/ 1 w 350"/>
                <a:gd name="T27" fmla="*/ 0 h 428"/>
                <a:gd name="T28" fmla="*/ 1 w 350"/>
                <a:gd name="T29" fmla="*/ 0 h 428"/>
                <a:gd name="T30" fmla="*/ 1 w 350"/>
                <a:gd name="T31" fmla="*/ 0 h 428"/>
                <a:gd name="T32" fmla="*/ 1 w 350"/>
                <a:gd name="T33" fmla="*/ 0 h 428"/>
                <a:gd name="T34" fmla="*/ 1 w 350"/>
                <a:gd name="T35" fmla="*/ 0 h 428"/>
                <a:gd name="T36" fmla="*/ 1 w 350"/>
                <a:gd name="T37" fmla="*/ 0 h 428"/>
                <a:gd name="T38" fmla="*/ 1 w 350"/>
                <a:gd name="T39" fmla="*/ 0 h 428"/>
                <a:gd name="T40" fmla="*/ 1 w 350"/>
                <a:gd name="T41" fmla="*/ 0 h 428"/>
                <a:gd name="T42" fmla="*/ 1 w 350"/>
                <a:gd name="T43" fmla="*/ 0 h 428"/>
                <a:gd name="T44" fmla="*/ 1 w 350"/>
                <a:gd name="T45" fmla="*/ 0 h 428"/>
                <a:gd name="T46" fmla="*/ 1 w 350"/>
                <a:gd name="T47" fmla="*/ 0 h 428"/>
                <a:gd name="T48" fmla="*/ 1 w 350"/>
                <a:gd name="T49" fmla="*/ 0 h 428"/>
                <a:gd name="T50" fmla="*/ 1 w 350"/>
                <a:gd name="T51" fmla="*/ 0 h 428"/>
                <a:gd name="T52" fmla="*/ 1 w 350"/>
                <a:gd name="T53" fmla="*/ 0 h 428"/>
                <a:gd name="T54" fmla="*/ 1 w 350"/>
                <a:gd name="T55" fmla="*/ 0 h 428"/>
                <a:gd name="T56" fmla="*/ 1 w 350"/>
                <a:gd name="T57" fmla="*/ 0 h 428"/>
                <a:gd name="T58" fmla="*/ 1 w 350"/>
                <a:gd name="T59" fmla="*/ 0 h 428"/>
                <a:gd name="T60" fmla="*/ 1 w 350"/>
                <a:gd name="T61" fmla="*/ 0 h 428"/>
                <a:gd name="T62" fmla="*/ 1 w 350"/>
                <a:gd name="T63" fmla="*/ 0 h 428"/>
                <a:gd name="T64" fmla="*/ 1 w 350"/>
                <a:gd name="T65" fmla="*/ 0 h 428"/>
                <a:gd name="T66" fmla="*/ 1 w 350"/>
                <a:gd name="T67" fmla="*/ 0 h 428"/>
                <a:gd name="T68" fmla="*/ 1 w 350"/>
                <a:gd name="T69" fmla="*/ 0 h 4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0"/>
                <a:gd name="T106" fmla="*/ 0 h 428"/>
                <a:gd name="T107" fmla="*/ 350 w 350"/>
                <a:gd name="T108" fmla="*/ 428 h 4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23" name="Freeform 425"/>
            <p:cNvSpPr>
              <a:spLocks/>
            </p:cNvSpPr>
            <p:nvPr/>
          </p:nvSpPr>
          <p:spPr bwMode="auto">
            <a:xfrm>
              <a:off x="1591" y="2710"/>
              <a:ext cx="191" cy="198"/>
            </a:xfrm>
            <a:custGeom>
              <a:avLst/>
              <a:gdLst>
                <a:gd name="T0" fmla="*/ 1 w 350"/>
                <a:gd name="T1" fmla="*/ 0 h 428"/>
                <a:gd name="T2" fmla="*/ 1 w 350"/>
                <a:gd name="T3" fmla="*/ 0 h 428"/>
                <a:gd name="T4" fmla="*/ 1 w 350"/>
                <a:gd name="T5" fmla="*/ 0 h 428"/>
                <a:gd name="T6" fmla="*/ 1 w 350"/>
                <a:gd name="T7" fmla="*/ 0 h 428"/>
                <a:gd name="T8" fmla="*/ 1 w 350"/>
                <a:gd name="T9" fmla="*/ 0 h 428"/>
                <a:gd name="T10" fmla="*/ 1 w 350"/>
                <a:gd name="T11" fmla="*/ 0 h 428"/>
                <a:gd name="T12" fmla="*/ 0 w 350"/>
                <a:gd name="T13" fmla="*/ 0 h 428"/>
                <a:gd name="T14" fmla="*/ 1 w 350"/>
                <a:gd name="T15" fmla="*/ 0 h 428"/>
                <a:gd name="T16" fmla="*/ 1 w 350"/>
                <a:gd name="T17" fmla="*/ 0 h 428"/>
                <a:gd name="T18" fmla="*/ 1 w 350"/>
                <a:gd name="T19" fmla="*/ 0 h 428"/>
                <a:gd name="T20" fmla="*/ 1 w 350"/>
                <a:gd name="T21" fmla="*/ 0 h 428"/>
                <a:gd name="T22" fmla="*/ 1 w 350"/>
                <a:gd name="T23" fmla="*/ 0 h 428"/>
                <a:gd name="T24" fmla="*/ 1 w 350"/>
                <a:gd name="T25" fmla="*/ 0 h 428"/>
                <a:gd name="T26" fmla="*/ 1 w 350"/>
                <a:gd name="T27" fmla="*/ 0 h 428"/>
                <a:gd name="T28" fmla="*/ 1 w 350"/>
                <a:gd name="T29" fmla="*/ 0 h 428"/>
                <a:gd name="T30" fmla="*/ 1 w 350"/>
                <a:gd name="T31" fmla="*/ 0 h 428"/>
                <a:gd name="T32" fmla="*/ 1 w 350"/>
                <a:gd name="T33" fmla="*/ 0 h 428"/>
                <a:gd name="T34" fmla="*/ 1 w 350"/>
                <a:gd name="T35" fmla="*/ 0 h 428"/>
                <a:gd name="T36" fmla="*/ 1 w 350"/>
                <a:gd name="T37" fmla="*/ 0 h 428"/>
                <a:gd name="T38" fmla="*/ 1 w 350"/>
                <a:gd name="T39" fmla="*/ 0 h 428"/>
                <a:gd name="T40" fmla="*/ 1 w 350"/>
                <a:gd name="T41" fmla="*/ 0 h 428"/>
                <a:gd name="T42" fmla="*/ 1 w 350"/>
                <a:gd name="T43" fmla="*/ 0 h 428"/>
                <a:gd name="T44" fmla="*/ 1 w 350"/>
                <a:gd name="T45" fmla="*/ 0 h 428"/>
                <a:gd name="T46" fmla="*/ 1 w 350"/>
                <a:gd name="T47" fmla="*/ 0 h 428"/>
                <a:gd name="T48" fmla="*/ 1 w 350"/>
                <a:gd name="T49" fmla="*/ 0 h 428"/>
                <a:gd name="T50" fmla="*/ 1 w 350"/>
                <a:gd name="T51" fmla="*/ 0 h 428"/>
                <a:gd name="T52" fmla="*/ 1 w 350"/>
                <a:gd name="T53" fmla="*/ 0 h 428"/>
                <a:gd name="T54" fmla="*/ 1 w 350"/>
                <a:gd name="T55" fmla="*/ 0 h 428"/>
                <a:gd name="T56" fmla="*/ 1 w 350"/>
                <a:gd name="T57" fmla="*/ 0 h 428"/>
                <a:gd name="T58" fmla="*/ 1 w 350"/>
                <a:gd name="T59" fmla="*/ 0 h 428"/>
                <a:gd name="T60" fmla="*/ 1 w 350"/>
                <a:gd name="T61" fmla="*/ 0 h 428"/>
                <a:gd name="T62" fmla="*/ 1 w 350"/>
                <a:gd name="T63" fmla="*/ 0 h 428"/>
                <a:gd name="T64" fmla="*/ 1 w 350"/>
                <a:gd name="T65" fmla="*/ 0 h 428"/>
                <a:gd name="T66" fmla="*/ 1 w 350"/>
                <a:gd name="T67" fmla="*/ 0 h 428"/>
                <a:gd name="T68" fmla="*/ 1 w 350"/>
                <a:gd name="T69" fmla="*/ 0 h 4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0"/>
                <a:gd name="T106" fmla="*/ 0 h 428"/>
                <a:gd name="T107" fmla="*/ 350 w 350"/>
                <a:gd name="T108" fmla="*/ 428 h 4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24" name="Freeform 426"/>
            <p:cNvSpPr>
              <a:spLocks/>
            </p:cNvSpPr>
            <p:nvPr/>
          </p:nvSpPr>
          <p:spPr bwMode="auto">
            <a:xfrm>
              <a:off x="1403" y="2763"/>
              <a:ext cx="219" cy="145"/>
            </a:xfrm>
            <a:custGeom>
              <a:avLst/>
              <a:gdLst>
                <a:gd name="T0" fmla="*/ 1 w 397"/>
                <a:gd name="T1" fmla="*/ 0 h 315"/>
                <a:gd name="T2" fmla="*/ 1 w 397"/>
                <a:gd name="T3" fmla="*/ 0 h 315"/>
                <a:gd name="T4" fmla="*/ 1 w 397"/>
                <a:gd name="T5" fmla="*/ 0 h 315"/>
                <a:gd name="T6" fmla="*/ 1 w 397"/>
                <a:gd name="T7" fmla="*/ 0 h 315"/>
                <a:gd name="T8" fmla="*/ 1 w 397"/>
                <a:gd name="T9" fmla="*/ 0 h 315"/>
                <a:gd name="T10" fmla="*/ 1 w 397"/>
                <a:gd name="T11" fmla="*/ 0 h 315"/>
                <a:gd name="T12" fmla="*/ 1 w 397"/>
                <a:gd name="T13" fmla="*/ 0 h 315"/>
                <a:gd name="T14" fmla="*/ 1 w 397"/>
                <a:gd name="T15" fmla="*/ 0 h 315"/>
                <a:gd name="T16" fmla="*/ 1 w 397"/>
                <a:gd name="T17" fmla="*/ 0 h 315"/>
                <a:gd name="T18" fmla="*/ 1 w 397"/>
                <a:gd name="T19" fmla="*/ 0 h 315"/>
                <a:gd name="T20" fmla="*/ 0 w 397"/>
                <a:gd name="T21" fmla="*/ 0 h 315"/>
                <a:gd name="T22" fmla="*/ 1 w 397"/>
                <a:gd name="T23" fmla="*/ 0 h 315"/>
                <a:gd name="T24" fmla="*/ 1 w 397"/>
                <a:gd name="T25" fmla="*/ 0 h 315"/>
                <a:gd name="T26" fmla="*/ 1 w 397"/>
                <a:gd name="T27" fmla="*/ 0 h 315"/>
                <a:gd name="T28" fmla="*/ 1 w 397"/>
                <a:gd name="T29" fmla="*/ 0 h 315"/>
                <a:gd name="T30" fmla="*/ 1 w 397"/>
                <a:gd name="T31" fmla="*/ 0 h 315"/>
                <a:gd name="T32" fmla="*/ 1 w 397"/>
                <a:gd name="T33" fmla="*/ 0 h 315"/>
                <a:gd name="T34" fmla="*/ 1 w 397"/>
                <a:gd name="T35" fmla="*/ 0 h 315"/>
                <a:gd name="T36" fmla="*/ 1 w 397"/>
                <a:gd name="T37" fmla="*/ 0 h 315"/>
                <a:gd name="T38" fmla="*/ 1 w 397"/>
                <a:gd name="T39" fmla="*/ 0 h 3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7"/>
                <a:gd name="T61" fmla="*/ 0 h 315"/>
                <a:gd name="T62" fmla="*/ 397 w 397"/>
                <a:gd name="T63" fmla="*/ 315 h 31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25" name="Freeform 427"/>
            <p:cNvSpPr>
              <a:spLocks/>
            </p:cNvSpPr>
            <p:nvPr/>
          </p:nvSpPr>
          <p:spPr bwMode="auto">
            <a:xfrm>
              <a:off x="1403" y="2763"/>
              <a:ext cx="219" cy="145"/>
            </a:xfrm>
            <a:custGeom>
              <a:avLst/>
              <a:gdLst>
                <a:gd name="T0" fmla="*/ 1 w 397"/>
                <a:gd name="T1" fmla="*/ 0 h 315"/>
                <a:gd name="T2" fmla="*/ 1 w 397"/>
                <a:gd name="T3" fmla="*/ 0 h 315"/>
                <a:gd name="T4" fmla="*/ 1 w 397"/>
                <a:gd name="T5" fmla="*/ 0 h 315"/>
                <a:gd name="T6" fmla="*/ 1 w 397"/>
                <a:gd name="T7" fmla="*/ 0 h 315"/>
                <a:gd name="T8" fmla="*/ 1 w 397"/>
                <a:gd name="T9" fmla="*/ 0 h 315"/>
                <a:gd name="T10" fmla="*/ 1 w 397"/>
                <a:gd name="T11" fmla="*/ 0 h 315"/>
                <a:gd name="T12" fmla="*/ 1 w 397"/>
                <a:gd name="T13" fmla="*/ 0 h 315"/>
                <a:gd name="T14" fmla="*/ 1 w 397"/>
                <a:gd name="T15" fmla="*/ 0 h 315"/>
                <a:gd name="T16" fmla="*/ 1 w 397"/>
                <a:gd name="T17" fmla="*/ 0 h 315"/>
                <a:gd name="T18" fmla="*/ 1 w 397"/>
                <a:gd name="T19" fmla="*/ 0 h 315"/>
                <a:gd name="T20" fmla="*/ 0 w 397"/>
                <a:gd name="T21" fmla="*/ 0 h 315"/>
                <a:gd name="T22" fmla="*/ 1 w 397"/>
                <a:gd name="T23" fmla="*/ 0 h 315"/>
                <a:gd name="T24" fmla="*/ 1 w 397"/>
                <a:gd name="T25" fmla="*/ 0 h 315"/>
                <a:gd name="T26" fmla="*/ 1 w 397"/>
                <a:gd name="T27" fmla="*/ 0 h 315"/>
                <a:gd name="T28" fmla="*/ 1 w 397"/>
                <a:gd name="T29" fmla="*/ 0 h 315"/>
                <a:gd name="T30" fmla="*/ 1 w 397"/>
                <a:gd name="T31" fmla="*/ 0 h 315"/>
                <a:gd name="T32" fmla="*/ 1 w 397"/>
                <a:gd name="T33" fmla="*/ 0 h 315"/>
                <a:gd name="T34" fmla="*/ 1 w 397"/>
                <a:gd name="T35" fmla="*/ 0 h 315"/>
                <a:gd name="T36" fmla="*/ 1 w 397"/>
                <a:gd name="T37" fmla="*/ 0 h 315"/>
                <a:gd name="T38" fmla="*/ 1 w 397"/>
                <a:gd name="T39" fmla="*/ 0 h 3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7"/>
                <a:gd name="T61" fmla="*/ 0 h 315"/>
                <a:gd name="T62" fmla="*/ 397 w 397"/>
                <a:gd name="T63" fmla="*/ 315 h 31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26" name="Freeform 428"/>
            <p:cNvSpPr>
              <a:spLocks/>
            </p:cNvSpPr>
            <p:nvPr/>
          </p:nvSpPr>
          <p:spPr bwMode="auto">
            <a:xfrm>
              <a:off x="1208" y="2396"/>
              <a:ext cx="454" cy="436"/>
            </a:xfrm>
            <a:custGeom>
              <a:avLst/>
              <a:gdLst>
                <a:gd name="T0" fmla="*/ 1 w 825"/>
                <a:gd name="T1" fmla="*/ 0 h 950"/>
                <a:gd name="T2" fmla="*/ 1 w 825"/>
                <a:gd name="T3" fmla="*/ 0 h 950"/>
                <a:gd name="T4" fmla="*/ 1 w 825"/>
                <a:gd name="T5" fmla="*/ 0 h 950"/>
                <a:gd name="T6" fmla="*/ 1 w 825"/>
                <a:gd name="T7" fmla="*/ 0 h 950"/>
                <a:gd name="T8" fmla="*/ 1 w 825"/>
                <a:gd name="T9" fmla="*/ 0 h 950"/>
                <a:gd name="T10" fmla="*/ 1 w 825"/>
                <a:gd name="T11" fmla="*/ 0 h 950"/>
                <a:gd name="T12" fmla="*/ 1 w 825"/>
                <a:gd name="T13" fmla="*/ 0 h 950"/>
                <a:gd name="T14" fmla="*/ 1 w 825"/>
                <a:gd name="T15" fmla="*/ 0 h 950"/>
                <a:gd name="T16" fmla="*/ 1 w 825"/>
                <a:gd name="T17" fmla="*/ 0 h 950"/>
                <a:gd name="T18" fmla="*/ 1 w 825"/>
                <a:gd name="T19" fmla="*/ 0 h 950"/>
                <a:gd name="T20" fmla="*/ 1 w 825"/>
                <a:gd name="T21" fmla="*/ 0 h 950"/>
                <a:gd name="T22" fmla="*/ 0 w 825"/>
                <a:gd name="T23" fmla="*/ 0 h 950"/>
                <a:gd name="T24" fmla="*/ 1 w 825"/>
                <a:gd name="T25" fmla="*/ 0 h 950"/>
                <a:gd name="T26" fmla="*/ 1 w 825"/>
                <a:gd name="T27" fmla="*/ 0 h 950"/>
                <a:gd name="T28" fmla="*/ 1 w 825"/>
                <a:gd name="T29" fmla="*/ 0 h 950"/>
                <a:gd name="T30" fmla="*/ 1 w 825"/>
                <a:gd name="T31" fmla="*/ 0 h 950"/>
                <a:gd name="T32" fmla="*/ 1 w 825"/>
                <a:gd name="T33" fmla="*/ 0 h 950"/>
                <a:gd name="T34" fmla="*/ 1 w 825"/>
                <a:gd name="T35" fmla="*/ 0 h 950"/>
                <a:gd name="T36" fmla="*/ 1 w 825"/>
                <a:gd name="T37" fmla="*/ 0 h 950"/>
                <a:gd name="T38" fmla="*/ 1 w 825"/>
                <a:gd name="T39" fmla="*/ 0 h 950"/>
                <a:gd name="T40" fmla="*/ 1 w 825"/>
                <a:gd name="T41" fmla="*/ 0 h 950"/>
                <a:gd name="T42" fmla="*/ 1 w 825"/>
                <a:gd name="T43" fmla="*/ 0 h 950"/>
                <a:gd name="T44" fmla="*/ 1 w 825"/>
                <a:gd name="T45" fmla="*/ 0 h 950"/>
                <a:gd name="T46" fmla="*/ 1 w 825"/>
                <a:gd name="T47" fmla="*/ 0 h 950"/>
                <a:gd name="T48" fmla="*/ 1 w 825"/>
                <a:gd name="T49" fmla="*/ 0 h 950"/>
                <a:gd name="T50" fmla="*/ 1 w 825"/>
                <a:gd name="T51" fmla="*/ 0 h 950"/>
                <a:gd name="T52" fmla="*/ 1 w 825"/>
                <a:gd name="T53" fmla="*/ 0 h 950"/>
                <a:gd name="T54" fmla="*/ 1 w 825"/>
                <a:gd name="T55" fmla="*/ 0 h 950"/>
                <a:gd name="T56" fmla="*/ 1 w 825"/>
                <a:gd name="T57" fmla="*/ 0 h 950"/>
                <a:gd name="T58" fmla="*/ 1 w 825"/>
                <a:gd name="T59" fmla="*/ 0 h 950"/>
                <a:gd name="T60" fmla="*/ 1 w 825"/>
                <a:gd name="T61" fmla="*/ 0 h 950"/>
                <a:gd name="T62" fmla="*/ 1 w 825"/>
                <a:gd name="T63" fmla="*/ 0 h 950"/>
                <a:gd name="T64" fmla="*/ 1 w 825"/>
                <a:gd name="T65" fmla="*/ 0 h 950"/>
                <a:gd name="T66" fmla="*/ 1 w 825"/>
                <a:gd name="T67" fmla="*/ 0 h 9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25"/>
                <a:gd name="T103" fmla="*/ 0 h 950"/>
                <a:gd name="T104" fmla="*/ 825 w 825"/>
                <a:gd name="T105" fmla="*/ 950 h 9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27" name="Freeform 429"/>
            <p:cNvSpPr>
              <a:spLocks/>
            </p:cNvSpPr>
            <p:nvPr/>
          </p:nvSpPr>
          <p:spPr bwMode="auto">
            <a:xfrm>
              <a:off x="1208" y="2396"/>
              <a:ext cx="454" cy="436"/>
            </a:xfrm>
            <a:custGeom>
              <a:avLst/>
              <a:gdLst>
                <a:gd name="T0" fmla="*/ 1 w 825"/>
                <a:gd name="T1" fmla="*/ 0 h 950"/>
                <a:gd name="T2" fmla="*/ 1 w 825"/>
                <a:gd name="T3" fmla="*/ 0 h 950"/>
                <a:gd name="T4" fmla="*/ 1 w 825"/>
                <a:gd name="T5" fmla="*/ 0 h 950"/>
                <a:gd name="T6" fmla="*/ 1 w 825"/>
                <a:gd name="T7" fmla="*/ 0 h 950"/>
                <a:gd name="T8" fmla="*/ 1 w 825"/>
                <a:gd name="T9" fmla="*/ 0 h 950"/>
                <a:gd name="T10" fmla="*/ 1 w 825"/>
                <a:gd name="T11" fmla="*/ 0 h 950"/>
                <a:gd name="T12" fmla="*/ 1 w 825"/>
                <a:gd name="T13" fmla="*/ 0 h 950"/>
                <a:gd name="T14" fmla="*/ 1 w 825"/>
                <a:gd name="T15" fmla="*/ 0 h 950"/>
                <a:gd name="T16" fmla="*/ 1 w 825"/>
                <a:gd name="T17" fmla="*/ 0 h 950"/>
                <a:gd name="T18" fmla="*/ 1 w 825"/>
                <a:gd name="T19" fmla="*/ 0 h 950"/>
                <a:gd name="T20" fmla="*/ 1 w 825"/>
                <a:gd name="T21" fmla="*/ 0 h 950"/>
                <a:gd name="T22" fmla="*/ 0 w 825"/>
                <a:gd name="T23" fmla="*/ 0 h 950"/>
                <a:gd name="T24" fmla="*/ 1 w 825"/>
                <a:gd name="T25" fmla="*/ 0 h 950"/>
                <a:gd name="T26" fmla="*/ 1 w 825"/>
                <a:gd name="T27" fmla="*/ 0 h 950"/>
                <a:gd name="T28" fmla="*/ 1 w 825"/>
                <a:gd name="T29" fmla="*/ 0 h 950"/>
                <a:gd name="T30" fmla="*/ 1 w 825"/>
                <a:gd name="T31" fmla="*/ 0 h 950"/>
                <a:gd name="T32" fmla="*/ 1 w 825"/>
                <a:gd name="T33" fmla="*/ 0 h 950"/>
                <a:gd name="T34" fmla="*/ 1 w 825"/>
                <a:gd name="T35" fmla="*/ 0 h 950"/>
                <a:gd name="T36" fmla="*/ 1 w 825"/>
                <a:gd name="T37" fmla="*/ 0 h 950"/>
                <a:gd name="T38" fmla="*/ 1 w 825"/>
                <a:gd name="T39" fmla="*/ 0 h 950"/>
                <a:gd name="T40" fmla="*/ 1 w 825"/>
                <a:gd name="T41" fmla="*/ 0 h 950"/>
                <a:gd name="T42" fmla="*/ 1 w 825"/>
                <a:gd name="T43" fmla="*/ 0 h 950"/>
                <a:gd name="T44" fmla="*/ 1 w 825"/>
                <a:gd name="T45" fmla="*/ 0 h 950"/>
                <a:gd name="T46" fmla="*/ 1 w 825"/>
                <a:gd name="T47" fmla="*/ 0 h 950"/>
                <a:gd name="T48" fmla="*/ 1 w 825"/>
                <a:gd name="T49" fmla="*/ 0 h 950"/>
                <a:gd name="T50" fmla="*/ 1 w 825"/>
                <a:gd name="T51" fmla="*/ 0 h 950"/>
                <a:gd name="T52" fmla="*/ 1 w 825"/>
                <a:gd name="T53" fmla="*/ 0 h 950"/>
                <a:gd name="T54" fmla="*/ 1 w 825"/>
                <a:gd name="T55" fmla="*/ 0 h 950"/>
                <a:gd name="T56" fmla="*/ 1 w 825"/>
                <a:gd name="T57" fmla="*/ 0 h 950"/>
                <a:gd name="T58" fmla="*/ 1 w 825"/>
                <a:gd name="T59" fmla="*/ 0 h 950"/>
                <a:gd name="T60" fmla="*/ 1 w 825"/>
                <a:gd name="T61" fmla="*/ 0 h 950"/>
                <a:gd name="T62" fmla="*/ 1 w 825"/>
                <a:gd name="T63" fmla="*/ 0 h 950"/>
                <a:gd name="T64" fmla="*/ 1 w 825"/>
                <a:gd name="T65" fmla="*/ 0 h 950"/>
                <a:gd name="T66" fmla="*/ 1 w 825"/>
                <a:gd name="T67" fmla="*/ 0 h 9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25"/>
                <a:gd name="T103" fmla="*/ 0 h 950"/>
                <a:gd name="T104" fmla="*/ 825 w 825"/>
                <a:gd name="T105" fmla="*/ 950 h 9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28" name="Freeform 430"/>
            <p:cNvSpPr>
              <a:spLocks/>
            </p:cNvSpPr>
            <p:nvPr/>
          </p:nvSpPr>
          <p:spPr bwMode="auto">
            <a:xfrm>
              <a:off x="1436" y="2151"/>
              <a:ext cx="397" cy="369"/>
            </a:xfrm>
            <a:custGeom>
              <a:avLst/>
              <a:gdLst>
                <a:gd name="T0" fmla="*/ 1 w 722"/>
                <a:gd name="T1" fmla="*/ 0 h 802"/>
                <a:gd name="T2" fmla="*/ 1 w 722"/>
                <a:gd name="T3" fmla="*/ 0 h 802"/>
                <a:gd name="T4" fmla="*/ 1 w 722"/>
                <a:gd name="T5" fmla="*/ 0 h 802"/>
                <a:gd name="T6" fmla="*/ 1 w 722"/>
                <a:gd name="T7" fmla="*/ 0 h 802"/>
                <a:gd name="T8" fmla="*/ 1 w 722"/>
                <a:gd name="T9" fmla="*/ 0 h 802"/>
                <a:gd name="T10" fmla="*/ 1 w 722"/>
                <a:gd name="T11" fmla="*/ 0 h 802"/>
                <a:gd name="T12" fmla="*/ 1 w 722"/>
                <a:gd name="T13" fmla="*/ 0 h 802"/>
                <a:gd name="T14" fmla="*/ 1 w 722"/>
                <a:gd name="T15" fmla="*/ 0 h 802"/>
                <a:gd name="T16" fmla="*/ 1 w 722"/>
                <a:gd name="T17" fmla="*/ 0 h 802"/>
                <a:gd name="T18" fmla="*/ 1 w 722"/>
                <a:gd name="T19" fmla="*/ 0 h 802"/>
                <a:gd name="T20" fmla="*/ 1 w 722"/>
                <a:gd name="T21" fmla="*/ 0 h 802"/>
                <a:gd name="T22" fmla="*/ 1 w 722"/>
                <a:gd name="T23" fmla="*/ 0 h 802"/>
                <a:gd name="T24" fmla="*/ 1 w 722"/>
                <a:gd name="T25" fmla="*/ 0 h 802"/>
                <a:gd name="T26" fmla="*/ 1 w 722"/>
                <a:gd name="T27" fmla="*/ 0 h 802"/>
                <a:gd name="T28" fmla="*/ 1 w 722"/>
                <a:gd name="T29" fmla="*/ 0 h 802"/>
                <a:gd name="T30" fmla="*/ 1 w 722"/>
                <a:gd name="T31" fmla="*/ 0 h 802"/>
                <a:gd name="T32" fmla="*/ 1 w 722"/>
                <a:gd name="T33" fmla="*/ 0 h 802"/>
                <a:gd name="T34" fmla="*/ 1 w 722"/>
                <a:gd name="T35" fmla="*/ 0 h 802"/>
                <a:gd name="T36" fmla="*/ 1 w 722"/>
                <a:gd name="T37" fmla="*/ 0 h 802"/>
                <a:gd name="T38" fmla="*/ 1 w 722"/>
                <a:gd name="T39" fmla="*/ 0 h 802"/>
                <a:gd name="T40" fmla="*/ 1 w 722"/>
                <a:gd name="T41" fmla="*/ 0 h 802"/>
                <a:gd name="T42" fmla="*/ 1 w 722"/>
                <a:gd name="T43" fmla="*/ 0 h 802"/>
                <a:gd name="T44" fmla="*/ 1 w 722"/>
                <a:gd name="T45" fmla="*/ 0 h 802"/>
                <a:gd name="T46" fmla="*/ 1 w 722"/>
                <a:gd name="T47" fmla="*/ 0 h 802"/>
                <a:gd name="T48" fmla="*/ 1 w 722"/>
                <a:gd name="T49" fmla="*/ 0 h 802"/>
                <a:gd name="T50" fmla="*/ 1 w 722"/>
                <a:gd name="T51" fmla="*/ 0 h 802"/>
                <a:gd name="T52" fmla="*/ 1 w 722"/>
                <a:gd name="T53" fmla="*/ 0 h 802"/>
                <a:gd name="T54" fmla="*/ 0 w 722"/>
                <a:gd name="T55" fmla="*/ 0 h 802"/>
                <a:gd name="T56" fmla="*/ 1 w 722"/>
                <a:gd name="T57" fmla="*/ 0 h 802"/>
                <a:gd name="T58" fmla="*/ 1 w 722"/>
                <a:gd name="T59" fmla="*/ 0 h 802"/>
                <a:gd name="T60" fmla="*/ 1 w 722"/>
                <a:gd name="T61" fmla="*/ 0 h 802"/>
                <a:gd name="T62" fmla="*/ 1 w 722"/>
                <a:gd name="T63" fmla="*/ 0 h 802"/>
                <a:gd name="T64" fmla="*/ 1 w 722"/>
                <a:gd name="T65" fmla="*/ 0 h 802"/>
                <a:gd name="T66" fmla="*/ 1 w 722"/>
                <a:gd name="T67" fmla="*/ 0 h 802"/>
                <a:gd name="T68" fmla="*/ 1 w 722"/>
                <a:gd name="T69" fmla="*/ 0 h 802"/>
                <a:gd name="T70" fmla="*/ 1 w 722"/>
                <a:gd name="T71" fmla="*/ 0 h 802"/>
                <a:gd name="T72" fmla="*/ 1 w 722"/>
                <a:gd name="T73" fmla="*/ 0 h 802"/>
                <a:gd name="T74" fmla="*/ 1 w 722"/>
                <a:gd name="T75" fmla="*/ 0 h 802"/>
                <a:gd name="T76" fmla="*/ 1 w 722"/>
                <a:gd name="T77" fmla="*/ 0 h 802"/>
                <a:gd name="T78" fmla="*/ 1 w 722"/>
                <a:gd name="T79" fmla="*/ 0 h 8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22"/>
                <a:gd name="T121" fmla="*/ 0 h 802"/>
                <a:gd name="T122" fmla="*/ 722 w 722"/>
                <a:gd name="T123" fmla="*/ 802 h 8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29" name="Freeform 431"/>
            <p:cNvSpPr>
              <a:spLocks/>
            </p:cNvSpPr>
            <p:nvPr/>
          </p:nvSpPr>
          <p:spPr bwMode="auto">
            <a:xfrm>
              <a:off x="1436" y="2151"/>
              <a:ext cx="397" cy="369"/>
            </a:xfrm>
            <a:custGeom>
              <a:avLst/>
              <a:gdLst>
                <a:gd name="T0" fmla="*/ 1 w 722"/>
                <a:gd name="T1" fmla="*/ 0 h 802"/>
                <a:gd name="T2" fmla="*/ 1 w 722"/>
                <a:gd name="T3" fmla="*/ 0 h 802"/>
                <a:gd name="T4" fmla="*/ 1 w 722"/>
                <a:gd name="T5" fmla="*/ 0 h 802"/>
                <a:gd name="T6" fmla="*/ 1 w 722"/>
                <a:gd name="T7" fmla="*/ 0 h 802"/>
                <a:gd name="T8" fmla="*/ 1 w 722"/>
                <a:gd name="T9" fmla="*/ 0 h 802"/>
                <a:gd name="T10" fmla="*/ 1 w 722"/>
                <a:gd name="T11" fmla="*/ 0 h 802"/>
                <a:gd name="T12" fmla="*/ 1 w 722"/>
                <a:gd name="T13" fmla="*/ 0 h 802"/>
                <a:gd name="T14" fmla="*/ 1 w 722"/>
                <a:gd name="T15" fmla="*/ 0 h 802"/>
                <a:gd name="T16" fmla="*/ 1 w 722"/>
                <a:gd name="T17" fmla="*/ 0 h 802"/>
                <a:gd name="T18" fmla="*/ 1 w 722"/>
                <a:gd name="T19" fmla="*/ 0 h 802"/>
                <a:gd name="T20" fmla="*/ 1 w 722"/>
                <a:gd name="T21" fmla="*/ 0 h 802"/>
                <a:gd name="T22" fmla="*/ 1 w 722"/>
                <a:gd name="T23" fmla="*/ 0 h 802"/>
                <a:gd name="T24" fmla="*/ 1 w 722"/>
                <a:gd name="T25" fmla="*/ 0 h 802"/>
                <a:gd name="T26" fmla="*/ 1 w 722"/>
                <a:gd name="T27" fmla="*/ 0 h 802"/>
                <a:gd name="T28" fmla="*/ 1 w 722"/>
                <a:gd name="T29" fmla="*/ 0 h 802"/>
                <a:gd name="T30" fmla="*/ 1 w 722"/>
                <a:gd name="T31" fmla="*/ 0 h 802"/>
                <a:gd name="T32" fmla="*/ 1 w 722"/>
                <a:gd name="T33" fmla="*/ 0 h 802"/>
                <a:gd name="T34" fmla="*/ 1 w 722"/>
                <a:gd name="T35" fmla="*/ 0 h 802"/>
                <a:gd name="T36" fmla="*/ 1 w 722"/>
                <a:gd name="T37" fmla="*/ 0 h 802"/>
                <a:gd name="T38" fmla="*/ 1 w 722"/>
                <a:gd name="T39" fmla="*/ 0 h 802"/>
                <a:gd name="T40" fmla="*/ 1 w 722"/>
                <a:gd name="T41" fmla="*/ 0 h 802"/>
                <a:gd name="T42" fmla="*/ 1 w 722"/>
                <a:gd name="T43" fmla="*/ 0 h 802"/>
                <a:gd name="T44" fmla="*/ 1 w 722"/>
                <a:gd name="T45" fmla="*/ 0 h 802"/>
                <a:gd name="T46" fmla="*/ 1 w 722"/>
                <a:gd name="T47" fmla="*/ 0 h 802"/>
                <a:gd name="T48" fmla="*/ 1 w 722"/>
                <a:gd name="T49" fmla="*/ 0 h 802"/>
                <a:gd name="T50" fmla="*/ 1 w 722"/>
                <a:gd name="T51" fmla="*/ 0 h 802"/>
                <a:gd name="T52" fmla="*/ 1 w 722"/>
                <a:gd name="T53" fmla="*/ 0 h 802"/>
                <a:gd name="T54" fmla="*/ 0 w 722"/>
                <a:gd name="T55" fmla="*/ 0 h 802"/>
                <a:gd name="T56" fmla="*/ 1 w 722"/>
                <a:gd name="T57" fmla="*/ 0 h 802"/>
                <a:gd name="T58" fmla="*/ 1 w 722"/>
                <a:gd name="T59" fmla="*/ 0 h 802"/>
                <a:gd name="T60" fmla="*/ 1 w 722"/>
                <a:gd name="T61" fmla="*/ 0 h 802"/>
                <a:gd name="T62" fmla="*/ 1 w 722"/>
                <a:gd name="T63" fmla="*/ 0 h 802"/>
                <a:gd name="T64" fmla="*/ 1 w 722"/>
                <a:gd name="T65" fmla="*/ 0 h 802"/>
                <a:gd name="T66" fmla="*/ 1 w 722"/>
                <a:gd name="T67" fmla="*/ 0 h 802"/>
                <a:gd name="T68" fmla="*/ 1 w 722"/>
                <a:gd name="T69" fmla="*/ 0 h 802"/>
                <a:gd name="T70" fmla="*/ 1 w 722"/>
                <a:gd name="T71" fmla="*/ 0 h 802"/>
                <a:gd name="T72" fmla="*/ 1 w 722"/>
                <a:gd name="T73" fmla="*/ 0 h 802"/>
                <a:gd name="T74" fmla="*/ 1 w 722"/>
                <a:gd name="T75" fmla="*/ 0 h 802"/>
                <a:gd name="T76" fmla="*/ 1 w 722"/>
                <a:gd name="T77" fmla="*/ 0 h 802"/>
                <a:gd name="T78" fmla="*/ 1 w 722"/>
                <a:gd name="T79" fmla="*/ 0 h 8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22"/>
                <a:gd name="T121" fmla="*/ 0 h 802"/>
                <a:gd name="T122" fmla="*/ 722 w 722"/>
                <a:gd name="T123" fmla="*/ 802 h 8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30" name="Freeform 432"/>
            <p:cNvSpPr>
              <a:spLocks/>
            </p:cNvSpPr>
            <p:nvPr/>
          </p:nvSpPr>
          <p:spPr bwMode="auto">
            <a:xfrm>
              <a:off x="1777" y="2453"/>
              <a:ext cx="35" cy="162"/>
            </a:xfrm>
            <a:custGeom>
              <a:avLst/>
              <a:gdLst>
                <a:gd name="T0" fmla="*/ 1 w 63"/>
                <a:gd name="T1" fmla="*/ 0 h 346"/>
                <a:gd name="T2" fmla="*/ 1 w 63"/>
                <a:gd name="T3" fmla="*/ 0 h 346"/>
                <a:gd name="T4" fmla="*/ 1 w 63"/>
                <a:gd name="T5" fmla="*/ 0 h 346"/>
                <a:gd name="T6" fmla="*/ 1 w 63"/>
                <a:gd name="T7" fmla="*/ 0 h 346"/>
                <a:gd name="T8" fmla="*/ 0 w 63"/>
                <a:gd name="T9" fmla="*/ 0 h 346"/>
                <a:gd name="T10" fmla="*/ 1 w 63"/>
                <a:gd name="T11" fmla="*/ 0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6"/>
                <a:gd name="T20" fmla="*/ 63 w 6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31" name="Freeform 433"/>
            <p:cNvSpPr>
              <a:spLocks/>
            </p:cNvSpPr>
            <p:nvPr/>
          </p:nvSpPr>
          <p:spPr bwMode="auto">
            <a:xfrm>
              <a:off x="1647" y="2449"/>
              <a:ext cx="132" cy="71"/>
            </a:xfrm>
            <a:custGeom>
              <a:avLst/>
              <a:gdLst>
                <a:gd name="T0" fmla="*/ 1 w 238"/>
                <a:gd name="T1" fmla="*/ 0 h 155"/>
                <a:gd name="T2" fmla="*/ 1 w 238"/>
                <a:gd name="T3" fmla="*/ 0 h 155"/>
                <a:gd name="T4" fmla="*/ 1 w 238"/>
                <a:gd name="T5" fmla="*/ 0 h 155"/>
                <a:gd name="T6" fmla="*/ 0 w 238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8"/>
                <a:gd name="T13" fmla="*/ 0 h 155"/>
                <a:gd name="T14" fmla="*/ 238 w 238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32" name="Line 434"/>
            <p:cNvSpPr>
              <a:spLocks noChangeShapeType="1"/>
            </p:cNvSpPr>
            <p:nvPr/>
          </p:nvSpPr>
          <p:spPr bwMode="auto">
            <a:xfrm flipV="1">
              <a:off x="1779" y="2615"/>
              <a:ext cx="26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33" name="Freeform 435"/>
            <p:cNvSpPr>
              <a:spLocks/>
            </p:cNvSpPr>
            <p:nvPr/>
          </p:nvSpPr>
          <p:spPr bwMode="auto">
            <a:xfrm>
              <a:off x="1647" y="2520"/>
              <a:ext cx="132" cy="96"/>
            </a:xfrm>
            <a:custGeom>
              <a:avLst/>
              <a:gdLst>
                <a:gd name="T0" fmla="*/ 1 w 240"/>
                <a:gd name="T1" fmla="*/ 0 h 206"/>
                <a:gd name="T2" fmla="*/ 1 w 240"/>
                <a:gd name="T3" fmla="*/ 0 h 206"/>
                <a:gd name="T4" fmla="*/ 1 w 240"/>
                <a:gd name="T5" fmla="*/ 0 h 206"/>
                <a:gd name="T6" fmla="*/ 0 w 240"/>
                <a:gd name="T7" fmla="*/ 0 h 2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206"/>
                <a:gd name="T14" fmla="*/ 240 w 240"/>
                <a:gd name="T15" fmla="*/ 206 h 2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34" name="Freeform 436"/>
            <p:cNvSpPr>
              <a:spLocks/>
            </p:cNvSpPr>
            <p:nvPr/>
          </p:nvSpPr>
          <p:spPr bwMode="auto">
            <a:xfrm>
              <a:off x="1647" y="2449"/>
              <a:ext cx="165" cy="167"/>
            </a:xfrm>
            <a:custGeom>
              <a:avLst/>
              <a:gdLst>
                <a:gd name="T0" fmla="*/ 1 w 299"/>
                <a:gd name="T1" fmla="*/ 0 h 361"/>
                <a:gd name="T2" fmla="*/ 1 w 299"/>
                <a:gd name="T3" fmla="*/ 0 h 361"/>
                <a:gd name="T4" fmla="*/ 1 w 299"/>
                <a:gd name="T5" fmla="*/ 0 h 361"/>
                <a:gd name="T6" fmla="*/ 1 w 299"/>
                <a:gd name="T7" fmla="*/ 0 h 361"/>
                <a:gd name="T8" fmla="*/ 1 w 299"/>
                <a:gd name="T9" fmla="*/ 0 h 361"/>
                <a:gd name="T10" fmla="*/ 1 w 299"/>
                <a:gd name="T11" fmla="*/ 0 h 361"/>
                <a:gd name="T12" fmla="*/ 1 w 299"/>
                <a:gd name="T13" fmla="*/ 0 h 361"/>
                <a:gd name="T14" fmla="*/ 1 w 299"/>
                <a:gd name="T15" fmla="*/ 0 h 361"/>
                <a:gd name="T16" fmla="*/ 0 w 299"/>
                <a:gd name="T17" fmla="*/ 0 h 361"/>
                <a:gd name="T18" fmla="*/ 1 w 299"/>
                <a:gd name="T19" fmla="*/ 0 h 361"/>
                <a:gd name="T20" fmla="*/ 1 w 299"/>
                <a:gd name="T21" fmla="*/ 0 h 361"/>
                <a:gd name="T22" fmla="*/ 1 w 299"/>
                <a:gd name="T23" fmla="*/ 0 h 361"/>
                <a:gd name="T24" fmla="*/ 1 w 299"/>
                <a:gd name="T25" fmla="*/ 0 h 3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9"/>
                <a:gd name="T40" fmla="*/ 0 h 361"/>
                <a:gd name="T41" fmla="*/ 299 w 299"/>
                <a:gd name="T42" fmla="*/ 361 h 36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35" name="Freeform 437"/>
            <p:cNvSpPr>
              <a:spLocks/>
            </p:cNvSpPr>
            <p:nvPr/>
          </p:nvSpPr>
          <p:spPr bwMode="auto">
            <a:xfrm>
              <a:off x="1647" y="2449"/>
              <a:ext cx="165" cy="167"/>
            </a:xfrm>
            <a:custGeom>
              <a:avLst/>
              <a:gdLst>
                <a:gd name="T0" fmla="*/ 1 w 299"/>
                <a:gd name="T1" fmla="*/ 0 h 361"/>
                <a:gd name="T2" fmla="*/ 1 w 299"/>
                <a:gd name="T3" fmla="*/ 0 h 361"/>
                <a:gd name="T4" fmla="*/ 1 w 299"/>
                <a:gd name="T5" fmla="*/ 0 h 361"/>
                <a:gd name="T6" fmla="*/ 1 w 299"/>
                <a:gd name="T7" fmla="*/ 0 h 361"/>
                <a:gd name="T8" fmla="*/ 1 w 299"/>
                <a:gd name="T9" fmla="*/ 0 h 361"/>
                <a:gd name="T10" fmla="*/ 1 w 299"/>
                <a:gd name="T11" fmla="*/ 0 h 361"/>
                <a:gd name="T12" fmla="*/ 1 w 299"/>
                <a:gd name="T13" fmla="*/ 0 h 361"/>
                <a:gd name="T14" fmla="*/ 1 w 299"/>
                <a:gd name="T15" fmla="*/ 0 h 361"/>
                <a:gd name="T16" fmla="*/ 0 w 299"/>
                <a:gd name="T17" fmla="*/ 0 h 361"/>
                <a:gd name="T18" fmla="*/ 1 w 299"/>
                <a:gd name="T19" fmla="*/ 0 h 361"/>
                <a:gd name="T20" fmla="*/ 1 w 299"/>
                <a:gd name="T21" fmla="*/ 0 h 361"/>
                <a:gd name="T22" fmla="*/ 1 w 299"/>
                <a:gd name="T23" fmla="*/ 0 h 361"/>
                <a:gd name="T24" fmla="*/ 1 w 299"/>
                <a:gd name="T25" fmla="*/ 0 h 3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9"/>
                <a:gd name="T40" fmla="*/ 0 h 361"/>
                <a:gd name="T41" fmla="*/ 299 w 299"/>
                <a:gd name="T42" fmla="*/ 361 h 36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36" name="Freeform 438"/>
            <p:cNvSpPr>
              <a:spLocks/>
            </p:cNvSpPr>
            <p:nvPr/>
          </p:nvSpPr>
          <p:spPr bwMode="auto">
            <a:xfrm>
              <a:off x="1582" y="2520"/>
              <a:ext cx="197" cy="107"/>
            </a:xfrm>
            <a:custGeom>
              <a:avLst/>
              <a:gdLst>
                <a:gd name="T0" fmla="*/ 1 w 359"/>
                <a:gd name="T1" fmla="*/ 0 h 231"/>
                <a:gd name="T2" fmla="*/ 1 w 359"/>
                <a:gd name="T3" fmla="*/ 0 h 231"/>
                <a:gd name="T4" fmla="*/ 1 w 359"/>
                <a:gd name="T5" fmla="*/ 0 h 231"/>
                <a:gd name="T6" fmla="*/ 1 w 359"/>
                <a:gd name="T7" fmla="*/ 0 h 231"/>
                <a:gd name="T8" fmla="*/ 1 w 359"/>
                <a:gd name="T9" fmla="*/ 0 h 231"/>
                <a:gd name="T10" fmla="*/ 1 w 359"/>
                <a:gd name="T11" fmla="*/ 0 h 231"/>
                <a:gd name="T12" fmla="*/ 0 w 359"/>
                <a:gd name="T13" fmla="*/ 0 h 231"/>
                <a:gd name="T14" fmla="*/ 1 w 359"/>
                <a:gd name="T15" fmla="*/ 0 h 231"/>
                <a:gd name="T16" fmla="*/ 1 w 359"/>
                <a:gd name="T17" fmla="*/ 0 h 231"/>
                <a:gd name="T18" fmla="*/ 1 w 359"/>
                <a:gd name="T19" fmla="*/ 0 h 231"/>
                <a:gd name="T20" fmla="*/ 1 w 359"/>
                <a:gd name="T21" fmla="*/ 0 h 231"/>
                <a:gd name="T22" fmla="*/ 1 w 359"/>
                <a:gd name="T23" fmla="*/ 0 h 231"/>
                <a:gd name="T24" fmla="*/ 1 w 359"/>
                <a:gd name="T25" fmla="*/ 0 h 231"/>
                <a:gd name="T26" fmla="*/ 1 w 359"/>
                <a:gd name="T27" fmla="*/ 0 h 231"/>
                <a:gd name="T28" fmla="*/ 1 w 359"/>
                <a:gd name="T29" fmla="*/ 0 h 231"/>
                <a:gd name="T30" fmla="*/ 1 w 359"/>
                <a:gd name="T31" fmla="*/ 0 h 231"/>
                <a:gd name="T32" fmla="*/ 1 w 359"/>
                <a:gd name="T33" fmla="*/ 0 h 231"/>
                <a:gd name="T34" fmla="*/ 1 w 359"/>
                <a:gd name="T35" fmla="*/ 0 h 2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9"/>
                <a:gd name="T55" fmla="*/ 0 h 231"/>
                <a:gd name="T56" fmla="*/ 359 w 359"/>
                <a:gd name="T57" fmla="*/ 231 h 2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37" name="Freeform 439"/>
            <p:cNvSpPr>
              <a:spLocks/>
            </p:cNvSpPr>
            <p:nvPr/>
          </p:nvSpPr>
          <p:spPr bwMode="auto">
            <a:xfrm>
              <a:off x="1582" y="2520"/>
              <a:ext cx="197" cy="107"/>
            </a:xfrm>
            <a:custGeom>
              <a:avLst/>
              <a:gdLst>
                <a:gd name="T0" fmla="*/ 1 w 359"/>
                <a:gd name="T1" fmla="*/ 0 h 231"/>
                <a:gd name="T2" fmla="*/ 1 w 359"/>
                <a:gd name="T3" fmla="*/ 0 h 231"/>
                <a:gd name="T4" fmla="*/ 1 w 359"/>
                <a:gd name="T5" fmla="*/ 0 h 231"/>
                <a:gd name="T6" fmla="*/ 1 w 359"/>
                <a:gd name="T7" fmla="*/ 0 h 231"/>
                <a:gd name="T8" fmla="*/ 1 w 359"/>
                <a:gd name="T9" fmla="*/ 0 h 231"/>
                <a:gd name="T10" fmla="*/ 1 w 359"/>
                <a:gd name="T11" fmla="*/ 0 h 231"/>
                <a:gd name="T12" fmla="*/ 0 w 359"/>
                <a:gd name="T13" fmla="*/ 0 h 231"/>
                <a:gd name="T14" fmla="*/ 1 w 359"/>
                <a:gd name="T15" fmla="*/ 0 h 231"/>
                <a:gd name="T16" fmla="*/ 1 w 359"/>
                <a:gd name="T17" fmla="*/ 0 h 231"/>
                <a:gd name="T18" fmla="*/ 1 w 359"/>
                <a:gd name="T19" fmla="*/ 0 h 231"/>
                <a:gd name="T20" fmla="*/ 1 w 359"/>
                <a:gd name="T21" fmla="*/ 0 h 231"/>
                <a:gd name="T22" fmla="*/ 1 w 359"/>
                <a:gd name="T23" fmla="*/ 0 h 231"/>
                <a:gd name="T24" fmla="*/ 1 w 359"/>
                <a:gd name="T25" fmla="*/ 0 h 231"/>
                <a:gd name="T26" fmla="*/ 1 w 359"/>
                <a:gd name="T27" fmla="*/ 0 h 231"/>
                <a:gd name="T28" fmla="*/ 1 w 359"/>
                <a:gd name="T29" fmla="*/ 0 h 231"/>
                <a:gd name="T30" fmla="*/ 1 w 359"/>
                <a:gd name="T31" fmla="*/ 0 h 231"/>
                <a:gd name="T32" fmla="*/ 1 w 359"/>
                <a:gd name="T33" fmla="*/ 0 h 231"/>
                <a:gd name="T34" fmla="*/ 1 w 359"/>
                <a:gd name="T35" fmla="*/ 0 h 2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9"/>
                <a:gd name="T55" fmla="*/ 0 h 231"/>
                <a:gd name="T56" fmla="*/ 359 w 359"/>
                <a:gd name="T57" fmla="*/ 231 h 2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38" name="Freeform 440"/>
            <p:cNvSpPr>
              <a:spLocks/>
            </p:cNvSpPr>
            <p:nvPr/>
          </p:nvSpPr>
          <p:spPr bwMode="auto">
            <a:xfrm>
              <a:off x="1593" y="2605"/>
              <a:ext cx="219" cy="173"/>
            </a:xfrm>
            <a:custGeom>
              <a:avLst/>
              <a:gdLst>
                <a:gd name="T0" fmla="*/ 1 w 401"/>
                <a:gd name="T1" fmla="*/ 0 h 376"/>
                <a:gd name="T2" fmla="*/ 1 w 401"/>
                <a:gd name="T3" fmla="*/ 0 h 376"/>
                <a:gd name="T4" fmla="*/ 1 w 401"/>
                <a:gd name="T5" fmla="*/ 0 h 376"/>
                <a:gd name="T6" fmla="*/ 1 w 401"/>
                <a:gd name="T7" fmla="*/ 0 h 376"/>
                <a:gd name="T8" fmla="*/ 1 w 401"/>
                <a:gd name="T9" fmla="*/ 0 h 376"/>
                <a:gd name="T10" fmla="*/ 1 w 401"/>
                <a:gd name="T11" fmla="*/ 0 h 376"/>
                <a:gd name="T12" fmla="*/ 1 w 401"/>
                <a:gd name="T13" fmla="*/ 0 h 376"/>
                <a:gd name="T14" fmla="*/ 1 w 401"/>
                <a:gd name="T15" fmla="*/ 0 h 376"/>
                <a:gd name="T16" fmla="*/ 1 w 401"/>
                <a:gd name="T17" fmla="*/ 0 h 376"/>
                <a:gd name="T18" fmla="*/ 1 w 401"/>
                <a:gd name="T19" fmla="*/ 0 h 376"/>
                <a:gd name="T20" fmla="*/ 1 w 401"/>
                <a:gd name="T21" fmla="*/ 0 h 376"/>
                <a:gd name="T22" fmla="*/ 1 w 401"/>
                <a:gd name="T23" fmla="*/ 0 h 376"/>
                <a:gd name="T24" fmla="*/ 1 w 401"/>
                <a:gd name="T25" fmla="*/ 0 h 376"/>
                <a:gd name="T26" fmla="*/ 1 w 401"/>
                <a:gd name="T27" fmla="*/ 0 h 376"/>
                <a:gd name="T28" fmla="*/ 1 w 401"/>
                <a:gd name="T29" fmla="*/ 0 h 376"/>
                <a:gd name="T30" fmla="*/ 1 w 401"/>
                <a:gd name="T31" fmla="*/ 0 h 376"/>
                <a:gd name="T32" fmla="*/ 0 w 401"/>
                <a:gd name="T33" fmla="*/ 0 h 376"/>
                <a:gd name="T34" fmla="*/ 0 w 401"/>
                <a:gd name="T35" fmla="*/ 0 h 376"/>
                <a:gd name="T36" fmla="*/ 1 w 401"/>
                <a:gd name="T37" fmla="*/ 0 h 376"/>
                <a:gd name="T38" fmla="*/ 1 w 401"/>
                <a:gd name="T39" fmla="*/ 0 h 376"/>
                <a:gd name="T40" fmla="*/ 1 w 401"/>
                <a:gd name="T41" fmla="*/ 0 h 376"/>
                <a:gd name="T42" fmla="*/ 1 w 401"/>
                <a:gd name="T43" fmla="*/ 0 h 376"/>
                <a:gd name="T44" fmla="*/ 1 w 401"/>
                <a:gd name="T45" fmla="*/ 0 h 376"/>
                <a:gd name="T46" fmla="*/ 1 w 401"/>
                <a:gd name="T47" fmla="*/ 0 h 376"/>
                <a:gd name="T48" fmla="*/ 1 w 401"/>
                <a:gd name="T49" fmla="*/ 0 h 376"/>
                <a:gd name="T50" fmla="*/ 1 w 401"/>
                <a:gd name="T51" fmla="*/ 0 h 376"/>
                <a:gd name="T52" fmla="*/ 1 w 401"/>
                <a:gd name="T53" fmla="*/ 0 h 376"/>
                <a:gd name="T54" fmla="*/ 1 w 401"/>
                <a:gd name="T55" fmla="*/ 0 h 376"/>
                <a:gd name="T56" fmla="*/ 1 w 401"/>
                <a:gd name="T57" fmla="*/ 0 h 376"/>
                <a:gd name="T58" fmla="*/ 1 w 401"/>
                <a:gd name="T59" fmla="*/ 0 h 376"/>
                <a:gd name="T60" fmla="*/ 1 w 401"/>
                <a:gd name="T61" fmla="*/ 0 h 376"/>
                <a:gd name="T62" fmla="*/ 1 w 401"/>
                <a:gd name="T63" fmla="*/ 0 h 376"/>
                <a:gd name="T64" fmla="*/ 1 w 401"/>
                <a:gd name="T65" fmla="*/ 0 h 376"/>
                <a:gd name="T66" fmla="*/ 1 w 401"/>
                <a:gd name="T67" fmla="*/ 0 h 376"/>
                <a:gd name="T68" fmla="*/ 1 w 401"/>
                <a:gd name="T69" fmla="*/ 0 h 376"/>
                <a:gd name="T70" fmla="*/ 1 w 401"/>
                <a:gd name="T71" fmla="*/ 0 h 376"/>
                <a:gd name="T72" fmla="*/ 1 w 401"/>
                <a:gd name="T73" fmla="*/ 0 h 3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01"/>
                <a:gd name="T112" fmla="*/ 0 h 376"/>
                <a:gd name="T113" fmla="*/ 401 w 401"/>
                <a:gd name="T114" fmla="*/ 376 h 3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39" name="Freeform 441"/>
            <p:cNvSpPr>
              <a:spLocks/>
            </p:cNvSpPr>
            <p:nvPr/>
          </p:nvSpPr>
          <p:spPr bwMode="auto">
            <a:xfrm>
              <a:off x="1593" y="2605"/>
              <a:ext cx="219" cy="173"/>
            </a:xfrm>
            <a:custGeom>
              <a:avLst/>
              <a:gdLst>
                <a:gd name="T0" fmla="*/ 1 w 401"/>
                <a:gd name="T1" fmla="*/ 0 h 376"/>
                <a:gd name="T2" fmla="*/ 1 w 401"/>
                <a:gd name="T3" fmla="*/ 0 h 376"/>
                <a:gd name="T4" fmla="*/ 1 w 401"/>
                <a:gd name="T5" fmla="*/ 0 h 376"/>
                <a:gd name="T6" fmla="*/ 1 w 401"/>
                <a:gd name="T7" fmla="*/ 0 h 376"/>
                <a:gd name="T8" fmla="*/ 1 w 401"/>
                <a:gd name="T9" fmla="*/ 0 h 376"/>
                <a:gd name="T10" fmla="*/ 1 w 401"/>
                <a:gd name="T11" fmla="*/ 0 h 376"/>
                <a:gd name="T12" fmla="*/ 1 w 401"/>
                <a:gd name="T13" fmla="*/ 0 h 376"/>
                <a:gd name="T14" fmla="*/ 1 w 401"/>
                <a:gd name="T15" fmla="*/ 0 h 376"/>
                <a:gd name="T16" fmla="*/ 1 w 401"/>
                <a:gd name="T17" fmla="*/ 0 h 376"/>
                <a:gd name="T18" fmla="*/ 1 w 401"/>
                <a:gd name="T19" fmla="*/ 0 h 376"/>
                <a:gd name="T20" fmla="*/ 1 w 401"/>
                <a:gd name="T21" fmla="*/ 0 h 376"/>
                <a:gd name="T22" fmla="*/ 1 w 401"/>
                <a:gd name="T23" fmla="*/ 0 h 376"/>
                <a:gd name="T24" fmla="*/ 1 w 401"/>
                <a:gd name="T25" fmla="*/ 0 h 376"/>
                <a:gd name="T26" fmla="*/ 1 w 401"/>
                <a:gd name="T27" fmla="*/ 0 h 376"/>
                <a:gd name="T28" fmla="*/ 1 w 401"/>
                <a:gd name="T29" fmla="*/ 0 h 376"/>
                <a:gd name="T30" fmla="*/ 1 w 401"/>
                <a:gd name="T31" fmla="*/ 0 h 376"/>
                <a:gd name="T32" fmla="*/ 0 w 401"/>
                <a:gd name="T33" fmla="*/ 0 h 376"/>
                <a:gd name="T34" fmla="*/ 0 w 401"/>
                <a:gd name="T35" fmla="*/ 0 h 376"/>
                <a:gd name="T36" fmla="*/ 1 w 401"/>
                <a:gd name="T37" fmla="*/ 0 h 376"/>
                <a:gd name="T38" fmla="*/ 1 w 401"/>
                <a:gd name="T39" fmla="*/ 0 h 376"/>
                <a:gd name="T40" fmla="*/ 1 w 401"/>
                <a:gd name="T41" fmla="*/ 0 h 376"/>
                <a:gd name="T42" fmla="*/ 1 w 401"/>
                <a:gd name="T43" fmla="*/ 0 h 376"/>
                <a:gd name="T44" fmla="*/ 1 w 401"/>
                <a:gd name="T45" fmla="*/ 0 h 376"/>
                <a:gd name="T46" fmla="*/ 1 w 401"/>
                <a:gd name="T47" fmla="*/ 0 h 376"/>
                <a:gd name="T48" fmla="*/ 1 w 401"/>
                <a:gd name="T49" fmla="*/ 0 h 376"/>
                <a:gd name="T50" fmla="*/ 1 w 401"/>
                <a:gd name="T51" fmla="*/ 0 h 376"/>
                <a:gd name="T52" fmla="*/ 1 w 401"/>
                <a:gd name="T53" fmla="*/ 0 h 376"/>
                <a:gd name="T54" fmla="*/ 1 w 401"/>
                <a:gd name="T55" fmla="*/ 0 h 376"/>
                <a:gd name="T56" fmla="*/ 1 w 401"/>
                <a:gd name="T57" fmla="*/ 0 h 376"/>
                <a:gd name="T58" fmla="*/ 1 w 401"/>
                <a:gd name="T59" fmla="*/ 0 h 376"/>
                <a:gd name="T60" fmla="*/ 1 w 401"/>
                <a:gd name="T61" fmla="*/ 0 h 376"/>
                <a:gd name="T62" fmla="*/ 1 w 401"/>
                <a:gd name="T63" fmla="*/ 0 h 376"/>
                <a:gd name="T64" fmla="*/ 1 w 401"/>
                <a:gd name="T65" fmla="*/ 0 h 376"/>
                <a:gd name="T66" fmla="*/ 1 w 401"/>
                <a:gd name="T67" fmla="*/ 0 h 376"/>
                <a:gd name="T68" fmla="*/ 1 w 401"/>
                <a:gd name="T69" fmla="*/ 0 h 376"/>
                <a:gd name="T70" fmla="*/ 1 w 401"/>
                <a:gd name="T71" fmla="*/ 0 h 376"/>
                <a:gd name="T72" fmla="*/ 1 w 401"/>
                <a:gd name="T73" fmla="*/ 0 h 3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01"/>
                <a:gd name="T112" fmla="*/ 0 h 376"/>
                <a:gd name="T113" fmla="*/ 401 w 401"/>
                <a:gd name="T114" fmla="*/ 376 h 3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40" name="Freeform 442"/>
            <p:cNvSpPr>
              <a:spLocks/>
            </p:cNvSpPr>
            <p:nvPr/>
          </p:nvSpPr>
          <p:spPr bwMode="auto">
            <a:xfrm>
              <a:off x="903" y="2596"/>
              <a:ext cx="482" cy="274"/>
            </a:xfrm>
            <a:custGeom>
              <a:avLst/>
              <a:gdLst>
                <a:gd name="T0" fmla="*/ 1 w 875"/>
                <a:gd name="T1" fmla="*/ 0 h 593"/>
                <a:gd name="T2" fmla="*/ 1 w 875"/>
                <a:gd name="T3" fmla="*/ 0 h 593"/>
                <a:gd name="T4" fmla="*/ 1 w 875"/>
                <a:gd name="T5" fmla="*/ 0 h 593"/>
                <a:gd name="T6" fmla="*/ 1 w 875"/>
                <a:gd name="T7" fmla="*/ 0 h 593"/>
                <a:gd name="T8" fmla="*/ 1 w 875"/>
                <a:gd name="T9" fmla="*/ 0 h 593"/>
                <a:gd name="T10" fmla="*/ 1 w 875"/>
                <a:gd name="T11" fmla="*/ 0 h 593"/>
                <a:gd name="T12" fmla="*/ 1 w 875"/>
                <a:gd name="T13" fmla="*/ 0 h 593"/>
                <a:gd name="T14" fmla="*/ 1 w 875"/>
                <a:gd name="T15" fmla="*/ 0 h 593"/>
                <a:gd name="T16" fmla="*/ 1 w 875"/>
                <a:gd name="T17" fmla="*/ 0 h 593"/>
                <a:gd name="T18" fmla="*/ 1 w 875"/>
                <a:gd name="T19" fmla="*/ 0 h 593"/>
                <a:gd name="T20" fmla="*/ 1 w 875"/>
                <a:gd name="T21" fmla="*/ 0 h 593"/>
                <a:gd name="T22" fmla="*/ 1 w 875"/>
                <a:gd name="T23" fmla="*/ 0 h 593"/>
                <a:gd name="T24" fmla="*/ 1 w 875"/>
                <a:gd name="T25" fmla="*/ 0 h 593"/>
                <a:gd name="T26" fmla="*/ 1 w 875"/>
                <a:gd name="T27" fmla="*/ 0 h 593"/>
                <a:gd name="T28" fmla="*/ 1 w 875"/>
                <a:gd name="T29" fmla="*/ 0 h 593"/>
                <a:gd name="T30" fmla="*/ 1 w 875"/>
                <a:gd name="T31" fmla="*/ 0 h 593"/>
                <a:gd name="T32" fmla="*/ 1 w 875"/>
                <a:gd name="T33" fmla="*/ 0 h 593"/>
                <a:gd name="T34" fmla="*/ 1 w 875"/>
                <a:gd name="T35" fmla="*/ 0 h 593"/>
                <a:gd name="T36" fmla="*/ 1 w 875"/>
                <a:gd name="T37" fmla="*/ 0 h 593"/>
                <a:gd name="T38" fmla="*/ 1 w 875"/>
                <a:gd name="T39" fmla="*/ 0 h 593"/>
                <a:gd name="T40" fmla="*/ 1 w 875"/>
                <a:gd name="T41" fmla="*/ 0 h 593"/>
                <a:gd name="T42" fmla="*/ 1 w 875"/>
                <a:gd name="T43" fmla="*/ 0 h 593"/>
                <a:gd name="T44" fmla="*/ 0 w 875"/>
                <a:gd name="T45" fmla="*/ 0 h 593"/>
                <a:gd name="T46" fmla="*/ 1 w 875"/>
                <a:gd name="T47" fmla="*/ 0 h 593"/>
                <a:gd name="T48" fmla="*/ 1 w 875"/>
                <a:gd name="T49" fmla="*/ 0 h 593"/>
                <a:gd name="T50" fmla="*/ 1 w 875"/>
                <a:gd name="T51" fmla="*/ 0 h 593"/>
                <a:gd name="T52" fmla="*/ 1 w 875"/>
                <a:gd name="T53" fmla="*/ 0 h 593"/>
                <a:gd name="T54" fmla="*/ 1 w 875"/>
                <a:gd name="T55" fmla="*/ 0 h 593"/>
                <a:gd name="T56" fmla="*/ 1 w 875"/>
                <a:gd name="T57" fmla="*/ 0 h 593"/>
                <a:gd name="T58" fmla="*/ 1 w 875"/>
                <a:gd name="T59" fmla="*/ 0 h 593"/>
                <a:gd name="T60" fmla="*/ 1 w 875"/>
                <a:gd name="T61" fmla="*/ 0 h 593"/>
                <a:gd name="T62" fmla="*/ 1 w 875"/>
                <a:gd name="T63" fmla="*/ 0 h 593"/>
                <a:gd name="T64" fmla="*/ 1 w 875"/>
                <a:gd name="T65" fmla="*/ 0 h 593"/>
                <a:gd name="T66" fmla="*/ 1 w 875"/>
                <a:gd name="T67" fmla="*/ 0 h 593"/>
                <a:gd name="T68" fmla="*/ 1 w 875"/>
                <a:gd name="T69" fmla="*/ 0 h 593"/>
                <a:gd name="T70" fmla="*/ 1 w 875"/>
                <a:gd name="T71" fmla="*/ 0 h 593"/>
                <a:gd name="T72" fmla="*/ 1 w 875"/>
                <a:gd name="T73" fmla="*/ 0 h 593"/>
                <a:gd name="T74" fmla="*/ 1 w 875"/>
                <a:gd name="T75" fmla="*/ 0 h 593"/>
                <a:gd name="T76" fmla="*/ 1 w 875"/>
                <a:gd name="T77" fmla="*/ 0 h 59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75"/>
                <a:gd name="T118" fmla="*/ 0 h 593"/>
                <a:gd name="T119" fmla="*/ 875 w 875"/>
                <a:gd name="T120" fmla="*/ 593 h 59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41" name="Freeform 443"/>
            <p:cNvSpPr>
              <a:spLocks/>
            </p:cNvSpPr>
            <p:nvPr/>
          </p:nvSpPr>
          <p:spPr bwMode="auto">
            <a:xfrm>
              <a:off x="903" y="2596"/>
              <a:ext cx="482" cy="274"/>
            </a:xfrm>
            <a:custGeom>
              <a:avLst/>
              <a:gdLst>
                <a:gd name="T0" fmla="*/ 1 w 875"/>
                <a:gd name="T1" fmla="*/ 0 h 593"/>
                <a:gd name="T2" fmla="*/ 1 w 875"/>
                <a:gd name="T3" fmla="*/ 0 h 593"/>
                <a:gd name="T4" fmla="*/ 1 w 875"/>
                <a:gd name="T5" fmla="*/ 0 h 593"/>
                <a:gd name="T6" fmla="*/ 1 w 875"/>
                <a:gd name="T7" fmla="*/ 0 h 593"/>
                <a:gd name="T8" fmla="*/ 1 w 875"/>
                <a:gd name="T9" fmla="*/ 0 h 593"/>
                <a:gd name="T10" fmla="*/ 1 w 875"/>
                <a:gd name="T11" fmla="*/ 0 h 593"/>
                <a:gd name="T12" fmla="*/ 1 w 875"/>
                <a:gd name="T13" fmla="*/ 0 h 593"/>
                <a:gd name="T14" fmla="*/ 1 w 875"/>
                <a:gd name="T15" fmla="*/ 0 h 593"/>
                <a:gd name="T16" fmla="*/ 1 w 875"/>
                <a:gd name="T17" fmla="*/ 0 h 593"/>
                <a:gd name="T18" fmla="*/ 1 w 875"/>
                <a:gd name="T19" fmla="*/ 0 h 593"/>
                <a:gd name="T20" fmla="*/ 1 w 875"/>
                <a:gd name="T21" fmla="*/ 0 h 593"/>
                <a:gd name="T22" fmla="*/ 1 w 875"/>
                <a:gd name="T23" fmla="*/ 0 h 593"/>
                <a:gd name="T24" fmla="*/ 1 w 875"/>
                <a:gd name="T25" fmla="*/ 0 h 593"/>
                <a:gd name="T26" fmla="*/ 1 w 875"/>
                <a:gd name="T27" fmla="*/ 0 h 593"/>
                <a:gd name="T28" fmla="*/ 1 w 875"/>
                <a:gd name="T29" fmla="*/ 0 h 593"/>
                <a:gd name="T30" fmla="*/ 1 w 875"/>
                <a:gd name="T31" fmla="*/ 0 h 593"/>
                <a:gd name="T32" fmla="*/ 1 w 875"/>
                <a:gd name="T33" fmla="*/ 0 h 593"/>
                <a:gd name="T34" fmla="*/ 1 w 875"/>
                <a:gd name="T35" fmla="*/ 0 h 593"/>
                <a:gd name="T36" fmla="*/ 1 w 875"/>
                <a:gd name="T37" fmla="*/ 0 h 593"/>
                <a:gd name="T38" fmla="*/ 1 w 875"/>
                <a:gd name="T39" fmla="*/ 0 h 593"/>
                <a:gd name="T40" fmla="*/ 1 w 875"/>
                <a:gd name="T41" fmla="*/ 0 h 593"/>
                <a:gd name="T42" fmla="*/ 1 w 875"/>
                <a:gd name="T43" fmla="*/ 0 h 593"/>
                <a:gd name="T44" fmla="*/ 0 w 875"/>
                <a:gd name="T45" fmla="*/ 0 h 593"/>
                <a:gd name="T46" fmla="*/ 1 w 875"/>
                <a:gd name="T47" fmla="*/ 0 h 593"/>
                <a:gd name="T48" fmla="*/ 1 w 875"/>
                <a:gd name="T49" fmla="*/ 0 h 593"/>
                <a:gd name="T50" fmla="*/ 1 w 875"/>
                <a:gd name="T51" fmla="*/ 0 h 593"/>
                <a:gd name="T52" fmla="*/ 1 w 875"/>
                <a:gd name="T53" fmla="*/ 0 h 593"/>
                <a:gd name="T54" fmla="*/ 1 w 875"/>
                <a:gd name="T55" fmla="*/ 0 h 593"/>
                <a:gd name="T56" fmla="*/ 1 w 875"/>
                <a:gd name="T57" fmla="*/ 0 h 593"/>
                <a:gd name="T58" fmla="*/ 1 w 875"/>
                <a:gd name="T59" fmla="*/ 0 h 593"/>
                <a:gd name="T60" fmla="*/ 1 w 875"/>
                <a:gd name="T61" fmla="*/ 0 h 593"/>
                <a:gd name="T62" fmla="*/ 1 w 875"/>
                <a:gd name="T63" fmla="*/ 0 h 593"/>
                <a:gd name="T64" fmla="*/ 1 w 875"/>
                <a:gd name="T65" fmla="*/ 0 h 593"/>
                <a:gd name="T66" fmla="*/ 1 w 875"/>
                <a:gd name="T67" fmla="*/ 0 h 593"/>
                <a:gd name="T68" fmla="*/ 1 w 875"/>
                <a:gd name="T69" fmla="*/ 0 h 593"/>
                <a:gd name="T70" fmla="*/ 1 w 875"/>
                <a:gd name="T71" fmla="*/ 0 h 593"/>
                <a:gd name="T72" fmla="*/ 1 w 875"/>
                <a:gd name="T73" fmla="*/ 0 h 593"/>
                <a:gd name="T74" fmla="*/ 1 w 875"/>
                <a:gd name="T75" fmla="*/ 0 h 593"/>
                <a:gd name="T76" fmla="*/ 1 w 875"/>
                <a:gd name="T77" fmla="*/ 0 h 59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75"/>
                <a:gd name="T118" fmla="*/ 0 h 593"/>
                <a:gd name="T119" fmla="*/ 875 w 875"/>
                <a:gd name="T120" fmla="*/ 593 h 59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42" name="Freeform 444"/>
            <p:cNvSpPr>
              <a:spLocks/>
            </p:cNvSpPr>
            <p:nvPr/>
          </p:nvSpPr>
          <p:spPr bwMode="auto">
            <a:xfrm>
              <a:off x="1060" y="2718"/>
              <a:ext cx="230" cy="151"/>
            </a:xfrm>
            <a:custGeom>
              <a:avLst/>
              <a:gdLst>
                <a:gd name="T0" fmla="*/ 1 w 419"/>
                <a:gd name="T1" fmla="*/ 0 h 328"/>
                <a:gd name="T2" fmla="*/ 1 w 419"/>
                <a:gd name="T3" fmla="*/ 0 h 328"/>
                <a:gd name="T4" fmla="*/ 1 w 419"/>
                <a:gd name="T5" fmla="*/ 0 h 328"/>
                <a:gd name="T6" fmla="*/ 0 w 419"/>
                <a:gd name="T7" fmla="*/ 0 h 328"/>
                <a:gd name="T8" fmla="*/ 1 w 419"/>
                <a:gd name="T9" fmla="*/ 0 h 328"/>
                <a:gd name="T10" fmla="*/ 1 w 419"/>
                <a:gd name="T11" fmla="*/ 0 h 328"/>
                <a:gd name="T12" fmla="*/ 1 w 419"/>
                <a:gd name="T13" fmla="*/ 0 h 328"/>
                <a:gd name="T14" fmla="*/ 1 w 419"/>
                <a:gd name="T15" fmla="*/ 0 h 328"/>
                <a:gd name="T16" fmla="*/ 1 w 419"/>
                <a:gd name="T17" fmla="*/ 0 h 328"/>
                <a:gd name="T18" fmla="*/ 1 w 419"/>
                <a:gd name="T19" fmla="*/ 0 h 328"/>
                <a:gd name="T20" fmla="*/ 1 w 419"/>
                <a:gd name="T21" fmla="*/ 0 h 328"/>
                <a:gd name="T22" fmla="*/ 1 w 419"/>
                <a:gd name="T23" fmla="*/ 0 h 328"/>
                <a:gd name="T24" fmla="*/ 1 w 419"/>
                <a:gd name="T25" fmla="*/ 0 h 328"/>
                <a:gd name="T26" fmla="*/ 1 w 419"/>
                <a:gd name="T27" fmla="*/ 0 h 328"/>
                <a:gd name="T28" fmla="*/ 1 w 419"/>
                <a:gd name="T29" fmla="*/ 0 h 328"/>
                <a:gd name="T30" fmla="*/ 1 w 419"/>
                <a:gd name="T31" fmla="*/ 0 h 328"/>
                <a:gd name="T32" fmla="*/ 1 w 419"/>
                <a:gd name="T33" fmla="*/ 0 h 328"/>
                <a:gd name="T34" fmla="*/ 1 w 419"/>
                <a:gd name="T35" fmla="*/ 0 h 328"/>
                <a:gd name="T36" fmla="*/ 1 w 419"/>
                <a:gd name="T37" fmla="*/ 0 h 328"/>
                <a:gd name="T38" fmla="*/ 1 w 419"/>
                <a:gd name="T39" fmla="*/ 0 h 328"/>
                <a:gd name="T40" fmla="*/ 1 w 419"/>
                <a:gd name="T41" fmla="*/ 0 h 328"/>
                <a:gd name="T42" fmla="*/ 1 w 419"/>
                <a:gd name="T43" fmla="*/ 0 h 328"/>
                <a:gd name="T44" fmla="*/ 1 w 419"/>
                <a:gd name="T45" fmla="*/ 0 h 328"/>
                <a:gd name="T46" fmla="*/ 1 w 419"/>
                <a:gd name="T47" fmla="*/ 0 h 328"/>
                <a:gd name="T48" fmla="*/ 1 w 419"/>
                <a:gd name="T49" fmla="*/ 0 h 328"/>
                <a:gd name="T50" fmla="*/ 1 w 419"/>
                <a:gd name="T51" fmla="*/ 0 h 3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9"/>
                <a:gd name="T79" fmla="*/ 0 h 328"/>
                <a:gd name="T80" fmla="*/ 419 w 419"/>
                <a:gd name="T81" fmla="*/ 328 h 3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43" name="Freeform 445"/>
            <p:cNvSpPr>
              <a:spLocks/>
            </p:cNvSpPr>
            <p:nvPr/>
          </p:nvSpPr>
          <p:spPr bwMode="auto">
            <a:xfrm>
              <a:off x="1060" y="2718"/>
              <a:ext cx="230" cy="151"/>
            </a:xfrm>
            <a:custGeom>
              <a:avLst/>
              <a:gdLst>
                <a:gd name="T0" fmla="*/ 1 w 419"/>
                <a:gd name="T1" fmla="*/ 0 h 328"/>
                <a:gd name="T2" fmla="*/ 1 w 419"/>
                <a:gd name="T3" fmla="*/ 0 h 328"/>
                <a:gd name="T4" fmla="*/ 1 w 419"/>
                <a:gd name="T5" fmla="*/ 0 h 328"/>
                <a:gd name="T6" fmla="*/ 0 w 419"/>
                <a:gd name="T7" fmla="*/ 0 h 328"/>
                <a:gd name="T8" fmla="*/ 1 w 419"/>
                <a:gd name="T9" fmla="*/ 0 h 328"/>
                <a:gd name="T10" fmla="*/ 1 w 419"/>
                <a:gd name="T11" fmla="*/ 0 h 328"/>
                <a:gd name="T12" fmla="*/ 1 w 419"/>
                <a:gd name="T13" fmla="*/ 0 h 328"/>
                <a:gd name="T14" fmla="*/ 1 w 419"/>
                <a:gd name="T15" fmla="*/ 0 h 328"/>
                <a:gd name="T16" fmla="*/ 1 w 419"/>
                <a:gd name="T17" fmla="*/ 0 h 328"/>
                <a:gd name="T18" fmla="*/ 1 w 419"/>
                <a:gd name="T19" fmla="*/ 0 h 328"/>
                <a:gd name="T20" fmla="*/ 1 w 419"/>
                <a:gd name="T21" fmla="*/ 0 h 328"/>
                <a:gd name="T22" fmla="*/ 1 w 419"/>
                <a:gd name="T23" fmla="*/ 0 h 328"/>
                <a:gd name="T24" fmla="*/ 1 w 419"/>
                <a:gd name="T25" fmla="*/ 0 h 328"/>
                <a:gd name="T26" fmla="*/ 1 w 419"/>
                <a:gd name="T27" fmla="*/ 0 h 328"/>
                <a:gd name="T28" fmla="*/ 1 w 419"/>
                <a:gd name="T29" fmla="*/ 0 h 328"/>
                <a:gd name="T30" fmla="*/ 1 w 419"/>
                <a:gd name="T31" fmla="*/ 0 h 328"/>
                <a:gd name="T32" fmla="*/ 1 w 419"/>
                <a:gd name="T33" fmla="*/ 0 h 328"/>
                <a:gd name="T34" fmla="*/ 1 w 419"/>
                <a:gd name="T35" fmla="*/ 0 h 328"/>
                <a:gd name="T36" fmla="*/ 1 w 419"/>
                <a:gd name="T37" fmla="*/ 0 h 328"/>
                <a:gd name="T38" fmla="*/ 1 w 419"/>
                <a:gd name="T39" fmla="*/ 0 h 328"/>
                <a:gd name="T40" fmla="*/ 1 w 419"/>
                <a:gd name="T41" fmla="*/ 0 h 328"/>
                <a:gd name="T42" fmla="*/ 1 w 419"/>
                <a:gd name="T43" fmla="*/ 0 h 328"/>
                <a:gd name="T44" fmla="*/ 1 w 419"/>
                <a:gd name="T45" fmla="*/ 0 h 328"/>
                <a:gd name="T46" fmla="*/ 1 w 419"/>
                <a:gd name="T47" fmla="*/ 0 h 328"/>
                <a:gd name="T48" fmla="*/ 1 w 419"/>
                <a:gd name="T49" fmla="*/ 0 h 328"/>
                <a:gd name="T50" fmla="*/ 1 w 419"/>
                <a:gd name="T51" fmla="*/ 0 h 3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9"/>
                <a:gd name="T79" fmla="*/ 0 h 328"/>
                <a:gd name="T80" fmla="*/ 419 w 419"/>
                <a:gd name="T81" fmla="*/ 328 h 3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44" name="Freeform 446"/>
            <p:cNvSpPr>
              <a:spLocks/>
            </p:cNvSpPr>
            <p:nvPr/>
          </p:nvSpPr>
          <p:spPr bwMode="auto">
            <a:xfrm>
              <a:off x="637" y="2595"/>
              <a:ext cx="308" cy="190"/>
            </a:xfrm>
            <a:custGeom>
              <a:avLst/>
              <a:gdLst>
                <a:gd name="T0" fmla="*/ 0 w 562"/>
                <a:gd name="T1" fmla="*/ 0 h 414"/>
                <a:gd name="T2" fmla="*/ 1 w 562"/>
                <a:gd name="T3" fmla="*/ 0 h 414"/>
                <a:gd name="T4" fmla="*/ 1 w 562"/>
                <a:gd name="T5" fmla="*/ 0 h 414"/>
                <a:gd name="T6" fmla="*/ 1 w 562"/>
                <a:gd name="T7" fmla="*/ 0 h 414"/>
                <a:gd name="T8" fmla="*/ 1 w 562"/>
                <a:gd name="T9" fmla="*/ 0 h 414"/>
                <a:gd name="T10" fmla="*/ 1 w 562"/>
                <a:gd name="T11" fmla="*/ 0 h 414"/>
                <a:gd name="T12" fmla="*/ 1 w 562"/>
                <a:gd name="T13" fmla="*/ 0 h 414"/>
                <a:gd name="T14" fmla="*/ 1 w 562"/>
                <a:gd name="T15" fmla="*/ 0 h 414"/>
                <a:gd name="T16" fmla="*/ 1 w 562"/>
                <a:gd name="T17" fmla="*/ 0 h 414"/>
                <a:gd name="T18" fmla="*/ 1 w 562"/>
                <a:gd name="T19" fmla="*/ 0 h 414"/>
                <a:gd name="T20" fmla="*/ 1 w 562"/>
                <a:gd name="T21" fmla="*/ 0 h 414"/>
                <a:gd name="T22" fmla="*/ 1 w 562"/>
                <a:gd name="T23" fmla="*/ 0 h 414"/>
                <a:gd name="T24" fmla="*/ 1 w 562"/>
                <a:gd name="T25" fmla="*/ 0 h 414"/>
                <a:gd name="T26" fmla="*/ 1 w 562"/>
                <a:gd name="T27" fmla="*/ 0 h 414"/>
                <a:gd name="T28" fmla="*/ 1 w 562"/>
                <a:gd name="T29" fmla="*/ 0 h 414"/>
                <a:gd name="T30" fmla="*/ 1 w 562"/>
                <a:gd name="T31" fmla="*/ 0 h 414"/>
                <a:gd name="T32" fmla="*/ 1 w 562"/>
                <a:gd name="T33" fmla="*/ 0 h 414"/>
                <a:gd name="T34" fmla="*/ 1 w 562"/>
                <a:gd name="T35" fmla="*/ 0 h 414"/>
                <a:gd name="T36" fmla="*/ 1 w 562"/>
                <a:gd name="T37" fmla="*/ 0 h 414"/>
                <a:gd name="T38" fmla="*/ 1 w 562"/>
                <a:gd name="T39" fmla="*/ 0 h 414"/>
                <a:gd name="T40" fmla="*/ 1 w 562"/>
                <a:gd name="T41" fmla="*/ 0 h 414"/>
                <a:gd name="T42" fmla="*/ 1 w 562"/>
                <a:gd name="T43" fmla="*/ 0 h 414"/>
                <a:gd name="T44" fmla="*/ 1 w 562"/>
                <a:gd name="T45" fmla="*/ 0 h 414"/>
                <a:gd name="T46" fmla="*/ 1 w 562"/>
                <a:gd name="T47" fmla="*/ 0 h 414"/>
                <a:gd name="T48" fmla="*/ 1 w 562"/>
                <a:gd name="T49" fmla="*/ 0 h 414"/>
                <a:gd name="T50" fmla="*/ 1 w 562"/>
                <a:gd name="T51" fmla="*/ 0 h 414"/>
                <a:gd name="T52" fmla="*/ 1 w 562"/>
                <a:gd name="T53" fmla="*/ 0 h 414"/>
                <a:gd name="T54" fmla="*/ 1 w 562"/>
                <a:gd name="T55" fmla="*/ 0 h 414"/>
                <a:gd name="T56" fmla="*/ 1 w 562"/>
                <a:gd name="T57" fmla="*/ 0 h 414"/>
                <a:gd name="T58" fmla="*/ 1 w 562"/>
                <a:gd name="T59" fmla="*/ 0 h 414"/>
                <a:gd name="T60" fmla="*/ 1 w 562"/>
                <a:gd name="T61" fmla="*/ 0 h 414"/>
                <a:gd name="T62" fmla="*/ 1 w 562"/>
                <a:gd name="T63" fmla="*/ 0 h 414"/>
                <a:gd name="T64" fmla="*/ 1 w 562"/>
                <a:gd name="T65" fmla="*/ 0 h 414"/>
                <a:gd name="T66" fmla="*/ 1 w 562"/>
                <a:gd name="T67" fmla="*/ 0 h 414"/>
                <a:gd name="T68" fmla="*/ 1 w 562"/>
                <a:gd name="T69" fmla="*/ 0 h 414"/>
                <a:gd name="T70" fmla="*/ 1 w 562"/>
                <a:gd name="T71" fmla="*/ 0 h 414"/>
                <a:gd name="T72" fmla="*/ 1 w 562"/>
                <a:gd name="T73" fmla="*/ 0 h 414"/>
                <a:gd name="T74" fmla="*/ 1 w 562"/>
                <a:gd name="T75" fmla="*/ 0 h 414"/>
                <a:gd name="T76" fmla="*/ 1 w 562"/>
                <a:gd name="T77" fmla="*/ 0 h 414"/>
                <a:gd name="T78" fmla="*/ 1 w 562"/>
                <a:gd name="T79" fmla="*/ 0 h 414"/>
                <a:gd name="T80" fmla="*/ 1 w 562"/>
                <a:gd name="T81" fmla="*/ 0 h 414"/>
                <a:gd name="T82" fmla="*/ 1 w 562"/>
                <a:gd name="T83" fmla="*/ 0 h 414"/>
                <a:gd name="T84" fmla="*/ 1 w 562"/>
                <a:gd name="T85" fmla="*/ 0 h 414"/>
                <a:gd name="T86" fmla="*/ 1 w 562"/>
                <a:gd name="T87" fmla="*/ 0 h 414"/>
                <a:gd name="T88" fmla="*/ 1 w 562"/>
                <a:gd name="T89" fmla="*/ 0 h 414"/>
                <a:gd name="T90" fmla="*/ 1 w 562"/>
                <a:gd name="T91" fmla="*/ 0 h 414"/>
                <a:gd name="T92" fmla="*/ 1 w 562"/>
                <a:gd name="T93" fmla="*/ 0 h 414"/>
                <a:gd name="T94" fmla="*/ 1 w 562"/>
                <a:gd name="T95" fmla="*/ 0 h 414"/>
                <a:gd name="T96" fmla="*/ 1 w 562"/>
                <a:gd name="T97" fmla="*/ 0 h 414"/>
                <a:gd name="T98" fmla="*/ 1 w 562"/>
                <a:gd name="T99" fmla="*/ 0 h 414"/>
                <a:gd name="T100" fmla="*/ 1 w 562"/>
                <a:gd name="T101" fmla="*/ 0 h 414"/>
                <a:gd name="T102" fmla="*/ 1 w 562"/>
                <a:gd name="T103" fmla="*/ 0 h 414"/>
                <a:gd name="T104" fmla="*/ 0 w 562"/>
                <a:gd name="T105" fmla="*/ 0 h 4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62"/>
                <a:gd name="T160" fmla="*/ 0 h 414"/>
                <a:gd name="T161" fmla="*/ 562 w 562"/>
                <a:gd name="T162" fmla="*/ 414 h 41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45" name="Freeform 447"/>
            <p:cNvSpPr>
              <a:spLocks/>
            </p:cNvSpPr>
            <p:nvPr/>
          </p:nvSpPr>
          <p:spPr bwMode="auto">
            <a:xfrm>
              <a:off x="637" y="2595"/>
              <a:ext cx="308" cy="190"/>
            </a:xfrm>
            <a:custGeom>
              <a:avLst/>
              <a:gdLst>
                <a:gd name="T0" fmla="*/ 0 w 562"/>
                <a:gd name="T1" fmla="*/ 0 h 414"/>
                <a:gd name="T2" fmla="*/ 1 w 562"/>
                <a:gd name="T3" fmla="*/ 0 h 414"/>
                <a:gd name="T4" fmla="*/ 1 w 562"/>
                <a:gd name="T5" fmla="*/ 0 h 414"/>
                <a:gd name="T6" fmla="*/ 1 w 562"/>
                <a:gd name="T7" fmla="*/ 0 h 414"/>
                <a:gd name="T8" fmla="*/ 1 w 562"/>
                <a:gd name="T9" fmla="*/ 0 h 414"/>
                <a:gd name="T10" fmla="*/ 1 w 562"/>
                <a:gd name="T11" fmla="*/ 0 h 414"/>
                <a:gd name="T12" fmla="*/ 1 w 562"/>
                <a:gd name="T13" fmla="*/ 0 h 414"/>
                <a:gd name="T14" fmla="*/ 1 w 562"/>
                <a:gd name="T15" fmla="*/ 0 h 414"/>
                <a:gd name="T16" fmla="*/ 1 w 562"/>
                <a:gd name="T17" fmla="*/ 0 h 414"/>
                <a:gd name="T18" fmla="*/ 1 w 562"/>
                <a:gd name="T19" fmla="*/ 0 h 414"/>
                <a:gd name="T20" fmla="*/ 1 w 562"/>
                <a:gd name="T21" fmla="*/ 0 h 414"/>
                <a:gd name="T22" fmla="*/ 1 w 562"/>
                <a:gd name="T23" fmla="*/ 0 h 414"/>
                <a:gd name="T24" fmla="*/ 1 w 562"/>
                <a:gd name="T25" fmla="*/ 0 h 414"/>
                <a:gd name="T26" fmla="*/ 1 w 562"/>
                <a:gd name="T27" fmla="*/ 0 h 414"/>
                <a:gd name="T28" fmla="*/ 1 w 562"/>
                <a:gd name="T29" fmla="*/ 0 h 414"/>
                <a:gd name="T30" fmla="*/ 1 w 562"/>
                <a:gd name="T31" fmla="*/ 0 h 414"/>
                <a:gd name="T32" fmla="*/ 1 w 562"/>
                <a:gd name="T33" fmla="*/ 0 h 414"/>
                <a:gd name="T34" fmla="*/ 1 w 562"/>
                <a:gd name="T35" fmla="*/ 0 h 414"/>
                <a:gd name="T36" fmla="*/ 1 w 562"/>
                <a:gd name="T37" fmla="*/ 0 h 414"/>
                <a:gd name="T38" fmla="*/ 1 w 562"/>
                <a:gd name="T39" fmla="*/ 0 h 414"/>
                <a:gd name="T40" fmla="*/ 1 w 562"/>
                <a:gd name="T41" fmla="*/ 0 h 414"/>
                <a:gd name="T42" fmla="*/ 1 w 562"/>
                <a:gd name="T43" fmla="*/ 0 h 414"/>
                <a:gd name="T44" fmla="*/ 1 w 562"/>
                <a:gd name="T45" fmla="*/ 0 h 414"/>
                <a:gd name="T46" fmla="*/ 1 w 562"/>
                <a:gd name="T47" fmla="*/ 0 h 414"/>
                <a:gd name="T48" fmla="*/ 1 w 562"/>
                <a:gd name="T49" fmla="*/ 0 h 414"/>
                <a:gd name="T50" fmla="*/ 1 w 562"/>
                <a:gd name="T51" fmla="*/ 0 h 414"/>
                <a:gd name="T52" fmla="*/ 1 w 562"/>
                <a:gd name="T53" fmla="*/ 0 h 414"/>
                <a:gd name="T54" fmla="*/ 1 w 562"/>
                <a:gd name="T55" fmla="*/ 0 h 414"/>
                <a:gd name="T56" fmla="*/ 1 w 562"/>
                <a:gd name="T57" fmla="*/ 0 h 414"/>
                <a:gd name="T58" fmla="*/ 1 w 562"/>
                <a:gd name="T59" fmla="*/ 0 h 414"/>
                <a:gd name="T60" fmla="*/ 1 w 562"/>
                <a:gd name="T61" fmla="*/ 0 h 414"/>
                <a:gd name="T62" fmla="*/ 1 w 562"/>
                <a:gd name="T63" fmla="*/ 0 h 414"/>
                <a:gd name="T64" fmla="*/ 1 w 562"/>
                <a:gd name="T65" fmla="*/ 0 h 414"/>
                <a:gd name="T66" fmla="*/ 1 w 562"/>
                <a:gd name="T67" fmla="*/ 0 h 414"/>
                <a:gd name="T68" fmla="*/ 1 w 562"/>
                <a:gd name="T69" fmla="*/ 0 h 414"/>
                <a:gd name="T70" fmla="*/ 1 w 562"/>
                <a:gd name="T71" fmla="*/ 0 h 414"/>
                <a:gd name="T72" fmla="*/ 1 w 562"/>
                <a:gd name="T73" fmla="*/ 0 h 414"/>
                <a:gd name="T74" fmla="*/ 1 w 562"/>
                <a:gd name="T75" fmla="*/ 0 h 414"/>
                <a:gd name="T76" fmla="*/ 1 w 562"/>
                <a:gd name="T77" fmla="*/ 0 h 414"/>
                <a:gd name="T78" fmla="*/ 1 w 562"/>
                <a:gd name="T79" fmla="*/ 0 h 414"/>
                <a:gd name="T80" fmla="*/ 1 w 562"/>
                <a:gd name="T81" fmla="*/ 0 h 414"/>
                <a:gd name="T82" fmla="*/ 1 w 562"/>
                <a:gd name="T83" fmla="*/ 0 h 414"/>
                <a:gd name="T84" fmla="*/ 1 w 562"/>
                <a:gd name="T85" fmla="*/ 0 h 414"/>
                <a:gd name="T86" fmla="*/ 1 w 562"/>
                <a:gd name="T87" fmla="*/ 0 h 414"/>
                <a:gd name="T88" fmla="*/ 1 w 562"/>
                <a:gd name="T89" fmla="*/ 0 h 414"/>
                <a:gd name="T90" fmla="*/ 1 w 562"/>
                <a:gd name="T91" fmla="*/ 0 h 414"/>
                <a:gd name="T92" fmla="*/ 1 w 562"/>
                <a:gd name="T93" fmla="*/ 0 h 414"/>
                <a:gd name="T94" fmla="*/ 1 w 562"/>
                <a:gd name="T95" fmla="*/ 0 h 414"/>
                <a:gd name="T96" fmla="*/ 1 w 562"/>
                <a:gd name="T97" fmla="*/ 0 h 414"/>
                <a:gd name="T98" fmla="*/ 1 w 562"/>
                <a:gd name="T99" fmla="*/ 0 h 414"/>
                <a:gd name="T100" fmla="*/ 1 w 562"/>
                <a:gd name="T101" fmla="*/ 0 h 414"/>
                <a:gd name="T102" fmla="*/ 1 w 562"/>
                <a:gd name="T103" fmla="*/ 0 h 414"/>
                <a:gd name="T104" fmla="*/ 0 w 562"/>
                <a:gd name="T105" fmla="*/ 0 h 4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62"/>
                <a:gd name="T160" fmla="*/ 0 h 414"/>
                <a:gd name="T161" fmla="*/ 562 w 562"/>
                <a:gd name="T162" fmla="*/ 414 h 41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46" name="Freeform 448"/>
            <p:cNvSpPr>
              <a:spLocks/>
            </p:cNvSpPr>
            <p:nvPr/>
          </p:nvSpPr>
          <p:spPr bwMode="auto">
            <a:xfrm>
              <a:off x="517" y="2512"/>
              <a:ext cx="217" cy="195"/>
            </a:xfrm>
            <a:custGeom>
              <a:avLst/>
              <a:gdLst>
                <a:gd name="T0" fmla="*/ 1 w 393"/>
                <a:gd name="T1" fmla="*/ 0 h 428"/>
                <a:gd name="T2" fmla="*/ 1 w 393"/>
                <a:gd name="T3" fmla="*/ 0 h 428"/>
                <a:gd name="T4" fmla="*/ 1 w 393"/>
                <a:gd name="T5" fmla="*/ 0 h 428"/>
                <a:gd name="T6" fmla="*/ 1 w 393"/>
                <a:gd name="T7" fmla="*/ 0 h 428"/>
                <a:gd name="T8" fmla="*/ 1 w 393"/>
                <a:gd name="T9" fmla="*/ 0 h 428"/>
                <a:gd name="T10" fmla="*/ 0 w 393"/>
                <a:gd name="T11" fmla="*/ 0 h 428"/>
                <a:gd name="T12" fmla="*/ 1 w 393"/>
                <a:gd name="T13" fmla="*/ 0 h 428"/>
                <a:gd name="T14" fmla="*/ 1 w 393"/>
                <a:gd name="T15" fmla="*/ 0 h 428"/>
                <a:gd name="T16" fmla="*/ 1 w 393"/>
                <a:gd name="T17" fmla="*/ 0 h 428"/>
                <a:gd name="T18" fmla="*/ 1 w 393"/>
                <a:gd name="T19" fmla="*/ 0 h 428"/>
                <a:gd name="T20" fmla="*/ 1 w 393"/>
                <a:gd name="T21" fmla="*/ 0 h 428"/>
                <a:gd name="T22" fmla="*/ 1 w 393"/>
                <a:gd name="T23" fmla="*/ 0 h 428"/>
                <a:gd name="T24" fmla="*/ 1 w 393"/>
                <a:gd name="T25" fmla="*/ 0 h 428"/>
                <a:gd name="T26" fmla="*/ 1 w 393"/>
                <a:gd name="T27" fmla="*/ 0 h 428"/>
                <a:gd name="T28" fmla="*/ 1 w 393"/>
                <a:gd name="T29" fmla="*/ 0 h 428"/>
                <a:gd name="T30" fmla="*/ 1 w 393"/>
                <a:gd name="T31" fmla="*/ 0 h 428"/>
                <a:gd name="T32" fmla="*/ 1 w 393"/>
                <a:gd name="T33" fmla="*/ 0 h 428"/>
                <a:gd name="T34" fmla="*/ 1 w 393"/>
                <a:gd name="T35" fmla="*/ 0 h 428"/>
                <a:gd name="T36" fmla="*/ 1 w 393"/>
                <a:gd name="T37" fmla="*/ 0 h 428"/>
                <a:gd name="T38" fmla="*/ 1 w 393"/>
                <a:gd name="T39" fmla="*/ 0 h 428"/>
                <a:gd name="T40" fmla="*/ 1 w 393"/>
                <a:gd name="T41" fmla="*/ 0 h 428"/>
                <a:gd name="T42" fmla="*/ 1 w 393"/>
                <a:gd name="T43" fmla="*/ 0 h 428"/>
                <a:gd name="T44" fmla="*/ 1 w 393"/>
                <a:gd name="T45" fmla="*/ 0 h 428"/>
                <a:gd name="T46" fmla="*/ 1 w 393"/>
                <a:gd name="T47" fmla="*/ 0 h 428"/>
                <a:gd name="T48" fmla="*/ 1 w 393"/>
                <a:gd name="T49" fmla="*/ 0 h 428"/>
                <a:gd name="T50" fmla="*/ 1 w 393"/>
                <a:gd name="T51" fmla="*/ 0 h 428"/>
                <a:gd name="T52" fmla="*/ 1 w 393"/>
                <a:gd name="T53" fmla="*/ 0 h 428"/>
                <a:gd name="T54" fmla="*/ 1 w 393"/>
                <a:gd name="T55" fmla="*/ 0 h 428"/>
                <a:gd name="T56" fmla="*/ 1 w 393"/>
                <a:gd name="T57" fmla="*/ 0 h 428"/>
                <a:gd name="T58" fmla="*/ 1 w 393"/>
                <a:gd name="T59" fmla="*/ 0 h 428"/>
                <a:gd name="T60" fmla="*/ 1 w 393"/>
                <a:gd name="T61" fmla="*/ 0 h 428"/>
                <a:gd name="T62" fmla="*/ 1 w 393"/>
                <a:gd name="T63" fmla="*/ 0 h 428"/>
                <a:gd name="T64" fmla="*/ 1 w 393"/>
                <a:gd name="T65" fmla="*/ 0 h 428"/>
                <a:gd name="T66" fmla="*/ 1 w 393"/>
                <a:gd name="T67" fmla="*/ 0 h 428"/>
                <a:gd name="T68" fmla="*/ 1 w 393"/>
                <a:gd name="T69" fmla="*/ 0 h 428"/>
                <a:gd name="T70" fmla="*/ 1 w 393"/>
                <a:gd name="T71" fmla="*/ 0 h 428"/>
                <a:gd name="T72" fmla="*/ 1 w 393"/>
                <a:gd name="T73" fmla="*/ 0 h 428"/>
                <a:gd name="T74" fmla="*/ 1 w 393"/>
                <a:gd name="T75" fmla="*/ 0 h 428"/>
                <a:gd name="T76" fmla="*/ 1 w 393"/>
                <a:gd name="T77" fmla="*/ 0 h 428"/>
                <a:gd name="T78" fmla="*/ 1 w 393"/>
                <a:gd name="T79" fmla="*/ 0 h 428"/>
                <a:gd name="T80" fmla="*/ 1 w 393"/>
                <a:gd name="T81" fmla="*/ 0 h 428"/>
                <a:gd name="T82" fmla="*/ 1 w 393"/>
                <a:gd name="T83" fmla="*/ 0 h 4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3"/>
                <a:gd name="T127" fmla="*/ 0 h 428"/>
                <a:gd name="T128" fmla="*/ 393 w 393"/>
                <a:gd name="T129" fmla="*/ 428 h 4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47" name="Freeform 449"/>
            <p:cNvSpPr>
              <a:spLocks/>
            </p:cNvSpPr>
            <p:nvPr/>
          </p:nvSpPr>
          <p:spPr bwMode="auto">
            <a:xfrm>
              <a:off x="517" y="2512"/>
              <a:ext cx="217" cy="195"/>
            </a:xfrm>
            <a:custGeom>
              <a:avLst/>
              <a:gdLst>
                <a:gd name="T0" fmla="*/ 1 w 393"/>
                <a:gd name="T1" fmla="*/ 0 h 428"/>
                <a:gd name="T2" fmla="*/ 1 w 393"/>
                <a:gd name="T3" fmla="*/ 0 h 428"/>
                <a:gd name="T4" fmla="*/ 1 w 393"/>
                <a:gd name="T5" fmla="*/ 0 h 428"/>
                <a:gd name="T6" fmla="*/ 1 w 393"/>
                <a:gd name="T7" fmla="*/ 0 h 428"/>
                <a:gd name="T8" fmla="*/ 1 w 393"/>
                <a:gd name="T9" fmla="*/ 0 h 428"/>
                <a:gd name="T10" fmla="*/ 0 w 393"/>
                <a:gd name="T11" fmla="*/ 0 h 428"/>
                <a:gd name="T12" fmla="*/ 1 w 393"/>
                <a:gd name="T13" fmla="*/ 0 h 428"/>
                <a:gd name="T14" fmla="*/ 1 w 393"/>
                <a:gd name="T15" fmla="*/ 0 h 428"/>
                <a:gd name="T16" fmla="*/ 1 w 393"/>
                <a:gd name="T17" fmla="*/ 0 h 428"/>
                <a:gd name="T18" fmla="*/ 1 w 393"/>
                <a:gd name="T19" fmla="*/ 0 h 428"/>
                <a:gd name="T20" fmla="*/ 1 w 393"/>
                <a:gd name="T21" fmla="*/ 0 h 428"/>
                <a:gd name="T22" fmla="*/ 1 w 393"/>
                <a:gd name="T23" fmla="*/ 0 h 428"/>
                <a:gd name="T24" fmla="*/ 1 w 393"/>
                <a:gd name="T25" fmla="*/ 0 h 428"/>
                <a:gd name="T26" fmla="*/ 1 w 393"/>
                <a:gd name="T27" fmla="*/ 0 h 428"/>
                <a:gd name="T28" fmla="*/ 1 w 393"/>
                <a:gd name="T29" fmla="*/ 0 h 428"/>
                <a:gd name="T30" fmla="*/ 1 w 393"/>
                <a:gd name="T31" fmla="*/ 0 h 428"/>
                <a:gd name="T32" fmla="*/ 1 w 393"/>
                <a:gd name="T33" fmla="*/ 0 h 428"/>
                <a:gd name="T34" fmla="*/ 1 w 393"/>
                <a:gd name="T35" fmla="*/ 0 h 428"/>
                <a:gd name="T36" fmla="*/ 1 w 393"/>
                <a:gd name="T37" fmla="*/ 0 h 428"/>
                <a:gd name="T38" fmla="*/ 1 w 393"/>
                <a:gd name="T39" fmla="*/ 0 h 428"/>
                <a:gd name="T40" fmla="*/ 1 w 393"/>
                <a:gd name="T41" fmla="*/ 0 h 428"/>
                <a:gd name="T42" fmla="*/ 1 w 393"/>
                <a:gd name="T43" fmla="*/ 0 h 428"/>
                <a:gd name="T44" fmla="*/ 1 w 393"/>
                <a:gd name="T45" fmla="*/ 0 h 428"/>
                <a:gd name="T46" fmla="*/ 1 w 393"/>
                <a:gd name="T47" fmla="*/ 0 h 428"/>
                <a:gd name="T48" fmla="*/ 1 w 393"/>
                <a:gd name="T49" fmla="*/ 0 h 428"/>
                <a:gd name="T50" fmla="*/ 1 w 393"/>
                <a:gd name="T51" fmla="*/ 0 h 428"/>
                <a:gd name="T52" fmla="*/ 1 w 393"/>
                <a:gd name="T53" fmla="*/ 0 h 428"/>
                <a:gd name="T54" fmla="*/ 1 w 393"/>
                <a:gd name="T55" fmla="*/ 0 h 428"/>
                <a:gd name="T56" fmla="*/ 1 w 393"/>
                <a:gd name="T57" fmla="*/ 0 h 428"/>
                <a:gd name="T58" fmla="*/ 1 w 393"/>
                <a:gd name="T59" fmla="*/ 0 h 428"/>
                <a:gd name="T60" fmla="*/ 1 w 393"/>
                <a:gd name="T61" fmla="*/ 0 h 428"/>
                <a:gd name="T62" fmla="*/ 1 w 393"/>
                <a:gd name="T63" fmla="*/ 0 h 428"/>
                <a:gd name="T64" fmla="*/ 1 w 393"/>
                <a:gd name="T65" fmla="*/ 0 h 428"/>
                <a:gd name="T66" fmla="*/ 1 w 393"/>
                <a:gd name="T67" fmla="*/ 0 h 428"/>
                <a:gd name="T68" fmla="*/ 1 w 393"/>
                <a:gd name="T69" fmla="*/ 0 h 428"/>
                <a:gd name="T70" fmla="*/ 1 w 393"/>
                <a:gd name="T71" fmla="*/ 0 h 428"/>
                <a:gd name="T72" fmla="*/ 1 w 393"/>
                <a:gd name="T73" fmla="*/ 0 h 428"/>
                <a:gd name="T74" fmla="*/ 1 w 393"/>
                <a:gd name="T75" fmla="*/ 0 h 428"/>
                <a:gd name="T76" fmla="*/ 1 w 393"/>
                <a:gd name="T77" fmla="*/ 0 h 428"/>
                <a:gd name="T78" fmla="*/ 1 w 393"/>
                <a:gd name="T79" fmla="*/ 0 h 428"/>
                <a:gd name="T80" fmla="*/ 1 w 393"/>
                <a:gd name="T81" fmla="*/ 0 h 428"/>
                <a:gd name="T82" fmla="*/ 1 w 393"/>
                <a:gd name="T83" fmla="*/ 0 h 4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3"/>
                <a:gd name="T127" fmla="*/ 0 h 428"/>
                <a:gd name="T128" fmla="*/ 393 w 393"/>
                <a:gd name="T129" fmla="*/ 428 h 4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48" name="Freeform 450"/>
            <p:cNvSpPr>
              <a:spLocks/>
            </p:cNvSpPr>
            <p:nvPr/>
          </p:nvSpPr>
          <p:spPr bwMode="auto">
            <a:xfrm>
              <a:off x="600" y="2330"/>
              <a:ext cx="226" cy="184"/>
            </a:xfrm>
            <a:custGeom>
              <a:avLst/>
              <a:gdLst>
                <a:gd name="T0" fmla="*/ 1 w 411"/>
                <a:gd name="T1" fmla="*/ 0 h 403"/>
                <a:gd name="T2" fmla="*/ 1 w 411"/>
                <a:gd name="T3" fmla="*/ 0 h 403"/>
                <a:gd name="T4" fmla="*/ 1 w 411"/>
                <a:gd name="T5" fmla="*/ 0 h 403"/>
                <a:gd name="T6" fmla="*/ 1 w 411"/>
                <a:gd name="T7" fmla="*/ 0 h 403"/>
                <a:gd name="T8" fmla="*/ 1 w 411"/>
                <a:gd name="T9" fmla="*/ 0 h 403"/>
                <a:gd name="T10" fmla="*/ 1 w 411"/>
                <a:gd name="T11" fmla="*/ 0 h 403"/>
                <a:gd name="T12" fmla="*/ 0 w 411"/>
                <a:gd name="T13" fmla="*/ 0 h 403"/>
                <a:gd name="T14" fmla="*/ 1 w 411"/>
                <a:gd name="T15" fmla="*/ 0 h 403"/>
                <a:gd name="T16" fmla="*/ 1 w 411"/>
                <a:gd name="T17" fmla="*/ 0 h 403"/>
                <a:gd name="T18" fmla="*/ 1 w 411"/>
                <a:gd name="T19" fmla="*/ 0 h 403"/>
                <a:gd name="T20" fmla="*/ 1 w 411"/>
                <a:gd name="T21" fmla="*/ 0 h 403"/>
                <a:gd name="T22" fmla="*/ 1 w 411"/>
                <a:gd name="T23" fmla="*/ 0 h 403"/>
                <a:gd name="T24" fmla="*/ 1 w 411"/>
                <a:gd name="T25" fmla="*/ 0 h 403"/>
                <a:gd name="T26" fmla="*/ 1 w 411"/>
                <a:gd name="T27" fmla="*/ 0 h 403"/>
                <a:gd name="T28" fmla="*/ 1 w 411"/>
                <a:gd name="T29" fmla="*/ 0 h 403"/>
                <a:gd name="T30" fmla="*/ 1 w 411"/>
                <a:gd name="T31" fmla="*/ 0 h 403"/>
                <a:gd name="T32" fmla="*/ 1 w 411"/>
                <a:gd name="T33" fmla="*/ 0 h 403"/>
                <a:gd name="T34" fmla="*/ 1 w 411"/>
                <a:gd name="T35" fmla="*/ 0 h 403"/>
                <a:gd name="T36" fmla="*/ 1 w 411"/>
                <a:gd name="T37" fmla="*/ 0 h 403"/>
                <a:gd name="T38" fmla="*/ 1 w 411"/>
                <a:gd name="T39" fmla="*/ 0 h 403"/>
                <a:gd name="T40" fmla="*/ 1 w 411"/>
                <a:gd name="T41" fmla="*/ 0 h 403"/>
                <a:gd name="T42" fmla="*/ 1 w 411"/>
                <a:gd name="T43" fmla="*/ 0 h 403"/>
                <a:gd name="T44" fmla="*/ 1 w 411"/>
                <a:gd name="T45" fmla="*/ 0 h 403"/>
                <a:gd name="T46" fmla="*/ 1 w 411"/>
                <a:gd name="T47" fmla="*/ 0 h 403"/>
                <a:gd name="T48" fmla="*/ 1 w 411"/>
                <a:gd name="T49" fmla="*/ 0 h 403"/>
                <a:gd name="T50" fmla="*/ 1 w 411"/>
                <a:gd name="T51" fmla="*/ 0 h 403"/>
                <a:gd name="T52" fmla="*/ 1 w 411"/>
                <a:gd name="T53" fmla="*/ 0 h 403"/>
                <a:gd name="T54" fmla="*/ 1 w 411"/>
                <a:gd name="T55" fmla="*/ 0 h 403"/>
                <a:gd name="T56" fmla="*/ 1 w 411"/>
                <a:gd name="T57" fmla="*/ 0 h 403"/>
                <a:gd name="T58" fmla="*/ 1 w 411"/>
                <a:gd name="T59" fmla="*/ 0 h 403"/>
                <a:gd name="T60" fmla="*/ 1 w 411"/>
                <a:gd name="T61" fmla="*/ 0 h 403"/>
                <a:gd name="T62" fmla="*/ 1 w 411"/>
                <a:gd name="T63" fmla="*/ 0 h 4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1"/>
                <a:gd name="T97" fmla="*/ 0 h 403"/>
                <a:gd name="T98" fmla="*/ 411 w 411"/>
                <a:gd name="T99" fmla="*/ 403 h 40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49" name="Freeform 451"/>
            <p:cNvSpPr>
              <a:spLocks/>
            </p:cNvSpPr>
            <p:nvPr/>
          </p:nvSpPr>
          <p:spPr bwMode="auto">
            <a:xfrm>
              <a:off x="600" y="2330"/>
              <a:ext cx="226" cy="184"/>
            </a:xfrm>
            <a:custGeom>
              <a:avLst/>
              <a:gdLst>
                <a:gd name="T0" fmla="*/ 1 w 411"/>
                <a:gd name="T1" fmla="*/ 0 h 403"/>
                <a:gd name="T2" fmla="*/ 1 w 411"/>
                <a:gd name="T3" fmla="*/ 0 h 403"/>
                <a:gd name="T4" fmla="*/ 1 w 411"/>
                <a:gd name="T5" fmla="*/ 0 h 403"/>
                <a:gd name="T6" fmla="*/ 1 w 411"/>
                <a:gd name="T7" fmla="*/ 0 h 403"/>
                <a:gd name="T8" fmla="*/ 1 w 411"/>
                <a:gd name="T9" fmla="*/ 0 h 403"/>
                <a:gd name="T10" fmla="*/ 1 w 411"/>
                <a:gd name="T11" fmla="*/ 0 h 403"/>
                <a:gd name="T12" fmla="*/ 0 w 411"/>
                <a:gd name="T13" fmla="*/ 0 h 403"/>
                <a:gd name="T14" fmla="*/ 1 w 411"/>
                <a:gd name="T15" fmla="*/ 0 h 403"/>
                <a:gd name="T16" fmla="*/ 1 w 411"/>
                <a:gd name="T17" fmla="*/ 0 h 403"/>
                <a:gd name="T18" fmla="*/ 1 w 411"/>
                <a:gd name="T19" fmla="*/ 0 h 403"/>
                <a:gd name="T20" fmla="*/ 1 w 411"/>
                <a:gd name="T21" fmla="*/ 0 h 403"/>
                <a:gd name="T22" fmla="*/ 1 w 411"/>
                <a:gd name="T23" fmla="*/ 0 h 403"/>
                <a:gd name="T24" fmla="*/ 1 w 411"/>
                <a:gd name="T25" fmla="*/ 0 h 403"/>
                <a:gd name="T26" fmla="*/ 1 w 411"/>
                <a:gd name="T27" fmla="*/ 0 h 403"/>
                <a:gd name="T28" fmla="*/ 1 w 411"/>
                <a:gd name="T29" fmla="*/ 0 h 403"/>
                <a:gd name="T30" fmla="*/ 1 w 411"/>
                <a:gd name="T31" fmla="*/ 0 h 403"/>
                <a:gd name="T32" fmla="*/ 1 w 411"/>
                <a:gd name="T33" fmla="*/ 0 h 403"/>
                <a:gd name="T34" fmla="*/ 1 w 411"/>
                <a:gd name="T35" fmla="*/ 0 h 403"/>
                <a:gd name="T36" fmla="*/ 1 w 411"/>
                <a:gd name="T37" fmla="*/ 0 h 403"/>
                <a:gd name="T38" fmla="*/ 1 w 411"/>
                <a:gd name="T39" fmla="*/ 0 h 403"/>
                <a:gd name="T40" fmla="*/ 1 w 411"/>
                <a:gd name="T41" fmla="*/ 0 h 403"/>
                <a:gd name="T42" fmla="*/ 1 w 411"/>
                <a:gd name="T43" fmla="*/ 0 h 403"/>
                <a:gd name="T44" fmla="*/ 1 w 411"/>
                <a:gd name="T45" fmla="*/ 0 h 403"/>
                <a:gd name="T46" fmla="*/ 1 w 411"/>
                <a:gd name="T47" fmla="*/ 0 h 403"/>
                <a:gd name="T48" fmla="*/ 1 w 411"/>
                <a:gd name="T49" fmla="*/ 0 h 403"/>
                <a:gd name="T50" fmla="*/ 1 w 411"/>
                <a:gd name="T51" fmla="*/ 0 h 403"/>
                <a:gd name="T52" fmla="*/ 1 w 411"/>
                <a:gd name="T53" fmla="*/ 0 h 403"/>
                <a:gd name="T54" fmla="*/ 1 w 411"/>
                <a:gd name="T55" fmla="*/ 0 h 403"/>
                <a:gd name="T56" fmla="*/ 1 w 411"/>
                <a:gd name="T57" fmla="*/ 0 h 403"/>
                <a:gd name="T58" fmla="*/ 1 w 411"/>
                <a:gd name="T59" fmla="*/ 0 h 403"/>
                <a:gd name="T60" fmla="*/ 1 w 411"/>
                <a:gd name="T61" fmla="*/ 0 h 403"/>
                <a:gd name="T62" fmla="*/ 1 w 411"/>
                <a:gd name="T63" fmla="*/ 0 h 4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1"/>
                <a:gd name="T97" fmla="*/ 0 h 403"/>
                <a:gd name="T98" fmla="*/ 411 w 411"/>
                <a:gd name="T99" fmla="*/ 403 h 40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50" name="Freeform 452"/>
            <p:cNvSpPr>
              <a:spLocks/>
            </p:cNvSpPr>
            <p:nvPr/>
          </p:nvSpPr>
          <p:spPr bwMode="auto">
            <a:xfrm>
              <a:off x="684" y="2222"/>
              <a:ext cx="280" cy="377"/>
            </a:xfrm>
            <a:custGeom>
              <a:avLst/>
              <a:gdLst>
                <a:gd name="T0" fmla="*/ 1 w 508"/>
                <a:gd name="T1" fmla="*/ 0 h 821"/>
                <a:gd name="T2" fmla="*/ 1 w 508"/>
                <a:gd name="T3" fmla="*/ 0 h 821"/>
                <a:gd name="T4" fmla="*/ 1 w 508"/>
                <a:gd name="T5" fmla="*/ 0 h 821"/>
                <a:gd name="T6" fmla="*/ 1 w 508"/>
                <a:gd name="T7" fmla="*/ 0 h 821"/>
                <a:gd name="T8" fmla="*/ 1 w 508"/>
                <a:gd name="T9" fmla="*/ 0 h 821"/>
                <a:gd name="T10" fmla="*/ 1 w 508"/>
                <a:gd name="T11" fmla="*/ 0 h 821"/>
                <a:gd name="T12" fmla="*/ 1 w 508"/>
                <a:gd name="T13" fmla="*/ 0 h 821"/>
                <a:gd name="T14" fmla="*/ 1 w 508"/>
                <a:gd name="T15" fmla="*/ 0 h 821"/>
                <a:gd name="T16" fmla="*/ 1 w 508"/>
                <a:gd name="T17" fmla="*/ 0 h 821"/>
                <a:gd name="T18" fmla="*/ 1 w 508"/>
                <a:gd name="T19" fmla="*/ 0 h 821"/>
                <a:gd name="T20" fmla="*/ 1 w 508"/>
                <a:gd name="T21" fmla="*/ 0 h 821"/>
                <a:gd name="T22" fmla="*/ 1 w 508"/>
                <a:gd name="T23" fmla="*/ 0 h 821"/>
                <a:gd name="T24" fmla="*/ 1 w 508"/>
                <a:gd name="T25" fmla="*/ 0 h 821"/>
                <a:gd name="T26" fmla="*/ 1 w 508"/>
                <a:gd name="T27" fmla="*/ 0 h 821"/>
                <a:gd name="T28" fmla="*/ 1 w 508"/>
                <a:gd name="T29" fmla="*/ 0 h 821"/>
                <a:gd name="T30" fmla="*/ 1 w 508"/>
                <a:gd name="T31" fmla="*/ 0 h 821"/>
                <a:gd name="T32" fmla="*/ 1 w 508"/>
                <a:gd name="T33" fmla="*/ 0 h 821"/>
                <a:gd name="T34" fmla="*/ 1 w 508"/>
                <a:gd name="T35" fmla="*/ 0 h 821"/>
                <a:gd name="T36" fmla="*/ 1 w 508"/>
                <a:gd name="T37" fmla="*/ 0 h 821"/>
                <a:gd name="T38" fmla="*/ 1 w 508"/>
                <a:gd name="T39" fmla="*/ 0 h 821"/>
                <a:gd name="T40" fmla="*/ 1 w 508"/>
                <a:gd name="T41" fmla="*/ 0 h 821"/>
                <a:gd name="T42" fmla="*/ 1 w 508"/>
                <a:gd name="T43" fmla="*/ 0 h 821"/>
                <a:gd name="T44" fmla="*/ 1 w 508"/>
                <a:gd name="T45" fmla="*/ 0 h 821"/>
                <a:gd name="T46" fmla="*/ 1 w 508"/>
                <a:gd name="T47" fmla="*/ 0 h 821"/>
                <a:gd name="T48" fmla="*/ 1 w 508"/>
                <a:gd name="T49" fmla="*/ 0 h 821"/>
                <a:gd name="T50" fmla="*/ 1 w 508"/>
                <a:gd name="T51" fmla="*/ 0 h 821"/>
                <a:gd name="T52" fmla="*/ 1 w 508"/>
                <a:gd name="T53" fmla="*/ 0 h 821"/>
                <a:gd name="T54" fmla="*/ 1 w 508"/>
                <a:gd name="T55" fmla="*/ 0 h 821"/>
                <a:gd name="T56" fmla="*/ 1 w 508"/>
                <a:gd name="T57" fmla="*/ 0 h 821"/>
                <a:gd name="T58" fmla="*/ 1 w 508"/>
                <a:gd name="T59" fmla="*/ 0 h 821"/>
                <a:gd name="T60" fmla="*/ 1 w 508"/>
                <a:gd name="T61" fmla="*/ 0 h 821"/>
                <a:gd name="T62" fmla="*/ 1 w 508"/>
                <a:gd name="T63" fmla="*/ 0 h 821"/>
                <a:gd name="T64" fmla="*/ 1 w 508"/>
                <a:gd name="T65" fmla="*/ 0 h 821"/>
                <a:gd name="T66" fmla="*/ 1 w 508"/>
                <a:gd name="T67" fmla="*/ 0 h 821"/>
                <a:gd name="T68" fmla="*/ 1 w 508"/>
                <a:gd name="T69" fmla="*/ 0 h 821"/>
                <a:gd name="T70" fmla="*/ 1 w 508"/>
                <a:gd name="T71" fmla="*/ 0 h 821"/>
                <a:gd name="T72" fmla="*/ 1 w 508"/>
                <a:gd name="T73" fmla="*/ 0 h 821"/>
                <a:gd name="T74" fmla="*/ 0 w 508"/>
                <a:gd name="T75" fmla="*/ 0 h 821"/>
                <a:gd name="T76" fmla="*/ 1 w 508"/>
                <a:gd name="T77" fmla="*/ 0 h 821"/>
                <a:gd name="T78" fmla="*/ 1 w 508"/>
                <a:gd name="T79" fmla="*/ 0 h 821"/>
                <a:gd name="T80" fmla="*/ 1 w 508"/>
                <a:gd name="T81" fmla="*/ 0 h 821"/>
                <a:gd name="T82" fmla="*/ 1 w 508"/>
                <a:gd name="T83" fmla="*/ 0 h 8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821"/>
                <a:gd name="T128" fmla="*/ 508 w 508"/>
                <a:gd name="T129" fmla="*/ 821 h 8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51" name="Freeform 453"/>
            <p:cNvSpPr>
              <a:spLocks/>
            </p:cNvSpPr>
            <p:nvPr/>
          </p:nvSpPr>
          <p:spPr bwMode="auto">
            <a:xfrm>
              <a:off x="684" y="2222"/>
              <a:ext cx="280" cy="377"/>
            </a:xfrm>
            <a:custGeom>
              <a:avLst/>
              <a:gdLst>
                <a:gd name="T0" fmla="*/ 1 w 508"/>
                <a:gd name="T1" fmla="*/ 0 h 821"/>
                <a:gd name="T2" fmla="*/ 1 w 508"/>
                <a:gd name="T3" fmla="*/ 0 h 821"/>
                <a:gd name="T4" fmla="*/ 1 w 508"/>
                <a:gd name="T5" fmla="*/ 0 h 821"/>
                <a:gd name="T6" fmla="*/ 1 w 508"/>
                <a:gd name="T7" fmla="*/ 0 h 821"/>
                <a:gd name="T8" fmla="*/ 1 w 508"/>
                <a:gd name="T9" fmla="*/ 0 h 821"/>
                <a:gd name="T10" fmla="*/ 1 w 508"/>
                <a:gd name="T11" fmla="*/ 0 h 821"/>
                <a:gd name="T12" fmla="*/ 1 w 508"/>
                <a:gd name="T13" fmla="*/ 0 h 821"/>
                <a:gd name="T14" fmla="*/ 1 w 508"/>
                <a:gd name="T15" fmla="*/ 0 h 821"/>
                <a:gd name="T16" fmla="*/ 1 w 508"/>
                <a:gd name="T17" fmla="*/ 0 h 821"/>
                <a:gd name="T18" fmla="*/ 1 w 508"/>
                <a:gd name="T19" fmla="*/ 0 h 821"/>
                <a:gd name="T20" fmla="*/ 1 w 508"/>
                <a:gd name="T21" fmla="*/ 0 h 821"/>
                <a:gd name="T22" fmla="*/ 1 w 508"/>
                <a:gd name="T23" fmla="*/ 0 h 821"/>
                <a:gd name="T24" fmla="*/ 1 w 508"/>
                <a:gd name="T25" fmla="*/ 0 h 821"/>
                <a:gd name="T26" fmla="*/ 1 w 508"/>
                <a:gd name="T27" fmla="*/ 0 h 821"/>
                <a:gd name="T28" fmla="*/ 1 w 508"/>
                <a:gd name="T29" fmla="*/ 0 h 821"/>
                <a:gd name="T30" fmla="*/ 1 w 508"/>
                <a:gd name="T31" fmla="*/ 0 h 821"/>
                <a:gd name="T32" fmla="*/ 1 w 508"/>
                <a:gd name="T33" fmla="*/ 0 h 821"/>
                <a:gd name="T34" fmla="*/ 1 w 508"/>
                <a:gd name="T35" fmla="*/ 0 h 821"/>
                <a:gd name="T36" fmla="*/ 1 w 508"/>
                <a:gd name="T37" fmla="*/ 0 h 821"/>
                <a:gd name="T38" fmla="*/ 1 w 508"/>
                <a:gd name="T39" fmla="*/ 0 h 821"/>
                <a:gd name="T40" fmla="*/ 1 w 508"/>
                <a:gd name="T41" fmla="*/ 0 h 821"/>
                <a:gd name="T42" fmla="*/ 1 w 508"/>
                <a:gd name="T43" fmla="*/ 0 h 821"/>
                <a:gd name="T44" fmla="*/ 1 w 508"/>
                <a:gd name="T45" fmla="*/ 0 h 821"/>
                <a:gd name="T46" fmla="*/ 1 w 508"/>
                <a:gd name="T47" fmla="*/ 0 h 821"/>
                <a:gd name="T48" fmla="*/ 1 w 508"/>
                <a:gd name="T49" fmla="*/ 0 h 821"/>
                <a:gd name="T50" fmla="*/ 1 w 508"/>
                <a:gd name="T51" fmla="*/ 0 h 821"/>
                <a:gd name="T52" fmla="*/ 1 w 508"/>
                <a:gd name="T53" fmla="*/ 0 h 821"/>
                <a:gd name="T54" fmla="*/ 1 w 508"/>
                <a:gd name="T55" fmla="*/ 0 h 821"/>
                <a:gd name="T56" fmla="*/ 1 w 508"/>
                <a:gd name="T57" fmla="*/ 0 h 821"/>
                <a:gd name="T58" fmla="*/ 1 w 508"/>
                <a:gd name="T59" fmla="*/ 0 h 821"/>
                <a:gd name="T60" fmla="*/ 1 w 508"/>
                <a:gd name="T61" fmla="*/ 0 h 821"/>
                <a:gd name="T62" fmla="*/ 1 w 508"/>
                <a:gd name="T63" fmla="*/ 0 h 821"/>
                <a:gd name="T64" fmla="*/ 1 w 508"/>
                <a:gd name="T65" fmla="*/ 0 h 821"/>
                <a:gd name="T66" fmla="*/ 1 w 508"/>
                <a:gd name="T67" fmla="*/ 0 h 821"/>
                <a:gd name="T68" fmla="*/ 1 w 508"/>
                <a:gd name="T69" fmla="*/ 0 h 821"/>
                <a:gd name="T70" fmla="*/ 1 w 508"/>
                <a:gd name="T71" fmla="*/ 0 h 821"/>
                <a:gd name="T72" fmla="*/ 1 w 508"/>
                <a:gd name="T73" fmla="*/ 0 h 821"/>
                <a:gd name="T74" fmla="*/ 0 w 508"/>
                <a:gd name="T75" fmla="*/ 0 h 821"/>
                <a:gd name="T76" fmla="*/ 1 w 508"/>
                <a:gd name="T77" fmla="*/ 0 h 821"/>
                <a:gd name="T78" fmla="*/ 1 w 508"/>
                <a:gd name="T79" fmla="*/ 0 h 821"/>
                <a:gd name="T80" fmla="*/ 1 w 508"/>
                <a:gd name="T81" fmla="*/ 0 h 821"/>
                <a:gd name="T82" fmla="*/ 1 w 508"/>
                <a:gd name="T83" fmla="*/ 0 h 8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821"/>
                <a:gd name="T128" fmla="*/ 508 w 508"/>
                <a:gd name="T129" fmla="*/ 821 h 8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52" name="Freeform 454"/>
            <p:cNvSpPr>
              <a:spLocks/>
            </p:cNvSpPr>
            <p:nvPr/>
          </p:nvSpPr>
          <p:spPr bwMode="auto">
            <a:xfrm>
              <a:off x="855" y="2340"/>
              <a:ext cx="111" cy="157"/>
            </a:xfrm>
            <a:custGeom>
              <a:avLst/>
              <a:gdLst>
                <a:gd name="T0" fmla="*/ 1 w 201"/>
                <a:gd name="T1" fmla="*/ 0 h 338"/>
                <a:gd name="T2" fmla="*/ 1 w 201"/>
                <a:gd name="T3" fmla="*/ 0 h 338"/>
                <a:gd name="T4" fmla="*/ 0 w 201"/>
                <a:gd name="T5" fmla="*/ 0 h 338"/>
                <a:gd name="T6" fmla="*/ 1 w 201"/>
                <a:gd name="T7" fmla="*/ 0 h 338"/>
                <a:gd name="T8" fmla="*/ 1 w 201"/>
                <a:gd name="T9" fmla="*/ 0 h 338"/>
                <a:gd name="T10" fmla="*/ 1 w 201"/>
                <a:gd name="T11" fmla="*/ 0 h 338"/>
                <a:gd name="T12" fmla="*/ 1 w 201"/>
                <a:gd name="T13" fmla="*/ 0 h 338"/>
                <a:gd name="T14" fmla="*/ 1 w 201"/>
                <a:gd name="T15" fmla="*/ 0 h 338"/>
                <a:gd name="T16" fmla="*/ 1 w 201"/>
                <a:gd name="T17" fmla="*/ 0 h 338"/>
                <a:gd name="T18" fmla="*/ 1 w 201"/>
                <a:gd name="T19" fmla="*/ 0 h 338"/>
                <a:gd name="T20" fmla="*/ 1 w 201"/>
                <a:gd name="T21" fmla="*/ 0 h 338"/>
                <a:gd name="T22" fmla="*/ 1 w 201"/>
                <a:gd name="T23" fmla="*/ 0 h 338"/>
                <a:gd name="T24" fmla="*/ 1 w 201"/>
                <a:gd name="T25" fmla="*/ 0 h 338"/>
                <a:gd name="T26" fmla="*/ 1 w 201"/>
                <a:gd name="T27" fmla="*/ 0 h 338"/>
                <a:gd name="T28" fmla="*/ 1 w 201"/>
                <a:gd name="T29" fmla="*/ 0 h 338"/>
                <a:gd name="T30" fmla="*/ 1 w 201"/>
                <a:gd name="T31" fmla="*/ 0 h 3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1"/>
                <a:gd name="T49" fmla="*/ 0 h 338"/>
                <a:gd name="T50" fmla="*/ 201 w 201"/>
                <a:gd name="T51" fmla="*/ 338 h 3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53" name="Freeform 455"/>
            <p:cNvSpPr>
              <a:spLocks/>
            </p:cNvSpPr>
            <p:nvPr/>
          </p:nvSpPr>
          <p:spPr bwMode="auto">
            <a:xfrm>
              <a:off x="855" y="2340"/>
              <a:ext cx="111" cy="157"/>
            </a:xfrm>
            <a:custGeom>
              <a:avLst/>
              <a:gdLst>
                <a:gd name="T0" fmla="*/ 1 w 201"/>
                <a:gd name="T1" fmla="*/ 0 h 338"/>
                <a:gd name="T2" fmla="*/ 1 w 201"/>
                <a:gd name="T3" fmla="*/ 0 h 338"/>
                <a:gd name="T4" fmla="*/ 0 w 201"/>
                <a:gd name="T5" fmla="*/ 0 h 338"/>
                <a:gd name="T6" fmla="*/ 1 w 201"/>
                <a:gd name="T7" fmla="*/ 0 h 338"/>
                <a:gd name="T8" fmla="*/ 1 w 201"/>
                <a:gd name="T9" fmla="*/ 0 h 338"/>
                <a:gd name="T10" fmla="*/ 1 w 201"/>
                <a:gd name="T11" fmla="*/ 0 h 338"/>
                <a:gd name="T12" fmla="*/ 1 w 201"/>
                <a:gd name="T13" fmla="*/ 0 h 338"/>
                <a:gd name="T14" fmla="*/ 1 w 201"/>
                <a:gd name="T15" fmla="*/ 0 h 338"/>
                <a:gd name="T16" fmla="*/ 1 w 201"/>
                <a:gd name="T17" fmla="*/ 0 h 338"/>
                <a:gd name="T18" fmla="*/ 1 w 201"/>
                <a:gd name="T19" fmla="*/ 0 h 338"/>
                <a:gd name="T20" fmla="*/ 1 w 201"/>
                <a:gd name="T21" fmla="*/ 0 h 338"/>
                <a:gd name="T22" fmla="*/ 1 w 201"/>
                <a:gd name="T23" fmla="*/ 0 h 338"/>
                <a:gd name="T24" fmla="*/ 1 w 201"/>
                <a:gd name="T25" fmla="*/ 0 h 338"/>
                <a:gd name="T26" fmla="*/ 1 w 201"/>
                <a:gd name="T27" fmla="*/ 0 h 338"/>
                <a:gd name="T28" fmla="*/ 1 w 201"/>
                <a:gd name="T29" fmla="*/ 0 h 338"/>
                <a:gd name="T30" fmla="*/ 1 w 201"/>
                <a:gd name="T31" fmla="*/ 0 h 3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1"/>
                <a:gd name="T49" fmla="*/ 0 h 338"/>
                <a:gd name="T50" fmla="*/ 201 w 201"/>
                <a:gd name="T51" fmla="*/ 338 h 3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54" name="Freeform 456"/>
            <p:cNvSpPr>
              <a:spLocks/>
            </p:cNvSpPr>
            <p:nvPr/>
          </p:nvSpPr>
          <p:spPr bwMode="auto">
            <a:xfrm>
              <a:off x="919" y="2437"/>
              <a:ext cx="80" cy="72"/>
            </a:xfrm>
            <a:custGeom>
              <a:avLst/>
              <a:gdLst>
                <a:gd name="T0" fmla="*/ 0 w 148"/>
                <a:gd name="T1" fmla="*/ 0 h 157"/>
                <a:gd name="T2" fmla="*/ 1 w 148"/>
                <a:gd name="T3" fmla="*/ 0 h 157"/>
                <a:gd name="T4" fmla="*/ 1 w 148"/>
                <a:gd name="T5" fmla="*/ 0 h 157"/>
                <a:gd name="T6" fmla="*/ 1 w 148"/>
                <a:gd name="T7" fmla="*/ 0 h 157"/>
                <a:gd name="T8" fmla="*/ 1 w 148"/>
                <a:gd name="T9" fmla="*/ 0 h 157"/>
                <a:gd name="T10" fmla="*/ 1 w 148"/>
                <a:gd name="T11" fmla="*/ 0 h 157"/>
                <a:gd name="T12" fmla="*/ 1 w 148"/>
                <a:gd name="T13" fmla="*/ 0 h 157"/>
                <a:gd name="T14" fmla="*/ 1 w 148"/>
                <a:gd name="T15" fmla="*/ 0 h 157"/>
                <a:gd name="T16" fmla="*/ 1 w 148"/>
                <a:gd name="T17" fmla="*/ 0 h 157"/>
                <a:gd name="T18" fmla="*/ 1 w 148"/>
                <a:gd name="T19" fmla="*/ 0 h 157"/>
                <a:gd name="T20" fmla="*/ 1 w 148"/>
                <a:gd name="T21" fmla="*/ 0 h 157"/>
                <a:gd name="T22" fmla="*/ 1 w 148"/>
                <a:gd name="T23" fmla="*/ 0 h 157"/>
                <a:gd name="T24" fmla="*/ 1 w 148"/>
                <a:gd name="T25" fmla="*/ 0 h 157"/>
                <a:gd name="T26" fmla="*/ 1 w 148"/>
                <a:gd name="T27" fmla="*/ 0 h 157"/>
                <a:gd name="T28" fmla="*/ 1 w 148"/>
                <a:gd name="T29" fmla="*/ 0 h 157"/>
                <a:gd name="T30" fmla="*/ 1 w 148"/>
                <a:gd name="T31" fmla="*/ 0 h 157"/>
                <a:gd name="T32" fmla="*/ 1 w 148"/>
                <a:gd name="T33" fmla="*/ 0 h 157"/>
                <a:gd name="T34" fmla="*/ 1 w 148"/>
                <a:gd name="T35" fmla="*/ 0 h 157"/>
                <a:gd name="T36" fmla="*/ 1 w 148"/>
                <a:gd name="T37" fmla="*/ 0 h 157"/>
                <a:gd name="T38" fmla="*/ 1 w 148"/>
                <a:gd name="T39" fmla="*/ 0 h 157"/>
                <a:gd name="T40" fmla="*/ 1 w 148"/>
                <a:gd name="T41" fmla="*/ 0 h 157"/>
                <a:gd name="T42" fmla="*/ 1 w 148"/>
                <a:gd name="T43" fmla="*/ 0 h 157"/>
                <a:gd name="T44" fmla="*/ 1 w 148"/>
                <a:gd name="T45" fmla="*/ 0 h 157"/>
                <a:gd name="T46" fmla="*/ 1 w 148"/>
                <a:gd name="T47" fmla="*/ 0 h 157"/>
                <a:gd name="T48" fmla="*/ 1 w 148"/>
                <a:gd name="T49" fmla="*/ 0 h 157"/>
                <a:gd name="T50" fmla="*/ 1 w 148"/>
                <a:gd name="T51" fmla="*/ 0 h 157"/>
                <a:gd name="T52" fmla="*/ 1 w 148"/>
                <a:gd name="T53" fmla="*/ 0 h 157"/>
                <a:gd name="T54" fmla="*/ 1 w 148"/>
                <a:gd name="T55" fmla="*/ 0 h 157"/>
                <a:gd name="T56" fmla="*/ 1 w 148"/>
                <a:gd name="T57" fmla="*/ 0 h 157"/>
                <a:gd name="T58" fmla="*/ 1 w 148"/>
                <a:gd name="T59" fmla="*/ 0 h 157"/>
                <a:gd name="T60" fmla="*/ 1 w 148"/>
                <a:gd name="T61" fmla="*/ 0 h 157"/>
                <a:gd name="T62" fmla="*/ 1 w 148"/>
                <a:gd name="T63" fmla="*/ 0 h 157"/>
                <a:gd name="T64" fmla="*/ 1 w 148"/>
                <a:gd name="T65" fmla="*/ 0 h 157"/>
                <a:gd name="T66" fmla="*/ 1 w 148"/>
                <a:gd name="T67" fmla="*/ 0 h 157"/>
                <a:gd name="T68" fmla="*/ 1 w 148"/>
                <a:gd name="T69" fmla="*/ 0 h 157"/>
                <a:gd name="T70" fmla="*/ 1 w 148"/>
                <a:gd name="T71" fmla="*/ 0 h 157"/>
                <a:gd name="T72" fmla="*/ 1 w 148"/>
                <a:gd name="T73" fmla="*/ 0 h 157"/>
                <a:gd name="T74" fmla="*/ 1 w 148"/>
                <a:gd name="T75" fmla="*/ 0 h 157"/>
                <a:gd name="T76" fmla="*/ 1 w 148"/>
                <a:gd name="T77" fmla="*/ 0 h 157"/>
                <a:gd name="T78" fmla="*/ 1 w 148"/>
                <a:gd name="T79" fmla="*/ 0 h 157"/>
                <a:gd name="T80" fmla="*/ 1 w 148"/>
                <a:gd name="T81" fmla="*/ 0 h 157"/>
                <a:gd name="T82" fmla="*/ 1 w 148"/>
                <a:gd name="T83" fmla="*/ 0 h 157"/>
                <a:gd name="T84" fmla="*/ 1 w 148"/>
                <a:gd name="T85" fmla="*/ 0 h 157"/>
                <a:gd name="T86" fmla="*/ 1 w 148"/>
                <a:gd name="T87" fmla="*/ 0 h 157"/>
                <a:gd name="T88" fmla="*/ 1 w 148"/>
                <a:gd name="T89" fmla="*/ 0 h 157"/>
                <a:gd name="T90" fmla="*/ 1 w 148"/>
                <a:gd name="T91" fmla="*/ 0 h 157"/>
                <a:gd name="T92" fmla="*/ 1 w 148"/>
                <a:gd name="T93" fmla="*/ 0 h 157"/>
                <a:gd name="T94" fmla="*/ 1 w 148"/>
                <a:gd name="T95" fmla="*/ 0 h 157"/>
                <a:gd name="T96" fmla="*/ 1 w 148"/>
                <a:gd name="T97" fmla="*/ 0 h 157"/>
                <a:gd name="T98" fmla="*/ 1 w 148"/>
                <a:gd name="T99" fmla="*/ 0 h 157"/>
                <a:gd name="T100" fmla="*/ 1 w 148"/>
                <a:gd name="T101" fmla="*/ 0 h 157"/>
                <a:gd name="T102" fmla="*/ 1 w 148"/>
                <a:gd name="T103" fmla="*/ 0 h 157"/>
                <a:gd name="T104" fmla="*/ 1 w 148"/>
                <a:gd name="T105" fmla="*/ 0 h 157"/>
                <a:gd name="T106" fmla="*/ 1 w 148"/>
                <a:gd name="T107" fmla="*/ 0 h 157"/>
                <a:gd name="T108" fmla="*/ 1 w 148"/>
                <a:gd name="T109" fmla="*/ 0 h 157"/>
                <a:gd name="T110" fmla="*/ 1 w 148"/>
                <a:gd name="T111" fmla="*/ 0 h 157"/>
                <a:gd name="T112" fmla="*/ 1 w 148"/>
                <a:gd name="T113" fmla="*/ 0 h 157"/>
                <a:gd name="T114" fmla="*/ 1 w 148"/>
                <a:gd name="T115" fmla="*/ 0 h 157"/>
                <a:gd name="T116" fmla="*/ 0 w 148"/>
                <a:gd name="T117" fmla="*/ 0 h 1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8"/>
                <a:gd name="T178" fmla="*/ 0 h 157"/>
                <a:gd name="T179" fmla="*/ 148 w 148"/>
                <a:gd name="T180" fmla="*/ 157 h 1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55" name="Freeform 457"/>
            <p:cNvSpPr>
              <a:spLocks/>
            </p:cNvSpPr>
            <p:nvPr/>
          </p:nvSpPr>
          <p:spPr bwMode="auto">
            <a:xfrm>
              <a:off x="919" y="2437"/>
              <a:ext cx="80" cy="72"/>
            </a:xfrm>
            <a:custGeom>
              <a:avLst/>
              <a:gdLst>
                <a:gd name="T0" fmla="*/ 0 w 148"/>
                <a:gd name="T1" fmla="*/ 0 h 157"/>
                <a:gd name="T2" fmla="*/ 1 w 148"/>
                <a:gd name="T3" fmla="*/ 0 h 157"/>
                <a:gd name="T4" fmla="*/ 1 w 148"/>
                <a:gd name="T5" fmla="*/ 0 h 157"/>
                <a:gd name="T6" fmla="*/ 1 w 148"/>
                <a:gd name="T7" fmla="*/ 0 h 157"/>
                <a:gd name="T8" fmla="*/ 1 w 148"/>
                <a:gd name="T9" fmla="*/ 0 h 157"/>
                <a:gd name="T10" fmla="*/ 1 w 148"/>
                <a:gd name="T11" fmla="*/ 0 h 157"/>
                <a:gd name="T12" fmla="*/ 1 w 148"/>
                <a:gd name="T13" fmla="*/ 0 h 157"/>
                <a:gd name="T14" fmla="*/ 1 w 148"/>
                <a:gd name="T15" fmla="*/ 0 h 157"/>
                <a:gd name="T16" fmla="*/ 1 w 148"/>
                <a:gd name="T17" fmla="*/ 0 h 157"/>
                <a:gd name="T18" fmla="*/ 1 w 148"/>
                <a:gd name="T19" fmla="*/ 0 h 157"/>
                <a:gd name="T20" fmla="*/ 1 w 148"/>
                <a:gd name="T21" fmla="*/ 0 h 157"/>
                <a:gd name="T22" fmla="*/ 1 w 148"/>
                <a:gd name="T23" fmla="*/ 0 h 157"/>
                <a:gd name="T24" fmla="*/ 1 w 148"/>
                <a:gd name="T25" fmla="*/ 0 h 157"/>
                <a:gd name="T26" fmla="*/ 1 w 148"/>
                <a:gd name="T27" fmla="*/ 0 h 157"/>
                <a:gd name="T28" fmla="*/ 1 w 148"/>
                <a:gd name="T29" fmla="*/ 0 h 157"/>
                <a:gd name="T30" fmla="*/ 1 w 148"/>
                <a:gd name="T31" fmla="*/ 0 h 157"/>
                <a:gd name="T32" fmla="*/ 1 w 148"/>
                <a:gd name="T33" fmla="*/ 0 h 157"/>
                <a:gd name="T34" fmla="*/ 1 w 148"/>
                <a:gd name="T35" fmla="*/ 0 h 157"/>
                <a:gd name="T36" fmla="*/ 1 w 148"/>
                <a:gd name="T37" fmla="*/ 0 h 157"/>
                <a:gd name="T38" fmla="*/ 1 w 148"/>
                <a:gd name="T39" fmla="*/ 0 h 157"/>
                <a:gd name="T40" fmla="*/ 1 w 148"/>
                <a:gd name="T41" fmla="*/ 0 h 157"/>
                <a:gd name="T42" fmla="*/ 1 w 148"/>
                <a:gd name="T43" fmla="*/ 0 h 157"/>
                <a:gd name="T44" fmla="*/ 1 w 148"/>
                <a:gd name="T45" fmla="*/ 0 h 157"/>
                <a:gd name="T46" fmla="*/ 1 w 148"/>
                <a:gd name="T47" fmla="*/ 0 h 157"/>
                <a:gd name="T48" fmla="*/ 1 w 148"/>
                <a:gd name="T49" fmla="*/ 0 h 157"/>
                <a:gd name="T50" fmla="*/ 1 w 148"/>
                <a:gd name="T51" fmla="*/ 0 h 157"/>
                <a:gd name="T52" fmla="*/ 1 w 148"/>
                <a:gd name="T53" fmla="*/ 0 h 157"/>
                <a:gd name="T54" fmla="*/ 1 w 148"/>
                <a:gd name="T55" fmla="*/ 0 h 157"/>
                <a:gd name="T56" fmla="*/ 1 w 148"/>
                <a:gd name="T57" fmla="*/ 0 h 157"/>
                <a:gd name="T58" fmla="*/ 1 w 148"/>
                <a:gd name="T59" fmla="*/ 0 h 157"/>
                <a:gd name="T60" fmla="*/ 1 w 148"/>
                <a:gd name="T61" fmla="*/ 0 h 157"/>
                <a:gd name="T62" fmla="*/ 1 w 148"/>
                <a:gd name="T63" fmla="*/ 0 h 157"/>
                <a:gd name="T64" fmla="*/ 1 w 148"/>
                <a:gd name="T65" fmla="*/ 0 h 157"/>
                <a:gd name="T66" fmla="*/ 1 w 148"/>
                <a:gd name="T67" fmla="*/ 0 h 157"/>
                <a:gd name="T68" fmla="*/ 1 w 148"/>
                <a:gd name="T69" fmla="*/ 0 h 157"/>
                <a:gd name="T70" fmla="*/ 1 w 148"/>
                <a:gd name="T71" fmla="*/ 0 h 157"/>
                <a:gd name="T72" fmla="*/ 1 w 148"/>
                <a:gd name="T73" fmla="*/ 0 h 157"/>
                <a:gd name="T74" fmla="*/ 1 w 148"/>
                <a:gd name="T75" fmla="*/ 0 h 157"/>
                <a:gd name="T76" fmla="*/ 1 w 148"/>
                <a:gd name="T77" fmla="*/ 0 h 157"/>
                <a:gd name="T78" fmla="*/ 1 w 148"/>
                <a:gd name="T79" fmla="*/ 0 h 157"/>
                <a:gd name="T80" fmla="*/ 1 w 148"/>
                <a:gd name="T81" fmla="*/ 0 h 157"/>
                <a:gd name="T82" fmla="*/ 1 w 148"/>
                <a:gd name="T83" fmla="*/ 0 h 157"/>
                <a:gd name="T84" fmla="*/ 1 w 148"/>
                <a:gd name="T85" fmla="*/ 0 h 157"/>
                <a:gd name="T86" fmla="*/ 1 w 148"/>
                <a:gd name="T87" fmla="*/ 0 h 157"/>
                <a:gd name="T88" fmla="*/ 1 w 148"/>
                <a:gd name="T89" fmla="*/ 0 h 157"/>
                <a:gd name="T90" fmla="*/ 1 w 148"/>
                <a:gd name="T91" fmla="*/ 0 h 157"/>
                <a:gd name="T92" fmla="*/ 1 w 148"/>
                <a:gd name="T93" fmla="*/ 0 h 157"/>
                <a:gd name="T94" fmla="*/ 1 w 148"/>
                <a:gd name="T95" fmla="*/ 0 h 157"/>
                <a:gd name="T96" fmla="*/ 1 w 148"/>
                <a:gd name="T97" fmla="*/ 0 h 157"/>
                <a:gd name="T98" fmla="*/ 1 w 148"/>
                <a:gd name="T99" fmla="*/ 0 h 157"/>
                <a:gd name="T100" fmla="*/ 1 w 148"/>
                <a:gd name="T101" fmla="*/ 0 h 157"/>
                <a:gd name="T102" fmla="*/ 1 w 148"/>
                <a:gd name="T103" fmla="*/ 0 h 157"/>
                <a:gd name="T104" fmla="*/ 1 w 148"/>
                <a:gd name="T105" fmla="*/ 0 h 157"/>
                <a:gd name="T106" fmla="*/ 1 w 148"/>
                <a:gd name="T107" fmla="*/ 0 h 157"/>
                <a:gd name="T108" fmla="*/ 1 w 148"/>
                <a:gd name="T109" fmla="*/ 0 h 157"/>
                <a:gd name="T110" fmla="*/ 1 w 148"/>
                <a:gd name="T111" fmla="*/ 0 h 157"/>
                <a:gd name="T112" fmla="*/ 1 w 148"/>
                <a:gd name="T113" fmla="*/ 0 h 157"/>
                <a:gd name="T114" fmla="*/ 0 w 148"/>
                <a:gd name="T115" fmla="*/ 0 h 1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"/>
                <a:gd name="T175" fmla="*/ 0 h 157"/>
                <a:gd name="T176" fmla="*/ 148 w 148"/>
                <a:gd name="T177" fmla="*/ 157 h 1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56" name="Freeform 458"/>
            <p:cNvSpPr>
              <a:spLocks/>
            </p:cNvSpPr>
            <p:nvPr/>
          </p:nvSpPr>
          <p:spPr bwMode="auto">
            <a:xfrm>
              <a:off x="915" y="2485"/>
              <a:ext cx="261" cy="172"/>
            </a:xfrm>
            <a:custGeom>
              <a:avLst/>
              <a:gdLst>
                <a:gd name="T0" fmla="*/ 1 w 474"/>
                <a:gd name="T1" fmla="*/ 0 h 372"/>
                <a:gd name="T2" fmla="*/ 1 w 474"/>
                <a:gd name="T3" fmla="*/ 0 h 372"/>
                <a:gd name="T4" fmla="*/ 1 w 474"/>
                <a:gd name="T5" fmla="*/ 0 h 372"/>
                <a:gd name="T6" fmla="*/ 1 w 474"/>
                <a:gd name="T7" fmla="*/ 0 h 372"/>
                <a:gd name="T8" fmla="*/ 1 w 474"/>
                <a:gd name="T9" fmla="*/ 0 h 372"/>
                <a:gd name="T10" fmla="*/ 1 w 474"/>
                <a:gd name="T11" fmla="*/ 0 h 372"/>
                <a:gd name="T12" fmla="*/ 1 w 474"/>
                <a:gd name="T13" fmla="*/ 0 h 372"/>
                <a:gd name="T14" fmla="*/ 1 w 474"/>
                <a:gd name="T15" fmla="*/ 0 h 372"/>
                <a:gd name="T16" fmla="*/ 1 w 474"/>
                <a:gd name="T17" fmla="*/ 0 h 372"/>
                <a:gd name="T18" fmla="*/ 1 w 474"/>
                <a:gd name="T19" fmla="*/ 0 h 372"/>
                <a:gd name="T20" fmla="*/ 1 w 474"/>
                <a:gd name="T21" fmla="*/ 0 h 372"/>
                <a:gd name="T22" fmla="*/ 1 w 474"/>
                <a:gd name="T23" fmla="*/ 0 h 372"/>
                <a:gd name="T24" fmla="*/ 1 w 474"/>
                <a:gd name="T25" fmla="*/ 0 h 372"/>
                <a:gd name="T26" fmla="*/ 1 w 474"/>
                <a:gd name="T27" fmla="*/ 0 h 372"/>
                <a:gd name="T28" fmla="*/ 1 w 474"/>
                <a:gd name="T29" fmla="*/ 0 h 372"/>
                <a:gd name="T30" fmla="*/ 1 w 474"/>
                <a:gd name="T31" fmla="*/ 0 h 372"/>
                <a:gd name="T32" fmla="*/ 1 w 474"/>
                <a:gd name="T33" fmla="*/ 0 h 372"/>
                <a:gd name="T34" fmla="*/ 1 w 474"/>
                <a:gd name="T35" fmla="*/ 0 h 372"/>
                <a:gd name="T36" fmla="*/ 1 w 474"/>
                <a:gd name="T37" fmla="*/ 0 h 372"/>
                <a:gd name="T38" fmla="*/ 1 w 474"/>
                <a:gd name="T39" fmla="*/ 0 h 372"/>
                <a:gd name="T40" fmla="*/ 1 w 474"/>
                <a:gd name="T41" fmla="*/ 0 h 372"/>
                <a:gd name="T42" fmla="*/ 1 w 474"/>
                <a:gd name="T43" fmla="*/ 0 h 372"/>
                <a:gd name="T44" fmla="*/ 1 w 474"/>
                <a:gd name="T45" fmla="*/ 0 h 372"/>
                <a:gd name="T46" fmla="*/ 1 w 474"/>
                <a:gd name="T47" fmla="*/ 0 h 372"/>
                <a:gd name="T48" fmla="*/ 1 w 474"/>
                <a:gd name="T49" fmla="*/ 0 h 372"/>
                <a:gd name="T50" fmla="*/ 1 w 474"/>
                <a:gd name="T51" fmla="*/ 0 h 372"/>
                <a:gd name="T52" fmla="*/ 1 w 474"/>
                <a:gd name="T53" fmla="*/ 0 h 372"/>
                <a:gd name="T54" fmla="*/ 1 w 474"/>
                <a:gd name="T55" fmla="*/ 0 h 372"/>
                <a:gd name="T56" fmla="*/ 1 w 474"/>
                <a:gd name="T57" fmla="*/ 0 h 372"/>
                <a:gd name="T58" fmla="*/ 1 w 474"/>
                <a:gd name="T59" fmla="*/ 0 h 372"/>
                <a:gd name="T60" fmla="*/ 0 w 474"/>
                <a:gd name="T61" fmla="*/ 0 h 372"/>
                <a:gd name="T62" fmla="*/ 1 w 474"/>
                <a:gd name="T63" fmla="*/ 0 h 3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74"/>
                <a:gd name="T97" fmla="*/ 0 h 372"/>
                <a:gd name="T98" fmla="*/ 474 w 474"/>
                <a:gd name="T99" fmla="*/ 372 h 3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57" name="Freeform 459"/>
            <p:cNvSpPr>
              <a:spLocks/>
            </p:cNvSpPr>
            <p:nvPr/>
          </p:nvSpPr>
          <p:spPr bwMode="auto">
            <a:xfrm>
              <a:off x="915" y="2485"/>
              <a:ext cx="261" cy="172"/>
            </a:xfrm>
            <a:custGeom>
              <a:avLst/>
              <a:gdLst>
                <a:gd name="T0" fmla="*/ 1 w 474"/>
                <a:gd name="T1" fmla="*/ 0 h 372"/>
                <a:gd name="T2" fmla="*/ 1 w 474"/>
                <a:gd name="T3" fmla="*/ 0 h 372"/>
                <a:gd name="T4" fmla="*/ 1 w 474"/>
                <a:gd name="T5" fmla="*/ 0 h 372"/>
                <a:gd name="T6" fmla="*/ 1 w 474"/>
                <a:gd name="T7" fmla="*/ 0 h 372"/>
                <a:gd name="T8" fmla="*/ 1 w 474"/>
                <a:gd name="T9" fmla="*/ 0 h 372"/>
                <a:gd name="T10" fmla="*/ 1 w 474"/>
                <a:gd name="T11" fmla="*/ 0 h 372"/>
                <a:gd name="T12" fmla="*/ 1 w 474"/>
                <a:gd name="T13" fmla="*/ 0 h 372"/>
                <a:gd name="T14" fmla="*/ 1 w 474"/>
                <a:gd name="T15" fmla="*/ 0 h 372"/>
                <a:gd name="T16" fmla="*/ 1 w 474"/>
                <a:gd name="T17" fmla="*/ 0 h 372"/>
                <a:gd name="T18" fmla="*/ 1 w 474"/>
                <a:gd name="T19" fmla="*/ 0 h 372"/>
                <a:gd name="T20" fmla="*/ 1 w 474"/>
                <a:gd name="T21" fmla="*/ 0 h 372"/>
                <a:gd name="T22" fmla="*/ 1 w 474"/>
                <a:gd name="T23" fmla="*/ 0 h 372"/>
                <a:gd name="T24" fmla="*/ 1 w 474"/>
                <a:gd name="T25" fmla="*/ 0 h 372"/>
                <a:gd name="T26" fmla="*/ 1 w 474"/>
                <a:gd name="T27" fmla="*/ 0 h 372"/>
                <a:gd name="T28" fmla="*/ 1 w 474"/>
                <a:gd name="T29" fmla="*/ 0 h 372"/>
                <a:gd name="T30" fmla="*/ 1 w 474"/>
                <a:gd name="T31" fmla="*/ 0 h 372"/>
                <a:gd name="T32" fmla="*/ 1 w 474"/>
                <a:gd name="T33" fmla="*/ 0 h 372"/>
                <a:gd name="T34" fmla="*/ 1 w 474"/>
                <a:gd name="T35" fmla="*/ 0 h 372"/>
                <a:gd name="T36" fmla="*/ 1 w 474"/>
                <a:gd name="T37" fmla="*/ 0 h 372"/>
                <a:gd name="T38" fmla="*/ 1 w 474"/>
                <a:gd name="T39" fmla="*/ 0 h 372"/>
                <a:gd name="T40" fmla="*/ 1 w 474"/>
                <a:gd name="T41" fmla="*/ 0 h 372"/>
                <a:gd name="T42" fmla="*/ 1 w 474"/>
                <a:gd name="T43" fmla="*/ 0 h 372"/>
                <a:gd name="T44" fmla="*/ 1 w 474"/>
                <a:gd name="T45" fmla="*/ 0 h 372"/>
                <a:gd name="T46" fmla="*/ 1 w 474"/>
                <a:gd name="T47" fmla="*/ 0 h 372"/>
                <a:gd name="T48" fmla="*/ 1 w 474"/>
                <a:gd name="T49" fmla="*/ 0 h 372"/>
                <a:gd name="T50" fmla="*/ 1 w 474"/>
                <a:gd name="T51" fmla="*/ 0 h 372"/>
                <a:gd name="T52" fmla="*/ 1 w 474"/>
                <a:gd name="T53" fmla="*/ 0 h 372"/>
                <a:gd name="T54" fmla="*/ 1 w 474"/>
                <a:gd name="T55" fmla="*/ 0 h 372"/>
                <a:gd name="T56" fmla="*/ 1 w 474"/>
                <a:gd name="T57" fmla="*/ 0 h 372"/>
                <a:gd name="T58" fmla="*/ 1 w 474"/>
                <a:gd name="T59" fmla="*/ 0 h 372"/>
                <a:gd name="T60" fmla="*/ 0 w 474"/>
                <a:gd name="T61" fmla="*/ 0 h 372"/>
                <a:gd name="T62" fmla="*/ 1 w 474"/>
                <a:gd name="T63" fmla="*/ 0 h 3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74"/>
                <a:gd name="T97" fmla="*/ 0 h 372"/>
                <a:gd name="T98" fmla="*/ 474 w 474"/>
                <a:gd name="T99" fmla="*/ 372 h 3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58" name="Freeform 460"/>
            <p:cNvSpPr>
              <a:spLocks/>
            </p:cNvSpPr>
            <p:nvPr/>
          </p:nvSpPr>
          <p:spPr bwMode="auto">
            <a:xfrm>
              <a:off x="935" y="2336"/>
              <a:ext cx="213" cy="204"/>
            </a:xfrm>
            <a:custGeom>
              <a:avLst/>
              <a:gdLst>
                <a:gd name="T0" fmla="*/ 0 w 391"/>
                <a:gd name="T1" fmla="*/ 0 h 442"/>
                <a:gd name="T2" fmla="*/ 1 w 391"/>
                <a:gd name="T3" fmla="*/ 0 h 442"/>
                <a:gd name="T4" fmla="*/ 1 w 391"/>
                <a:gd name="T5" fmla="*/ 0 h 442"/>
                <a:gd name="T6" fmla="*/ 1 w 391"/>
                <a:gd name="T7" fmla="*/ 0 h 442"/>
                <a:gd name="T8" fmla="*/ 1 w 391"/>
                <a:gd name="T9" fmla="*/ 0 h 442"/>
                <a:gd name="T10" fmla="*/ 1 w 391"/>
                <a:gd name="T11" fmla="*/ 0 h 442"/>
                <a:gd name="T12" fmla="*/ 1 w 391"/>
                <a:gd name="T13" fmla="*/ 0 h 442"/>
                <a:gd name="T14" fmla="*/ 1 w 391"/>
                <a:gd name="T15" fmla="*/ 0 h 442"/>
                <a:gd name="T16" fmla="*/ 1 w 391"/>
                <a:gd name="T17" fmla="*/ 0 h 442"/>
                <a:gd name="T18" fmla="*/ 1 w 391"/>
                <a:gd name="T19" fmla="*/ 0 h 442"/>
                <a:gd name="T20" fmla="*/ 1 w 391"/>
                <a:gd name="T21" fmla="*/ 0 h 442"/>
                <a:gd name="T22" fmla="*/ 1 w 391"/>
                <a:gd name="T23" fmla="*/ 0 h 442"/>
                <a:gd name="T24" fmla="*/ 1 w 391"/>
                <a:gd name="T25" fmla="*/ 0 h 442"/>
                <a:gd name="T26" fmla="*/ 1 w 391"/>
                <a:gd name="T27" fmla="*/ 0 h 442"/>
                <a:gd name="T28" fmla="*/ 1 w 391"/>
                <a:gd name="T29" fmla="*/ 0 h 442"/>
                <a:gd name="T30" fmla="*/ 1 w 391"/>
                <a:gd name="T31" fmla="*/ 0 h 442"/>
                <a:gd name="T32" fmla="*/ 1 w 391"/>
                <a:gd name="T33" fmla="*/ 0 h 442"/>
                <a:gd name="T34" fmla="*/ 1 w 391"/>
                <a:gd name="T35" fmla="*/ 0 h 442"/>
                <a:gd name="T36" fmla="*/ 0 w 391"/>
                <a:gd name="T37" fmla="*/ 0 h 4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1"/>
                <a:gd name="T58" fmla="*/ 0 h 442"/>
                <a:gd name="T59" fmla="*/ 391 w 391"/>
                <a:gd name="T60" fmla="*/ 442 h 4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59" name="Freeform 461"/>
            <p:cNvSpPr>
              <a:spLocks/>
            </p:cNvSpPr>
            <p:nvPr/>
          </p:nvSpPr>
          <p:spPr bwMode="auto">
            <a:xfrm>
              <a:off x="935" y="2336"/>
              <a:ext cx="213" cy="204"/>
            </a:xfrm>
            <a:custGeom>
              <a:avLst/>
              <a:gdLst>
                <a:gd name="T0" fmla="*/ 0 w 391"/>
                <a:gd name="T1" fmla="*/ 0 h 442"/>
                <a:gd name="T2" fmla="*/ 1 w 391"/>
                <a:gd name="T3" fmla="*/ 0 h 442"/>
                <a:gd name="T4" fmla="*/ 1 w 391"/>
                <a:gd name="T5" fmla="*/ 0 h 442"/>
                <a:gd name="T6" fmla="*/ 1 w 391"/>
                <a:gd name="T7" fmla="*/ 0 h 442"/>
                <a:gd name="T8" fmla="*/ 1 w 391"/>
                <a:gd name="T9" fmla="*/ 0 h 442"/>
                <a:gd name="T10" fmla="*/ 1 w 391"/>
                <a:gd name="T11" fmla="*/ 0 h 442"/>
                <a:gd name="T12" fmla="*/ 1 w 391"/>
                <a:gd name="T13" fmla="*/ 0 h 442"/>
                <a:gd name="T14" fmla="*/ 1 w 391"/>
                <a:gd name="T15" fmla="*/ 0 h 442"/>
                <a:gd name="T16" fmla="*/ 1 w 391"/>
                <a:gd name="T17" fmla="*/ 0 h 442"/>
                <a:gd name="T18" fmla="*/ 1 w 391"/>
                <a:gd name="T19" fmla="*/ 0 h 442"/>
                <a:gd name="T20" fmla="*/ 1 w 391"/>
                <a:gd name="T21" fmla="*/ 0 h 442"/>
                <a:gd name="T22" fmla="*/ 1 w 391"/>
                <a:gd name="T23" fmla="*/ 0 h 442"/>
                <a:gd name="T24" fmla="*/ 1 w 391"/>
                <a:gd name="T25" fmla="*/ 0 h 442"/>
                <a:gd name="T26" fmla="*/ 1 w 391"/>
                <a:gd name="T27" fmla="*/ 0 h 442"/>
                <a:gd name="T28" fmla="*/ 1 w 391"/>
                <a:gd name="T29" fmla="*/ 0 h 442"/>
                <a:gd name="T30" fmla="*/ 1 w 391"/>
                <a:gd name="T31" fmla="*/ 0 h 442"/>
                <a:gd name="T32" fmla="*/ 1 w 391"/>
                <a:gd name="T33" fmla="*/ 0 h 442"/>
                <a:gd name="T34" fmla="*/ 1 w 391"/>
                <a:gd name="T35" fmla="*/ 0 h 442"/>
                <a:gd name="T36" fmla="*/ 0 w 391"/>
                <a:gd name="T37" fmla="*/ 0 h 4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1"/>
                <a:gd name="T58" fmla="*/ 0 h 442"/>
                <a:gd name="T59" fmla="*/ 391 w 391"/>
                <a:gd name="T60" fmla="*/ 442 h 4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60" name="Freeform 462"/>
            <p:cNvSpPr>
              <a:spLocks/>
            </p:cNvSpPr>
            <p:nvPr/>
          </p:nvSpPr>
          <p:spPr bwMode="auto">
            <a:xfrm>
              <a:off x="1077" y="2412"/>
              <a:ext cx="170" cy="156"/>
            </a:xfrm>
            <a:custGeom>
              <a:avLst/>
              <a:gdLst>
                <a:gd name="T0" fmla="*/ 0 w 309"/>
                <a:gd name="T1" fmla="*/ 0 h 342"/>
                <a:gd name="T2" fmla="*/ 1 w 309"/>
                <a:gd name="T3" fmla="*/ 0 h 342"/>
                <a:gd name="T4" fmla="*/ 1 w 309"/>
                <a:gd name="T5" fmla="*/ 0 h 342"/>
                <a:gd name="T6" fmla="*/ 1 w 309"/>
                <a:gd name="T7" fmla="*/ 0 h 342"/>
                <a:gd name="T8" fmla="*/ 1 w 309"/>
                <a:gd name="T9" fmla="*/ 0 h 342"/>
                <a:gd name="T10" fmla="*/ 1 w 309"/>
                <a:gd name="T11" fmla="*/ 0 h 342"/>
                <a:gd name="T12" fmla="*/ 1 w 309"/>
                <a:gd name="T13" fmla="*/ 0 h 342"/>
                <a:gd name="T14" fmla="*/ 1 w 309"/>
                <a:gd name="T15" fmla="*/ 0 h 342"/>
                <a:gd name="T16" fmla="*/ 1 w 309"/>
                <a:gd name="T17" fmla="*/ 0 h 342"/>
                <a:gd name="T18" fmla="*/ 1 w 309"/>
                <a:gd name="T19" fmla="*/ 0 h 342"/>
                <a:gd name="T20" fmla="*/ 1 w 309"/>
                <a:gd name="T21" fmla="*/ 0 h 342"/>
                <a:gd name="T22" fmla="*/ 1 w 309"/>
                <a:gd name="T23" fmla="*/ 0 h 342"/>
                <a:gd name="T24" fmla="*/ 1 w 309"/>
                <a:gd name="T25" fmla="*/ 0 h 342"/>
                <a:gd name="T26" fmla="*/ 1 w 309"/>
                <a:gd name="T27" fmla="*/ 0 h 342"/>
                <a:gd name="T28" fmla="*/ 1 w 309"/>
                <a:gd name="T29" fmla="*/ 0 h 342"/>
                <a:gd name="T30" fmla="*/ 1 w 309"/>
                <a:gd name="T31" fmla="*/ 0 h 342"/>
                <a:gd name="T32" fmla="*/ 1 w 309"/>
                <a:gd name="T33" fmla="*/ 0 h 342"/>
                <a:gd name="T34" fmla="*/ 1 w 309"/>
                <a:gd name="T35" fmla="*/ 0 h 342"/>
                <a:gd name="T36" fmla="*/ 0 w 309"/>
                <a:gd name="T37" fmla="*/ 0 h 3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9"/>
                <a:gd name="T58" fmla="*/ 0 h 342"/>
                <a:gd name="T59" fmla="*/ 309 w 309"/>
                <a:gd name="T60" fmla="*/ 342 h 3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61" name="Freeform 463"/>
            <p:cNvSpPr>
              <a:spLocks/>
            </p:cNvSpPr>
            <p:nvPr/>
          </p:nvSpPr>
          <p:spPr bwMode="auto">
            <a:xfrm>
              <a:off x="1077" y="2412"/>
              <a:ext cx="170" cy="156"/>
            </a:xfrm>
            <a:custGeom>
              <a:avLst/>
              <a:gdLst>
                <a:gd name="T0" fmla="*/ 0 w 309"/>
                <a:gd name="T1" fmla="*/ 0 h 342"/>
                <a:gd name="T2" fmla="*/ 1 w 309"/>
                <a:gd name="T3" fmla="*/ 0 h 342"/>
                <a:gd name="T4" fmla="*/ 1 w 309"/>
                <a:gd name="T5" fmla="*/ 0 h 342"/>
                <a:gd name="T6" fmla="*/ 1 w 309"/>
                <a:gd name="T7" fmla="*/ 0 h 342"/>
                <a:gd name="T8" fmla="*/ 1 w 309"/>
                <a:gd name="T9" fmla="*/ 0 h 342"/>
                <a:gd name="T10" fmla="*/ 1 w 309"/>
                <a:gd name="T11" fmla="*/ 0 h 342"/>
                <a:gd name="T12" fmla="*/ 1 w 309"/>
                <a:gd name="T13" fmla="*/ 0 h 342"/>
                <a:gd name="T14" fmla="*/ 1 w 309"/>
                <a:gd name="T15" fmla="*/ 0 h 342"/>
                <a:gd name="T16" fmla="*/ 1 w 309"/>
                <a:gd name="T17" fmla="*/ 0 h 342"/>
                <a:gd name="T18" fmla="*/ 1 w 309"/>
                <a:gd name="T19" fmla="*/ 0 h 342"/>
                <a:gd name="T20" fmla="*/ 1 w 309"/>
                <a:gd name="T21" fmla="*/ 0 h 342"/>
                <a:gd name="T22" fmla="*/ 1 w 309"/>
                <a:gd name="T23" fmla="*/ 0 h 342"/>
                <a:gd name="T24" fmla="*/ 1 w 309"/>
                <a:gd name="T25" fmla="*/ 0 h 342"/>
                <a:gd name="T26" fmla="*/ 1 w 309"/>
                <a:gd name="T27" fmla="*/ 0 h 342"/>
                <a:gd name="T28" fmla="*/ 1 w 309"/>
                <a:gd name="T29" fmla="*/ 0 h 342"/>
                <a:gd name="T30" fmla="*/ 1 w 309"/>
                <a:gd name="T31" fmla="*/ 0 h 342"/>
                <a:gd name="T32" fmla="*/ 1 w 309"/>
                <a:gd name="T33" fmla="*/ 0 h 342"/>
                <a:gd name="T34" fmla="*/ 1 w 309"/>
                <a:gd name="T35" fmla="*/ 0 h 342"/>
                <a:gd name="T36" fmla="*/ 0 w 309"/>
                <a:gd name="T37" fmla="*/ 0 h 3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9"/>
                <a:gd name="T58" fmla="*/ 0 h 342"/>
                <a:gd name="T59" fmla="*/ 309 w 309"/>
                <a:gd name="T60" fmla="*/ 342 h 3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62" name="Freeform 464"/>
            <p:cNvSpPr>
              <a:spLocks/>
            </p:cNvSpPr>
            <p:nvPr/>
          </p:nvSpPr>
          <p:spPr bwMode="auto">
            <a:xfrm>
              <a:off x="1162" y="2596"/>
              <a:ext cx="47" cy="20"/>
            </a:xfrm>
            <a:custGeom>
              <a:avLst/>
              <a:gdLst>
                <a:gd name="T0" fmla="*/ 0 w 87"/>
                <a:gd name="T1" fmla="*/ 0 h 41"/>
                <a:gd name="T2" fmla="*/ 1 w 87"/>
                <a:gd name="T3" fmla="*/ 0 h 41"/>
                <a:gd name="T4" fmla="*/ 1 w 87"/>
                <a:gd name="T5" fmla="*/ 0 h 41"/>
                <a:gd name="T6" fmla="*/ 0 60000 65536"/>
                <a:gd name="T7" fmla="*/ 0 60000 65536"/>
                <a:gd name="T8" fmla="*/ 0 60000 65536"/>
                <a:gd name="T9" fmla="*/ 0 w 87"/>
                <a:gd name="T10" fmla="*/ 0 h 41"/>
                <a:gd name="T11" fmla="*/ 87 w 87"/>
                <a:gd name="T12" fmla="*/ 41 h 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63" name="Line 465"/>
            <p:cNvSpPr>
              <a:spLocks noChangeShapeType="1"/>
            </p:cNvSpPr>
            <p:nvPr/>
          </p:nvSpPr>
          <p:spPr bwMode="auto">
            <a:xfrm flipV="1">
              <a:off x="1162" y="2567"/>
              <a:ext cx="14" cy="29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64" name="Line 466"/>
            <p:cNvSpPr>
              <a:spLocks noChangeShapeType="1"/>
            </p:cNvSpPr>
            <p:nvPr/>
          </p:nvSpPr>
          <p:spPr bwMode="auto">
            <a:xfrm>
              <a:off x="1247" y="2535"/>
              <a:ext cx="65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65" name="Freeform 467"/>
            <p:cNvSpPr>
              <a:spLocks/>
            </p:cNvSpPr>
            <p:nvPr/>
          </p:nvSpPr>
          <p:spPr bwMode="auto">
            <a:xfrm>
              <a:off x="1277" y="2538"/>
              <a:ext cx="202" cy="104"/>
            </a:xfrm>
            <a:custGeom>
              <a:avLst/>
              <a:gdLst>
                <a:gd name="T0" fmla="*/ 1 w 369"/>
                <a:gd name="T1" fmla="*/ 0 h 228"/>
                <a:gd name="T2" fmla="*/ 1 w 369"/>
                <a:gd name="T3" fmla="*/ 0 h 228"/>
                <a:gd name="T4" fmla="*/ 1 w 369"/>
                <a:gd name="T5" fmla="*/ 0 h 228"/>
                <a:gd name="T6" fmla="*/ 1 w 369"/>
                <a:gd name="T7" fmla="*/ 0 h 228"/>
                <a:gd name="T8" fmla="*/ 1 w 369"/>
                <a:gd name="T9" fmla="*/ 0 h 228"/>
                <a:gd name="T10" fmla="*/ 1 w 369"/>
                <a:gd name="T11" fmla="*/ 0 h 228"/>
                <a:gd name="T12" fmla="*/ 1 w 369"/>
                <a:gd name="T13" fmla="*/ 0 h 228"/>
                <a:gd name="T14" fmla="*/ 1 w 369"/>
                <a:gd name="T15" fmla="*/ 0 h 228"/>
                <a:gd name="T16" fmla="*/ 1 w 369"/>
                <a:gd name="T17" fmla="*/ 0 h 228"/>
                <a:gd name="T18" fmla="*/ 1 w 369"/>
                <a:gd name="T19" fmla="*/ 0 h 228"/>
                <a:gd name="T20" fmla="*/ 1 w 369"/>
                <a:gd name="T21" fmla="*/ 0 h 228"/>
                <a:gd name="T22" fmla="*/ 1 w 369"/>
                <a:gd name="T23" fmla="*/ 0 h 228"/>
                <a:gd name="T24" fmla="*/ 1 w 369"/>
                <a:gd name="T25" fmla="*/ 0 h 228"/>
                <a:gd name="T26" fmla="*/ 1 w 369"/>
                <a:gd name="T27" fmla="*/ 0 h 228"/>
                <a:gd name="T28" fmla="*/ 1 w 369"/>
                <a:gd name="T29" fmla="*/ 0 h 228"/>
                <a:gd name="T30" fmla="*/ 0 w 369"/>
                <a:gd name="T31" fmla="*/ 0 h 2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9"/>
                <a:gd name="T49" fmla="*/ 0 h 228"/>
                <a:gd name="T50" fmla="*/ 369 w 369"/>
                <a:gd name="T51" fmla="*/ 228 h 2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66" name="Freeform 468"/>
            <p:cNvSpPr>
              <a:spLocks/>
            </p:cNvSpPr>
            <p:nvPr/>
          </p:nvSpPr>
          <p:spPr bwMode="auto">
            <a:xfrm>
              <a:off x="1208" y="2568"/>
              <a:ext cx="69" cy="48"/>
            </a:xfrm>
            <a:custGeom>
              <a:avLst/>
              <a:gdLst>
                <a:gd name="T0" fmla="*/ 1 w 124"/>
                <a:gd name="T1" fmla="*/ 0 h 102"/>
                <a:gd name="T2" fmla="*/ 1 w 124"/>
                <a:gd name="T3" fmla="*/ 0 h 102"/>
                <a:gd name="T4" fmla="*/ 0 w 124"/>
                <a:gd name="T5" fmla="*/ 0 h 102"/>
                <a:gd name="T6" fmla="*/ 1 w 124"/>
                <a:gd name="T7" fmla="*/ 0 h 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"/>
                <a:gd name="T13" fmla="*/ 0 h 102"/>
                <a:gd name="T14" fmla="*/ 124 w 124"/>
                <a:gd name="T15" fmla="*/ 102 h 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67" name="Freeform 469"/>
            <p:cNvSpPr>
              <a:spLocks/>
            </p:cNvSpPr>
            <p:nvPr/>
          </p:nvSpPr>
          <p:spPr bwMode="auto">
            <a:xfrm>
              <a:off x="1162" y="2532"/>
              <a:ext cx="317" cy="110"/>
            </a:xfrm>
            <a:custGeom>
              <a:avLst/>
              <a:gdLst>
                <a:gd name="T0" fmla="*/ 1 w 578"/>
                <a:gd name="T1" fmla="*/ 0 h 242"/>
                <a:gd name="T2" fmla="*/ 1 w 578"/>
                <a:gd name="T3" fmla="*/ 0 h 242"/>
                <a:gd name="T4" fmla="*/ 1 w 578"/>
                <a:gd name="T5" fmla="*/ 0 h 242"/>
                <a:gd name="T6" fmla="*/ 1 w 578"/>
                <a:gd name="T7" fmla="*/ 0 h 242"/>
                <a:gd name="T8" fmla="*/ 1 w 578"/>
                <a:gd name="T9" fmla="*/ 0 h 242"/>
                <a:gd name="T10" fmla="*/ 1 w 578"/>
                <a:gd name="T11" fmla="*/ 0 h 242"/>
                <a:gd name="T12" fmla="*/ 1 w 578"/>
                <a:gd name="T13" fmla="*/ 0 h 242"/>
                <a:gd name="T14" fmla="*/ 1 w 578"/>
                <a:gd name="T15" fmla="*/ 0 h 242"/>
                <a:gd name="T16" fmla="*/ 1 w 578"/>
                <a:gd name="T17" fmla="*/ 0 h 242"/>
                <a:gd name="T18" fmla="*/ 1 w 578"/>
                <a:gd name="T19" fmla="*/ 0 h 242"/>
                <a:gd name="T20" fmla="*/ 1 w 578"/>
                <a:gd name="T21" fmla="*/ 0 h 242"/>
                <a:gd name="T22" fmla="*/ 1 w 578"/>
                <a:gd name="T23" fmla="*/ 0 h 242"/>
                <a:gd name="T24" fmla="*/ 1 w 578"/>
                <a:gd name="T25" fmla="*/ 0 h 242"/>
                <a:gd name="T26" fmla="*/ 1 w 578"/>
                <a:gd name="T27" fmla="*/ 0 h 242"/>
                <a:gd name="T28" fmla="*/ 1 w 578"/>
                <a:gd name="T29" fmla="*/ 0 h 242"/>
                <a:gd name="T30" fmla="*/ 1 w 578"/>
                <a:gd name="T31" fmla="*/ 0 h 242"/>
                <a:gd name="T32" fmla="*/ 1 w 578"/>
                <a:gd name="T33" fmla="*/ 0 h 242"/>
                <a:gd name="T34" fmla="*/ 1 w 578"/>
                <a:gd name="T35" fmla="*/ 0 h 242"/>
                <a:gd name="T36" fmla="*/ 1 w 578"/>
                <a:gd name="T37" fmla="*/ 0 h 242"/>
                <a:gd name="T38" fmla="*/ 1 w 578"/>
                <a:gd name="T39" fmla="*/ 0 h 242"/>
                <a:gd name="T40" fmla="*/ 0 w 578"/>
                <a:gd name="T41" fmla="*/ 0 h 242"/>
                <a:gd name="T42" fmla="*/ 1 w 578"/>
                <a:gd name="T43" fmla="*/ 0 h 242"/>
                <a:gd name="T44" fmla="*/ 1 w 578"/>
                <a:gd name="T45" fmla="*/ 0 h 242"/>
                <a:gd name="T46" fmla="*/ 1 w 578"/>
                <a:gd name="T47" fmla="*/ 0 h 242"/>
                <a:gd name="T48" fmla="*/ 1 w 578"/>
                <a:gd name="T49" fmla="*/ 0 h 242"/>
                <a:gd name="T50" fmla="*/ 1 w 578"/>
                <a:gd name="T51" fmla="*/ 0 h 2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78"/>
                <a:gd name="T79" fmla="*/ 0 h 242"/>
                <a:gd name="T80" fmla="*/ 578 w 578"/>
                <a:gd name="T81" fmla="*/ 242 h 24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68" name="Freeform 470"/>
            <p:cNvSpPr>
              <a:spLocks/>
            </p:cNvSpPr>
            <p:nvPr/>
          </p:nvSpPr>
          <p:spPr bwMode="auto">
            <a:xfrm>
              <a:off x="1162" y="2532"/>
              <a:ext cx="317" cy="110"/>
            </a:xfrm>
            <a:custGeom>
              <a:avLst/>
              <a:gdLst>
                <a:gd name="T0" fmla="*/ 1 w 578"/>
                <a:gd name="T1" fmla="*/ 0 h 242"/>
                <a:gd name="T2" fmla="*/ 1 w 578"/>
                <a:gd name="T3" fmla="*/ 0 h 242"/>
                <a:gd name="T4" fmla="*/ 1 w 578"/>
                <a:gd name="T5" fmla="*/ 0 h 242"/>
                <a:gd name="T6" fmla="*/ 1 w 578"/>
                <a:gd name="T7" fmla="*/ 0 h 242"/>
                <a:gd name="T8" fmla="*/ 1 w 578"/>
                <a:gd name="T9" fmla="*/ 0 h 242"/>
                <a:gd name="T10" fmla="*/ 1 w 578"/>
                <a:gd name="T11" fmla="*/ 0 h 242"/>
                <a:gd name="T12" fmla="*/ 1 w 578"/>
                <a:gd name="T13" fmla="*/ 0 h 242"/>
                <a:gd name="T14" fmla="*/ 1 w 578"/>
                <a:gd name="T15" fmla="*/ 0 h 242"/>
                <a:gd name="T16" fmla="*/ 1 w 578"/>
                <a:gd name="T17" fmla="*/ 0 h 242"/>
                <a:gd name="T18" fmla="*/ 1 w 578"/>
                <a:gd name="T19" fmla="*/ 0 h 242"/>
                <a:gd name="T20" fmla="*/ 1 w 578"/>
                <a:gd name="T21" fmla="*/ 0 h 242"/>
                <a:gd name="T22" fmla="*/ 1 w 578"/>
                <a:gd name="T23" fmla="*/ 0 h 242"/>
                <a:gd name="T24" fmla="*/ 1 w 578"/>
                <a:gd name="T25" fmla="*/ 0 h 242"/>
                <a:gd name="T26" fmla="*/ 1 w 578"/>
                <a:gd name="T27" fmla="*/ 0 h 242"/>
                <a:gd name="T28" fmla="*/ 1 w 578"/>
                <a:gd name="T29" fmla="*/ 0 h 242"/>
                <a:gd name="T30" fmla="*/ 1 w 578"/>
                <a:gd name="T31" fmla="*/ 0 h 242"/>
                <a:gd name="T32" fmla="*/ 1 w 578"/>
                <a:gd name="T33" fmla="*/ 0 h 242"/>
                <a:gd name="T34" fmla="*/ 1 w 578"/>
                <a:gd name="T35" fmla="*/ 0 h 242"/>
                <a:gd name="T36" fmla="*/ 1 w 578"/>
                <a:gd name="T37" fmla="*/ 0 h 242"/>
                <a:gd name="T38" fmla="*/ 1 w 578"/>
                <a:gd name="T39" fmla="*/ 0 h 242"/>
                <a:gd name="T40" fmla="*/ 0 w 578"/>
                <a:gd name="T41" fmla="*/ 0 h 242"/>
                <a:gd name="T42" fmla="*/ 1 w 578"/>
                <a:gd name="T43" fmla="*/ 0 h 242"/>
                <a:gd name="T44" fmla="*/ 1 w 578"/>
                <a:gd name="T45" fmla="*/ 0 h 242"/>
                <a:gd name="T46" fmla="*/ 1 w 578"/>
                <a:gd name="T47" fmla="*/ 0 h 242"/>
                <a:gd name="T48" fmla="*/ 1 w 578"/>
                <a:gd name="T49" fmla="*/ 0 h 242"/>
                <a:gd name="T50" fmla="*/ 1 w 578"/>
                <a:gd name="T51" fmla="*/ 0 h 2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78"/>
                <a:gd name="T79" fmla="*/ 0 h 242"/>
                <a:gd name="T80" fmla="*/ 578 w 578"/>
                <a:gd name="T81" fmla="*/ 242 h 24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69" name="Freeform 471"/>
            <p:cNvSpPr>
              <a:spLocks/>
            </p:cNvSpPr>
            <p:nvPr/>
          </p:nvSpPr>
          <p:spPr bwMode="auto">
            <a:xfrm>
              <a:off x="1224" y="2290"/>
              <a:ext cx="252" cy="248"/>
            </a:xfrm>
            <a:custGeom>
              <a:avLst/>
              <a:gdLst>
                <a:gd name="T0" fmla="*/ 1 w 455"/>
                <a:gd name="T1" fmla="*/ 0 h 540"/>
                <a:gd name="T2" fmla="*/ 1 w 455"/>
                <a:gd name="T3" fmla="*/ 0 h 540"/>
                <a:gd name="T4" fmla="*/ 1 w 455"/>
                <a:gd name="T5" fmla="*/ 0 h 540"/>
                <a:gd name="T6" fmla="*/ 1 w 455"/>
                <a:gd name="T7" fmla="*/ 0 h 540"/>
                <a:gd name="T8" fmla="*/ 1 w 455"/>
                <a:gd name="T9" fmla="*/ 0 h 540"/>
                <a:gd name="T10" fmla="*/ 1 w 455"/>
                <a:gd name="T11" fmla="*/ 0 h 540"/>
                <a:gd name="T12" fmla="*/ 1 w 455"/>
                <a:gd name="T13" fmla="*/ 0 h 540"/>
                <a:gd name="T14" fmla="*/ 1 w 455"/>
                <a:gd name="T15" fmla="*/ 0 h 540"/>
                <a:gd name="T16" fmla="*/ 0 w 455"/>
                <a:gd name="T17" fmla="*/ 0 h 540"/>
                <a:gd name="T18" fmla="*/ 1 w 455"/>
                <a:gd name="T19" fmla="*/ 0 h 540"/>
                <a:gd name="T20" fmla="*/ 1 w 455"/>
                <a:gd name="T21" fmla="*/ 0 h 540"/>
                <a:gd name="T22" fmla="*/ 1 w 455"/>
                <a:gd name="T23" fmla="*/ 0 h 540"/>
                <a:gd name="T24" fmla="*/ 1 w 455"/>
                <a:gd name="T25" fmla="*/ 0 h 540"/>
                <a:gd name="T26" fmla="*/ 1 w 455"/>
                <a:gd name="T27" fmla="*/ 0 h 540"/>
                <a:gd name="T28" fmla="*/ 1 w 455"/>
                <a:gd name="T29" fmla="*/ 0 h 540"/>
                <a:gd name="T30" fmla="*/ 1 w 455"/>
                <a:gd name="T31" fmla="*/ 0 h 540"/>
                <a:gd name="T32" fmla="*/ 1 w 455"/>
                <a:gd name="T33" fmla="*/ 0 h 540"/>
                <a:gd name="T34" fmla="*/ 1 w 455"/>
                <a:gd name="T35" fmla="*/ 0 h 5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5"/>
                <a:gd name="T55" fmla="*/ 0 h 540"/>
                <a:gd name="T56" fmla="*/ 455 w 455"/>
                <a:gd name="T57" fmla="*/ 540 h 5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70" name="Freeform 472"/>
            <p:cNvSpPr>
              <a:spLocks/>
            </p:cNvSpPr>
            <p:nvPr/>
          </p:nvSpPr>
          <p:spPr bwMode="auto">
            <a:xfrm>
              <a:off x="1224" y="2290"/>
              <a:ext cx="252" cy="248"/>
            </a:xfrm>
            <a:custGeom>
              <a:avLst/>
              <a:gdLst>
                <a:gd name="T0" fmla="*/ 1 w 455"/>
                <a:gd name="T1" fmla="*/ 0 h 540"/>
                <a:gd name="T2" fmla="*/ 1 w 455"/>
                <a:gd name="T3" fmla="*/ 0 h 540"/>
                <a:gd name="T4" fmla="*/ 1 w 455"/>
                <a:gd name="T5" fmla="*/ 0 h 540"/>
                <a:gd name="T6" fmla="*/ 1 w 455"/>
                <a:gd name="T7" fmla="*/ 0 h 540"/>
                <a:gd name="T8" fmla="*/ 1 w 455"/>
                <a:gd name="T9" fmla="*/ 0 h 540"/>
                <a:gd name="T10" fmla="*/ 1 w 455"/>
                <a:gd name="T11" fmla="*/ 0 h 540"/>
                <a:gd name="T12" fmla="*/ 1 w 455"/>
                <a:gd name="T13" fmla="*/ 0 h 540"/>
                <a:gd name="T14" fmla="*/ 1 w 455"/>
                <a:gd name="T15" fmla="*/ 0 h 540"/>
                <a:gd name="T16" fmla="*/ 0 w 455"/>
                <a:gd name="T17" fmla="*/ 0 h 540"/>
                <a:gd name="T18" fmla="*/ 1 w 455"/>
                <a:gd name="T19" fmla="*/ 0 h 540"/>
                <a:gd name="T20" fmla="*/ 1 w 455"/>
                <a:gd name="T21" fmla="*/ 0 h 540"/>
                <a:gd name="T22" fmla="*/ 1 w 455"/>
                <a:gd name="T23" fmla="*/ 0 h 540"/>
                <a:gd name="T24" fmla="*/ 1 w 455"/>
                <a:gd name="T25" fmla="*/ 0 h 540"/>
                <a:gd name="T26" fmla="*/ 1 w 455"/>
                <a:gd name="T27" fmla="*/ 0 h 540"/>
                <a:gd name="T28" fmla="*/ 1 w 455"/>
                <a:gd name="T29" fmla="*/ 0 h 540"/>
                <a:gd name="T30" fmla="*/ 1 w 455"/>
                <a:gd name="T31" fmla="*/ 0 h 540"/>
                <a:gd name="T32" fmla="*/ 1 w 455"/>
                <a:gd name="T33" fmla="*/ 0 h 540"/>
                <a:gd name="T34" fmla="*/ 1 w 455"/>
                <a:gd name="T35" fmla="*/ 0 h 5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5"/>
                <a:gd name="T55" fmla="*/ 0 h 540"/>
                <a:gd name="T56" fmla="*/ 455 w 455"/>
                <a:gd name="T57" fmla="*/ 540 h 5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471" name="Freeform 473"/>
            <p:cNvSpPr>
              <a:spLocks/>
            </p:cNvSpPr>
            <p:nvPr/>
          </p:nvSpPr>
          <p:spPr bwMode="auto">
            <a:xfrm>
              <a:off x="1115" y="2261"/>
              <a:ext cx="339" cy="152"/>
            </a:xfrm>
            <a:custGeom>
              <a:avLst/>
              <a:gdLst>
                <a:gd name="T0" fmla="*/ 1 w 618"/>
                <a:gd name="T1" fmla="*/ 0 h 330"/>
                <a:gd name="T2" fmla="*/ 1 w 618"/>
                <a:gd name="T3" fmla="*/ 0 h 330"/>
                <a:gd name="T4" fmla="*/ 1 w 618"/>
                <a:gd name="T5" fmla="*/ 0 h 330"/>
                <a:gd name="T6" fmla="*/ 1 w 618"/>
                <a:gd name="T7" fmla="*/ 0 h 330"/>
                <a:gd name="T8" fmla="*/ 1 w 618"/>
                <a:gd name="T9" fmla="*/ 0 h 330"/>
                <a:gd name="T10" fmla="*/ 0 w 618"/>
                <a:gd name="T11" fmla="*/ 0 h 330"/>
                <a:gd name="T12" fmla="*/ 1 w 618"/>
                <a:gd name="T13" fmla="*/ 0 h 330"/>
                <a:gd name="T14" fmla="*/ 1 w 618"/>
                <a:gd name="T15" fmla="*/ 0 h 330"/>
                <a:gd name="T16" fmla="*/ 1 w 618"/>
                <a:gd name="T17" fmla="*/ 0 h 330"/>
                <a:gd name="T18" fmla="*/ 1 w 618"/>
                <a:gd name="T19" fmla="*/ 0 h 330"/>
                <a:gd name="T20" fmla="*/ 1 w 618"/>
                <a:gd name="T21" fmla="*/ 0 h 330"/>
                <a:gd name="T22" fmla="*/ 1 w 618"/>
                <a:gd name="T23" fmla="*/ 0 h 330"/>
                <a:gd name="T24" fmla="*/ 1 w 618"/>
                <a:gd name="T25" fmla="*/ 0 h 330"/>
                <a:gd name="T26" fmla="*/ 1 w 618"/>
                <a:gd name="T27" fmla="*/ 0 h 330"/>
                <a:gd name="T28" fmla="*/ 1 w 618"/>
                <a:gd name="T29" fmla="*/ 0 h 330"/>
                <a:gd name="T30" fmla="*/ 1 w 618"/>
                <a:gd name="T31" fmla="*/ 0 h 330"/>
                <a:gd name="T32" fmla="*/ 1 w 618"/>
                <a:gd name="T33" fmla="*/ 0 h 330"/>
                <a:gd name="T34" fmla="*/ 1 w 618"/>
                <a:gd name="T35" fmla="*/ 0 h 330"/>
                <a:gd name="T36" fmla="*/ 1 w 618"/>
                <a:gd name="T37" fmla="*/ 0 h 330"/>
                <a:gd name="T38" fmla="*/ 1 w 618"/>
                <a:gd name="T39" fmla="*/ 0 h 330"/>
                <a:gd name="T40" fmla="*/ 1 w 618"/>
                <a:gd name="T41" fmla="*/ 0 h 330"/>
                <a:gd name="T42" fmla="*/ 1 w 618"/>
                <a:gd name="T43" fmla="*/ 0 h 330"/>
                <a:gd name="T44" fmla="*/ 1 w 618"/>
                <a:gd name="T45" fmla="*/ 0 h 330"/>
                <a:gd name="T46" fmla="*/ 1 w 618"/>
                <a:gd name="T47" fmla="*/ 0 h 330"/>
                <a:gd name="T48" fmla="*/ 1 w 618"/>
                <a:gd name="T49" fmla="*/ 0 h 330"/>
                <a:gd name="T50" fmla="*/ 1 w 618"/>
                <a:gd name="T51" fmla="*/ 0 h 330"/>
                <a:gd name="T52" fmla="*/ 1 w 618"/>
                <a:gd name="T53" fmla="*/ 0 h 330"/>
                <a:gd name="T54" fmla="*/ 1 w 618"/>
                <a:gd name="T55" fmla="*/ 0 h 330"/>
                <a:gd name="T56" fmla="*/ 1 w 618"/>
                <a:gd name="T57" fmla="*/ 0 h 330"/>
                <a:gd name="T58" fmla="*/ 1 w 618"/>
                <a:gd name="T59" fmla="*/ 0 h 330"/>
                <a:gd name="T60" fmla="*/ 1 w 618"/>
                <a:gd name="T61" fmla="*/ 0 h 330"/>
                <a:gd name="T62" fmla="*/ 1 w 618"/>
                <a:gd name="T63" fmla="*/ 0 h 330"/>
                <a:gd name="T64" fmla="*/ 1 w 618"/>
                <a:gd name="T65" fmla="*/ 0 h 330"/>
                <a:gd name="T66" fmla="*/ 1 w 618"/>
                <a:gd name="T67" fmla="*/ 0 h 330"/>
                <a:gd name="T68" fmla="*/ 1 w 618"/>
                <a:gd name="T69" fmla="*/ 0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18"/>
                <a:gd name="T106" fmla="*/ 0 h 330"/>
                <a:gd name="T107" fmla="*/ 618 w 618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72" name="Freeform 474"/>
            <p:cNvSpPr>
              <a:spLocks/>
            </p:cNvSpPr>
            <p:nvPr/>
          </p:nvSpPr>
          <p:spPr bwMode="auto">
            <a:xfrm>
              <a:off x="1115" y="2261"/>
              <a:ext cx="339" cy="152"/>
            </a:xfrm>
            <a:custGeom>
              <a:avLst/>
              <a:gdLst>
                <a:gd name="T0" fmla="*/ 1 w 618"/>
                <a:gd name="T1" fmla="*/ 0 h 330"/>
                <a:gd name="T2" fmla="*/ 1 w 618"/>
                <a:gd name="T3" fmla="*/ 0 h 330"/>
                <a:gd name="T4" fmla="*/ 1 w 618"/>
                <a:gd name="T5" fmla="*/ 0 h 330"/>
                <a:gd name="T6" fmla="*/ 1 w 618"/>
                <a:gd name="T7" fmla="*/ 0 h 330"/>
                <a:gd name="T8" fmla="*/ 1 w 618"/>
                <a:gd name="T9" fmla="*/ 0 h 330"/>
                <a:gd name="T10" fmla="*/ 0 w 618"/>
                <a:gd name="T11" fmla="*/ 0 h 330"/>
                <a:gd name="T12" fmla="*/ 1 w 618"/>
                <a:gd name="T13" fmla="*/ 0 h 330"/>
                <a:gd name="T14" fmla="*/ 1 w 618"/>
                <a:gd name="T15" fmla="*/ 0 h 330"/>
                <a:gd name="T16" fmla="*/ 1 w 618"/>
                <a:gd name="T17" fmla="*/ 0 h 330"/>
                <a:gd name="T18" fmla="*/ 1 w 618"/>
                <a:gd name="T19" fmla="*/ 0 h 330"/>
                <a:gd name="T20" fmla="*/ 1 w 618"/>
                <a:gd name="T21" fmla="*/ 0 h 330"/>
                <a:gd name="T22" fmla="*/ 1 w 618"/>
                <a:gd name="T23" fmla="*/ 0 h 330"/>
                <a:gd name="T24" fmla="*/ 1 w 618"/>
                <a:gd name="T25" fmla="*/ 0 h 330"/>
                <a:gd name="T26" fmla="*/ 1 w 618"/>
                <a:gd name="T27" fmla="*/ 0 h 330"/>
                <a:gd name="T28" fmla="*/ 1 w 618"/>
                <a:gd name="T29" fmla="*/ 0 h 330"/>
                <a:gd name="T30" fmla="*/ 1 w 618"/>
                <a:gd name="T31" fmla="*/ 0 h 330"/>
                <a:gd name="T32" fmla="*/ 1 w 618"/>
                <a:gd name="T33" fmla="*/ 0 h 330"/>
                <a:gd name="T34" fmla="*/ 1 w 618"/>
                <a:gd name="T35" fmla="*/ 0 h 330"/>
                <a:gd name="T36" fmla="*/ 1 w 618"/>
                <a:gd name="T37" fmla="*/ 0 h 330"/>
                <a:gd name="T38" fmla="*/ 1 w 618"/>
                <a:gd name="T39" fmla="*/ 0 h 330"/>
                <a:gd name="T40" fmla="*/ 1 w 618"/>
                <a:gd name="T41" fmla="*/ 0 h 330"/>
                <a:gd name="T42" fmla="*/ 1 w 618"/>
                <a:gd name="T43" fmla="*/ 0 h 330"/>
                <a:gd name="T44" fmla="*/ 1 w 618"/>
                <a:gd name="T45" fmla="*/ 0 h 330"/>
                <a:gd name="T46" fmla="*/ 1 w 618"/>
                <a:gd name="T47" fmla="*/ 0 h 330"/>
                <a:gd name="T48" fmla="*/ 1 w 618"/>
                <a:gd name="T49" fmla="*/ 0 h 330"/>
                <a:gd name="T50" fmla="*/ 1 w 618"/>
                <a:gd name="T51" fmla="*/ 0 h 330"/>
                <a:gd name="T52" fmla="*/ 1 w 618"/>
                <a:gd name="T53" fmla="*/ 0 h 330"/>
                <a:gd name="T54" fmla="*/ 1 w 618"/>
                <a:gd name="T55" fmla="*/ 0 h 330"/>
                <a:gd name="T56" fmla="*/ 1 w 618"/>
                <a:gd name="T57" fmla="*/ 0 h 330"/>
                <a:gd name="T58" fmla="*/ 1 w 618"/>
                <a:gd name="T59" fmla="*/ 0 h 330"/>
                <a:gd name="T60" fmla="*/ 1 w 618"/>
                <a:gd name="T61" fmla="*/ 0 h 330"/>
                <a:gd name="T62" fmla="*/ 1 w 618"/>
                <a:gd name="T63" fmla="*/ 0 h 330"/>
                <a:gd name="T64" fmla="*/ 1 w 618"/>
                <a:gd name="T65" fmla="*/ 0 h 330"/>
                <a:gd name="T66" fmla="*/ 1 w 618"/>
                <a:gd name="T67" fmla="*/ 0 h 330"/>
                <a:gd name="T68" fmla="*/ 1 w 618"/>
                <a:gd name="T69" fmla="*/ 0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18"/>
                <a:gd name="T106" fmla="*/ 0 h 330"/>
                <a:gd name="T107" fmla="*/ 618 w 618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73" name="Freeform 475"/>
            <p:cNvSpPr>
              <a:spLocks/>
            </p:cNvSpPr>
            <p:nvPr/>
          </p:nvSpPr>
          <p:spPr bwMode="auto">
            <a:xfrm>
              <a:off x="860" y="2046"/>
              <a:ext cx="326" cy="341"/>
            </a:xfrm>
            <a:custGeom>
              <a:avLst/>
              <a:gdLst>
                <a:gd name="T0" fmla="*/ 1 w 593"/>
                <a:gd name="T1" fmla="*/ 0 h 743"/>
                <a:gd name="T2" fmla="*/ 0 w 593"/>
                <a:gd name="T3" fmla="*/ 0 h 743"/>
                <a:gd name="T4" fmla="*/ 1 w 593"/>
                <a:gd name="T5" fmla="*/ 0 h 743"/>
                <a:gd name="T6" fmla="*/ 1 w 593"/>
                <a:gd name="T7" fmla="*/ 0 h 743"/>
                <a:gd name="T8" fmla="*/ 1 w 593"/>
                <a:gd name="T9" fmla="*/ 0 h 743"/>
                <a:gd name="T10" fmla="*/ 1 w 593"/>
                <a:gd name="T11" fmla="*/ 0 h 743"/>
                <a:gd name="T12" fmla="*/ 1 w 593"/>
                <a:gd name="T13" fmla="*/ 0 h 743"/>
                <a:gd name="T14" fmla="*/ 1 w 593"/>
                <a:gd name="T15" fmla="*/ 0 h 743"/>
                <a:gd name="T16" fmla="*/ 1 w 593"/>
                <a:gd name="T17" fmla="*/ 0 h 743"/>
                <a:gd name="T18" fmla="*/ 1 w 593"/>
                <a:gd name="T19" fmla="*/ 0 h 743"/>
                <a:gd name="T20" fmla="*/ 1 w 593"/>
                <a:gd name="T21" fmla="*/ 0 h 743"/>
                <a:gd name="T22" fmla="*/ 1 w 593"/>
                <a:gd name="T23" fmla="*/ 0 h 743"/>
                <a:gd name="T24" fmla="*/ 1 w 593"/>
                <a:gd name="T25" fmla="*/ 0 h 743"/>
                <a:gd name="T26" fmla="*/ 1 w 593"/>
                <a:gd name="T27" fmla="*/ 0 h 743"/>
                <a:gd name="T28" fmla="*/ 1 w 593"/>
                <a:gd name="T29" fmla="*/ 0 h 743"/>
                <a:gd name="T30" fmla="*/ 1 w 593"/>
                <a:gd name="T31" fmla="*/ 0 h 743"/>
                <a:gd name="T32" fmla="*/ 1 w 593"/>
                <a:gd name="T33" fmla="*/ 0 h 743"/>
                <a:gd name="T34" fmla="*/ 1 w 593"/>
                <a:gd name="T35" fmla="*/ 0 h 743"/>
                <a:gd name="T36" fmla="*/ 1 w 593"/>
                <a:gd name="T37" fmla="*/ 0 h 743"/>
                <a:gd name="T38" fmla="*/ 1 w 593"/>
                <a:gd name="T39" fmla="*/ 0 h 743"/>
                <a:gd name="T40" fmla="*/ 1 w 593"/>
                <a:gd name="T41" fmla="*/ 0 h 743"/>
                <a:gd name="T42" fmla="*/ 1 w 593"/>
                <a:gd name="T43" fmla="*/ 0 h 743"/>
                <a:gd name="T44" fmla="*/ 1 w 593"/>
                <a:gd name="T45" fmla="*/ 0 h 743"/>
                <a:gd name="T46" fmla="*/ 1 w 593"/>
                <a:gd name="T47" fmla="*/ 0 h 743"/>
                <a:gd name="T48" fmla="*/ 1 w 593"/>
                <a:gd name="T49" fmla="*/ 0 h 743"/>
                <a:gd name="T50" fmla="*/ 1 w 593"/>
                <a:gd name="T51" fmla="*/ 0 h 743"/>
                <a:gd name="T52" fmla="*/ 1 w 593"/>
                <a:gd name="T53" fmla="*/ 0 h 743"/>
                <a:gd name="T54" fmla="*/ 1 w 593"/>
                <a:gd name="T55" fmla="*/ 0 h 743"/>
                <a:gd name="T56" fmla="*/ 1 w 593"/>
                <a:gd name="T57" fmla="*/ 0 h 743"/>
                <a:gd name="T58" fmla="*/ 1 w 593"/>
                <a:gd name="T59" fmla="*/ 0 h 743"/>
                <a:gd name="T60" fmla="*/ 1 w 593"/>
                <a:gd name="T61" fmla="*/ 0 h 743"/>
                <a:gd name="T62" fmla="*/ 1 w 593"/>
                <a:gd name="T63" fmla="*/ 0 h 743"/>
                <a:gd name="T64" fmla="*/ 1 w 593"/>
                <a:gd name="T65" fmla="*/ 0 h 743"/>
                <a:gd name="T66" fmla="*/ 1 w 593"/>
                <a:gd name="T67" fmla="*/ 0 h 743"/>
                <a:gd name="T68" fmla="*/ 1 w 593"/>
                <a:gd name="T69" fmla="*/ 0 h 743"/>
                <a:gd name="T70" fmla="*/ 1 w 593"/>
                <a:gd name="T71" fmla="*/ 0 h 743"/>
                <a:gd name="T72" fmla="*/ 1 w 593"/>
                <a:gd name="T73" fmla="*/ 0 h 743"/>
                <a:gd name="T74" fmla="*/ 1 w 593"/>
                <a:gd name="T75" fmla="*/ 0 h 743"/>
                <a:gd name="T76" fmla="*/ 1 w 593"/>
                <a:gd name="T77" fmla="*/ 0 h 743"/>
                <a:gd name="T78" fmla="*/ 1 w 593"/>
                <a:gd name="T79" fmla="*/ 0 h 743"/>
                <a:gd name="T80" fmla="*/ 1 w 593"/>
                <a:gd name="T81" fmla="*/ 0 h 743"/>
                <a:gd name="T82" fmla="*/ 1 w 593"/>
                <a:gd name="T83" fmla="*/ 0 h 743"/>
                <a:gd name="T84" fmla="*/ 1 w 593"/>
                <a:gd name="T85" fmla="*/ 0 h 743"/>
                <a:gd name="T86" fmla="*/ 1 w 593"/>
                <a:gd name="T87" fmla="*/ 0 h 743"/>
                <a:gd name="T88" fmla="*/ 1 w 593"/>
                <a:gd name="T89" fmla="*/ 0 h 743"/>
                <a:gd name="T90" fmla="*/ 1 w 593"/>
                <a:gd name="T91" fmla="*/ 0 h 743"/>
                <a:gd name="T92" fmla="*/ 1 w 593"/>
                <a:gd name="T93" fmla="*/ 0 h 7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3"/>
                <a:gd name="T142" fmla="*/ 0 h 743"/>
                <a:gd name="T143" fmla="*/ 593 w 593"/>
                <a:gd name="T144" fmla="*/ 743 h 7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74" name="Freeform 476"/>
            <p:cNvSpPr>
              <a:spLocks/>
            </p:cNvSpPr>
            <p:nvPr/>
          </p:nvSpPr>
          <p:spPr bwMode="auto">
            <a:xfrm>
              <a:off x="860" y="2046"/>
              <a:ext cx="326" cy="341"/>
            </a:xfrm>
            <a:custGeom>
              <a:avLst/>
              <a:gdLst>
                <a:gd name="T0" fmla="*/ 1 w 593"/>
                <a:gd name="T1" fmla="*/ 0 h 743"/>
                <a:gd name="T2" fmla="*/ 0 w 593"/>
                <a:gd name="T3" fmla="*/ 0 h 743"/>
                <a:gd name="T4" fmla="*/ 1 w 593"/>
                <a:gd name="T5" fmla="*/ 0 h 743"/>
                <a:gd name="T6" fmla="*/ 1 w 593"/>
                <a:gd name="T7" fmla="*/ 0 h 743"/>
                <a:gd name="T8" fmla="*/ 1 w 593"/>
                <a:gd name="T9" fmla="*/ 0 h 743"/>
                <a:gd name="T10" fmla="*/ 1 w 593"/>
                <a:gd name="T11" fmla="*/ 0 h 743"/>
                <a:gd name="T12" fmla="*/ 1 w 593"/>
                <a:gd name="T13" fmla="*/ 0 h 743"/>
                <a:gd name="T14" fmla="*/ 1 w 593"/>
                <a:gd name="T15" fmla="*/ 0 h 743"/>
                <a:gd name="T16" fmla="*/ 1 w 593"/>
                <a:gd name="T17" fmla="*/ 0 h 743"/>
                <a:gd name="T18" fmla="*/ 1 w 593"/>
                <a:gd name="T19" fmla="*/ 0 h 743"/>
                <a:gd name="T20" fmla="*/ 1 w 593"/>
                <a:gd name="T21" fmla="*/ 0 h 743"/>
                <a:gd name="T22" fmla="*/ 1 w 593"/>
                <a:gd name="T23" fmla="*/ 0 h 743"/>
                <a:gd name="T24" fmla="*/ 1 w 593"/>
                <a:gd name="T25" fmla="*/ 0 h 743"/>
                <a:gd name="T26" fmla="*/ 1 w 593"/>
                <a:gd name="T27" fmla="*/ 0 h 743"/>
                <a:gd name="T28" fmla="*/ 1 w 593"/>
                <a:gd name="T29" fmla="*/ 0 h 743"/>
                <a:gd name="T30" fmla="*/ 1 w 593"/>
                <a:gd name="T31" fmla="*/ 0 h 743"/>
                <a:gd name="T32" fmla="*/ 1 w 593"/>
                <a:gd name="T33" fmla="*/ 0 h 743"/>
                <a:gd name="T34" fmla="*/ 1 w 593"/>
                <a:gd name="T35" fmla="*/ 0 h 743"/>
                <a:gd name="T36" fmla="*/ 1 w 593"/>
                <a:gd name="T37" fmla="*/ 0 h 743"/>
                <a:gd name="T38" fmla="*/ 1 w 593"/>
                <a:gd name="T39" fmla="*/ 0 h 743"/>
                <a:gd name="T40" fmla="*/ 1 w 593"/>
                <a:gd name="T41" fmla="*/ 0 h 743"/>
                <a:gd name="T42" fmla="*/ 1 w 593"/>
                <a:gd name="T43" fmla="*/ 0 h 743"/>
                <a:gd name="T44" fmla="*/ 1 w 593"/>
                <a:gd name="T45" fmla="*/ 0 h 743"/>
                <a:gd name="T46" fmla="*/ 1 w 593"/>
                <a:gd name="T47" fmla="*/ 0 h 743"/>
                <a:gd name="T48" fmla="*/ 1 w 593"/>
                <a:gd name="T49" fmla="*/ 0 h 743"/>
                <a:gd name="T50" fmla="*/ 1 w 593"/>
                <a:gd name="T51" fmla="*/ 0 h 743"/>
                <a:gd name="T52" fmla="*/ 1 w 593"/>
                <a:gd name="T53" fmla="*/ 0 h 743"/>
                <a:gd name="T54" fmla="*/ 1 w 593"/>
                <a:gd name="T55" fmla="*/ 0 h 743"/>
                <a:gd name="T56" fmla="*/ 1 w 593"/>
                <a:gd name="T57" fmla="*/ 0 h 743"/>
                <a:gd name="T58" fmla="*/ 1 w 593"/>
                <a:gd name="T59" fmla="*/ 0 h 743"/>
                <a:gd name="T60" fmla="*/ 1 w 593"/>
                <a:gd name="T61" fmla="*/ 0 h 743"/>
                <a:gd name="T62" fmla="*/ 1 w 593"/>
                <a:gd name="T63" fmla="*/ 0 h 743"/>
                <a:gd name="T64" fmla="*/ 1 w 593"/>
                <a:gd name="T65" fmla="*/ 0 h 743"/>
                <a:gd name="T66" fmla="*/ 1 w 593"/>
                <a:gd name="T67" fmla="*/ 0 h 743"/>
                <a:gd name="T68" fmla="*/ 1 w 593"/>
                <a:gd name="T69" fmla="*/ 0 h 743"/>
                <a:gd name="T70" fmla="*/ 1 w 593"/>
                <a:gd name="T71" fmla="*/ 0 h 743"/>
                <a:gd name="T72" fmla="*/ 1 w 593"/>
                <a:gd name="T73" fmla="*/ 0 h 743"/>
                <a:gd name="T74" fmla="*/ 1 w 593"/>
                <a:gd name="T75" fmla="*/ 0 h 743"/>
                <a:gd name="T76" fmla="*/ 1 w 593"/>
                <a:gd name="T77" fmla="*/ 0 h 743"/>
                <a:gd name="T78" fmla="*/ 1 w 593"/>
                <a:gd name="T79" fmla="*/ 0 h 743"/>
                <a:gd name="T80" fmla="*/ 1 w 593"/>
                <a:gd name="T81" fmla="*/ 0 h 743"/>
                <a:gd name="T82" fmla="*/ 1 w 593"/>
                <a:gd name="T83" fmla="*/ 0 h 743"/>
                <a:gd name="T84" fmla="*/ 1 w 593"/>
                <a:gd name="T85" fmla="*/ 0 h 743"/>
                <a:gd name="T86" fmla="*/ 1 w 593"/>
                <a:gd name="T87" fmla="*/ 0 h 743"/>
                <a:gd name="T88" fmla="*/ 1 w 593"/>
                <a:gd name="T89" fmla="*/ 0 h 743"/>
                <a:gd name="T90" fmla="*/ 1 w 593"/>
                <a:gd name="T91" fmla="*/ 0 h 743"/>
                <a:gd name="T92" fmla="*/ 1 w 593"/>
                <a:gd name="T93" fmla="*/ 0 h 7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3"/>
                <a:gd name="T142" fmla="*/ 0 h 743"/>
                <a:gd name="T143" fmla="*/ 593 w 593"/>
                <a:gd name="T144" fmla="*/ 743 h 7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75" name="Freeform 477"/>
            <p:cNvSpPr>
              <a:spLocks/>
            </p:cNvSpPr>
            <p:nvPr/>
          </p:nvSpPr>
          <p:spPr bwMode="auto">
            <a:xfrm>
              <a:off x="571" y="2212"/>
              <a:ext cx="208" cy="207"/>
            </a:xfrm>
            <a:custGeom>
              <a:avLst/>
              <a:gdLst>
                <a:gd name="T0" fmla="*/ 0 w 376"/>
                <a:gd name="T1" fmla="*/ 0 h 449"/>
                <a:gd name="T2" fmla="*/ 1 w 376"/>
                <a:gd name="T3" fmla="*/ 0 h 449"/>
                <a:gd name="T4" fmla="*/ 1 w 376"/>
                <a:gd name="T5" fmla="*/ 0 h 449"/>
                <a:gd name="T6" fmla="*/ 1 w 376"/>
                <a:gd name="T7" fmla="*/ 0 h 449"/>
                <a:gd name="T8" fmla="*/ 1 w 376"/>
                <a:gd name="T9" fmla="*/ 0 h 449"/>
                <a:gd name="T10" fmla="*/ 1 w 376"/>
                <a:gd name="T11" fmla="*/ 0 h 449"/>
                <a:gd name="T12" fmla="*/ 1 w 376"/>
                <a:gd name="T13" fmla="*/ 0 h 449"/>
                <a:gd name="T14" fmla="*/ 1 w 376"/>
                <a:gd name="T15" fmla="*/ 0 h 449"/>
                <a:gd name="T16" fmla="*/ 1 w 376"/>
                <a:gd name="T17" fmla="*/ 0 h 449"/>
                <a:gd name="T18" fmla="*/ 1 w 376"/>
                <a:gd name="T19" fmla="*/ 0 h 449"/>
                <a:gd name="T20" fmla="*/ 1 w 376"/>
                <a:gd name="T21" fmla="*/ 0 h 449"/>
                <a:gd name="T22" fmla="*/ 1 w 376"/>
                <a:gd name="T23" fmla="*/ 0 h 449"/>
                <a:gd name="T24" fmla="*/ 1 w 376"/>
                <a:gd name="T25" fmla="*/ 0 h 449"/>
                <a:gd name="T26" fmla="*/ 1 w 376"/>
                <a:gd name="T27" fmla="*/ 0 h 449"/>
                <a:gd name="T28" fmla="*/ 1 w 376"/>
                <a:gd name="T29" fmla="*/ 0 h 449"/>
                <a:gd name="T30" fmla="*/ 1 w 376"/>
                <a:gd name="T31" fmla="*/ 0 h 449"/>
                <a:gd name="T32" fmla="*/ 1 w 376"/>
                <a:gd name="T33" fmla="*/ 0 h 449"/>
                <a:gd name="T34" fmla="*/ 1 w 376"/>
                <a:gd name="T35" fmla="*/ 0 h 449"/>
                <a:gd name="T36" fmla="*/ 1 w 376"/>
                <a:gd name="T37" fmla="*/ 0 h 449"/>
                <a:gd name="T38" fmla="*/ 1 w 376"/>
                <a:gd name="T39" fmla="*/ 0 h 449"/>
                <a:gd name="T40" fmla="*/ 1 w 376"/>
                <a:gd name="T41" fmla="*/ 0 h 449"/>
                <a:gd name="T42" fmla="*/ 1 w 376"/>
                <a:gd name="T43" fmla="*/ 0 h 449"/>
                <a:gd name="T44" fmla="*/ 1 w 376"/>
                <a:gd name="T45" fmla="*/ 0 h 449"/>
                <a:gd name="T46" fmla="*/ 1 w 376"/>
                <a:gd name="T47" fmla="*/ 0 h 449"/>
                <a:gd name="T48" fmla="*/ 1 w 376"/>
                <a:gd name="T49" fmla="*/ 0 h 449"/>
                <a:gd name="T50" fmla="*/ 1 w 376"/>
                <a:gd name="T51" fmla="*/ 0 h 449"/>
                <a:gd name="T52" fmla="*/ 1 w 376"/>
                <a:gd name="T53" fmla="*/ 0 h 449"/>
                <a:gd name="T54" fmla="*/ 1 w 376"/>
                <a:gd name="T55" fmla="*/ 0 h 449"/>
                <a:gd name="T56" fmla="*/ 1 w 376"/>
                <a:gd name="T57" fmla="*/ 0 h 449"/>
                <a:gd name="T58" fmla="*/ 1 w 376"/>
                <a:gd name="T59" fmla="*/ 0 h 449"/>
                <a:gd name="T60" fmla="*/ 1 w 376"/>
                <a:gd name="T61" fmla="*/ 0 h 449"/>
                <a:gd name="T62" fmla="*/ 0 w 376"/>
                <a:gd name="T63" fmla="*/ 0 h 4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6"/>
                <a:gd name="T97" fmla="*/ 0 h 449"/>
                <a:gd name="T98" fmla="*/ 376 w 376"/>
                <a:gd name="T99" fmla="*/ 449 h 4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76" name="Freeform 478"/>
            <p:cNvSpPr>
              <a:spLocks/>
            </p:cNvSpPr>
            <p:nvPr/>
          </p:nvSpPr>
          <p:spPr bwMode="auto">
            <a:xfrm>
              <a:off x="571" y="2212"/>
              <a:ext cx="208" cy="207"/>
            </a:xfrm>
            <a:custGeom>
              <a:avLst/>
              <a:gdLst>
                <a:gd name="T0" fmla="*/ 0 w 376"/>
                <a:gd name="T1" fmla="*/ 0 h 449"/>
                <a:gd name="T2" fmla="*/ 1 w 376"/>
                <a:gd name="T3" fmla="*/ 0 h 449"/>
                <a:gd name="T4" fmla="*/ 1 w 376"/>
                <a:gd name="T5" fmla="*/ 0 h 449"/>
                <a:gd name="T6" fmla="*/ 1 w 376"/>
                <a:gd name="T7" fmla="*/ 0 h 449"/>
                <a:gd name="T8" fmla="*/ 1 w 376"/>
                <a:gd name="T9" fmla="*/ 0 h 449"/>
                <a:gd name="T10" fmla="*/ 1 w 376"/>
                <a:gd name="T11" fmla="*/ 0 h 449"/>
                <a:gd name="T12" fmla="*/ 1 w 376"/>
                <a:gd name="T13" fmla="*/ 0 h 449"/>
                <a:gd name="T14" fmla="*/ 1 w 376"/>
                <a:gd name="T15" fmla="*/ 0 h 449"/>
                <a:gd name="T16" fmla="*/ 1 w 376"/>
                <a:gd name="T17" fmla="*/ 0 h 449"/>
                <a:gd name="T18" fmla="*/ 1 w 376"/>
                <a:gd name="T19" fmla="*/ 0 h 449"/>
                <a:gd name="T20" fmla="*/ 1 w 376"/>
                <a:gd name="T21" fmla="*/ 0 h 449"/>
                <a:gd name="T22" fmla="*/ 1 w 376"/>
                <a:gd name="T23" fmla="*/ 0 h 449"/>
                <a:gd name="T24" fmla="*/ 1 w 376"/>
                <a:gd name="T25" fmla="*/ 0 h 449"/>
                <a:gd name="T26" fmla="*/ 1 w 376"/>
                <a:gd name="T27" fmla="*/ 0 h 449"/>
                <a:gd name="T28" fmla="*/ 1 w 376"/>
                <a:gd name="T29" fmla="*/ 0 h 449"/>
                <a:gd name="T30" fmla="*/ 1 w 376"/>
                <a:gd name="T31" fmla="*/ 0 h 449"/>
                <a:gd name="T32" fmla="*/ 1 w 376"/>
                <a:gd name="T33" fmla="*/ 0 h 449"/>
                <a:gd name="T34" fmla="*/ 1 w 376"/>
                <a:gd name="T35" fmla="*/ 0 h 449"/>
                <a:gd name="T36" fmla="*/ 1 w 376"/>
                <a:gd name="T37" fmla="*/ 0 h 449"/>
                <a:gd name="T38" fmla="*/ 1 w 376"/>
                <a:gd name="T39" fmla="*/ 0 h 449"/>
                <a:gd name="T40" fmla="*/ 1 w 376"/>
                <a:gd name="T41" fmla="*/ 0 h 449"/>
                <a:gd name="T42" fmla="*/ 1 w 376"/>
                <a:gd name="T43" fmla="*/ 0 h 449"/>
                <a:gd name="T44" fmla="*/ 1 w 376"/>
                <a:gd name="T45" fmla="*/ 0 h 449"/>
                <a:gd name="T46" fmla="*/ 1 w 376"/>
                <a:gd name="T47" fmla="*/ 0 h 449"/>
                <a:gd name="T48" fmla="*/ 1 w 376"/>
                <a:gd name="T49" fmla="*/ 0 h 449"/>
                <a:gd name="T50" fmla="*/ 1 w 376"/>
                <a:gd name="T51" fmla="*/ 0 h 449"/>
                <a:gd name="T52" fmla="*/ 1 w 376"/>
                <a:gd name="T53" fmla="*/ 0 h 449"/>
                <a:gd name="T54" fmla="*/ 1 w 376"/>
                <a:gd name="T55" fmla="*/ 0 h 449"/>
                <a:gd name="T56" fmla="*/ 1 w 376"/>
                <a:gd name="T57" fmla="*/ 0 h 449"/>
                <a:gd name="T58" fmla="*/ 1 w 376"/>
                <a:gd name="T59" fmla="*/ 0 h 449"/>
                <a:gd name="T60" fmla="*/ 1 w 376"/>
                <a:gd name="T61" fmla="*/ 0 h 449"/>
                <a:gd name="T62" fmla="*/ 0 w 376"/>
                <a:gd name="T63" fmla="*/ 0 h 4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6"/>
                <a:gd name="T97" fmla="*/ 0 h 449"/>
                <a:gd name="T98" fmla="*/ 376 w 376"/>
                <a:gd name="T99" fmla="*/ 449 h 4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77" name="Freeform 479"/>
            <p:cNvSpPr>
              <a:spLocks/>
            </p:cNvSpPr>
            <p:nvPr/>
          </p:nvSpPr>
          <p:spPr bwMode="auto">
            <a:xfrm>
              <a:off x="847" y="2104"/>
              <a:ext cx="187" cy="195"/>
            </a:xfrm>
            <a:custGeom>
              <a:avLst/>
              <a:gdLst>
                <a:gd name="T0" fmla="*/ 0 w 342"/>
                <a:gd name="T1" fmla="*/ 0 h 426"/>
                <a:gd name="T2" fmla="*/ 1 w 342"/>
                <a:gd name="T3" fmla="*/ 0 h 426"/>
                <a:gd name="T4" fmla="*/ 1 w 342"/>
                <a:gd name="T5" fmla="*/ 0 h 426"/>
                <a:gd name="T6" fmla="*/ 1 w 342"/>
                <a:gd name="T7" fmla="*/ 0 h 426"/>
                <a:gd name="T8" fmla="*/ 1 w 342"/>
                <a:gd name="T9" fmla="*/ 0 h 426"/>
                <a:gd name="T10" fmla="*/ 1 w 342"/>
                <a:gd name="T11" fmla="*/ 0 h 426"/>
                <a:gd name="T12" fmla="*/ 1 w 342"/>
                <a:gd name="T13" fmla="*/ 0 h 426"/>
                <a:gd name="T14" fmla="*/ 1 w 342"/>
                <a:gd name="T15" fmla="*/ 0 h 426"/>
                <a:gd name="T16" fmla="*/ 1 w 342"/>
                <a:gd name="T17" fmla="*/ 0 h 426"/>
                <a:gd name="T18" fmla="*/ 1 w 342"/>
                <a:gd name="T19" fmla="*/ 0 h 426"/>
                <a:gd name="T20" fmla="*/ 1 w 342"/>
                <a:gd name="T21" fmla="*/ 0 h 426"/>
                <a:gd name="T22" fmla="*/ 1 w 342"/>
                <a:gd name="T23" fmla="*/ 0 h 426"/>
                <a:gd name="T24" fmla="*/ 1 w 342"/>
                <a:gd name="T25" fmla="*/ 0 h 426"/>
                <a:gd name="T26" fmla="*/ 1 w 342"/>
                <a:gd name="T27" fmla="*/ 0 h 426"/>
                <a:gd name="T28" fmla="*/ 1 w 342"/>
                <a:gd name="T29" fmla="*/ 0 h 426"/>
                <a:gd name="T30" fmla="*/ 1 w 342"/>
                <a:gd name="T31" fmla="*/ 0 h 426"/>
                <a:gd name="T32" fmla="*/ 1 w 342"/>
                <a:gd name="T33" fmla="*/ 0 h 426"/>
                <a:gd name="T34" fmla="*/ 1 w 342"/>
                <a:gd name="T35" fmla="*/ 0 h 426"/>
                <a:gd name="T36" fmla="*/ 1 w 342"/>
                <a:gd name="T37" fmla="*/ 0 h 426"/>
                <a:gd name="T38" fmla="*/ 1 w 342"/>
                <a:gd name="T39" fmla="*/ 0 h 426"/>
                <a:gd name="T40" fmla="*/ 1 w 342"/>
                <a:gd name="T41" fmla="*/ 0 h 426"/>
                <a:gd name="T42" fmla="*/ 1 w 342"/>
                <a:gd name="T43" fmla="*/ 0 h 426"/>
                <a:gd name="T44" fmla="*/ 1 w 342"/>
                <a:gd name="T45" fmla="*/ 0 h 426"/>
                <a:gd name="T46" fmla="*/ 1 w 342"/>
                <a:gd name="T47" fmla="*/ 0 h 426"/>
                <a:gd name="T48" fmla="*/ 1 w 342"/>
                <a:gd name="T49" fmla="*/ 0 h 426"/>
                <a:gd name="T50" fmla="*/ 1 w 342"/>
                <a:gd name="T51" fmla="*/ 0 h 426"/>
                <a:gd name="T52" fmla="*/ 0 w 342"/>
                <a:gd name="T53" fmla="*/ 0 h 4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42"/>
                <a:gd name="T82" fmla="*/ 0 h 426"/>
                <a:gd name="T83" fmla="*/ 342 w 342"/>
                <a:gd name="T84" fmla="*/ 426 h 4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78" name="Freeform 480"/>
            <p:cNvSpPr>
              <a:spLocks/>
            </p:cNvSpPr>
            <p:nvPr/>
          </p:nvSpPr>
          <p:spPr bwMode="auto">
            <a:xfrm>
              <a:off x="847" y="2104"/>
              <a:ext cx="187" cy="195"/>
            </a:xfrm>
            <a:custGeom>
              <a:avLst/>
              <a:gdLst>
                <a:gd name="T0" fmla="*/ 0 w 342"/>
                <a:gd name="T1" fmla="*/ 0 h 426"/>
                <a:gd name="T2" fmla="*/ 1 w 342"/>
                <a:gd name="T3" fmla="*/ 0 h 426"/>
                <a:gd name="T4" fmla="*/ 1 w 342"/>
                <a:gd name="T5" fmla="*/ 0 h 426"/>
                <a:gd name="T6" fmla="*/ 1 w 342"/>
                <a:gd name="T7" fmla="*/ 0 h 426"/>
                <a:gd name="T8" fmla="*/ 1 w 342"/>
                <a:gd name="T9" fmla="*/ 0 h 426"/>
                <a:gd name="T10" fmla="*/ 1 w 342"/>
                <a:gd name="T11" fmla="*/ 0 h 426"/>
                <a:gd name="T12" fmla="*/ 1 w 342"/>
                <a:gd name="T13" fmla="*/ 0 h 426"/>
                <a:gd name="T14" fmla="*/ 1 w 342"/>
                <a:gd name="T15" fmla="*/ 0 h 426"/>
                <a:gd name="T16" fmla="*/ 1 w 342"/>
                <a:gd name="T17" fmla="*/ 0 h 426"/>
                <a:gd name="T18" fmla="*/ 1 w 342"/>
                <a:gd name="T19" fmla="*/ 0 h 426"/>
                <a:gd name="T20" fmla="*/ 1 w 342"/>
                <a:gd name="T21" fmla="*/ 0 h 426"/>
                <a:gd name="T22" fmla="*/ 1 w 342"/>
                <a:gd name="T23" fmla="*/ 0 h 426"/>
                <a:gd name="T24" fmla="*/ 1 w 342"/>
                <a:gd name="T25" fmla="*/ 0 h 426"/>
                <a:gd name="T26" fmla="*/ 1 w 342"/>
                <a:gd name="T27" fmla="*/ 0 h 426"/>
                <a:gd name="T28" fmla="*/ 1 w 342"/>
                <a:gd name="T29" fmla="*/ 0 h 426"/>
                <a:gd name="T30" fmla="*/ 1 w 342"/>
                <a:gd name="T31" fmla="*/ 0 h 426"/>
                <a:gd name="T32" fmla="*/ 1 w 342"/>
                <a:gd name="T33" fmla="*/ 0 h 426"/>
                <a:gd name="T34" fmla="*/ 1 w 342"/>
                <a:gd name="T35" fmla="*/ 0 h 426"/>
                <a:gd name="T36" fmla="*/ 1 w 342"/>
                <a:gd name="T37" fmla="*/ 0 h 426"/>
                <a:gd name="T38" fmla="*/ 1 w 342"/>
                <a:gd name="T39" fmla="*/ 0 h 426"/>
                <a:gd name="T40" fmla="*/ 1 w 342"/>
                <a:gd name="T41" fmla="*/ 0 h 426"/>
                <a:gd name="T42" fmla="*/ 1 w 342"/>
                <a:gd name="T43" fmla="*/ 0 h 426"/>
                <a:gd name="T44" fmla="*/ 1 w 342"/>
                <a:gd name="T45" fmla="*/ 0 h 426"/>
                <a:gd name="T46" fmla="*/ 1 w 342"/>
                <a:gd name="T47" fmla="*/ 0 h 426"/>
                <a:gd name="T48" fmla="*/ 1 w 342"/>
                <a:gd name="T49" fmla="*/ 0 h 426"/>
                <a:gd name="T50" fmla="*/ 1 w 342"/>
                <a:gd name="T51" fmla="*/ 0 h 426"/>
                <a:gd name="T52" fmla="*/ 0 w 342"/>
                <a:gd name="T53" fmla="*/ 0 h 4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42"/>
                <a:gd name="T82" fmla="*/ 0 h 426"/>
                <a:gd name="T83" fmla="*/ 342 w 342"/>
                <a:gd name="T84" fmla="*/ 426 h 4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79" name="Freeform 481"/>
            <p:cNvSpPr>
              <a:spLocks/>
            </p:cNvSpPr>
            <p:nvPr/>
          </p:nvSpPr>
          <p:spPr bwMode="auto">
            <a:xfrm>
              <a:off x="464" y="2077"/>
              <a:ext cx="441" cy="222"/>
            </a:xfrm>
            <a:custGeom>
              <a:avLst/>
              <a:gdLst>
                <a:gd name="T0" fmla="*/ 1 w 806"/>
                <a:gd name="T1" fmla="*/ 0 h 483"/>
                <a:gd name="T2" fmla="*/ 1 w 806"/>
                <a:gd name="T3" fmla="*/ 0 h 483"/>
                <a:gd name="T4" fmla="*/ 1 w 806"/>
                <a:gd name="T5" fmla="*/ 0 h 483"/>
                <a:gd name="T6" fmla="*/ 1 w 806"/>
                <a:gd name="T7" fmla="*/ 0 h 483"/>
                <a:gd name="T8" fmla="*/ 1 w 806"/>
                <a:gd name="T9" fmla="*/ 0 h 483"/>
                <a:gd name="T10" fmla="*/ 1 w 806"/>
                <a:gd name="T11" fmla="*/ 0 h 483"/>
                <a:gd name="T12" fmla="*/ 1 w 806"/>
                <a:gd name="T13" fmla="*/ 0 h 483"/>
                <a:gd name="T14" fmla="*/ 1 w 806"/>
                <a:gd name="T15" fmla="*/ 0 h 483"/>
                <a:gd name="T16" fmla="*/ 1 w 806"/>
                <a:gd name="T17" fmla="*/ 0 h 483"/>
                <a:gd name="T18" fmla="*/ 1 w 806"/>
                <a:gd name="T19" fmla="*/ 0 h 483"/>
                <a:gd name="T20" fmla="*/ 1 w 806"/>
                <a:gd name="T21" fmla="*/ 0 h 483"/>
                <a:gd name="T22" fmla="*/ 1 w 806"/>
                <a:gd name="T23" fmla="*/ 0 h 483"/>
                <a:gd name="T24" fmla="*/ 1 w 806"/>
                <a:gd name="T25" fmla="*/ 0 h 483"/>
                <a:gd name="T26" fmla="*/ 1 w 806"/>
                <a:gd name="T27" fmla="*/ 0 h 483"/>
                <a:gd name="T28" fmla="*/ 1 w 806"/>
                <a:gd name="T29" fmla="*/ 0 h 483"/>
                <a:gd name="T30" fmla="*/ 1 w 806"/>
                <a:gd name="T31" fmla="*/ 0 h 483"/>
                <a:gd name="T32" fmla="*/ 1 w 806"/>
                <a:gd name="T33" fmla="*/ 0 h 483"/>
                <a:gd name="T34" fmla="*/ 1 w 806"/>
                <a:gd name="T35" fmla="*/ 0 h 483"/>
                <a:gd name="T36" fmla="*/ 1 w 806"/>
                <a:gd name="T37" fmla="*/ 0 h 483"/>
                <a:gd name="T38" fmla="*/ 1 w 806"/>
                <a:gd name="T39" fmla="*/ 0 h 483"/>
                <a:gd name="T40" fmla="*/ 1 w 806"/>
                <a:gd name="T41" fmla="*/ 0 h 483"/>
                <a:gd name="T42" fmla="*/ 1 w 806"/>
                <a:gd name="T43" fmla="*/ 0 h 483"/>
                <a:gd name="T44" fmla="*/ 1 w 806"/>
                <a:gd name="T45" fmla="*/ 0 h 483"/>
                <a:gd name="T46" fmla="*/ 1 w 806"/>
                <a:gd name="T47" fmla="*/ 0 h 483"/>
                <a:gd name="T48" fmla="*/ 1 w 806"/>
                <a:gd name="T49" fmla="*/ 0 h 483"/>
                <a:gd name="T50" fmla="*/ 1 w 806"/>
                <a:gd name="T51" fmla="*/ 0 h 483"/>
                <a:gd name="T52" fmla="*/ 1 w 806"/>
                <a:gd name="T53" fmla="*/ 0 h 483"/>
                <a:gd name="T54" fmla="*/ 1 w 806"/>
                <a:gd name="T55" fmla="*/ 0 h 483"/>
                <a:gd name="T56" fmla="*/ 1 w 806"/>
                <a:gd name="T57" fmla="*/ 0 h 483"/>
                <a:gd name="T58" fmla="*/ 1 w 806"/>
                <a:gd name="T59" fmla="*/ 0 h 483"/>
                <a:gd name="T60" fmla="*/ 1 w 806"/>
                <a:gd name="T61" fmla="*/ 0 h 483"/>
                <a:gd name="T62" fmla="*/ 1 w 806"/>
                <a:gd name="T63" fmla="*/ 0 h 483"/>
                <a:gd name="T64" fmla="*/ 0 w 806"/>
                <a:gd name="T65" fmla="*/ 0 h 483"/>
                <a:gd name="T66" fmla="*/ 1 w 806"/>
                <a:gd name="T67" fmla="*/ 0 h 483"/>
                <a:gd name="T68" fmla="*/ 1 w 806"/>
                <a:gd name="T69" fmla="*/ 0 h 4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06"/>
                <a:gd name="T106" fmla="*/ 0 h 483"/>
                <a:gd name="T107" fmla="*/ 806 w 806"/>
                <a:gd name="T108" fmla="*/ 483 h 48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80" name="Freeform 482"/>
            <p:cNvSpPr>
              <a:spLocks/>
            </p:cNvSpPr>
            <p:nvPr/>
          </p:nvSpPr>
          <p:spPr bwMode="auto">
            <a:xfrm>
              <a:off x="464" y="2077"/>
              <a:ext cx="441" cy="222"/>
            </a:xfrm>
            <a:custGeom>
              <a:avLst/>
              <a:gdLst>
                <a:gd name="T0" fmla="*/ 1 w 806"/>
                <a:gd name="T1" fmla="*/ 0 h 483"/>
                <a:gd name="T2" fmla="*/ 1 w 806"/>
                <a:gd name="T3" fmla="*/ 0 h 483"/>
                <a:gd name="T4" fmla="*/ 1 w 806"/>
                <a:gd name="T5" fmla="*/ 0 h 483"/>
                <a:gd name="T6" fmla="*/ 1 w 806"/>
                <a:gd name="T7" fmla="*/ 0 h 483"/>
                <a:gd name="T8" fmla="*/ 1 w 806"/>
                <a:gd name="T9" fmla="*/ 0 h 483"/>
                <a:gd name="T10" fmla="*/ 1 w 806"/>
                <a:gd name="T11" fmla="*/ 0 h 483"/>
                <a:gd name="T12" fmla="*/ 1 w 806"/>
                <a:gd name="T13" fmla="*/ 0 h 483"/>
                <a:gd name="T14" fmla="*/ 1 w 806"/>
                <a:gd name="T15" fmla="*/ 0 h 483"/>
                <a:gd name="T16" fmla="*/ 1 w 806"/>
                <a:gd name="T17" fmla="*/ 0 h 483"/>
                <a:gd name="T18" fmla="*/ 1 w 806"/>
                <a:gd name="T19" fmla="*/ 0 h 483"/>
                <a:gd name="T20" fmla="*/ 1 w 806"/>
                <a:gd name="T21" fmla="*/ 0 h 483"/>
                <a:gd name="T22" fmla="*/ 1 w 806"/>
                <a:gd name="T23" fmla="*/ 0 h 483"/>
                <a:gd name="T24" fmla="*/ 1 w 806"/>
                <a:gd name="T25" fmla="*/ 0 h 483"/>
                <a:gd name="T26" fmla="*/ 1 w 806"/>
                <a:gd name="T27" fmla="*/ 0 h 483"/>
                <a:gd name="T28" fmla="*/ 1 w 806"/>
                <a:gd name="T29" fmla="*/ 0 h 483"/>
                <a:gd name="T30" fmla="*/ 1 w 806"/>
                <a:gd name="T31" fmla="*/ 0 h 483"/>
                <a:gd name="T32" fmla="*/ 1 w 806"/>
                <a:gd name="T33" fmla="*/ 0 h 483"/>
                <a:gd name="T34" fmla="*/ 1 w 806"/>
                <a:gd name="T35" fmla="*/ 0 h 483"/>
                <a:gd name="T36" fmla="*/ 1 w 806"/>
                <a:gd name="T37" fmla="*/ 0 h 483"/>
                <a:gd name="T38" fmla="*/ 1 w 806"/>
                <a:gd name="T39" fmla="*/ 0 h 483"/>
                <a:gd name="T40" fmla="*/ 1 w 806"/>
                <a:gd name="T41" fmla="*/ 0 h 483"/>
                <a:gd name="T42" fmla="*/ 1 w 806"/>
                <a:gd name="T43" fmla="*/ 0 h 483"/>
                <a:gd name="T44" fmla="*/ 1 w 806"/>
                <a:gd name="T45" fmla="*/ 0 h 483"/>
                <a:gd name="T46" fmla="*/ 1 w 806"/>
                <a:gd name="T47" fmla="*/ 0 h 483"/>
                <a:gd name="T48" fmla="*/ 1 w 806"/>
                <a:gd name="T49" fmla="*/ 0 h 483"/>
                <a:gd name="T50" fmla="*/ 1 w 806"/>
                <a:gd name="T51" fmla="*/ 0 h 483"/>
                <a:gd name="T52" fmla="*/ 1 w 806"/>
                <a:gd name="T53" fmla="*/ 0 h 483"/>
                <a:gd name="T54" fmla="*/ 1 w 806"/>
                <a:gd name="T55" fmla="*/ 0 h 483"/>
                <a:gd name="T56" fmla="*/ 1 w 806"/>
                <a:gd name="T57" fmla="*/ 0 h 483"/>
                <a:gd name="T58" fmla="*/ 1 w 806"/>
                <a:gd name="T59" fmla="*/ 0 h 483"/>
                <a:gd name="T60" fmla="*/ 1 w 806"/>
                <a:gd name="T61" fmla="*/ 0 h 483"/>
                <a:gd name="T62" fmla="*/ 1 w 806"/>
                <a:gd name="T63" fmla="*/ 0 h 483"/>
                <a:gd name="T64" fmla="*/ 0 w 806"/>
                <a:gd name="T65" fmla="*/ 0 h 483"/>
                <a:gd name="T66" fmla="*/ 1 w 806"/>
                <a:gd name="T67" fmla="*/ 0 h 483"/>
                <a:gd name="T68" fmla="*/ 1 w 806"/>
                <a:gd name="T69" fmla="*/ 0 h 4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06"/>
                <a:gd name="T106" fmla="*/ 0 h 483"/>
                <a:gd name="T107" fmla="*/ 806 w 806"/>
                <a:gd name="T108" fmla="*/ 483 h 48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81" name="Freeform 483"/>
            <p:cNvSpPr>
              <a:spLocks/>
            </p:cNvSpPr>
            <p:nvPr/>
          </p:nvSpPr>
          <p:spPr bwMode="auto">
            <a:xfrm>
              <a:off x="524" y="2003"/>
              <a:ext cx="392" cy="173"/>
            </a:xfrm>
            <a:custGeom>
              <a:avLst/>
              <a:gdLst>
                <a:gd name="T0" fmla="*/ 1 w 712"/>
                <a:gd name="T1" fmla="*/ 0 h 374"/>
                <a:gd name="T2" fmla="*/ 1 w 712"/>
                <a:gd name="T3" fmla="*/ 0 h 374"/>
                <a:gd name="T4" fmla="*/ 1 w 712"/>
                <a:gd name="T5" fmla="*/ 0 h 374"/>
                <a:gd name="T6" fmla="*/ 1 w 712"/>
                <a:gd name="T7" fmla="*/ 0 h 374"/>
                <a:gd name="T8" fmla="*/ 1 w 712"/>
                <a:gd name="T9" fmla="*/ 0 h 374"/>
                <a:gd name="T10" fmla="*/ 1 w 712"/>
                <a:gd name="T11" fmla="*/ 0 h 374"/>
                <a:gd name="T12" fmla="*/ 1 w 712"/>
                <a:gd name="T13" fmla="*/ 0 h 374"/>
                <a:gd name="T14" fmla="*/ 1 w 712"/>
                <a:gd name="T15" fmla="*/ 0 h 374"/>
                <a:gd name="T16" fmla="*/ 1 w 712"/>
                <a:gd name="T17" fmla="*/ 0 h 374"/>
                <a:gd name="T18" fmla="*/ 0 w 712"/>
                <a:gd name="T19" fmla="*/ 0 h 374"/>
                <a:gd name="T20" fmla="*/ 1 w 712"/>
                <a:gd name="T21" fmla="*/ 0 h 374"/>
                <a:gd name="T22" fmla="*/ 1 w 712"/>
                <a:gd name="T23" fmla="*/ 0 h 374"/>
                <a:gd name="T24" fmla="*/ 1 w 712"/>
                <a:gd name="T25" fmla="*/ 0 h 374"/>
                <a:gd name="T26" fmla="*/ 1 w 712"/>
                <a:gd name="T27" fmla="*/ 0 h 374"/>
                <a:gd name="T28" fmla="*/ 1 w 712"/>
                <a:gd name="T29" fmla="*/ 0 h 374"/>
                <a:gd name="T30" fmla="*/ 1 w 712"/>
                <a:gd name="T31" fmla="*/ 0 h 374"/>
                <a:gd name="T32" fmla="*/ 1 w 712"/>
                <a:gd name="T33" fmla="*/ 0 h 374"/>
                <a:gd name="T34" fmla="*/ 1 w 712"/>
                <a:gd name="T35" fmla="*/ 0 h 374"/>
                <a:gd name="T36" fmla="*/ 1 w 712"/>
                <a:gd name="T37" fmla="*/ 0 h 374"/>
                <a:gd name="T38" fmla="*/ 1 w 712"/>
                <a:gd name="T39" fmla="*/ 0 h 374"/>
                <a:gd name="T40" fmla="*/ 1 w 712"/>
                <a:gd name="T41" fmla="*/ 0 h 374"/>
                <a:gd name="T42" fmla="*/ 1 w 712"/>
                <a:gd name="T43" fmla="*/ 0 h 374"/>
                <a:gd name="T44" fmla="*/ 1 w 712"/>
                <a:gd name="T45" fmla="*/ 0 h 374"/>
                <a:gd name="T46" fmla="*/ 1 w 712"/>
                <a:gd name="T47" fmla="*/ 0 h 374"/>
                <a:gd name="T48" fmla="*/ 1 w 712"/>
                <a:gd name="T49" fmla="*/ 0 h 374"/>
                <a:gd name="T50" fmla="*/ 1 w 712"/>
                <a:gd name="T51" fmla="*/ 0 h 374"/>
                <a:gd name="T52" fmla="*/ 1 w 712"/>
                <a:gd name="T53" fmla="*/ 0 h 374"/>
                <a:gd name="T54" fmla="*/ 1 w 712"/>
                <a:gd name="T55" fmla="*/ 0 h 3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12"/>
                <a:gd name="T85" fmla="*/ 0 h 374"/>
                <a:gd name="T86" fmla="*/ 712 w 712"/>
                <a:gd name="T87" fmla="*/ 374 h 3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82" name="Freeform 484"/>
            <p:cNvSpPr>
              <a:spLocks/>
            </p:cNvSpPr>
            <p:nvPr/>
          </p:nvSpPr>
          <p:spPr bwMode="auto">
            <a:xfrm>
              <a:off x="524" y="2003"/>
              <a:ext cx="392" cy="173"/>
            </a:xfrm>
            <a:custGeom>
              <a:avLst/>
              <a:gdLst>
                <a:gd name="T0" fmla="*/ 1 w 712"/>
                <a:gd name="T1" fmla="*/ 0 h 374"/>
                <a:gd name="T2" fmla="*/ 1 w 712"/>
                <a:gd name="T3" fmla="*/ 0 h 374"/>
                <a:gd name="T4" fmla="*/ 1 w 712"/>
                <a:gd name="T5" fmla="*/ 0 h 374"/>
                <a:gd name="T6" fmla="*/ 1 w 712"/>
                <a:gd name="T7" fmla="*/ 0 h 374"/>
                <a:gd name="T8" fmla="*/ 1 w 712"/>
                <a:gd name="T9" fmla="*/ 0 h 374"/>
                <a:gd name="T10" fmla="*/ 1 w 712"/>
                <a:gd name="T11" fmla="*/ 0 h 374"/>
                <a:gd name="T12" fmla="*/ 1 w 712"/>
                <a:gd name="T13" fmla="*/ 0 h 374"/>
                <a:gd name="T14" fmla="*/ 1 w 712"/>
                <a:gd name="T15" fmla="*/ 0 h 374"/>
                <a:gd name="T16" fmla="*/ 1 w 712"/>
                <a:gd name="T17" fmla="*/ 0 h 374"/>
                <a:gd name="T18" fmla="*/ 0 w 712"/>
                <a:gd name="T19" fmla="*/ 0 h 374"/>
                <a:gd name="T20" fmla="*/ 1 w 712"/>
                <a:gd name="T21" fmla="*/ 0 h 374"/>
                <a:gd name="T22" fmla="*/ 1 w 712"/>
                <a:gd name="T23" fmla="*/ 0 h 374"/>
                <a:gd name="T24" fmla="*/ 1 w 712"/>
                <a:gd name="T25" fmla="*/ 0 h 374"/>
                <a:gd name="T26" fmla="*/ 1 w 712"/>
                <a:gd name="T27" fmla="*/ 0 h 374"/>
                <a:gd name="T28" fmla="*/ 1 w 712"/>
                <a:gd name="T29" fmla="*/ 0 h 374"/>
                <a:gd name="T30" fmla="*/ 1 w 712"/>
                <a:gd name="T31" fmla="*/ 0 h 374"/>
                <a:gd name="T32" fmla="*/ 1 w 712"/>
                <a:gd name="T33" fmla="*/ 0 h 374"/>
                <a:gd name="T34" fmla="*/ 1 w 712"/>
                <a:gd name="T35" fmla="*/ 0 h 374"/>
                <a:gd name="T36" fmla="*/ 1 w 712"/>
                <a:gd name="T37" fmla="*/ 0 h 374"/>
                <a:gd name="T38" fmla="*/ 1 w 712"/>
                <a:gd name="T39" fmla="*/ 0 h 374"/>
                <a:gd name="T40" fmla="*/ 1 w 712"/>
                <a:gd name="T41" fmla="*/ 0 h 374"/>
                <a:gd name="T42" fmla="*/ 1 w 712"/>
                <a:gd name="T43" fmla="*/ 0 h 374"/>
                <a:gd name="T44" fmla="*/ 1 w 712"/>
                <a:gd name="T45" fmla="*/ 0 h 374"/>
                <a:gd name="T46" fmla="*/ 1 w 712"/>
                <a:gd name="T47" fmla="*/ 0 h 374"/>
                <a:gd name="T48" fmla="*/ 1 w 712"/>
                <a:gd name="T49" fmla="*/ 0 h 374"/>
                <a:gd name="T50" fmla="*/ 1 w 712"/>
                <a:gd name="T51" fmla="*/ 0 h 374"/>
                <a:gd name="T52" fmla="*/ 1 w 712"/>
                <a:gd name="T53" fmla="*/ 0 h 374"/>
                <a:gd name="T54" fmla="*/ 1 w 712"/>
                <a:gd name="T55" fmla="*/ 0 h 3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12"/>
                <a:gd name="T85" fmla="*/ 0 h 374"/>
                <a:gd name="T86" fmla="*/ 712 w 712"/>
                <a:gd name="T87" fmla="*/ 374 h 3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83" name="Freeform 485"/>
            <p:cNvSpPr>
              <a:spLocks/>
            </p:cNvSpPr>
            <p:nvPr/>
          </p:nvSpPr>
          <p:spPr bwMode="auto">
            <a:xfrm>
              <a:off x="225" y="1919"/>
              <a:ext cx="313" cy="419"/>
            </a:xfrm>
            <a:custGeom>
              <a:avLst/>
              <a:gdLst>
                <a:gd name="T0" fmla="*/ 0 w 568"/>
                <a:gd name="T1" fmla="*/ 0 h 914"/>
                <a:gd name="T2" fmla="*/ 1 w 568"/>
                <a:gd name="T3" fmla="*/ 0 h 914"/>
                <a:gd name="T4" fmla="*/ 1 w 568"/>
                <a:gd name="T5" fmla="*/ 0 h 914"/>
                <a:gd name="T6" fmla="*/ 1 w 568"/>
                <a:gd name="T7" fmla="*/ 0 h 914"/>
                <a:gd name="T8" fmla="*/ 1 w 568"/>
                <a:gd name="T9" fmla="*/ 0 h 914"/>
                <a:gd name="T10" fmla="*/ 1 w 568"/>
                <a:gd name="T11" fmla="*/ 0 h 914"/>
                <a:gd name="T12" fmla="*/ 1 w 568"/>
                <a:gd name="T13" fmla="*/ 0 h 914"/>
                <a:gd name="T14" fmla="*/ 1 w 568"/>
                <a:gd name="T15" fmla="*/ 0 h 914"/>
                <a:gd name="T16" fmla="*/ 1 w 568"/>
                <a:gd name="T17" fmla="*/ 0 h 914"/>
                <a:gd name="T18" fmla="*/ 1 w 568"/>
                <a:gd name="T19" fmla="*/ 0 h 914"/>
                <a:gd name="T20" fmla="*/ 1 w 568"/>
                <a:gd name="T21" fmla="*/ 0 h 914"/>
                <a:gd name="T22" fmla="*/ 1 w 568"/>
                <a:gd name="T23" fmla="*/ 0 h 914"/>
                <a:gd name="T24" fmla="*/ 1 w 568"/>
                <a:gd name="T25" fmla="*/ 0 h 914"/>
                <a:gd name="T26" fmla="*/ 1 w 568"/>
                <a:gd name="T27" fmla="*/ 0 h 914"/>
                <a:gd name="T28" fmla="*/ 1 w 568"/>
                <a:gd name="T29" fmla="*/ 0 h 914"/>
                <a:gd name="T30" fmla="*/ 1 w 568"/>
                <a:gd name="T31" fmla="*/ 0 h 914"/>
                <a:gd name="T32" fmla="*/ 1 w 568"/>
                <a:gd name="T33" fmla="*/ 0 h 914"/>
                <a:gd name="T34" fmla="*/ 1 w 568"/>
                <a:gd name="T35" fmla="*/ 0 h 914"/>
                <a:gd name="T36" fmla="*/ 1 w 568"/>
                <a:gd name="T37" fmla="*/ 0 h 914"/>
                <a:gd name="T38" fmla="*/ 1 w 568"/>
                <a:gd name="T39" fmla="*/ 0 h 914"/>
                <a:gd name="T40" fmla="*/ 1 w 568"/>
                <a:gd name="T41" fmla="*/ 0 h 914"/>
                <a:gd name="T42" fmla="*/ 1 w 568"/>
                <a:gd name="T43" fmla="*/ 0 h 914"/>
                <a:gd name="T44" fmla="*/ 1 w 568"/>
                <a:gd name="T45" fmla="*/ 0 h 914"/>
                <a:gd name="T46" fmla="*/ 1 w 568"/>
                <a:gd name="T47" fmla="*/ 0 h 914"/>
                <a:gd name="T48" fmla="*/ 1 w 568"/>
                <a:gd name="T49" fmla="*/ 0 h 914"/>
                <a:gd name="T50" fmla="*/ 1 w 568"/>
                <a:gd name="T51" fmla="*/ 0 h 914"/>
                <a:gd name="T52" fmla="*/ 1 w 568"/>
                <a:gd name="T53" fmla="*/ 0 h 914"/>
                <a:gd name="T54" fmla="*/ 1 w 568"/>
                <a:gd name="T55" fmla="*/ 0 h 914"/>
                <a:gd name="T56" fmla="*/ 1 w 568"/>
                <a:gd name="T57" fmla="*/ 0 h 914"/>
                <a:gd name="T58" fmla="*/ 1 w 568"/>
                <a:gd name="T59" fmla="*/ 0 h 914"/>
                <a:gd name="T60" fmla="*/ 1 w 568"/>
                <a:gd name="T61" fmla="*/ 0 h 914"/>
                <a:gd name="T62" fmla="*/ 1 w 568"/>
                <a:gd name="T63" fmla="*/ 0 h 914"/>
                <a:gd name="T64" fmla="*/ 1 w 568"/>
                <a:gd name="T65" fmla="*/ 0 h 914"/>
                <a:gd name="T66" fmla="*/ 1 w 568"/>
                <a:gd name="T67" fmla="*/ 0 h 914"/>
                <a:gd name="T68" fmla="*/ 1 w 568"/>
                <a:gd name="T69" fmla="*/ 0 h 914"/>
                <a:gd name="T70" fmla="*/ 1 w 568"/>
                <a:gd name="T71" fmla="*/ 0 h 914"/>
                <a:gd name="T72" fmla="*/ 1 w 568"/>
                <a:gd name="T73" fmla="*/ 0 h 914"/>
                <a:gd name="T74" fmla="*/ 1 w 568"/>
                <a:gd name="T75" fmla="*/ 0 h 914"/>
                <a:gd name="T76" fmla="*/ 1 w 568"/>
                <a:gd name="T77" fmla="*/ 0 h 914"/>
                <a:gd name="T78" fmla="*/ 1 w 568"/>
                <a:gd name="T79" fmla="*/ 0 h 914"/>
                <a:gd name="T80" fmla="*/ 1 w 568"/>
                <a:gd name="T81" fmla="*/ 0 h 914"/>
                <a:gd name="T82" fmla="*/ 0 w 568"/>
                <a:gd name="T83" fmla="*/ 0 h 9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68"/>
                <a:gd name="T127" fmla="*/ 0 h 914"/>
                <a:gd name="T128" fmla="*/ 568 w 568"/>
                <a:gd name="T129" fmla="*/ 914 h 9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84" name="Freeform 486"/>
            <p:cNvSpPr>
              <a:spLocks/>
            </p:cNvSpPr>
            <p:nvPr/>
          </p:nvSpPr>
          <p:spPr bwMode="auto">
            <a:xfrm>
              <a:off x="225" y="1919"/>
              <a:ext cx="313" cy="419"/>
            </a:xfrm>
            <a:custGeom>
              <a:avLst/>
              <a:gdLst>
                <a:gd name="T0" fmla="*/ 0 w 568"/>
                <a:gd name="T1" fmla="*/ 0 h 914"/>
                <a:gd name="T2" fmla="*/ 1 w 568"/>
                <a:gd name="T3" fmla="*/ 0 h 914"/>
                <a:gd name="T4" fmla="*/ 1 w 568"/>
                <a:gd name="T5" fmla="*/ 0 h 914"/>
                <a:gd name="T6" fmla="*/ 1 w 568"/>
                <a:gd name="T7" fmla="*/ 0 h 914"/>
                <a:gd name="T8" fmla="*/ 1 w 568"/>
                <a:gd name="T9" fmla="*/ 0 h 914"/>
                <a:gd name="T10" fmla="*/ 1 w 568"/>
                <a:gd name="T11" fmla="*/ 0 h 914"/>
                <a:gd name="T12" fmla="*/ 1 w 568"/>
                <a:gd name="T13" fmla="*/ 0 h 914"/>
                <a:gd name="T14" fmla="*/ 1 w 568"/>
                <a:gd name="T15" fmla="*/ 0 h 914"/>
                <a:gd name="T16" fmla="*/ 1 w 568"/>
                <a:gd name="T17" fmla="*/ 0 h 914"/>
                <a:gd name="T18" fmla="*/ 1 w 568"/>
                <a:gd name="T19" fmla="*/ 0 h 914"/>
                <a:gd name="T20" fmla="*/ 1 w 568"/>
                <a:gd name="T21" fmla="*/ 0 h 914"/>
                <a:gd name="T22" fmla="*/ 1 w 568"/>
                <a:gd name="T23" fmla="*/ 0 h 914"/>
                <a:gd name="T24" fmla="*/ 1 w 568"/>
                <a:gd name="T25" fmla="*/ 0 h 914"/>
                <a:gd name="T26" fmla="*/ 1 w 568"/>
                <a:gd name="T27" fmla="*/ 0 h 914"/>
                <a:gd name="T28" fmla="*/ 1 w 568"/>
                <a:gd name="T29" fmla="*/ 0 h 914"/>
                <a:gd name="T30" fmla="*/ 1 w 568"/>
                <a:gd name="T31" fmla="*/ 0 h 914"/>
                <a:gd name="T32" fmla="*/ 1 w 568"/>
                <a:gd name="T33" fmla="*/ 0 h 914"/>
                <a:gd name="T34" fmla="*/ 1 w 568"/>
                <a:gd name="T35" fmla="*/ 0 h 914"/>
                <a:gd name="T36" fmla="*/ 1 w 568"/>
                <a:gd name="T37" fmla="*/ 0 h 914"/>
                <a:gd name="T38" fmla="*/ 1 w 568"/>
                <a:gd name="T39" fmla="*/ 0 h 914"/>
                <a:gd name="T40" fmla="*/ 1 w 568"/>
                <a:gd name="T41" fmla="*/ 0 h 914"/>
                <a:gd name="T42" fmla="*/ 1 w 568"/>
                <a:gd name="T43" fmla="*/ 0 h 914"/>
                <a:gd name="T44" fmla="*/ 1 w 568"/>
                <a:gd name="T45" fmla="*/ 0 h 914"/>
                <a:gd name="T46" fmla="*/ 1 w 568"/>
                <a:gd name="T47" fmla="*/ 0 h 914"/>
                <a:gd name="T48" fmla="*/ 1 w 568"/>
                <a:gd name="T49" fmla="*/ 0 h 914"/>
                <a:gd name="T50" fmla="*/ 1 w 568"/>
                <a:gd name="T51" fmla="*/ 0 h 914"/>
                <a:gd name="T52" fmla="*/ 1 w 568"/>
                <a:gd name="T53" fmla="*/ 0 h 914"/>
                <a:gd name="T54" fmla="*/ 1 w 568"/>
                <a:gd name="T55" fmla="*/ 0 h 914"/>
                <a:gd name="T56" fmla="*/ 1 w 568"/>
                <a:gd name="T57" fmla="*/ 0 h 914"/>
                <a:gd name="T58" fmla="*/ 1 w 568"/>
                <a:gd name="T59" fmla="*/ 0 h 914"/>
                <a:gd name="T60" fmla="*/ 1 w 568"/>
                <a:gd name="T61" fmla="*/ 0 h 914"/>
                <a:gd name="T62" fmla="*/ 1 w 568"/>
                <a:gd name="T63" fmla="*/ 0 h 914"/>
                <a:gd name="T64" fmla="*/ 1 w 568"/>
                <a:gd name="T65" fmla="*/ 0 h 914"/>
                <a:gd name="T66" fmla="*/ 1 w 568"/>
                <a:gd name="T67" fmla="*/ 0 h 914"/>
                <a:gd name="T68" fmla="*/ 1 w 568"/>
                <a:gd name="T69" fmla="*/ 0 h 914"/>
                <a:gd name="T70" fmla="*/ 1 w 568"/>
                <a:gd name="T71" fmla="*/ 0 h 914"/>
                <a:gd name="T72" fmla="*/ 1 w 568"/>
                <a:gd name="T73" fmla="*/ 0 h 914"/>
                <a:gd name="T74" fmla="*/ 1 w 568"/>
                <a:gd name="T75" fmla="*/ 0 h 914"/>
                <a:gd name="T76" fmla="*/ 1 w 568"/>
                <a:gd name="T77" fmla="*/ 0 h 914"/>
                <a:gd name="T78" fmla="*/ 1 w 568"/>
                <a:gd name="T79" fmla="*/ 0 h 914"/>
                <a:gd name="T80" fmla="*/ 1 w 568"/>
                <a:gd name="T81" fmla="*/ 0 h 914"/>
                <a:gd name="T82" fmla="*/ 0 w 568"/>
                <a:gd name="T83" fmla="*/ 0 h 9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68"/>
                <a:gd name="T127" fmla="*/ 0 h 914"/>
                <a:gd name="T128" fmla="*/ 568 w 568"/>
                <a:gd name="T129" fmla="*/ 914 h 9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85" name="Freeform 487"/>
            <p:cNvSpPr>
              <a:spLocks/>
            </p:cNvSpPr>
            <p:nvPr/>
          </p:nvSpPr>
          <p:spPr bwMode="auto">
            <a:xfrm>
              <a:off x="29" y="1964"/>
              <a:ext cx="425" cy="274"/>
            </a:xfrm>
            <a:custGeom>
              <a:avLst/>
              <a:gdLst>
                <a:gd name="T0" fmla="*/ 1 w 774"/>
                <a:gd name="T1" fmla="*/ 0 h 595"/>
                <a:gd name="T2" fmla="*/ 1 w 774"/>
                <a:gd name="T3" fmla="*/ 0 h 595"/>
                <a:gd name="T4" fmla="*/ 1 w 774"/>
                <a:gd name="T5" fmla="*/ 0 h 595"/>
                <a:gd name="T6" fmla="*/ 1 w 774"/>
                <a:gd name="T7" fmla="*/ 0 h 595"/>
                <a:gd name="T8" fmla="*/ 1 w 774"/>
                <a:gd name="T9" fmla="*/ 0 h 595"/>
                <a:gd name="T10" fmla="*/ 1 w 774"/>
                <a:gd name="T11" fmla="*/ 0 h 595"/>
                <a:gd name="T12" fmla="*/ 1 w 774"/>
                <a:gd name="T13" fmla="*/ 0 h 595"/>
                <a:gd name="T14" fmla="*/ 1 w 774"/>
                <a:gd name="T15" fmla="*/ 0 h 595"/>
                <a:gd name="T16" fmla="*/ 1 w 774"/>
                <a:gd name="T17" fmla="*/ 0 h 595"/>
                <a:gd name="T18" fmla="*/ 1 w 774"/>
                <a:gd name="T19" fmla="*/ 0 h 595"/>
                <a:gd name="T20" fmla="*/ 1 w 774"/>
                <a:gd name="T21" fmla="*/ 0 h 595"/>
                <a:gd name="T22" fmla="*/ 1 w 774"/>
                <a:gd name="T23" fmla="*/ 0 h 595"/>
                <a:gd name="T24" fmla="*/ 1 w 774"/>
                <a:gd name="T25" fmla="*/ 0 h 595"/>
                <a:gd name="T26" fmla="*/ 1 w 774"/>
                <a:gd name="T27" fmla="*/ 0 h 595"/>
                <a:gd name="T28" fmla="*/ 1 w 774"/>
                <a:gd name="T29" fmla="*/ 0 h 595"/>
                <a:gd name="T30" fmla="*/ 1 w 774"/>
                <a:gd name="T31" fmla="*/ 0 h 595"/>
                <a:gd name="T32" fmla="*/ 1 w 774"/>
                <a:gd name="T33" fmla="*/ 0 h 595"/>
                <a:gd name="T34" fmla="*/ 1 w 774"/>
                <a:gd name="T35" fmla="*/ 0 h 595"/>
                <a:gd name="T36" fmla="*/ 1 w 774"/>
                <a:gd name="T37" fmla="*/ 0 h 595"/>
                <a:gd name="T38" fmla="*/ 1 w 774"/>
                <a:gd name="T39" fmla="*/ 0 h 595"/>
                <a:gd name="T40" fmla="*/ 1 w 774"/>
                <a:gd name="T41" fmla="*/ 0 h 595"/>
                <a:gd name="T42" fmla="*/ 1 w 774"/>
                <a:gd name="T43" fmla="*/ 0 h 595"/>
                <a:gd name="T44" fmla="*/ 1 w 774"/>
                <a:gd name="T45" fmla="*/ 0 h 595"/>
                <a:gd name="T46" fmla="*/ 1 w 774"/>
                <a:gd name="T47" fmla="*/ 0 h 595"/>
                <a:gd name="T48" fmla="*/ 1 w 774"/>
                <a:gd name="T49" fmla="*/ 0 h 595"/>
                <a:gd name="T50" fmla="*/ 1 w 774"/>
                <a:gd name="T51" fmla="*/ 0 h 595"/>
                <a:gd name="T52" fmla="*/ 1 w 774"/>
                <a:gd name="T53" fmla="*/ 0 h 595"/>
                <a:gd name="T54" fmla="*/ 1 w 774"/>
                <a:gd name="T55" fmla="*/ 0 h 595"/>
                <a:gd name="T56" fmla="*/ 1 w 774"/>
                <a:gd name="T57" fmla="*/ 0 h 595"/>
                <a:gd name="T58" fmla="*/ 1 w 774"/>
                <a:gd name="T59" fmla="*/ 0 h 595"/>
                <a:gd name="T60" fmla="*/ 0 w 774"/>
                <a:gd name="T61" fmla="*/ 0 h 595"/>
                <a:gd name="T62" fmla="*/ 1 w 774"/>
                <a:gd name="T63" fmla="*/ 0 h 595"/>
                <a:gd name="T64" fmla="*/ 1 w 774"/>
                <a:gd name="T65" fmla="*/ 0 h 5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4"/>
                <a:gd name="T100" fmla="*/ 0 h 595"/>
                <a:gd name="T101" fmla="*/ 774 w 774"/>
                <a:gd name="T102" fmla="*/ 595 h 5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86" name="Freeform 488"/>
            <p:cNvSpPr>
              <a:spLocks/>
            </p:cNvSpPr>
            <p:nvPr/>
          </p:nvSpPr>
          <p:spPr bwMode="auto">
            <a:xfrm>
              <a:off x="29" y="1964"/>
              <a:ext cx="425" cy="274"/>
            </a:xfrm>
            <a:custGeom>
              <a:avLst/>
              <a:gdLst>
                <a:gd name="T0" fmla="*/ 1 w 774"/>
                <a:gd name="T1" fmla="*/ 0 h 595"/>
                <a:gd name="T2" fmla="*/ 1 w 774"/>
                <a:gd name="T3" fmla="*/ 0 h 595"/>
                <a:gd name="T4" fmla="*/ 1 w 774"/>
                <a:gd name="T5" fmla="*/ 0 h 595"/>
                <a:gd name="T6" fmla="*/ 1 w 774"/>
                <a:gd name="T7" fmla="*/ 0 h 595"/>
                <a:gd name="T8" fmla="*/ 1 w 774"/>
                <a:gd name="T9" fmla="*/ 0 h 595"/>
                <a:gd name="T10" fmla="*/ 1 w 774"/>
                <a:gd name="T11" fmla="*/ 0 h 595"/>
                <a:gd name="T12" fmla="*/ 1 w 774"/>
                <a:gd name="T13" fmla="*/ 0 h 595"/>
                <a:gd name="T14" fmla="*/ 1 w 774"/>
                <a:gd name="T15" fmla="*/ 0 h 595"/>
                <a:gd name="T16" fmla="*/ 1 w 774"/>
                <a:gd name="T17" fmla="*/ 0 h 595"/>
                <a:gd name="T18" fmla="*/ 1 w 774"/>
                <a:gd name="T19" fmla="*/ 0 h 595"/>
                <a:gd name="T20" fmla="*/ 1 w 774"/>
                <a:gd name="T21" fmla="*/ 0 h 595"/>
                <a:gd name="T22" fmla="*/ 1 w 774"/>
                <a:gd name="T23" fmla="*/ 0 h 595"/>
                <a:gd name="T24" fmla="*/ 1 w 774"/>
                <a:gd name="T25" fmla="*/ 0 h 595"/>
                <a:gd name="T26" fmla="*/ 1 w 774"/>
                <a:gd name="T27" fmla="*/ 0 h 595"/>
                <a:gd name="T28" fmla="*/ 1 w 774"/>
                <a:gd name="T29" fmla="*/ 0 h 595"/>
                <a:gd name="T30" fmla="*/ 1 w 774"/>
                <a:gd name="T31" fmla="*/ 0 h 595"/>
                <a:gd name="T32" fmla="*/ 1 w 774"/>
                <a:gd name="T33" fmla="*/ 0 h 595"/>
                <a:gd name="T34" fmla="*/ 1 w 774"/>
                <a:gd name="T35" fmla="*/ 0 h 595"/>
                <a:gd name="T36" fmla="*/ 1 w 774"/>
                <a:gd name="T37" fmla="*/ 0 h 595"/>
                <a:gd name="T38" fmla="*/ 1 w 774"/>
                <a:gd name="T39" fmla="*/ 0 h 595"/>
                <a:gd name="T40" fmla="*/ 1 w 774"/>
                <a:gd name="T41" fmla="*/ 0 h 595"/>
                <a:gd name="T42" fmla="*/ 1 w 774"/>
                <a:gd name="T43" fmla="*/ 0 h 595"/>
                <a:gd name="T44" fmla="*/ 1 w 774"/>
                <a:gd name="T45" fmla="*/ 0 h 595"/>
                <a:gd name="T46" fmla="*/ 1 w 774"/>
                <a:gd name="T47" fmla="*/ 0 h 595"/>
                <a:gd name="T48" fmla="*/ 1 w 774"/>
                <a:gd name="T49" fmla="*/ 0 h 595"/>
                <a:gd name="T50" fmla="*/ 1 w 774"/>
                <a:gd name="T51" fmla="*/ 0 h 595"/>
                <a:gd name="T52" fmla="*/ 1 w 774"/>
                <a:gd name="T53" fmla="*/ 0 h 595"/>
                <a:gd name="T54" fmla="*/ 1 w 774"/>
                <a:gd name="T55" fmla="*/ 0 h 595"/>
                <a:gd name="T56" fmla="*/ 1 w 774"/>
                <a:gd name="T57" fmla="*/ 0 h 595"/>
                <a:gd name="T58" fmla="*/ 1 w 774"/>
                <a:gd name="T59" fmla="*/ 0 h 595"/>
                <a:gd name="T60" fmla="*/ 0 w 774"/>
                <a:gd name="T61" fmla="*/ 0 h 595"/>
                <a:gd name="T62" fmla="*/ 1 w 774"/>
                <a:gd name="T63" fmla="*/ 0 h 595"/>
                <a:gd name="T64" fmla="*/ 1 w 774"/>
                <a:gd name="T65" fmla="*/ 0 h 5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4"/>
                <a:gd name="T100" fmla="*/ 0 h 595"/>
                <a:gd name="T101" fmla="*/ 774 w 774"/>
                <a:gd name="T102" fmla="*/ 595 h 5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87" name="Freeform 489"/>
            <p:cNvSpPr>
              <a:spLocks/>
            </p:cNvSpPr>
            <p:nvPr/>
          </p:nvSpPr>
          <p:spPr bwMode="auto">
            <a:xfrm>
              <a:off x="4" y="1525"/>
              <a:ext cx="595" cy="488"/>
            </a:xfrm>
            <a:custGeom>
              <a:avLst/>
              <a:gdLst>
                <a:gd name="T0" fmla="*/ 1 w 1081"/>
                <a:gd name="T1" fmla="*/ 0 h 1061"/>
                <a:gd name="T2" fmla="*/ 1 w 1081"/>
                <a:gd name="T3" fmla="*/ 0 h 1061"/>
                <a:gd name="T4" fmla="*/ 1 w 1081"/>
                <a:gd name="T5" fmla="*/ 0 h 1061"/>
                <a:gd name="T6" fmla="*/ 1 w 1081"/>
                <a:gd name="T7" fmla="*/ 0 h 1061"/>
                <a:gd name="T8" fmla="*/ 1 w 1081"/>
                <a:gd name="T9" fmla="*/ 0 h 1061"/>
                <a:gd name="T10" fmla="*/ 1 w 1081"/>
                <a:gd name="T11" fmla="*/ 0 h 1061"/>
                <a:gd name="T12" fmla="*/ 1 w 1081"/>
                <a:gd name="T13" fmla="*/ 0 h 1061"/>
                <a:gd name="T14" fmla="*/ 1 w 1081"/>
                <a:gd name="T15" fmla="*/ 0 h 1061"/>
                <a:gd name="T16" fmla="*/ 1 w 1081"/>
                <a:gd name="T17" fmla="*/ 0 h 1061"/>
                <a:gd name="T18" fmla="*/ 1 w 1081"/>
                <a:gd name="T19" fmla="*/ 0 h 1061"/>
                <a:gd name="T20" fmla="*/ 1 w 1081"/>
                <a:gd name="T21" fmla="*/ 0 h 1061"/>
                <a:gd name="T22" fmla="*/ 1 w 1081"/>
                <a:gd name="T23" fmla="*/ 0 h 1061"/>
                <a:gd name="T24" fmla="*/ 1 w 1081"/>
                <a:gd name="T25" fmla="*/ 0 h 1061"/>
                <a:gd name="T26" fmla="*/ 1 w 1081"/>
                <a:gd name="T27" fmla="*/ 0 h 1061"/>
                <a:gd name="T28" fmla="*/ 1 w 1081"/>
                <a:gd name="T29" fmla="*/ 0 h 1061"/>
                <a:gd name="T30" fmla="*/ 1 w 1081"/>
                <a:gd name="T31" fmla="*/ 0 h 1061"/>
                <a:gd name="T32" fmla="*/ 1 w 1081"/>
                <a:gd name="T33" fmla="*/ 0 h 1061"/>
                <a:gd name="T34" fmla="*/ 1 w 1081"/>
                <a:gd name="T35" fmla="*/ 0 h 1061"/>
                <a:gd name="T36" fmla="*/ 1 w 1081"/>
                <a:gd name="T37" fmla="*/ 0 h 1061"/>
                <a:gd name="T38" fmla="*/ 1 w 1081"/>
                <a:gd name="T39" fmla="*/ 0 h 1061"/>
                <a:gd name="T40" fmla="*/ 1 w 1081"/>
                <a:gd name="T41" fmla="*/ 0 h 1061"/>
                <a:gd name="T42" fmla="*/ 1 w 1081"/>
                <a:gd name="T43" fmla="*/ 0 h 1061"/>
                <a:gd name="T44" fmla="*/ 1 w 1081"/>
                <a:gd name="T45" fmla="*/ 0 h 1061"/>
                <a:gd name="T46" fmla="*/ 1 w 1081"/>
                <a:gd name="T47" fmla="*/ 0 h 1061"/>
                <a:gd name="T48" fmla="*/ 1 w 1081"/>
                <a:gd name="T49" fmla="*/ 0 h 1061"/>
                <a:gd name="T50" fmla="*/ 1 w 1081"/>
                <a:gd name="T51" fmla="*/ 0 h 1061"/>
                <a:gd name="T52" fmla="*/ 1 w 1081"/>
                <a:gd name="T53" fmla="*/ 0 h 1061"/>
                <a:gd name="T54" fmla="*/ 1 w 1081"/>
                <a:gd name="T55" fmla="*/ 0 h 1061"/>
                <a:gd name="T56" fmla="*/ 1 w 1081"/>
                <a:gd name="T57" fmla="*/ 0 h 1061"/>
                <a:gd name="T58" fmla="*/ 1 w 1081"/>
                <a:gd name="T59" fmla="*/ 0 h 1061"/>
                <a:gd name="T60" fmla="*/ 1 w 1081"/>
                <a:gd name="T61" fmla="*/ 0 h 1061"/>
                <a:gd name="T62" fmla="*/ 1 w 1081"/>
                <a:gd name="T63" fmla="*/ 0 h 1061"/>
                <a:gd name="T64" fmla="*/ 1 w 1081"/>
                <a:gd name="T65" fmla="*/ 0 h 1061"/>
                <a:gd name="T66" fmla="*/ 1 w 1081"/>
                <a:gd name="T67" fmla="*/ 0 h 1061"/>
                <a:gd name="T68" fmla="*/ 1 w 1081"/>
                <a:gd name="T69" fmla="*/ 0 h 1061"/>
                <a:gd name="T70" fmla="*/ 1 w 1081"/>
                <a:gd name="T71" fmla="*/ 0 h 1061"/>
                <a:gd name="T72" fmla="*/ 1 w 1081"/>
                <a:gd name="T73" fmla="*/ 0 h 1061"/>
                <a:gd name="T74" fmla="*/ 1 w 1081"/>
                <a:gd name="T75" fmla="*/ 0 h 1061"/>
                <a:gd name="T76" fmla="*/ 1 w 1081"/>
                <a:gd name="T77" fmla="*/ 0 h 1061"/>
                <a:gd name="T78" fmla="*/ 1 w 1081"/>
                <a:gd name="T79" fmla="*/ 0 h 1061"/>
                <a:gd name="T80" fmla="*/ 1 w 1081"/>
                <a:gd name="T81" fmla="*/ 0 h 1061"/>
                <a:gd name="T82" fmla="*/ 1 w 1081"/>
                <a:gd name="T83" fmla="*/ 0 h 1061"/>
                <a:gd name="T84" fmla="*/ 1 w 1081"/>
                <a:gd name="T85" fmla="*/ 0 h 1061"/>
                <a:gd name="T86" fmla="*/ 1 w 1081"/>
                <a:gd name="T87" fmla="*/ 0 h 1061"/>
                <a:gd name="T88" fmla="*/ 1 w 1081"/>
                <a:gd name="T89" fmla="*/ 0 h 1061"/>
                <a:gd name="T90" fmla="*/ 1 w 1081"/>
                <a:gd name="T91" fmla="*/ 0 h 1061"/>
                <a:gd name="T92" fmla="*/ 1 w 1081"/>
                <a:gd name="T93" fmla="*/ 0 h 1061"/>
                <a:gd name="T94" fmla="*/ 1 w 1081"/>
                <a:gd name="T95" fmla="*/ 0 h 1061"/>
                <a:gd name="T96" fmla="*/ 1 w 1081"/>
                <a:gd name="T97" fmla="*/ 0 h 1061"/>
                <a:gd name="T98" fmla="*/ 1 w 1081"/>
                <a:gd name="T99" fmla="*/ 0 h 1061"/>
                <a:gd name="T100" fmla="*/ 1 w 1081"/>
                <a:gd name="T101" fmla="*/ 0 h 1061"/>
                <a:gd name="T102" fmla="*/ 1 w 1081"/>
                <a:gd name="T103" fmla="*/ 0 h 1061"/>
                <a:gd name="T104" fmla="*/ 1 w 1081"/>
                <a:gd name="T105" fmla="*/ 0 h 1061"/>
                <a:gd name="T106" fmla="*/ 1 w 1081"/>
                <a:gd name="T107" fmla="*/ 0 h 1061"/>
                <a:gd name="T108" fmla="*/ 0 w 1081"/>
                <a:gd name="T109" fmla="*/ 0 h 1061"/>
                <a:gd name="T110" fmla="*/ 1 w 1081"/>
                <a:gd name="T111" fmla="*/ 0 h 1061"/>
                <a:gd name="T112" fmla="*/ 1 w 1081"/>
                <a:gd name="T113" fmla="*/ 0 h 1061"/>
                <a:gd name="T114" fmla="*/ 1 w 1081"/>
                <a:gd name="T115" fmla="*/ 0 h 10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1"/>
                <a:gd name="T175" fmla="*/ 0 h 1061"/>
                <a:gd name="T176" fmla="*/ 1081 w 1081"/>
                <a:gd name="T177" fmla="*/ 1061 h 10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88" name="Freeform 490"/>
            <p:cNvSpPr>
              <a:spLocks/>
            </p:cNvSpPr>
            <p:nvPr/>
          </p:nvSpPr>
          <p:spPr bwMode="auto">
            <a:xfrm>
              <a:off x="4" y="1525"/>
              <a:ext cx="595" cy="488"/>
            </a:xfrm>
            <a:custGeom>
              <a:avLst/>
              <a:gdLst>
                <a:gd name="T0" fmla="*/ 1 w 1081"/>
                <a:gd name="T1" fmla="*/ 0 h 1061"/>
                <a:gd name="T2" fmla="*/ 1 w 1081"/>
                <a:gd name="T3" fmla="*/ 0 h 1061"/>
                <a:gd name="T4" fmla="*/ 1 w 1081"/>
                <a:gd name="T5" fmla="*/ 0 h 1061"/>
                <a:gd name="T6" fmla="*/ 1 w 1081"/>
                <a:gd name="T7" fmla="*/ 0 h 1061"/>
                <a:gd name="T8" fmla="*/ 1 w 1081"/>
                <a:gd name="T9" fmla="*/ 0 h 1061"/>
                <a:gd name="T10" fmla="*/ 1 w 1081"/>
                <a:gd name="T11" fmla="*/ 0 h 1061"/>
                <a:gd name="T12" fmla="*/ 1 w 1081"/>
                <a:gd name="T13" fmla="*/ 0 h 1061"/>
                <a:gd name="T14" fmla="*/ 1 w 1081"/>
                <a:gd name="T15" fmla="*/ 0 h 1061"/>
                <a:gd name="T16" fmla="*/ 1 w 1081"/>
                <a:gd name="T17" fmla="*/ 0 h 1061"/>
                <a:gd name="T18" fmla="*/ 1 w 1081"/>
                <a:gd name="T19" fmla="*/ 0 h 1061"/>
                <a:gd name="T20" fmla="*/ 1 w 1081"/>
                <a:gd name="T21" fmla="*/ 0 h 1061"/>
                <a:gd name="T22" fmla="*/ 1 w 1081"/>
                <a:gd name="T23" fmla="*/ 0 h 1061"/>
                <a:gd name="T24" fmla="*/ 1 w 1081"/>
                <a:gd name="T25" fmla="*/ 0 h 1061"/>
                <a:gd name="T26" fmla="*/ 1 w 1081"/>
                <a:gd name="T27" fmla="*/ 0 h 1061"/>
                <a:gd name="T28" fmla="*/ 1 w 1081"/>
                <a:gd name="T29" fmla="*/ 0 h 1061"/>
                <a:gd name="T30" fmla="*/ 1 w 1081"/>
                <a:gd name="T31" fmla="*/ 0 h 1061"/>
                <a:gd name="T32" fmla="*/ 1 w 1081"/>
                <a:gd name="T33" fmla="*/ 0 h 1061"/>
                <a:gd name="T34" fmla="*/ 1 w 1081"/>
                <a:gd name="T35" fmla="*/ 0 h 1061"/>
                <a:gd name="T36" fmla="*/ 1 w 1081"/>
                <a:gd name="T37" fmla="*/ 0 h 1061"/>
                <a:gd name="T38" fmla="*/ 1 w 1081"/>
                <a:gd name="T39" fmla="*/ 0 h 1061"/>
                <a:gd name="T40" fmla="*/ 1 w 1081"/>
                <a:gd name="T41" fmla="*/ 0 h 1061"/>
                <a:gd name="T42" fmla="*/ 1 w 1081"/>
                <a:gd name="T43" fmla="*/ 0 h 1061"/>
                <a:gd name="T44" fmla="*/ 1 w 1081"/>
                <a:gd name="T45" fmla="*/ 0 h 1061"/>
                <a:gd name="T46" fmla="*/ 1 w 1081"/>
                <a:gd name="T47" fmla="*/ 0 h 1061"/>
                <a:gd name="T48" fmla="*/ 1 w 1081"/>
                <a:gd name="T49" fmla="*/ 0 h 1061"/>
                <a:gd name="T50" fmla="*/ 1 w 1081"/>
                <a:gd name="T51" fmla="*/ 0 h 1061"/>
                <a:gd name="T52" fmla="*/ 1 w 1081"/>
                <a:gd name="T53" fmla="*/ 0 h 1061"/>
                <a:gd name="T54" fmla="*/ 1 w 1081"/>
                <a:gd name="T55" fmla="*/ 0 h 1061"/>
                <a:gd name="T56" fmla="*/ 1 w 1081"/>
                <a:gd name="T57" fmla="*/ 0 h 1061"/>
                <a:gd name="T58" fmla="*/ 1 w 1081"/>
                <a:gd name="T59" fmla="*/ 0 h 1061"/>
                <a:gd name="T60" fmla="*/ 1 w 1081"/>
                <a:gd name="T61" fmla="*/ 0 h 1061"/>
                <a:gd name="T62" fmla="*/ 1 w 1081"/>
                <a:gd name="T63" fmla="*/ 0 h 1061"/>
                <a:gd name="T64" fmla="*/ 1 w 1081"/>
                <a:gd name="T65" fmla="*/ 0 h 1061"/>
                <a:gd name="T66" fmla="*/ 1 w 1081"/>
                <a:gd name="T67" fmla="*/ 0 h 1061"/>
                <a:gd name="T68" fmla="*/ 1 w 1081"/>
                <a:gd name="T69" fmla="*/ 0 h 1061"/>
                <a:gd name="T70" fmla="*/ 1 w 1081"/>
                <a:gd name="T71" fmla="*/ 0 h 1061"/>
                <a:gd name="T72" fmla="*/ 1 w 1081"/>
                <a:gd name="T73" fmla="*/ 0 h 1061"/>
                <a:gd name="T74" fmla="*/ 1 w 1081"/>
                <a:gd name="T75" fmla="*/ 0 h 1061"/>
                <a:gd name="T76" fmla="*/ 1 w 1081"/>
                <a:gd name="T77" fmla="*/ 0 h 1061"/>
                <a:gd name="T78" fmla="*/ 1 w 1081"/>
                <a:gd name="T79" fmla="*/ 0 h 1061"/>
                <a:gd name="T80" fmla="*/ 1 w 1081"/>
                <a:gd name="T81" fmla="*/ 0 h 1061"/>
                <a:gd name="T82" fmla="*/ 1 w 1081"/>
                <a:gd name="T83" fmla="*/ 0 h 1061"/>
                <a:gd name="T84" fmla="*/ 1 w 1081"/>
                <a:gd name="T85" fmla="*/ 0 h 1061"/>
                <a:gd name="T86" fmla="*/ 1 w 1081"/>
                <a:gd name="T87" fmla="*/ 0 h 1061"/>
                <a:gd name="T88" fmla="*/ 1 w 1081"/>
                <a:gd name="T89" fmla="*/ 0 h 1061"/>
                <a:gd name="T90" fmla="*/ 1 w 1081"/>
                <a:gd name="T91" fmla="*/ 0 h 1061"/>
                <a:gd name="T92" fmla="*/ 1 w 1081"/>
                <a:gd name="T93" fmla="*/ 0 h 1061"/>
                <a:gd name="T94" fmla="*/ 1 w 1081"/>
                <a:gd name="T95" fmla="*/ 0 h 1061"/>
                <a:gd name="T96" fmla="*/ 1 w 1081"/>
                <a:gd name="T97" fmla="*/ 0 h 1061"/>
                <a:gd name="T98" fmla="*/ 1 w 1081"/>
                <a:gd name="T99" fmla="*/ 0 h 1061"/>
                <a:gd name="T100" fmla="*/ 1 w 1081"/>
                <a:gd name="T101" fmla="*/ 0 h 1061"/>
                <a:gd name="T102" fmla="*/ 1 w 1081"/>
                <a:gd name="T103" fmla="*/ 0 h 1061"/>
                <a:gd name="T104" fmla="*/ 1 w 1081"/>
                <a:gd name="T105" fmla="*/ 0 h 1061"/>
                <a:gd name="T106" fmla="*/ 1 w 1081"/>
                <a:gd name="T107" fmla="*/ 0 h 1061"/>
                <a:gd name="T108" fmla="*/ 0 w 1081"/>
                <a:gd name="T109" fmla="*/ 0 h 1061"/>
                <a:gd name="T110" fmla="*/ 1 w 1081"/>
                <a:gd name="T111" fmla="*/ 0 h 1061"/>
                <a:gd name="T112" fmla="*/ 1 w 1081"/>
                <a:gd name="T113" fmla="*/ 0 h 1061"/>
                <a:gd name="T114" fmla="*/ 1 w 1081"/>
                <a:gd name="T115" fmla="*/ 0 h 10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1"/>
                <a:gd name="T175" fmla="*/ 0 h 1061"/>
                <a:gd name="T176" fmla="*/ 1081 w 1081"/>
                <a:gd name="T177" fmla="*/ 1061 h 10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89" name="Freeform 491"/>
            <p:cNvSpPr>
              <a:spLocks/>
            </p:cNvSpPr>
            <p:nvPr/>
          </p:nvSpPr>
          <p:spPr bwMode="auto">
            <a:xfrm>
              <a:off x="912" y="1104"/>
              <a:ext cx="15" cy="40"/>
            </a:xfrm>
            <a:custGeom>
              <a:avLst/>
              <a:gdLst>
                <a:gd name="T0" fmla="*/ 1 w 27"/>
                <a:gd name="T1" fmla="*/ 0 h 88"/>
                <a:gd name="T2" fmla="*/ 1 w 27"/>
                <a:gd name="T3" fmla="*/ 0 h 88"/>
                <a:gd name="T4" fmla="*/ 1 w 27"/>
                <a:gd name="T5" fmla="*/ 0 h 88"/>
                <a:gd name="T6" fmla="*/ 1 w 27"/>
                <a:gd name="T7" fmla="*/ 0 h 88"/>
                <a:gd name="T8" fmla="*/ 0 w 27"/>
                <a:gd name="T9" fmla="*/ 0 h 88"/>
                <a:gd name="T10" fmla="*/ 1 w 27"/>
                <a:gd name="T11" fmla="*/ 0 h 88"/>
                <a:gd name="T12" fmla="*/ 1 w 27"/>
                <a:gd name="T13" fmla="*/ 0 h 88"/>
                <a:gd name="T14" fmla="*/ 1 w 27"/>
                <a:gd name="T15" fmla="*/ 0 h 88"/>
                <a:gd name="T16" fmla="*/ 1 w 27"/>
                <a:gd name="T17" fmla="*/ 0 h 88"/>
                <a:gd name="T18" fmla="*/ 1 w 27"/>
                <a:gd name="T19" fmla="*/ 0 h 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88"/>
                <a:gd name="T32" fmla="*/ 27 w 27"/>
                <a:gd name="T33" fmla="*/ 88 h 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88">
                  <a:moveTo>
                    <a:pt x="6" y="85"/>
                  </a:moveTo>
                  <a:lnTo>
                    <a:pt x="16" y="79"/>
                  </a:lnTo>
                  <a:lnTo>
                    <a:pt x="27" y="4"/>
                  </a:lnTo>
                  <a:lnTo>
                    <a:pt x="12" y="0"/>
                  </a:lnTo>
                  <a:lnTo>
                    <a:pt x="0" y="75"/>
                  </a:lnTo>
                  <a:lnTo>
                    <a:pt x="12" y="69"/>
                  </a:lnTo>
                  <a:lnTo>
                    <a:pt x="6" y="85"/>
                  </a:lnTo>
                  <a:lnTo>
                    <a:pt x="16" y="88"/>
                  </a:lnTo>
                  <a:lnTo>
                    <a:pt x="16" y="79"/>
                  </a:lnTo>
                  <a:lnTo>
                    <a:pt x="6" y="8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90" name="Freeform 492"/>
            <p:cNvSpPr>
              <a:spLocks/>
            </p:cNvSpPr>
            <p:nvPr/>
          </p:nvSpPr>
          <p:spPr bwMode="auto">
            <a:xfrm>
              <a:off x="855" y="1111"/>
              <a:ext cx="64" cy="33"/>
            </a:xfrm>
            <a:custGeom>
              <a:avLst/>
              <a:gdLst>
                <a:gd name="T0" fmla="*/ 1 w 117"/>
                <a:gd name="T1" fmla="*/ 0 h 68"/>
                <a:gd name="T2" fmla="*/ 1 w 117"/>
                <a:gd name="T3" fmla="*/ 0 h 68"/>
                <a:gd name="T4" fmla="*/ 1 w 117"/>
                <a:gd name="T5" fmla="*/ 0 h 68"/>
                <a:gd name="T6" fmla="*/ 1 w 117"/>
                <a:gd name="T7" fmla="*/ 0 h 68"/>
                <a:gd name="T8" fmla="*/ 1 w 117"/>
                <a:gd name="T9" fmla="*/ 0 h 68"/>
                <a:gd name="T10" fmla="*/ 0 w 117"/>
                <a:gd name="T11" fmla="*/ 0 h 68"/>
                <a:gd name="T12" fmla="*/ 1 w 117"/>
                <a:gd name="T13" fmla="*/ 0 h 68"/>
                <a:gd name="T14" fmla="*/ 1 w 117"/>
                <a:gd name="T15" fmla="*/ 0 h 68"/>
                <a:gd name="T16" fmla="*/ 0 w 117"/>
                <a:gd name="T17" fmla="*/ 0 h 68"/>
                <a:gd name="T18" fmla="*/ 1 w 117"/>
                <a:gd name="T19" fmla="*/ 0 h 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7"/>
                <a:gd name="T31" fmla="*/ 0 h 68"/>
                <a:gd name="T32" fmla="*/ 117 w 117"/>
                <a:gd name="T33" fmla="*/ 68 h 6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7" h="68">
                  <a:moveTo>
                    <a:pt x="9" y="16"/>
                  </a:moveTo>
                  <a:lnTo>
                    <a:pt x="2" y="18"/>
                  </a:lnTo>
                  <a:lnTo>
                    <a:pt x="111" y="68"/>
                  </a:lnTo>
                  <a:lnTo>
                    <a:pt x="117" y="52"/>
                  </a:lnTo>
                  <a:lnTo>
                    <a:pt x="7" y="2"/>
                  </a:lnTo>
                  <a:lnTo>
                    <a:pt x="0" y="4"/>
                  </a:lnTo>
                  <a:lnTo>
                    <a:pt x="7" y="2"/>
                  </a:lnTo>
                  <a:lnTo>
                    <a:pt x="4" y="0"/>
                  </a:lnTo>
                  <a:lnTo>
                    <a:pt x="0" y="4"/>
                  </a:lnTo>
                  <a:lnTo>
                    <a:pt x="9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91" name="Freeform 493"/>
            <p:cNvSpPr>
              <a:spLocks/>
            </p:cNvSpPr>
            <p:nvPr/>
          </p:nvSpPr>
          <p:spPr bwMode="auto">
            <a:xfrm>
              <a:off x="834" y="1115"/>
              <a:ext cx="26" cy="18"/>
            </a:xfrm>
            <a:custGeom>
              <a:avLst/>
              <a:gdLst>
                <a:gd name="T0" fmla="*/ 1 w 46"/>
                <a:gd name="T1" fmla="*/ 0 h 42"/>
                <a:gd name="T2" fmla="*/ 1 w 46"/>
                <a:gd name="T3" fmla="*/ 0 h 42"/>
                <a:gd name="T4" fmla="*/ 1 w 46"/>
                <a:gd name="T5" fmla="*/ 0 h 42"/>
                <a:gd name="T6" fmla="*/ 1 w 46"/>
                <a:gd name="T7" fmla="*/ 0 h 42"/>
                <a:gd name="T8" fmla="*/ 0 w 46"/>
                <a:gd name="T9" fmla="*/ 0 h 42"/>
                <a:gd name="T10" fmla="*/ 1 w 46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"/>
                <a:gd name="T19" fmla="*/ 0 h 42"/>
                <a:gd name="T20" fmla="*/ 46 w 46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" h="42">
                  <a:moveTo>
                    <a:pt x="6" y="37"/>
                  </a:moveTo>
                  <a:lnTo>
                    <a:pt x="12" y="42"/>
                  </a:lnTo>
                  <a:lnTo>
                    <a:pt x="46" y="12"/>
                  </a:lnTo>
                  <a:lnTo>
                    <a:pt x="37" y="0"/>
                  </a:lnTo>
                  <a:lnTo>
                    <a:pt x="0" y="31"/>
                  </a:lnTo>
                  <a:lnTo>
                    <a:pt x="6" y="3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92" name="Freeform 494"/>
            <p:cNvSpPr>
              <a:spLocks/>
            </p:cNvSpPr>
            <p:nvPr/>
          </p:nvSpPr>
          <p:spPr bwMode="auto">
            <a:xfrm>
              <a:off x="615" y="1470"/>
              <a:ext cx="13" cy="11"/>
            </a:xfrm>
            <a:custGeom>
              <a:avLst/>
              <a:gdLst>
                <a:gd name="T0" fmla="*/ 1 w 23"/>
                <a:gd name="T1" fmla="*/ 0 h 25"/>
                <a:gd name="T2" fmla="*/ 1 w 23"/>
                <a:gd name="T3" fmla="*/ 0 h 25"/>
                <a:gd name="T4" fmla="*/ 0 w 23"/>
                <a:gd name="T5" fmla="*/ 0 h 25"/>
                <a:gd name="T6" fmla="*/ 1 w 23"/>
                <a:gd name="T7" fmla="*/ 0 h 25"/>
                <a:gd name="T8" fmla="*/ 1 w 23"/>
                <a:gd name="T9" fmla="*/ 0 h 25"/>
                <a:gd name="T10" fmla="*/ 1 w 23"/>
                <a:gd name="T11" fmla="*/ 0 h 25"/>
                <a:gd name="T12" fmla="*/ 1 w 23"/>
                <a:gd name="T13" fmla="*/ 0 h 25"/>
                <a:gd name="T14" fmla="*/ 1 w 23"/>
                <a:gd name="T15" fmla="*/ 0 h 25"/>
                <a:gd name="T16" fmla="*/ 1 w 23"/>
                <a:gd name="T17" fmla="*/ 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5"/>
                <a:gd name="T29" fmla="*/ 23 w 23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5">
                  <a:moveTo>
                    <a:pt x="12" y="0"/>
                  </a:moveTo>
                  <a:lnTo>
                    <a:pt x="12" y="2"/>
                  </a:lnTo>
                  <a:lnTo>
                    <a:pt x="0" y="16"/>
                  </a:lnTo>
                  <a:lnTo>
                    <a:pt x="12" y="25"/>
                  </a:lnTo>
                  <a:lnTo>
                    <a:pt x="23" y="14"/>
                  </a:lnTo>
                  <a:lnTo>
                    <a:pt x="21" y="16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93" name="Freeform 495"/>
            <p:cNvSpPr>
              <a:spLocks/>
            </p:cNvSpPr>
            <p:nvPr/>
          </p:nvSpPr>
          <p:spPr bwMode="auto">
            <a:xfrm>
              <a:off x="623" y="1461"/>
              <a:ext cx="23" cy="16"/>
            </a:xfrm>
            <a:custGeom>
              <a:avLst/>
              <a:gdLst>
                <a:gd name="T0" fmla="*/ 1 w 44"/>
                <a:gd name="T1" fmla="*/ 0 h 35"/>
                <a:gd name="T2" fmla="*/ 1 w 44"/>
                <a:gd name="T3" fmla="*/ 0 h 35"/>
                <a:gd name="T4" fmla="*/ 0 w 44"/>
                <a:gd name="T5" fmla="*/ 0 h 35"/>
                <a:gd name="T6" fmla="*/ 1 w 44"/>
                <a:gd name="T7" fmla="*/ 0 h 35"/>
                <a:gd name="T8" fmla="*/ 1 w 44"/>
                <a:gd name="T9" fmla="*/ 0 h 35"/>
                <a:gd name="T10" fmla="*/ 1 w 44"/>
                <a:gd name="T11" fmla="*/ 0 h 35"/>
                <a:gd name="T12" fmla="*/ 1 w 44"/>
                <a:gd name="T13" fmla="*/ 0 h 35"/>
                <a:gd name="T14" fmla="*/ 1 w 44"/>
                <a:gd name="T15" fmla="*/ 0 h 35"/>
                <a:gd name="T16" fmla="*/ 1 w 44"/>
                <a:gd name="T17" fmla="*/ 0 h 35"/>
                <a:gd name="T18" fmla="*/ 1 w 44"/>
                <a:gd name="T19" fmla="*/ 0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35"/>
                <a:gd name="T32" fmla="*/ 44 w 44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35">
                  <a:moveTo>
                    <a:pt x="30" y="4"/>
                  </a:moveTo>
                  <a:lnTo>
                    <a:pt x="32" y="0"/>
                  </a:lnTo>
                  <a:lnTo>
                    <a:pt x="0" y="19"/>
                  </a:lnTo>
                  <a:lnTo>
                    <a:pt x="9" y="35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30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94" name="Freeform 496"/>
            <p:cNvSpPr>
              <a:spLocks/>
            </p:cNvSpPr>
            <p:nvPr/>
          </p:nvSpPr>
          <p:spPr bwMode="auto">
            <a:xfrm>
              <a:off x="638" y="1224"/>
              <a:ext cx="171" cy="244"/>
            </a:xfrm>
            <a:custGeom>
              <a:avLst/>
              <a:gdLst>
                <a:gd name="T0" fmla="*/ 1 w 309"/>
                <a:gd name="T1" fmla="*/ 0 h 528"/>
                <a:gd name="T2" fmla="*/ 1 w 309"/>
                <a:gd name="T3" fmla="*/ 0 h 528"/>
                <a:gd name="T4" fmla="*/ 0 w 309"/>
                <a:gd name="T5" fmla="*/ 0 h 528"/>
                <a:gd name="T6" fmla="*/ 1 w 309"/>
                <a:gd name="T7" fmla="*/ 0 h 528"/>
                <a:gd name="T8" fmla="*/ 1 w 309"/>
                <a:gd name="T9" fmla="*/ 0 h 528"/>
                <a:gd name="T10" fmla="*/ 1 w 309"/>
                <a:gd name="T11" fmla="*/ 0 h 528"/>
                <a:gd name="T12" fmla="*/ 1 w 309"/>
                <a:gd name="T13" fmla="*/ 0 h 528"/>
                <a:gd name="T14" fmla="*/ 1 w 309"/>
                <a:gd name="T15" fmla="*/ 0 h 528"/>
                <a:gd name="T16" fmla="*/ 1 w 309"/>
                <a:gd name="T17" fmla="*/ 0 h 528"/>
                <a:gd name="T18" fmla="*/ 1 w 309"/>
                <a:gd name="T19" fmla="*/ 0 h 5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9"/>
                <a:gd name="T31" fmla="*/ 0 h 528"/>
                <a:gd name="T32" fmla="*/ 309 w 309"/>
                <a:gd name="T33" fmla="*/ 528 h 5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9" h="528">
                  <a:moveTo>
                    <a:pt x="300" y="0"/>
                  </a:moveTo>
                  <a:lnTo>
                    <a:pt x="296" y="4"/>
                  </a:lnTo>
                  <a:lnTo>
                    <a:pt x="0" y="520"/>
                  </a:lnTo>
                  <a:lnTo>
                    <a:pt x="14" y="528"/>
                  </a:lnTo>
                  <a:lnTo>
                    <a:pt x="309" y="12"/>
                  </a:lnTo>
                  <a:lnTo>
                    <a:pt x="306" y="15"/>
                  </a:lnTo>
                  <a:lnTo>
                    <a:pt x="300" y="0"/>
                  </a:lnTo>
                  <a:lnTo>
                    <a:pt x="296" y="2"/>
                  </a:lnTo>
                  <a:lnTo>
                    <a:pt x="296" y="4"/>
                  </a:lnTo>
                  <a:lnTo>
                    <a:pt x="300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95" name="Freeform 497"/>
            <p:cNvSpPr>
              <a:spLocks/>
            </p:cNvSpPr>
            <p:nvPr/>
          </p:nvSpPr>
          <p:spPr bwMode="auto">
            <a:xfrm>
              <a:off x="804" y="1193"/>
              <a:ext cx="84" cy="38"/>
            </a:xfrm>
            <a:custGeom>
              <a:avLst/>
              <a:gdLst>
                <a:gd name="T0" fmla="*/ 1 w 155"/>
                <a:gd name="T1" fmla="*/ 0 h 82"/>
                <a:gd name="T2" fmla="*/ 1 w 155"/>
                <a:gd name="T3" fmla="*/ 0 h 82"/>
                <a:gd name="T4" fmla="*/ 0 w 155"/>
                <a:gd name="T5" fmla="*/ 0 h 82"/>
                <a:gd name="T6" fmla="*/ 1 w 155"/>
                <a:gd name="T7" fmla="*/ 0 h 82"/>
                <a:gd name="T8" fmla="*/ 1 w 155"/>
                <a:gd name="T9" fmla="*/ 0 h 82"/>
                <a:gd name="T10" fmla="*/ 1 w 155"/>
                <a:gd name="T11" fmla="*/ 0 h 82"/>
                <a:gd name="T12" fmla="*/ 1 w 155"/>
                <a:gd name="T13" fmla="*/ 0 h 82"/>
                <a:gd name="T14" fmla="*/ 1 w 155"/>
                <a:gd name="T15" fmla="*/ 0 h 82"/>
                <a:gd name="T16" fmla="*/ 1 w 155"/>
                <a:gd name="T17" fmla="*/ 0 h 82"/>
                <a:gd name="T18" fmla="*/ 1 w 155"/>
                <a:gd name="T19" fmla="*/ 0 h 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5"/>
                <a:gd name="T31" fmla="*/ 0 h 82"/>
                <a:gd name="T32" fmla="*/ 155 w 155"/>
                <a:gd name="T33" fmla="*/ 82 h 8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5" h="82">
                  <a:moveTo>
                    <a:pt x="142" y="4"/>
                  </a:moveTo>
                  <a:lnTo>
                    <a:pt x="146" y="0"/>
                  </a:lnTo>
                  <a:lnTo>
                    <a:pt x="0" y="67"/>
                  </a:lnTo>
                  <a:lnTo>
                    <a:pt x="6" y="82"/>
                  </a:lnTo>
                  <a:lnTo>
                    <a:pt x="151" y="15"/>
                  </a:lnTo>
                  <a:lnTo>
                    <a:pt x="155" y="11"/>
                  </a:lnTo>
                  <a:lnTo>
                    <a:pt x="151" y="15"/>
                  </a:lnTo>
                  <a:lnTo>
                    <a:pt x="155" y="13"/>
                  </a:lnTo>
                  <a:lnTo>
                    <a:pt x="155" y="11"/>
                  </a:lnTo>
                  <a:lnTo>
                    <a:pt x="142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96" name="Freeform 498"/>
            <p:cNvSpPr>
              <a:spLocks/>
            </p:cNvSpPr>
            <p:nvPr/>
          </p:nvSpPr>
          <p:spPr bwMode="auto">
            <a:xfrm>
              <a:off x="883" y="1132"/>
              <a:ext cx="39" cy="68"/>
            </a:xfrm>
            <a:custGeom>
              <a:avLst/>
              <a:gdLst>
                <a:gd name="T0" fmla="*/ 1 w 73"/>
                <a:gd name="T1" fmla="*/ 0 h 144"/>
                <a:gd name="T2" fmla="*/ 1 w 73"/>
                <a:gd name="T3" fmla="*/ 0 h 144"/>
                <a:gd name="T4" fmla="*/ 0 w 73"/>
                <a:gd name="T5" fmla="*/ 0 h 144"/>
                <a:gd name="T6" fmla="*/ 1 w 73"/>
                <a:gd name="T7" fmla="*/ 0 h 144"/>
                <a:gd name="T8" fmla="*/ 1 w 73"/>
                <a:gd name="T9" fmla="*/ 0 h 144"/>
                <a:gd name="T10" fmla="*/ 1 w 73"/>
                <a:gd name="T11" fmla="*/ 0 h 144"/>
                <a:gd name="T12" fmla="*/ 1 w 73"/>
                <a:gd name="T13" fmla="*/ 0 h 144"/>
                <a:gd name="T14" fmla="*/ 1 w 73"/>
                <a:gd name="T15" fmla="*/ 0 h 144"/>
                <a:gd name="T16" fmla="*/ 1 w 73"/>
                <a:gd name="T17" fmla="*/ 0 h 144"/>
                <a:gd name="T18" fmla="*/ 1 w 73"/>
                <a:gd name="T19" fmla="*/ 0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3"/>
                <a:gd name="T31" fmla="*/ 0 h 144"/>
                <a:gd name="T32" fmla="*/ 73 w 73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3" h="144">
                  <a:moveTo>
                    <a:pt x="73" y="10"/>
                  </a:moveTo>
                  <a:lnTo>
                    <a:pt x="59" y="12"/>
                  </a:lnTo>
                  <a:lnTo>
                    <a:pt x="0" y="137"/>
                  </a:lnTo>
                  <a:lnTo>
                    <a:pt x="13" y="144"/>
                  </a:lnTo>
                  <a:lnTo>
                    <a:pt x="73" y="20"/>
                  </a:lnTo>
                  <a:lnTo>
                    <a:pt x="59" y="22"/>
                  </a:lnTo>
                  <a:lnTo>
                    <a:pt x="73" y="10"/>
                  </a:lnTo>
                  <a:lnTo>
                    <a:pt x="63" y="0"/>
                  </a:lnTo>
                  <a:lnTo>
                    <a:pt x="59" y="12"/>
                  </a:lnTo>
                  <a:lnTo>
                    <a:pt x="73" y="1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97" name="Freeform 499"/>
            <p:cNvSpPr>
              <a:spLocks/>
            </p:cNvSpPr>
            <p:nvPr/>
          </p:nvSpPr>
          <p:spPr bwMode="auto">
            <a:xfrm>
              <a:off x="914" y="1138"/>
              <a:ext cx="116" cy="118"/>
            </a:xfrm>
            <a:custGeom>
              <a:avLst/>
              <a:gdLst>
                <a:gd name="T0" fmla="*/ 1 w 211"/>
                <a:gd name="T1" fmla="*/ 0 h 259"/>
                <a:gd name="T2" fmla="*/ 1 w 211"/>
                <a:gd name="T3" fmla="*/ 0 h 259"/>
                <a:gd name="T4" fmla="*/ 1 w 211"/>
                <a:gd name="T5" fmla="*/ 0 h 259"/>
                <a:gd name="T6" fmla="*/ 0 w 211"/>
                <a:gd name="T7" fmla="*/ 0 h 259"/>
                <a:gd name="T8" fmla="*/ 1 w 211"/>
                <a:gd name="T9" fmla="*/ 0 h 259"/>
                <a:gd name="T10" fmla="*/ 1 w 211"/>
                <a:gd name="T11" fmla="*/ 0 h 259"/>
                <a:gd name="T12" fmla="*/ 1 w 211"/>
                <a:gd name="T13" fmla="*/ 0 h 259"/>
                <a:gd name="T14" fmla="*/ 1 w 211"/>
                <a:gd name="T15" fmla="*/ 0 h 259"/>
                <a:gd name="T16" fmla="*/ 1 w 211"/>
                <a:gd name="T17" fmla="*/ 0 h 259"/>
                <a:gd name="T18" fmla="*/ 1 w 211"/>
                <a:gd name="T19" fmla="*/ 0 h 2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1"/>
                <a:gd name="T31" fmla="*/ 0 h 259"/>
                <a:gd name="T32" fmla="*/ 211 w 211"/>
                <a:gd name="T33" fmla="*/ 259 h 25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1" h="259">
                  <a:moveTo>
                    <a:pt x="211" y="253"/>
                  </a:moveTo>
                  <a:lnTo>
                    <a:pt x="209" y="248"/>
                  </a:lnTo>
                  <a:lnTo>
                    <a:pt x="14" y="0"/>
                  </a:lnTo>
                  <a:lnTo>
                    <a:pt x="0" y="12"/>
                  </a:lnTo>
                  <a:lnTo>
                    <a:pt x="196" y="259"/>
                  </a:lnTo>
                  <a:lnTo>
                    <a:pt x="194" y="255"/>
                  </a:lnTo>
                  <a:lnTo>
                    <a:pt x="211" y="253"/>
                  </a:lnTo>
                  <a:lnTo>
                    <a:pt x="211" y="250"/>
                  </a:lnTo>
                  <a:lnTo>
                    <a:pt x="209" y="248"/>
                  </a:lnTo>
                  <a:lnTo>
                    <a:pt x="211" y="25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98" name="Freeform 500"/>
            <p:cNvSpPr>
              <a:spLocks/>
            </p:cNvSpPr>
            <p:nvPr/>
          </p:nvSpPr>
          <p:spPr bwMode="auto">
            <a:xfrm>
              <a:off x="1020" y="1253"/>
              <a:ext cx="23" cy="97"/>
            </a:xfrm>
            <a:custGeom>
              <a:avLst/>
              <a:gdLst>
                <a:gd name="T0" fmla="*/ 1 w 40"/>
                <a:gd name="T1" fmla="*/ 0 h 208"/>
                <a:gd name="T2" fmla="*/ 1 w 40"/>
                <a:gd name="T3" fmla="*/ 0 h 208"/>
                <a:gd name="T4" fmla="*/ 1 w 40"/>
                <a:gd name="T5" fmla="*/ 0 h 208"/>
                <a:gd name="T6" fmla="*/ 0 w 40"/>
                <a:gd name="T7" fmla="*/ 0 h 208"/>
                <a:gd name="T8" fmla="*/ 1 w 40"/>
                <a:gd name="T9" fmla="*/ 0 h 208"/>
                <a:gd name="T10" fmla="*/ 1 w 40"/>
                <a:gd name="T11" fmla="*/ 0 h 2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208"/>
                <a:gd name="T20" fmla="*/ 40 w 40"/>
                <a:gd name="T21" fmla="*/ 208 h 2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208">
                  <a:moveTo>
                    <a:pt x="33" y="208"/>
                  </a:moveTo>
                  <a:lnTo>
                    <a:pt x="40" y="206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5" y="208"/>
                  </a:lnTo>
                  <a:lnTo>
                    <a:pt x="33" y="20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99" name="Freeform 501"/>
            <p:cNvSpPr>
              <a:spLocks/>
            </p:cNvSpPr>
            <p:nvPr/>
          </p:nvSpPr>
          <p:spPr bwMode="auto">
            <a:xfrm>
              <a:off x="568" y="1477"/>
              <a:ext cx="55" cy="51"/>
            </a:xfrm>
            <a:custGeom>
              <a:avLst/>
              <a:gdLst>
                <a:gd name="T0" fmla="*/ 1 w 102"/>
                <a:gd name="T1" fmla="*/ 0 h 107"/>
                <a:gd name="T2" fmla="*/ 1 w 102"/>
                <a:gd name="T3" fmla="*/ 0 h 107"/>
                <a:gd name="T4" fmla="*/ 0 w 102"/>
                <a:gd name="T5" fmla="*/ 0 h 107"/>
                <a:gd name="T6" fmla="*/ 1 w 102"/>
                <a:gd name="T7" fmla="*/ 0 h 107"/>
                <a:gd name="T8" fmla="*/ 1 w 102"/>
                <a:gd name="T9" fmla="*/ 0 h 107"/>
                <a:gd name="T10" fmla="*/ 1 w 102"/>
                <a:gd name="T11" fmla="*/ 0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107"/>
                <a:gd name="T20" fmla="*/ 102 w 102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107">
                  <a:moveTo>
                    <a:pt x="96" y="4"/>
                  </a:moveTo>
                  <a:lnTo>
                    <a:pt x="90" y="0"/>
                  </a:lnTo>
                  <a:lnTo>
                    <a:pt x="0" y="98"/>
                  </a:lnTo>
                  <a:lnTo>
                    <a:pt x="11" y="107"/>
                  </a:lnTo>
                  <a:lnTo>
                    <a:pt x="102" y="9"/>
                  </a:lnTo>
                  <a:lnTo>
                    <a:pt x="96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00" name="Freeform 502"/>
            <p:cNvSpPr>
              <a:spLocks/>
            </p:cNvSpPr>
            <p:nvPr/>
          </p:nvSpPr>
          <p:spPr bwMode="auto">
            <a:xfrm>
              <a:off x="29" y="1915"/>
              <a:ext cx="10" cy="49"/>
            </a:xfrm>
            <a:custGeom>
              <a:avLst/>
              <a:gdLst>
                <a:gd name="T0" fmla="*/ 1 w 19"/>
                <a:gd name="T1" fmla="*/ 0 h 107"/>
                <a:gd name="T2" fmla="*/ 0 w 19"/>
                <a:gd name="T3" fmla="*/ 0 h 107"/>
                <a:gd name="T4" fmla="*/ 1 w 19"/>
                <a:gd name="T5" fmla="*/ 0 h 107"/>
                <a:gd name="T6" fmla="*/ 1 w 19"/>
                <a:gd name="T7" fmla="*/ 0 h 107"/>
                <a:gd name="T8" fmla="*/ 1 w 19"/>
                <a:gd name="T9" fmla="*/ 0 h 107"/>
                <a:gd name="T10" fmla="*/ 1 w 19"/>
                <a:gd name="T11" fmla="*/ 0 h 107"/>
                <a:gd name="T12" fmla="*/ 1 w 19"/>
                <a:gd name="T13" fmla="*/ 0 h 107"/>
                <a:gd name="T14" fmla="*/ 1 w 19"/>
                <a:gd name="T15" fmla="*/ 0 h 107"/>
                <a:gd name="T16" fmla="*/ 1 w 19"/>
                <a:gd name="T17" fmla="*/ 0 h 107"/>
                <a:gd name="T18" fmla="*/ 1 w 19"/>
                <a:gd name="T19" fmla="*/ 0 h 1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07"/>
                <a:gd name="T32" fmla="*/ 19 w 19"/>
                <a:gd name="T33" fmla="*/ 107 h 10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07">
                  <a:moveTo>
                    <a:pt x="4" y="13"/>
                  </a:moveTo>
                  <a:lnTo>
                    <a:pt x="0" y="7"/>
                  </a:lnTo>
                  <a:lnTo>
                    <a:pt x="2" y="107"/>
                  </a:lnTo>
                  <a:lnTo>
                    <a:pt x="19" y="107"/>
                  </a:lnTo>
                  <a:lnTo>
                    <a:pt x="15" y="6"/>
                  </a:lnTo>
                  <a:lnTo>
                    <a:pt x="12" y="0"/>
                  </a:lnTo>
                  <a:lnTo>
                    <a:pt x="15" y="6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4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01" name="Freeform 503"/>
            <p:cNvSpPr>
              <a:spLocks/>
            </p:cNvSpPr>
            <p:nvPr/>
          </p:nvSpPr>
          <p:spPr bwMode="auto">
            <a:xfrm>
              <a:off x="0" y="1901"/>
              <a:ext cx="35" cy="22"/>
            </a:xfrm>
            <a:custGeom>
              <a:avLst/>
              <a:gdLst>
                <a:gd name="T0" fmla="*/ 0 w 64"/>
                <a:gd name="T1" fmla="*/ 0 h 46"/>
                <a:gd name="T2" fmla="*/ 1 w 64"/>
                <a:gd name="T3" fmla="*/ 0 h 46"/>
                <a:gd name="T4" fmla="*/ 1 w 64"/>
                <a:gd name="T5" fmla="*/ 0 h 46"/>
                <a:gd name="T6" fmla="*/ 1 w 64"/>
                <a:gd name="T7" fmla="*/ 0 h 46"/>
                <a:gd name="T8" fmla="*/ 1 w 64"/>
                <a:gd name="T9" fmla="*/ 0 h 46"/>
                <a:gd name="T10" fmla="*/ 1 w 64"/>
                <a:gd name="T11" fmla="*/ 0 h 46"/>
                <a:gd name="T12" fmla="*/ 0 w 64"/>
                <a:gd name="T13" fmla="*/ 0 h 46"/>
                <a:gd name="T14" fmla="*/ 1 w 64"/>
                <a:gd name="T15" fmla="*/ 0 h 46"/>
                <a:gd name="T16" fmla="*/ 1 w 64"/>
                <a:gd name="T17" fmla="*/ 0 h 46"/>
                <a:gd name="T18" fmla="*/ 0 w 64"/>
                <a:gd name="T19" fmla="*/ 0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4"/>
                <a:gd name="T31" fmla="*/ 0 h 46"/>
                <a:gd name="T32" fmla="*/ 64 w 64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4" h="46">
                  <a:moveTo>
                    <a:pt x="0" y="8"/>
                  </a:moveTo>
                  <a:lnTo>
                    <a:pt x="4" y="14"/>
                  </a:lnTo>
                  <a:lnTo>
                    <a:pt x="56" y="46"/>
                  </a:lnTo>
                  <a:lnTo>
                    <a:pt x="64" y="33"/>
                  </a:lnTo>
                  <a:lnTo>
                    <a:pt x="14" y="0"/>
                  </a:lnTo>
                  <a:lnTo>
                    <a:pt x="18" y="6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02" name="Freeform 504"/>
            <p:cNvSpPr>
              <a:spLocks/>
            </p:cNvSpPr>
            <p:nvPr/>
          </p:nvSpPr>
          <p:spPr bwMode="auto">
            <a:xfrm>
              <a:off x="0" y="1880"/>
              <a:ext cx="11" cy="25"/>
            </a:xfrm>
            <a:custGeom>
              <a:avLst/>
              <a:gdLst>
                <a:gd name="T0" fmla="*/ 1 w 18"/>
                <a:gd name="T1" fmla="*/ 1 h 50"/>
                <a:gd name="T2" fmla="*/ 0 w 18"/>
                <a:gd name="T3" fmla="*/ 1 h 50"/>
                <a:gd name="T4" fmla="*/ 0 w 18"/>
                <a:gd name="T5" fmla="*/ 1 h 50"/>
                <a:gd name="T6" fmla="*/ 1 w 18"/>
                <a:gd name="T7" fmla="*/ 1 h 50"/>
                <a:gd name="T8" fmla="*/ 1 w 18"/>
                <a:gd name="T9" fmla="*/ 1 h 50"/>
                <a:gd name="T10" fmla="*/ 1 w 18"/>
                <a:gd name="T11" fmla="*/ 1 h 50"/>
                <a:gd name="T12" fmla="*/ 1 w 18"/>
                <a:gd name="T13" fmla="*/ 1 h 50"/>
                <a:gd name="T14" fmla="*/ 0 w 18"/>
                <a:gd name="T15" fmla="*/ 0 h 50"/>
                <a:gd name="T16" fmla="*/ 0 w 18"/>
                <a:gd name="T17" fmla="*/ 1 h 50"/>
                <a:gd name="T18" fmla="*/ 1 w 18"/>
                <a:gd name="T19" fmla="*/ 1 h 5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50"/>
                <a:gd name="T32" fmla="*/ 18 w 18"/>
                <a:gd name="T33" fmla="*/ 50 h 5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50">
                  <a:moveTo>
                    <a:pt x="10" y="4"/>
                  </a:moveTo>
                  <a:lnTo>
                    <a:pt x="0" y="11"/>
                  </a:lnTo>
                  <a:lnTo>
                    <a:pt x="0" y="50"/>
                  </a:lnTo>
                  <a:lnTo>
                    <a:pt x="18" y="48"/>
                  </a:lnTo>
                  <a:lnTo>
                    <a:pt x="16" y="11"/>
                  </a:lnTo>
                  <a:lnTo>
                    <a:pt x="6" y="19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03" name="Freeform 505"/>
            <p:cNvSpPr>
              <a:spLocks/>
            </p:cNvSpPr>
            <p:nvPr/>
          </p:nvSpPr>
          <p:spPr bwMode="auto">
            <a:xfrm>
              <a:off x="3" y="1883"/>
              <a:ext cx="21" cy="12"/>
            </a:xfrm>
            <a:custGeom>
              <a:avLst/>
              <a:gdLst>
                <a:gd name="T0" fmla="*/ 1 w 37"/>
                <a:gd name="T1" fmla="*/ 0 h 27"/>
                <a:gd name="T2" fmla="*/ 1 w 37"/>
                <a:gd name="T3" fmla="*/ 0 h 27"/>
                <a:gd name="T4" fmla="*/ 1 w 37"/>
                <a:gd name="T5" fmla="*/ 0 h 27"/>
                <a:gd name="T6" fmla="*/ 0 w 37"/>
                <a:gd name="T7" fmla="*/ 0 h 27"/>
                <a:gd name="T8" fmla="*/ 1 w 37"/>
                <a:gd name="T9" fmla="*/ 0 h 27"/>
                <a:gd name="T10" fmla="*/ 1 w 37"/>
                <a:gd name="T11" fmla="*/ 0 h 27"/>
                <a:gd name="T12" fmla="*/ 1 w 37"/>
                <a:gd name="T13" fmla="*/ 0 h 27"/>
                <a:gd name="T14" fmla="*/ 1 w 37"/>
                <a:gd name="T15" fmla="*/ 0 h 27"/>
                <a:gd name="T16" fmla="*/ 1 w 37"/>
                <a:gd name="T17" fmla="*/ 0 h 27"/>
                <a:gd name="T18" fmla="*/ 1 w 37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7"/>
                <a:gd name="T32" fmla="*/ 37 w 3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7">
                  <a:moveTo>
                    <a:pt x="27" y="11"/>
                  </a:moveTo>
                  <a:lnTo>
                    <a:pt x="35" y="9"/>
                  </a:lnTo>
                  <a:lnTo>
                    <a:pt x="4" y="0"/>
                  </a:lnTo>
                  <a:lnTo>
                    <a:pt x="0" y="15"/>
                  </a:lnTo>
                  <a:lnTo>
                    <a:pt x="29" y="25"/>
                  </a:lnTo>
                  <a:lnTo>
                    <a:pt x="37" y="25"/>
                  </a:lnTo>
                  <a:lnTo>
                    <a:pt x="29" y="25"/>
                  </a:lnTo>
                  <a:lnTo>
                    <a:pt x="33" y="27"/>
                  </a:lnTo>
                  <a:lnTo>
                    <a:pt x="37" y="25"/>
                  </a:lnTo>
                  <a:lnTo>
                    <a:pt x="27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04" name="Freeform 506"/>
            <p:cNvSpPr>
              <a:spLocks/>
            </p:cNvSpPr>
            <p:nvPr/>
          </p:nvSpPr>
          <p:spPr bwMode="auto">
            <a:xfrm>
              <a:off x="17" y="1883"/>
              <a:ext cx="15" cy="12"/>
            </a:xfrm>
            <a:custGeom>
              <a:avLst/>
              <a:gdLst>
                <a:gd name="T0" fmla="*/ 1 w 27"/>
                <a:gd name="T1" fmla="*/ 1 h 23"/>
                <a:gd name="T2" fmla="*/ 1 w 27"/>
                <a:gd name="T3" fmla="*/ 0 h 23"/>
                <a:gd name="T4" fmla="*/ 0 w 27"/>
                <a:gd name="T5" fmla="*/ 1 h 23"/>
                <a:gd name="T6" fmla="*/ 1 w 27"/>
                <a:gd name="T7" fmla="*/ 1 h 23"/>
                <a:gd name="T8" fmla="*/ 1 w 27"/>
                <a:gd name="T9" fmla="*/ 1 h 23"/>
                <a:gd name="T10" fmla="*/ 1 w 27"/>
                <a:gd name="T11" fmla="*/ 1 h 23"/>
                <a:gd name="T12" fmla="*/ 1 w 27"/>
                <a:gd name="T13" fmla="*/ 1 h 23"/>
                <a:gd name="T14" fmla="*/ 1 w 27"/>
                <a:gd name="T15" fmla="*/ 1 h 23"/>
                <a:gd name="T16" fmla="*/ 1 w 27"/>
                <a:gd name="T17" fmla="*/ 1 h 23"/>
                <a:gd name="T18" fmla="*/ 1 w 27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3"/>
                <a:gd name="T32" fmla="*/ 27 w 2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3">
                  <a:moveTo>
                    <a:pt x="11" y="4"/>
                  </a:moveTo>
                  <a:lnTo>
                    <a:pt x="13" y="0"/>
                  </a:lnTo>
                  <a:lnTo>
                    <a:pt x="0" y="9"/>
                  </a:lnTo>
                  <a:lnTo>
                    <a:pt x="10" y="23"/>
                  </a:lnTo>
                  <a:lnTo>
                    <a:pt x="23" y="13"/>
                  </a:lnTo>
                  <a:lnTo>
                    <a:pt x="27" y="7"/>
                  </a:lnTo>
                  <a:lnTo>
                    <a:pt x="23" y="13"/>
                  </a:lnTo>
                  <a:lnTo>
                    <a:pt x="25" y="11"/>
                  </a:lnTo>
                  <a:lnTo>
                    <a:pt x="27" y="7"/>
                  </a:lnTo>
                  <a:lnTo>
                    <a:pt x="11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05" name="Freeform 507"/>
            <p:cNvSpPr>
              <a:spLocks/>
            </p:cNvSpPr>
            <p:nvPr/>
          </p:nvSpPr>
          <p:spPr bwMode="auto">
            <a:xfrm>
              <a:off x="24" y="1801"/>
              <a:ext cx="30" cy="85"/>
            </a:xfrm>
            <a:custGeom>
              <a:avLst/>
              <a:gdLst>
                <a:gd name="T0" fmla="*/ 1 w 56"/>
                <a:gd name="T1" fmla="*/ 0 h 186"/>
                <a:gd name="T2" fmla="*/ 1 w 56"/>
                <a:gd name="T3" fmla="*/ 0 h 186"/>
                <a:gd name="T4" fmla="*/ 0 w 56"/>
                <a:gd name="T5" fmla="*/ 0 h 186"/>
                <a:gd name="T6" fmla="*/ 1 w 56"/>
                <a:gd name="T7" fmla="*/ 0 h 186"/>
                <a:gd name="T8" fmla="*/ 1 w 56"/>
                <a:gd name="T9" fmla="*/ 0 h 186"/>
                <a:gd name="T10" fmla="*/ 1 w 56"/>
                <a:gd name="T11" fmla="*/ 0 h 186"/>
                <a:gd name="T12" fmla="*/ 1 w 56"/>
                <a:gd name="T13" fmla="*/ 0 h 186"/>
                <a:gd name="T14" fmla="*/ 1 w 56"/>
                <a:gd name="T15" fmla="*/ 0 h 186"/>
                <a:gd name="T16" fmla="*/ 1 w 56"/>
                <a:gd name="T17" fmla="*/ 0 h 186"/>
                <a:gd name="T18" fmla="*/ 1 w 56"/>
                <a:gd name="T19" fmla="*/ 0 h 1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186"/>
                <a:gd name="T32" fmla="*/ 56 w 56"/>
                <a:gd name="T33" fmla="*/ 186 h 18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186">
                  <a:moveTo>
                    <a:pt x="48" y="0"/>
                  </a:moveTo>
                  <a:lnTo>
                    <a:pt x="39" y="8"/>
                  </a:lnTo>
                  <a:lnTo>
                    <a:pt x="0" y="183"/>
                  </a:lnTo>
                  <a:lnTo>
                    <a:pt x="16" y="186"/>
                  </a:lnTo>
                  <a:lnTo>
                    <a:pt x="56" y="10"/>
                  </a:lnTo>
                  <a:lnTo>
                    <a:pt x="47" y="17"/>
                  </a:lnTo>
                  <a:lnTo>
                    <a:pt x="48" y="0"/>
                  </a:lnTo>
                  <a:lnTo>
                    <a:pt x="41" y="0"/>
                  </a:lnTo>
                  <a:lnTo>
                    <a:pt x="39" y="8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06" name="Freeform 508"/>
            <p:cNvSpPr>
              <a:spLocks/>
            </p:cNvSpPr>
            <p:nvPr/>
          </p:nvSpPr>
          <p:spPr bwMode="auto">
            <a:xfrm>
              <a:off x="51" y="1801"/>
              <a:ext cx="32" cy="11"/>
            </a:xfrm>
            <a:custGeom>
              <a:avLst/>
              <a:gdLst>
                <a:gd name="T0" fmla="*/ 1 w 63"/>
                <a:gd name="T1" fmla="*/ 0 h 23"/>
                <a:gd name="T2" fmla="*/ 1 w 63"/>
                <a:gd name="T3" fmla="*/ 0 h 23"/>
                <a:gd name="T4" fmla="*/ 1 w 63"/>
                <a:gd name="T5" fmla="*/ 0 h 23"/>
                <a:gd name="T6" fmla="*/ 0 w 63"/>
                <a:gd name="T7" fmla="*/ 0 h 23"/>
                <a:gd name="T8" fmla="*/ 1 w 63"/>
                <a:gd name="T9" fmla="*/ 0 h 23"/>
                <a:gd name="T10" fmla="*/ 1 w 63"/>
                <a:gd name="T11" fmla="*/ 0 h 23"/>
                <a:gd name="T12" fmla="*/ 1 w 63"/>
                <a:gd name="T13" fmla="*/ 0 h 23"/>
                <a:gd name="T14" fmla="*/ 1 w 63"/>
                <a:gd name="T15" fmla="*/ 0 h 23"/>
                <a:gd name="T16" fmla="*/ 1 w 63"/>
                <a:gd name="T17" fmla="*/ 0 h 23"/>
                <a:gd name="T18" fmla="*/ 1 w 63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23"/>
                <a:gd name="T32" fmla="*/ 63 w 6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23">
                  <a:moveTo>
                    <a:pt x="63" y="16"/>
                  </a:moveTo>
                  <a:lnTo>
                    <a:pt x="57" y="8"/>
                  </a:lnTo>
                  <a:lnTo>
                    <a:pt x="1" y="0"/>
                  </a:lnTo>
                  <a:lnTo>
                    <a:pt x="0" y="17"/>
                  </a:lnTo>
                  <a:lnTo>
                    <a:pt x="55" y="23"/>
                  </a:lnTo>
                  <a:lnTo>
                    <a:pt x="48" y="17"/>
                  </a:lnTo>
                  <a:lnTo>
                    <a:pt x="63" y="16"/>
                  </a:lnTo>
                  <a:lnTo>
                    <a:pt x="63" y="10"/>
                  </a:lnTo>
                  <a:lnTo>
                    <a:pt x="57" y="8"/>
                  </a:lnTo>
                  <a:lnTo>
                    <a:pt x="63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07" name="Freeform 509"/>
            <p:cNvSpPr>
              <a:spLocks/>
            </p:cNvSpPr>
            <p:nvPr/>
          </p:nvSpPr>
          <p:spPr bwMode="auto">
            <a:xfrm>
              <a:off x="75" y="1808"/>
              <a:ext cx="14" cy="22"/>
            </a:xfrm>
            <a:custGeom>
              <a:avLst/>
              <a:gdLst>
                <a:gd name="T0" fmla="*/ 1 w 19"/>
                <a:gd name="T1" fmla="*/ 0 h 49"/>
                <a:gd name="T2" fmla="*/ 1 w 19"/>
                <a:gd name="T3" fmla="*/ 0 h 49"/>
                <a:gd name="T4" fmla="*/ 1 w 19"/>
                <a:gd name="T5" fmla="*/ 0 h 49"/>
                <a:gd name="T6" fmla="*/ 0 w 19"/>
                <a:gd name="T7" fmla="*/ 0 h 49"/>
                <a:gd name="T8" fmla="*/ 1 w 19"/>
                <a:gd name="T9" fmla="*/ 0 h 49"/>
                <a:gd name="T10" fmla="*/ 1 w 19"/>
                <a:gd name="T11" fmla="*/ 0 h 49"/>
                <a:gd name="T12" fmla="*/ 1 w 19"/>
                <a:gd name="T13" fmla="*/ 0 h 49"/>
                <a:gd name="T14" fmla="*/ 1 w 19"/>
                <a:gd name="T15" fmla="*/ 0 h 49"/>
                <a:gd name="T16" fmla="*/ 1 w 19"/>
                <a:gd name="T17" fmla="*/ 0 h 49"/>
                <a:gd name="T18" fmla="*/ 1 w 19"/>
                <a:gd name="T19" fmla="*/ 0 h 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9"/>
                <a:gd name="T32" fmla="*/ 19 w 19"/>
                <a:gd name="T33" fmla="*/ 49 h 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9">
                  <a:moveTo>
                    <a:pt x="17" y="38"/>
                  </a:moveTo>
                  <a:lnTo>
                    <a:pt x="19" y="44"/>
                  </a:lnTo>
                  <a:lnTo>
                    <a:pt x="15" y="0"/>
                  </a:lnTo>
                  <a:lnTo>
                    <a:pt x="0" y="1"/>
                  </a:lnTo>
                  <a:lnTo>
                    <a:pt x="3" y="4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3" y="48"/>
                  </a:lnTo>
                  <a:lnTo>
                    <a:pt x="5" y="49"/>
                  </a:lnTo>
                  <a:lnTo>
                    <a:pt x="17" y="3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08" name="Freeform 510"/>
            <p:cNvSpPr>
              <a:spLocks/>
            </p:cNvSpPr>
            <p:nvPr/>
          </p:nvSpPr>
          <p:spPr bwMode="auto">
            <a:xfrm>
              <a:off x="79" y="1826"/>
              <a:ext cx="17" cy="15"/>
            </a:xfrm>
            <a:custGeom>
              <a:avLst/>
              <a:gdLst>
                <a:gd name="T0" fmla="*/ 1 w 33"/>
                <a:gd name="T1" fmla="*/ 0 h 33"/>
                <a:gd name="T2" fmla="*/ 1 w 33"/>
                <a:gd name="T3" fmla="*/ 0 h 33"/>
                <a:gd name="T4" fmla="*/ 1 w 33"/>
                <a:gd name="T5" fmla="*/ 0 h 33"/>
                <a:gd name="T6" fmla="*/ 0 w 33"/>
                <a:gd name="T7" fmla="*/ 0 h 33"/>
                <a:gd name="T8" fmla="*/ 1 w 33"/>
                <a:gd name="T9" fmla="*/ 0 h 33"/>
                <a:gd name="T10" fmla="*/ 1 w 33"/>
                <a:gd name="T11" fmla="*/ 0 h 33"/>
                <a:gd name="T12" fmla="*/ 1 w 33"/>
                <a:gd name="T13" fmla="*/ 0 h 33"/>
                <a:gd name="T14" fmla="*/ 1 w 33"/>
                <a:gd name="T15" fmla="*/ 0 h 33"/>
                <a:gd name="T16" fmla="*/ 1 w 33"/>
                <a:gd name="T17" fmla="*/ 0 h 33"/>
                <a:gd name="T18" fmla="*/ 1 w 33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3"/>
                <a:gd name="T32" fmla="*/ 33 w 33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3">
                  <a:moveTo>
                    <a:pt x="29" y="17"/>
                  </a:moveTo>
                  <a:lnTo>
                    <a:pt x="33" y="19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23" y="31"/>
                  </a:lnTo>
                  <a:lnTo>
                    <a:pt x="27" y="33"/>
                  </a:lnTo>
                  <a:lnTo>
                    <a:pt x="23" y="31"/>
                  </a:lnTo>
                  <a:lnTo>
                    <a:pt x="25" y="33"/>
                  </a:lnTo>
                  <a:lnTo>
                    <a:pt x="27" y="33"/>
                  </a:lnTo>
                  <a:lnTo>
                    <a:pt x="29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09" name="Freeform 511"/>
            <p:cNvSpPr>
              <a:spLocks/>
            </p:cNvSpPr>
            <p:nvPr/>
          </p:nvSpPr>
          <p:spPr bwMode="auto">
            <a:xfrm>
              <a:off x="93" y="1834"/>
              <a:ext cx="14" cy="8"/>
            </a:xfrm>
            <a:custGeom>
              <a:avLst/>
              <a:gdLst>
                <a:gd name="T0" fmla="*/ 1 w 23"/>
                <a:gd name="T1" fmla="*/ 0 h 18"/>
                <a:gd name="T2" fmla="*/ 1 w 23"/>
                <a:gd name="T3" fmla="*/ 0 h 18"/>
                <a:gd name="T4" fmla="*/ 1 w 23"/>
                <a:gd name="T5" fmla="*/ 0 h 18"/>
                <a:gd name="T6" fmla="*/ 0 w 23"/>
                <a:gd name="T7" fmla="*/ 0 h 18"/>
                <a:gd name="T8" fmla="*/ 1 w 23"/>
                <a:gd name="T9" fmla="*/ 0 h 18"/>
                <a:gd name="T10" fmla="*/ 1 w 23"/>
                <a:gd name="T11" fmla="*/ 0 h 18"/>
                <a:gd name="T12" fmla="*/ 1 w 23"/>
                <a:gd name="T13" fmla="*/ 0 h 18"/>
                <a:gd name="T14" fmla="*/ 1 w 23"/>
                <a:gd name="T15" fmla="*/ 0 h 18"/>
                <a:gd name="T16" fmla="*/ 1 w 23"/>
                <a:gd name="T17" fmla="*/ 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18"/>
                <a:gd name="T29" fmla="*/ 23 w 23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18">
                  <a:moveTo>
                    <a:pt x="19" y="0"/>
                  </a:moveTo>
                  <a:lnTo>
                    <a:pt x="21" y="0"/>
                  </a:lnTo>
                  <a:lnTo>
                    <a:pt x="2" y="0"/>
                  </a:lnTo>
                  <a:lnTo>
                    <a:pt x="0" y="16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10" name="Freeform 512"/>
            <p:cNvSpPr>
              <a:spLocks/>
            </p:cNvSpPr>
            <p:nvPr/>
          </p:nvSpPr>
          <p:spPr bwMode="auto">
            <a:xfrm>
              <a:off x="104" y="1829"/>
              <a:ext cx="33" cy="12"/>
            </a:xfrm>
            <a:custGeom>
              <a:avLst/>
              <a:gdLst>
                <a:gd name="T0" fmla="*/ 1 w 60"/>
                <a:gd name="T1" fmla="*/ 0 h 27"/>
                <a:gd name="T2" fmla="*/ 0 w 60"/>
                <a:gd name="T3" fmla="*/ 0 h 27"/>
                <a:gd name="T4" fmla="*/ 1 w 60"/>
                <a:gd name="T5" fmla="*/ 0 h 27"/>
                <a:gd name="T6" fmla="*/ 1 w 60"/>
                <a:gd name="T7" fmla="*/ 0 h 27"/>
                <a:gd name="T8" fmla="*/ 1 w 60"/>
                <a:gd name="T9" fmla="*/ 0 h 27"/>
                <a:gd name="T10" fmla="*/ 1 w 60"/>
                <a:gd name="T11" fmla="*/ 0 h 27"/>
                <a:gd name="T12" fmla="*/ 1 w 60"/>
                <a:gd name="T13" fmla="*/ 0 h 27"/>
                <a:gd name="T14" fmla="*/ 1 w 60"/>
                <a:gd name="T15" fmla="*/ 0 h 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"/>
                <a:gd name="T25" fmla="*/ 0 h 27"/>
                <a:gd name="T26" fmla="*/ 60 w 60"/>
                <a:gd name="T27" fmla="*/ 27 h 2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" h="27">
                  <a:moveTo>
                    <a:pt x="54" y="0"/>
                  </a:moveTo>
                  <a:lnTo>
                    <a:pt x="0" y="11"/>
                  </a:lnTo>
                  <a:lnTo>
                    <a:pt x="4" y="27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11" name="Freeform 513"/>
            <p:cNvSpPr>
              <a:spLocks/>
            </p:cNvSpPr>
            <p:nvPr/>
          </p:nvSpPr>
          <p:spPr bwMode="auto">
            <a:xfrm>
              <a:off x="134" y="1820"/>
              <a:ext cx="34" cy="16"/>
            </a:xfrm>
            <a:custGeom>
              <a:avLst/>
              <a:gdLst>
                <a:gd name="T0" fmla="*/ 1 w 63"/>
                <a:gd name="T1" fmla="*/ 0 h 34"/>
                <a:gd name="T2" fmla="*/ 1 w 63"/>
                <a:gd name="T3" fmla="*/ 0 h 34"/>
                <a:gd name="T4" fmla="*/ 0 w 63"/>
                <a:gd name="T5" fmla="*/ 0 h 34"/>
                <a:gd name="T6" fmla="*/ 1 w 63"/>
                <a:gd name="T7" fmla="*/ 0 h 34"/>
                <a:gd name="T8" fmla="*/ 1 w 63"/>
                <a:gd name="T9" fmla="*/ 0 h 34"/>
                <a:gd name="T10" fmla="*/ 1 w 63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"/>
                <a:gd name="T20" fmla="*/ 63 w 63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">
                  <a:moveTo>
                    <a:pt x="58" y="1"/>
                  </a:moveTo>
                  <a:lnTo>
                    <a:pt x="58" y="0"/>
                  </a:lnTo>
                  <a:lnTo>
                    <a:pt x="0" y="19"/>
                  </a:lnTo>
                  <a:lnTo>
                    <a:pt x="6" y="34"/>
                  </a:lnTo>
                  <a:lnTo>
                    <a:pt x="63" y="15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12" name="Freeform 514"/>
            <p:cNvSpPr>
              <a:spLocks/>
            </p:cNvSpPr>
            <p:nvPr/>
          </p:nvSpPr>
          <p:spPr bwMode="auto">
            <a:xfrm>
              <a:off x="167" y="1812"/>
              <a:ext cx="23" cy="14"/>
            </a:xfrm>
            <a:custGeom>
              <a:avLst/>
              <a:gdLst>
                <a:gd name="T0" fmla="*/ 1 w 44"/>
                <a:gd name="T1" fmla="*/ 0 h 31"/>
                <a:gd name="T2" fmla="*/ 1 w 44"/>
                <a:gd name="T3" fmla="*/ 0 h 31"/>
                <a:gd name="T4" fmla="*/ 0 w 44"/>
                <a:gd name="T5" fmla="*/ 0 h 31"/>
                <a:gd name="T6" fmla="*/ 1 w 44"/>
                <a:gd name="T7" fmla="*/ 0 h 31"/>
                <a:gd name="T8" fmla="*/ 1 w 44"/>
                <a:gd name="T9" fmla="*/ 0 h 31"/>
                <a:gd name="T10" fmla="*/ 1 w 44"/>
                <a:gd name="T11" fmla="*/ 0 h 31"/>
                <a:gd name="T12" fmla="*/ 1 w 44"/>
                <a:gd name="T13" fmla="*/ 0 h 31"/>
                <a:gd name="T14" fmla="*/ 1 w 44"/>
                <a:gd name="T15" fmla="*/ 0 h 31"/>
                <a:gd name="T16" fmla="*/ 1 w 44"/>
                <a:gd name="T17" fmla="*/ 0 h 31"/>
                <a:gd name="T18" fmla="*/ 1 w 44"/>
                <a:gd name="T19" fmla="*/ 0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31"/>
                <a:gd name="T32" fmla="*/ 44 w 44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31">
                  <a:moveTo>
                    <a:pt x="32" y="2"/>
                  </a:moveTo>
                  <a:lnTo>
                    <a:pt x="36" y="0"/>
                  </a:lnTo>
                  <a:lnTo>
                    <a:pt x="0" y="17"/>
                  </a:lnTo>
                  <a:lnTo>
                    <a:pt x="5" y="31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32" y="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13" name="Freeform 515"/>
            <p:cNvSpPr>
              <a:spLocks/>
            </p:cNvSpPr>
            <p:nvPr/>
          </p:nvSpPr>
          <p:spPr bwMode="auto">
            <a:xfrm>
              <a:off x="185" y="1798"/>
              <a:ext cx="22" cy="20"/>
            </a:xfrm>
            <a:custGeom>
              <a:avLst/>
              <a:gdLst>
                <a:gd name="T0" fmla="*/ 1 w 41"/>
                <a:gd name="T1" fmla="*/ 0 h 43"/>
                <a:gd name="T2" fmla="*/ 0 w 41"/>
                <a:gd name="T3" fmla="*/ 0 h 43"/>
                <a:gd name="T4" fmla="*/ 1 w 41"/>
                <a:gd name="T5" fmla="*/ 0 h 43"/>
                <a:gd name="T6" fmla="*/ 1 w 41"/>
                <a:gd name="T7" fmla="*/ 0 h 43"/>
                <a:gd name="T8" fmla="*/ 1 w 41"/>
                <a:gd name="T9" fmla="*/ 0 h 43"/>
                <a:gd name="T10" fmla="*/ 1 w 41"/>
                <a:gd name="T11" fmla="*/ 0 h 43"/>
                <a:gd name="T12" fmla="*/ 1 w 41"/>
                <a:gd name="T13" fmla="*/ 0 h 43"/>
                <a:gd name="T14" fmla="*/ 1 w 41"/>
                <a:gd name="T15" fmla="*/ 0 h 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1"/>
                <a:gd name="T25" fmla="*/ 0 h 43"/>
                <a:gd name="T26" fmla="*/ 41 w 41"/>
                <a:gd name="T27" fmla="*/ 43 h 4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1" h="43">
                  <a:moveTo>
                    <a:pt x="29" y="0"/>
                  </a:moveTo>
                  <a:lnTo>
                    <a:pt x="0" y="33"/>
                  </a:lnTo>
                  <a:lnTo>
                    <a:pt x="12" y="43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14" name="Freeform 516"/>
            <p:cNvSpPr>
              <a:spLocks/>
            </p:cNvSpPr>
            <p:nvPr/>
          </p:nvSpPr>
          <p:spPr bwMode="auto">
            <a:xfrm>
              <a:off x="199" y="1772"/>
              <a:ext cx="32" cy="31"/>
            </a:xfrm>
            <a:custGeom>
              <a:avLst/>
              <a:gdLst>
                <a:gd name="T0" fmla="*/ 1 w 58"/>
                <a:gd name="T1" fmla="*/ 0 h 69"/>
                <a:gd name="T2" fmla="*/ 0 w 58"/>
                <a:gd name="T3" fmla="*/ 0 h 69"/>
                <a:gd name="T4" fmla="*/ 1 w 58"/>
                <a:gd name="T5" fmla="*/ 0 h 69"/>
                <a:gd name="T6" fmla="*/ 1 w 58"/>
                <a:gd name="T7" fmla="*/ 0 h 69"/>
                <a:gd name="T8" fmla="*/ 1 w 58"/>
                <a:gd name="T9" fmla="*/ 0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69"/>
                <a:gd name="T17" fmla="*/ 58 w 58"/>
                <a:gd name="T18" fmla="*/ 69 h 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69">
                  <a:moveTo>
                    <a:pt x="44" y="0"/>
                  </a:moveTo>
                  <a:lnTo>
                    <a:pt x="0" y="59"/>
                  </a:lnTo>
                  <a:lnTo>
                    <a:pt x="12" y="69"/>
                  </a:lnTo>
                  <a:lnTo>
                    <a:pt x="58" y="1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15" name="Freeform 517"/>
            <p:cNvSpPr>
              <a:spLocks/>
            </p:cNvSpPr>
            <p:nvPr/>
          </p:nvSpPr>
          <p:spPr bwMode="auto">
            <a:xfrm>
              <a:off x="225" y="1748"/>
              <a:ext cx="28" cy="28"/>
            </a:xfrm>
            <a:custGeom>
              <a:avLst/>
              <a:gdLst>
                <a:gd name="T0" fmla="*/ 1 w 54"/>
                <a:gd name="T1" fmla="*/ 0 h 60"/>
                <a:gd name="T2" fmla="*/ 0 w 54"/>
                <a:gd name="T3" fmla="*/ 0 h 60"/>
                <a:gd name="T4" fmla="*/ 1 w 54"/>
                <a:gd name="T5" fmla="*/ 0 h 60"/>
                <a:gd name="T6" fmla="*/ 1 w 54"/>
                <a:gd name="T7" fmla="*/ 0 h 60"/>
                <a:gd name="T8" fmla="*/ 1 w 54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0"/>
                <a:gd name="T17" fmla="*/ 54 w 54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0">
                  <a:moveTo>
                    <a:pt x="40" y="0"/>
                  </a:moveTo>
                  <a:lnTo>
                    <a:pt x="0" y="50"/>
                  </a:lnTo>
                  <a:lnTo>
                    <a:pt x="14" y="60"/>
                  </a:lnTo>
                  <a:lnTo>
                    <a:pt x="54" y="12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16" name="Freeform 518"/>
            <p:cNvSpPr>
              <a:spLocks/>
            </p:cNvSpPr>
            <p:nvPr/>
          </p:nvSpPr>
          <p:spPr bwMode="auto">
            <a:xfrm>
              <a:off x="246" y="1726"/>
              <a:ext cx="27" cy="28"/>
            </a:xfrm>
            <a:custGeom>
              <a:avLst/>
              <a:gdLst>
                <a:gd name="T0" fmla="*/ 1 w 50"/>
                <a:gd name="T1" fmla="*/ 0 h 60"/>
                <a:gd name="T2" fmla="*/ 0 w 50"/>
                <a:gd name="T3" fmla="*/ 0 h 60"/>
                <a:gd name="T4" fmla="*/ 1 w 50"/>
                <a:gd name="T5" fmla="*/ 0 h 60"/>
                <a:gd name="T6" fmla="*/ 1 w 50"/>
                <a:gd name="T7" fmla="*/ 0 h 60"/>
                <a:gd name="T8" fmla="*/ 1 w 50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"/>
                <a:gd name="T16" fmla="*/ 0 h 60"/>
                <a:gd name="T17" fmla="*/ 50 w 50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" h="60">
                  <a:moveTo>
                    <a:pt x="37" y="0"/>
                  </a:moveTo>
                  <a:lnTo>
                    <a:pt x="0" y="48"/>
                  </a:lnTo>
                  <a:lnTo>
                    <a:pt x="14" y="60"/>
                  </a:lnTo>
                  <a:lnTo>
                    <a:pt x="50" y="10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17" name="Freeform 519"/>
            <p:cNvSpPr>
              <a:spLocks/>
            </p:cNvSpPr>
            <p:nvPr/>
          </p:nvSpPr>
          <p:spPr bwMode="auto">
            <a:xfrm>
              <a:off x="264" y="1705"/>
              <a:ext cx="28" cy="26"/>
            </a:xfrm>
            <a:custGeom>
              <a:avLst/>
              <a:gdLst>
                <a:gd name="T0" fmla="*/ 1 w 48"/>
                <a:gd name="T1" fmla="*/ 0 h 56"/>
                <a:gd name="T2" fmla="*/ 0 w 48"/>
                <a:gd name="T3" fmla="*/ 0 h 56"/>
                <a:gd name="T4" fmla="*/ 1 w 48"/>
                <a:gd name="T5" fmla="*/ 0 h 56"/>
                <a:gd name="T6" fmla="*/ 1 w 48"/>
                <a:gd name="T7" fmla="*/ 0 h 56"/>
                <a:gd name="T8" fmla="*/ 1 w 48"/>
                <a:gd name="T9" fmla="*/ 0 h 56"/>
                <a:gd name="T10" fmla="*/ 1 w 48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"/>
                <a:gd name="T19" fmla="*/ 0 h 56"/>
                <a:gd name="T20" fmla="*/ 48 w 48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" h="56">
                  <a:moveTo>
                    <a:pt x="35" y="0"/>
                  </a:moveTo>
                  <a:lnTo>
                    <a:pt x="0" y="46"/>
                  </a:lnTo>
                  <a:lnTo>
                    <a:pt x="13" y="56"/>
                  </a:lnTo>
                  <a:lnTo>
                    <a:pt x="48" y="10"/>
                  </a:lnTo>
                  <a:lnTo>
                    <a:pt x="48" y="12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18" name="Freeform 520"/>
            <p:cNvSpPr>
              <a:spLocks/>
            </p:cNvSpPr>
            <p:nvPr/>
          </p:nvSpPr>
          <p:spPr bwMode="auto">
            <a:xfrm>
              <a:off x="285" y="1694"/>
              <a:ext cx="16" cy="16"/>
            </a:xfrm>
            <a:custGeom>
              <a:avLst/>
              <a:gdLst>
                <a:gd name="T0" fmla="*/ 1 w 30"/>
                <a:gd name="T1" fmla="*/ 0 h 35"/>
                <a:gd name="T2" fmla="*/ 1 w 30"/>
                <a:gd name="T3" fmla="*/ 0 h 35"/>
                <a:gd name="T4" fmla="*/ 0 w 30"/>
                <a:gd name="T5" fmla="*/ 0 h 35"/>
                <a:gd name="T6" fmla="*/ 1 w 30"/>
                <a:gd name="T7" fmla="*/ 0 h 35"/>
                <a:gd name="T8" fmla="*/ 1 w 30"/>
                <a:gd name="T9" fmla="*/ 0 h 35"/>
                <a:gd name="T10" fmla="*/ 1 w 30"/>
                <a:gd name="T11" fmla="*/ 0 h 35"/>
                <a:gd name="T12" fmla="*/ 1 w 30"/>
                <a:gd name="T13" fmla="*/ 0 h 35"/>
                <a:gd name="T14" fmla="*/ 1 w 30"/>
                <a:gd name="T15" fmla="*/ 0 h 35"/>
                <a:gd name="T16" fmla="*/ 1 w 30"/>
                <a:gd name="T17" fmla="*/ 0 h 35"/>
                <a:gd name="T18" fmla="*/ 1 w 30"/>
                <a:gd name="T19" fmla="*/ 0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5"/>
                <a:gd name="T32" fmla="*/ 30 w 30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5">
                  <a:moveTo>
                    <a:pt x="21" y="0"/>
                  </a:moveTo>
                  <a:lnTo>
                    <a:pt x="19" y="2"/>
                  </a:lnTo>
                  <a:lnTo>
                    <a:pt x="0" y="23"/>
                  </a:lnTo>
                  <a:lnTo>
                    <a:pt x="13" y="35"/>
                  </a:lnTo>
                  <a:lnTo>
                    <a:pt x="30" y="13"/>
                  </a:lnTo>
                  <a:lnTo>
                    <a:pt x="30" y="15"/>
                  </a:lnTo>
                  <a:lnTo>
                    <a:pt x="21" y="0"/>
                  </a:lnTo>
                  <a:lnTo>
                    <a:pt x="21" y="2"/>
                  </a:lnTo>
                  <a:lnTo>
                    <a:pt x="19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19" name="Freeform 521"/>
            <p:cNvSpPr>
              <a:spLocks/>
            </p:cNvSpPr>
            <p:nvPr/>
          </p:nvSpPr>
          <p:spPr bwMode="auto">
            <a:xfrm>
              <a:off x="297" y="1689"/>
              <a:ext cx="14" cy="12"/>
            </a:xfrm>
            <a:custGeom>
              <a:avLst/>
              <a:gdLst>
                <a:gd name="T0" fmla="*/ 1 w 25"/>
                <a:gd name="T1" fmla="*/ 0 h 25"/>
                <a:gd name="T2" fmla="*/ 1 w 25"/>
                <a:gd name="T3" fmla="*/ 0 h 25"/>
                <a:gd name="T4" fmla="*/ 0 w 25"/>
                <a:gd name="T5" fmla="*/ 0 h 25"/>
                <a:gd name="T6" fmla="*/ 1 w 25"/>
                <a:gd name="T7" fmla="*/ 0 h 25"/>
                <a:gd name="T8" fmla="*/ 1 w 25"/>
                <a:gd name="T9" fmla="*/ 0 h 25"/>
                <a:gd name="T10" fmla="*/ 1 w 25"/>
                <a:gd name="T11" fmla="*/ 0 h 25"/>
                <a:gd name="T12" fmla="*/ 1 w 25"/>
                <a:gd name="T13" fmla="*/ 0 h 25"/>
                <a:gd name="T14" fmla="*/ 1 w 25"/>
                <a:gd name="T15" fmla="*/ 0 h 25"/>
                <a:gd name="T16" fmla="*/ 1 w 25"/>
                <a:gd name="T17" fmla="*/ 0 h 25"/>
                <a:gd name="T18" fmla="*/ 1 w 25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5"/>
                <a:gd name="T32" fmla="*/ 25 w 25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5">
                  <a:moveTo>
                    <a:pt x="19" y="0"/>
                  </a:moveTo>
                  <a:lnTo>
                    <a:pt x="15" y="0"/>
                  </a:lnTo>
                  <a:lnTo>
                    <a:pt x="0" y="10"/>
                  </a:lnTo>
                  <a:lnTo>
                    <a:pt x="9" y="25"/>
                  </a:lnTo>
                  <a:lnTo>
                    <a:pt x="25" y="14"/>
                  </a:lnTo>
                  <a:lnTo>
                    <a:pt x="21" y="16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20" name="Freeform 522"/>
            <p:cNvSpPr>
              <a:spLocks/>
            </p:cNvSpPr>
            <p:nvPr/>
          </p:nvSpPr>
          <p:spPr bwMode="auto">
            <a:xfrm>
              <a:off x="308" y="1689"/>
              <a:ext cx="23" cy="8"/>
            </a:xfrm>
            <a:custGeom>
              <a:avLst/>
              <a:gdLst>
                <a:gd name="T0" fmla="*/ 1 w 44"/>
                <a:gd name="T1" fmla="*/ 0 h 19"/>
                <a:gd name="T2" fmla="*/ 1 w 44"/>
                <a:gd name="T3" fmla="*/ 0 h 19"/>
                <a:gd name="T4" fmla="*/ 0 w 44"/>
                <a:gd name="T5" fmla="*/ 0 h 19"/>
                <a:gd name="T6" fmla="*/ 1 w 44"/>
                <a:gd name="T7" fmla="*/ 0 h 19"/>
                <a:gd name="T8" fmla="*/ 1 w 44"/>
                <a:gd name="T9" fmla="*/ 0 h 19"/>
                <a:gd name="T10" fmla="*/ 1 w 44"/>
                <a:gd name="T11" fmla="*/ 0 h 19"/>
                <a:gd name="T12" fmla="*/ 1 w 44"/>
                <a:gd name="T13" fmla="*/ 0 h 19"/>
                <a:gd name="T14" fmla="*/ 1 w 44"/>
                <a:gd name="T15" fmla="*/ 0 h 19"/>
                <a:gd name="T16" fmla="*/ 1 w 44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19"/>
                <a:gd name="T29" fmla="*/ 44 w 44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19">
                  <a:moveTo>
                    <a:pt x="38" y="0"/>
                  </a:moveTo>
                  <a:lnTo>
                    <a:pt x="40" y="0"/>
                  </a:lnTo>
                  <a:lnTo>
                    <a:pt x="0" y="3"/>
                  </a:lnTo>
                  <a:lnTo>
                    <a:pt x="2" y="19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21" name="Freeform 523"/>
            <p:cNvSpPr>
              <a:spLocks/>
            </p:cNvSpPr>
            <p:nvPr/>
          </p:nvSpPr>
          <p:spPr bwMode="auto">
            <a:xfrm>
              <a:off x="327" y="1684"/>
              <a:ext cx="24" cy="11"/>
            </a:xfrm>
            <a:custGeom>
              <a:avLst/>
              <a:gdLst>
                <a:gd name="T0" fmla="*/ 1 w 42"/>
                <a:gd name="T1" fmla="*/ 0 h 25"/>
                <a:gd name="T2" fmla="*/ 1 w 42"/>
                <a:gd name="T3" fmla="*/ 0 h 25"/>
                <a:gd name="T4" fmla="*/ 0 w 42"/>
                <a:gd name="T5" fmla="*/ 0 h 25"/>
                <a:gd name="T6" fmla="*/ 1 w 42"/>
                <a:gd name="T7" fmla="*/ 0 h 25"/>
                <a:gd name="T8" fmla="*/ 1 w 42"/>
                <a:gd name="T9" fmla="*/ 0 h 25"/>
                <a:gd name="T10" fmla="*/ 1 w 42"/>
                <a:gd name="T11" fmla="*/ 0 h 25"/>
                <a:gd name="T12" fmla="*/ 1 w 42"/>
                <a:gd name="T13" fmla="*/ 0 h 25"/>
                <a:gd name="T14" fmla="*/ 1 w 42"/>
                <a:gd name="T15" fmla="*/ 0 h 25"/>
                <a:gd name="T16" fmla="*/ 1 w 42"/>
                <a:gd name="T17" fmla="*/ 0 h 25"/>
                <a:gd name="T18" fmla="*/ 1 w 42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25"/>
                <a:gd name="T32" fmla="*/ 42 w 42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25">
                  <a:moveTo>
                    <a:pt x="29" y="2"/>
                  </a:moveTo>
                  <a:lnTo>
                    <a:pt x="33" y="0"/>
                  </a:lnTo>
                  <a:lnTo>
                    <a:pt x="0" y="10"/>
                  </a:lnTo>
                  <a:lnTo>
                    <a:pt x="6" y="25"/>
                  </a:lnTo>
                  <a:lnTo>
                    <a:pt x="37" y="15"/>
                  </a:lnTo>
                  <a:lnTo>
                    <a:pt x="42" y="12"/>
                  </a:lnTo>
                  <a:lnTo>
                    <a:pt x="37" y="15"/>
                  </a:lnTo>
                  <a:lnTo>
                    <a:pt x="41" y="13"/>
                  </a:lnTo>
                  <a:lnTo>
                    <a:pt x="42" y="1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22" name="Freeform 524"/>
            <p:cNvSpPr>
              <a:spLocks/>
            </p:cNvSpPr>
            <p:nvPr/>
          </p:nvSpPr>
          <p:spPr bwMode="auto">
            <a:xfrm>
              <a:off x="345" y="1677"/>
              <a:ext cx="12" cy="12"/>
            </a:xfrm>
            <a:custGeom>
              <a:avLst/>
              <a:gdLst>
                <a:gd name="T0" fmla="*/ 0 w 25"/>
                <a:gd name="T1" fmla="*/ 0 h 25"/>
                <a:gd name="T2" fmla="*/ 0 w 25"/>
                <a:gd name="T3" fmla="*/ 0 h 25"/>
                <a:gd name="T4" fmla="*/ 0 w 25"/>
                <a:gd name="T5" fmla="*/ 0 h 25"/>
                <a:gd name="T6" fmla="*/ 0 w 25"/>
                <a:gd name="T7" fmla="*/ 0 h 25"/>
                <a:gd name="T8" fmla="*/ 0 w 25"/>
                <a:gd name="T9" fmla="*/ 0 h 25"/>
                <a:gd name="T10" fmla="*/ 0 w 25"/>
                <a:gd name="T11" fmla="*/ 0 h 25"/>
                <a:gd name="T12" fmla="*/ 0 w 25"/>
                <a:gd name="T13" fmla="*/ 0 h 25"/>
                <a:gd name="T14" fmla="*/ 0 w 25"/>
                <a:gd name="T15" fmla="*/ 0 h 25"/>
                <a:gd name="T16" fmla="*/ 0 w 25"/>
                <a:gd name="T17" fmla="*/ 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0" y="1"/>
                  </a:moveTo>
                  <a:lnTo>
                    <a:pt x="12" y="0"/>
                  </a:lnTo>
                  <a:lnTo>
                    <a:pt x="0" y="15"/>
                  </a:lnTo>
                  <a:lnTo>
                    <a:pt x="13" y="25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10" y="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23" name="Freeform 525"/>
            <p:cNvSpPr>
              <a:spLocks/>
            </p:cNvSpPr>
            <p:nvPr/>
          </p:nvSpPr>
          <p:spPr bwMode="auto">
            <a:xfrm>
              <a:off x="349" y="1666"/>
              <a:ext cx="14" cy="15"/>
            </a:xfrm>
            <a:custGeom>
              <a:avLst/>
              <a:gdLst>
                <a:gd name="T0" fmla="*/ 1 w 25"/>
                <a:gd name="T1" fmla="*/ 0 h 32"/>
                <a:gd name="T2" fmla="*/ 1 w 25"/>
                <a:gd name="T3" fmla="*/ 0 h 32"/>
                <a:gd name="T4" fmla="*/ 0 w 25"/>
                <a:gd name="T5" fmla="*/ 0 h 32"/>
                <a:gd name="T6" fmla="*/ 1 w 25"/>
                <a:gd name="T7" fmla="*/ 0 h 32"/>
                <a:gd name="T8" fmla="*/ 1 w 25"/>
                <a:gd name="T9" fmla="*/ 0 h 32"/>
                <a:gd name="T10" fmla="*/ 1 w 25"/>
                <a:gd name="T11" fmla="*/ 0 h 32"/>
                <a:gd name="T12" fmla="*/ 1 w 25"/>
                <a:gd name="T13" fmla="*/ 0 h 32"/>
                <a:gd name="T14" fmla="*/ 1 w 25"/>
                <a:gd name="T15" fmla="*/ 0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32"/>
                <a:gd name="T26" fmla="*/ 25 w 25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32">
                  <a:moveTo>
                    <a:pt x="11" y="0"/>
                  </a:moveTo>
                  <a:lnTo>
                    <a:pt x="11" y="2"/>
                  </a:lnTo>
                  <a:lnTo>
                    <a:pt x="0" y="26"/>
                  </a:lnTo>
                  <a:lnTo>
                    <a:pt x="15" y="32"/>
                  </a:lnTo>
                  <a:lnTo>
                    <a:pt x="25" y="7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24" name="Freeform 526"/>
            <p:cNvSpPr>
              <a:spLocks/>
            </p:cNvSpPr>
            <p:nvPr/>
          </p:nvSpPr>
          <p:spPr bwMode="auto">
            <a:xfrm>
              <a:off x="356" y="1653"/>
              <a:ext cx="12" cy="16"/>
            </a:xfrm>
            <a:custGeom>
              <a:avLst/>
              <a:gdLst>
                <a:gd name="T0" fmla="*/ 0 w 27"/>
                <a:gd name="T1" fmla="*/ 0 h 36"/>
                <a:gd name="T2" fmla="*/ 0 w 27"/>
                <a:gd name="T3" fmla="*/ 0 h 36"/>
                <a:gd name="T4" fmla="*/ 0 w 27"/>
                <a:gd name="T5" fmla="*/ 0 h 36"/>
                <a:gd name="T6" fmla="*/ 0 w 27"/>
                <a:gd name="T7" fmla="*/ 0 h 36"/>
                <a:gd name="T8" fmla="*/ 0 w 27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6"/>
                <a:gd name="T17" fmla="*/ 27 w 27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6">
                  <a:moveTo>
                    <a:pt x="14" y="0"/>
                  </a:moveTo>
                  <a:lnTo>
                    <a:pt x="0" y="29"/>
                  </a:lnTo>
                  <a:lnTo>
                    <a:pt x="14" y="36"/>
                  </a:lnTo>
                  <a:lnTo>
                    <a:pt x="27" y="7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25" name="Freeform 527"/>
            <p:cNvSpPr>
              <a:spLocks/>
            </p:cNvSpPr>
            <p:nvPr/>
          </p:nvSpPr>
          <p:spPr bwMode="auto">
            <a:xfrm>
              <a:off x="363" y="1644"/>
              <a:ext cx="14" cy="12"/>
            </a:xfrm>
            <a:custGeom>
              <a:avLst/>
              <a:gdLst>
                <a:gd name="T0" fmla="*/ 1 w 24"/>
                <a:gd name="T1" fmla="*/ 0 h 26"/>
                <a:gd name="T2" fmla="*/ 1 w 24"/>
                <a:gd name="T3" fmla="*/ 0 h 26"/>
                <a:gd name="T4" fmla="*/ 0 w 24"/>
                <a:gd name="T5" fmla="*/ 0 h 26"/>
                <a:gd name="T6" fmla="*/ 1 w 24"/>
                <a:gd name="T7" fmla="*/ 0 h 26"/>
                <a:gd name="T8" fmla="*/ 1 w 24"/>
                <a:gd name="T9" fmla="*/ 0 h 26"/>
                <a:gd name="T10" fmla="*/ 1 w 24"/>
                <a:gd name="T11" fmla="*/ 0 h 26"/>
                <a:gd name="T12" fmla="*/ 1 w 24"/>
                <a:gd name="T13" fmla="*/ 0 h 26"/>
                <a:gd name="T14" fmla="*/ 1 w 24"/>
                <a:gd name="T15" fmla="*/ 0 h 26"/>
                <a:gd name="T16" fmla="*/ 1 w 24"/>
                <a:gd name="T17" fmla="*/ 0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"/>
                <a:gd name="T28" fmla="*/ 0 h 26"/>
                <a:gd name="T29" fmla="*/ 24 w 24"/>
                <a:gd name="T30" fmla="*/ 26 h 2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" h="26">
                  <a:moveTo>
                    <a:pt x="11" y="0"/>
                  </a:moveTo>
                  <a:lnTo>
                    <a:pt x="11" y="2"/>
                  </a:lnTo>
                  <a:lnTo>
                    <a:pt x="0" y="19"/>
                  </a:lnTo>
                  <a:lnTo>
                    <a:pt x="13" y="26"/>
                  </a:lnTo>
                  <a:lnTo>
                    <a:pt x="24" y="9"/>
                  </a:lnTo>
                  <a:lnTo>
                    <a:pt x="23" y="11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26" name="Freeform 528"/>
            <p:cNvSpPr>
              <a:spLocks/>
            </p:cNvSpPr>
            <p:nvPr/>
          </p:nvSpPr>
          <p:spPr bwMode="auto">
            <a:xfrm>
              <a:off x="368" y="1633"/>
              <a:ext cx="20" cy="16"/>
            </a:xfrm>
            <a:custGeom>
              <a:avLst/>
              <a:gdLst>
                <a:gd name="T0" fmla="*/ 1 w 37"/>
                <a:gd name="T1" fmla="*/ 0 h 34"/>
                <a:gd name="T2" fmla="*/ 1 w 37"/>
                <a:gd name="T3" fmla="*/ 0 h 34"/>
                <a:gd name="T4" fmla="*/ 0 w 37"/>
                <a:gd name="T5" fmla="*/ 0 h 34"/>
                <a:gd name="T6" fmla="*/ 1 w 37"/>
                <a:gd name="T7" fmla="*/ 0 h 34"/>
                <a:gd name="T8" fmla="*/ 1 w 37"/>
                <a:gd name="T9" fmla="*/ 0 h 34"/>
                <a:gd name="T10" fmla="*/ 1 w 37"/>
                <a:gd name="T11" fmla="*/ 0 h 34"/>
                <a:gd name="T12" fmla="*/ 1 w 37"/>
                <a:gd name="T13" fmla="*/ 0 h 34"/>
                <a:gd name="T14" fmla="*/ 1 w 37"/>
                <a:gd name="T15" fmla="*/ 0 h 3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34"/>
                <a:gd name="T26" fmla="*/ 37 w 37"/>
                <a:gd name="T27" fmla="*/ 34 h 3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34">
                  <a:moveTo>
                    <a:pt x="27" y="0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2" y="34"/>
                  </a:lnTo>
                  <a:lnTo>
                    <a:pt x="37" y="13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27" name="Freeform 529"/>
            <p:cNvSpPr>
              <a:spLocks/>
            </p:cNvSpPr>
            <p:nvPr/>
          </p:nvSpPr>
          <p:spPr bwMode="auto">
            <a:xfrm>
              <a:off x="385" y="1615"/>
              <a:ext cx="32" cy="25"/>
            </a:xfrm>
            <a:custGeom>
              <a:avLst/>
              <a:gdLst>
                <a:gd name="T0" fmla="*/ 1 w 59"/>
                <a:gd name="T1" fmla="*/ 0 h 52"/>
                <a:gd name="T2" fmla="*/ 1 w 59"/>
                <a:gd name="T3" fmla="*/ 0 h 52"/>
                <a:gd name="T4" fmla="*/ 0 w 59"/>
                <a:gd name="T5" fmla="*/ 0 h 52"/>
                <a:gd name="T6" fmla="*/ 1 w 59"/>
                <a:gd name="T7" fmla="*/ 0 h 52"/>
                <a:gd name="T8" fmla="*/ 1 w 59"/>
                <a:gd name="T9" fmla="*/ 0 h 52"/>
                <a:gd name="T10" fmla="*/ 1 w 59"/>
                <a:gd name="T11" fmla="*/ 0 h 52"/>
                <a:gd name="T12" fmla="*/ 1 w 59"/>
                <a:gd name="T13" fmla="*/ 0 h 52"/>
                <a:gd name="T14" fmla="*/ 1 w 59"/>
                <a:gd name="T15" fmla="*/ 0 h 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"/>
                <a:gd name="T25" fmla="*/ 0 h 52"/>
                <a:gd name="T26" fmla="*/ 59 w 59"/>
                <a:gd name="T27" fmla="*/ 52 h 5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" h="52">
                  <a:moveTo>
                    <a:pt x="52" y="0"/>
                  </a:moveTo>
                  <a:lnTo>
                    <a:pt x="50" y="0"/>
                  </a:lnTo>
                  <a:lnTo>
                    <a:pt x="0" y="39"/>
                  </a:lnTo>
                  <a:lnTo>
                    <a:pt x="10" y="52"/>
                  </a:lnTo>
                  <a:lnTo>
                    <a:pt x="59" y="14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28" name="Freeform 530"/>
            <p:cNvSpPr>
              <a:spLocks/>
            </p:cNvSpPr>
            <p:nvPr/>
          </p:nvSpPr>
          <p:spPr bwMode="auto">
            <a:xfrm>
              <a:off x="413" y="1596"/>
              <a:ext cx="43" cy="26"/>
            </a:xfrm>
            <a:custGeom>
              <a:avLst/>
              <a:gdLst>
                <a:gd name="T0" fmla="*/ 1 w 78"/>
                <a:gd name="T1" fmla="*/ 0 h 56"/>
                <a:gd name="T2" fmla="*/ 0 w 78"/>
                <a:gd name="T3" fmla="*/ 0 h 56"/>
                <a:gd name="T4" fmla="*/ 1 w 78"/>
                <a:gd name="T5" fmla="*/ 0 h 56"/>
                <a:gd name="T6" fmla="*/ 1 w 78"/>
                <a:gd name="T7" fmla="*/ 0 h 56"/>
                <a:gd name="T8" fmla="*/ 1 w 78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56"/>
                <a:gd name="T17" fmla="*/ 78 w 78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56">
                  <a:moveTo>
                    <a:pt x="71" y="0"/>
                  </a:moveTo>
                  <a:lnTo>
                    <a:pt x="0" y="42"/>
                  </a:lnTo>
                  <a:lnTo>
                    <a:pt x="7" y="56"/>
                  </a:lnTo>
                  <a:lnTo>
                    <a:pt x="78" y="15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29" name="Freeform 531"/>
            <p:cNvSpPr>
              <a:spLocks/>
            </p:cNvSpPr>
            <p:nvPr/>
          </p:nvSpPr>
          <p:spPr bwMode="auto">
            <a:xfrm>
              <a:off x="451" y="1569"/>
              <a:ext cx="70" cy="34"/>
            </a:xfrm>
            <a:custGeom>
              <a:avLst/>
              <a:gdLst>
                <a:gd name="T0" fmla="*/ 1 w 128"/>
                <a:gd name="T1" fmla="*/ 0 h 74"/>
                <a:gd name="T2" fmla="*/ 1 w 128"/>
                <a:gd name="T3" fmla="*/ 0 h 74"/>
                <a:gd name="T4" fmla="*/ 0 w 128"/>
                <a:gd name="T5" fmla="*/ 0 h 74"/>
                <a:gd name="T6" fmla="*/ 1 w 128"/>
                <a:gd name="T7" fmla="*/ 0 h 74"/>
                <a:gd name="T8" fmla="*/ 1 w 128"/>
                <a:gd name="T9" fmla="*/ 0 h 74"/>
                <a:gd name="T10" fmla="*/ 1 w 128"/>
                <a:gd name="T11" fmla="*/ 0 h 74"/>
                <a:gd name="T12" fmla="*/ 1 w 128"/>
                <a:gd name="T13" fmla="*/ 0 h 74"/>
                <a:gd name="T14" fmla="*/ 1 w 128"/>
                <a:gd name="T15" fmla="*/ 0 h 74"/>
                <a:gd name="T16" fmla="*/ 1 w 128"/>
                <a:gd name="T17" fmla="*/ 0 h 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8"/>
                <a:gd name="T28" fmla="*/ 0 h 74"/>
                <a:gd name="T29" fmla="*/ 128 w 128"/>
                <a:gd name="T30" fmla="*/ 74 h 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8" h="74">
                  <a:moveTo>
                    <a:pt x="117" y="1"/>
                  </a:moveTo>
                  <a:lnTo>
                    <a:pt x="119" y="0"/>
                  </a:lnTo>
                  <a:lnTo>
                    <a:pt x="0" y="59"/>
                  </a:lnTo>
                  <a:lnTo>
                    <a:pt x="7" y="74"/>
                  </a:lnTo>
                  <a:lnTo>
                    <a:pt x="126" y="13"/>
                  </a:lnTo>
                  <a:lnTo>
                    <a:pt x="128" y="11"/>
                  </a:lnTo>
                  <a:lnTo>
                    <a:pt x="126" y="13"/>
                  </a:lnTo>
                  <a:lnTo>
                    <a:pt x="128" y="11"/>
                  </a:lnTo>
                  <a:lnTo>
                    <a:pt x="117" y="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30" name="Freeform 532"/>
            <p:cNvSpPr>
              <a:spLocks/>
            </p:cNvSpPr>
            <p:nvPr/>
          </p:nvSpPr>
          <p:spPr bwMode="auto">
            <a:xfrm>
              <a:off x="514" y="1523"/>
              <a:ext cx="59" cy="51"/>
            </a:xfrm>
            <a:custGeom>
              <a:avLst/>
              <a:gdLst>
                <a:gd name="T0" fmla="*/ 1 w 103"/>
                <a:gd name="T1" fmla="*/ 0 h 111"/>
                <a:gd name="T2" fmla="*/ 1 w 103"/>
                <a:gd name="T3" fmla="*/ 0 h 111"/>
                <a:gd name="T4" fmla="*/ 0 w 103"/>
                <a:gd name="T5" fmla="*/ 0 h 111"/>
                <a:gd name="T6" fmla="*/ 1 w 103"/>
                <a:gd name="T7" fmla="*/ 0 h 111"/>
                <a:gd name="T8" fmla="*/ 1 w 103"/>
                <a:gd name="T9" fmla="*/ 0 h 111"/>
                <a:gd name="T10" fmla="*/ 1 w 103"/>
                <a:gd name="T11" fmla="*/ 0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3"/>
                <a:gd name="T19" fmla="*/ 0 h 111"/>
                <a:gd name="T20" fmla="*/ 103 w 103"/>
                <a:gd name="T21" fmla="*/ 111 h 1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3" h="111">
                  <a:moveTo>
                    <a:pt x="98" y="4"/>
                  </a:moveTo>
                  <a:lnTo>
                    <a:pt x="92" y="0"/>
                  </a:lnTo>
                  <a:lnTo>
                    <a:pt x="0" y="101"/>
                  </a:lnTo>
                  <a:lnTo>
                    <a:pt x="11" y="111"/>
                  </a:lnTo>
                  <a:lnTo>
                    <a:pt x="103" y="9"/>
                  </a:lnTo>
                  <a:lnTo>
                    <a:pt x="98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31" name="Freeform 533"/>
            <p:cNvSpPr>
              <a:spLocks/>
            </p:cNvSpPr>
            <p:nvPr/>
          </p:nvSpPr>
          <p:spPr bwMode="auto">
            <a:xfrm>
              <a:off x="64" y="2113"/>
              <a:ext cx="164" cy="127"/>
            </a:xfrm>
            <a:custGeom>
              <a:avLst/>
              <a:gdLst>
                <a:gd name="T0" fmla="*/ 0 w 300"/>
                <a:gd name="T1" fmla="*/ 0 h 278"/>
                <a:gd name="T2" fmla="*/ 1 w 300"/>
                <a:gd name="T3" fmla="*/ 0 h 278"/>
                <a:gd name="T4" fmla="*/ 1 w 300"/>
                <a:gd name="T5" fmla="*/ 0 h 278"/>
                <a:gd name="T6" fmla="*/ 1 w 300"/>
                <a:gd name="T7" fmla="*/ 0 h 278"/>
                <a:gd name="T8" fmla="*/ 1 w 300"/>
                <a:gd name="T9" fmla="*/ 0 h 278"/>
                <a:gd name="T10" fmla="*/ 1 w 300"/>
                <a:gd name="T11" fmla="*/ 0 h 278"/>
                <a:gd name="T12" fmla="*/ 0 w 300"/>
                <a:gd name="T13" fmla="*/ 0 h 278"/>
                <a:gd name="T14" fmla="*/ 0 w 300"/>
                <a:gd name="T15" fmla="*/ 0 h 278"/>
                <a:gd name="T16" fmla="*/ 1 w 300"/>
                <a:gd name="T17" fmla="*/ 0 h 278"/>
                <a:gd name="T18" fmla="*/ 0 w 300"/>
                <a:gd name="T19" fmla="*/ 0 h 2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0"/>
                <a:gd name="T31" fmla="*/ 0 h 278"/>
                <a:gd name="T32" fmla="*/ 300 w 300"/>
                <a:gd name="T33" fmla="*/ 278 h 27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0" h="278">
                  <a:moveTo>
                    <a:pt x="0" y="7"/>
                  </a:moveTo>
                  <a:lnTo>
                    <a:pt x="2" y="11"/>
                  </a:lnTo>
                  <a:lnTo>
                    <a:pt x="288" y="278"/>
                  </a:lnTo>
                  <a:lnTo>
                    <a:pt x="300" y="266"/>
                  </a:lnTo>
                  <a:lnTo>
                    <a:pt x="14" y="0"/>
                  </a:lnTo>
                  <a:lnTo>
                    <a:pt x="16" y="3"/>
                  </a:lnTo>
                  <a:lnTo>
                    <a:pt x="0" y="7"/>
                  </a:lnTo>
                  <a:lnTo>
                    <a:pt x="0" y="9"/>
                  </a:lnTo>
                  <a:lnTo>
                    <a:pt x="2" y="11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32" name="Freeform 534"/>
            <p:cNvSpPr>
              <a:spLocks/>
            </p:cNvSpPr>
            <p:nvPr/>
          </p:nvSpPr>
          <p:spPr bwMode="auto">
            <a:xfrm>
              <a:off x="24" y="2010"/>
              <a:ext cx="48" cy="106"/>
            </a:xfrm>
            <a:custGeom>
              <a:avLst/>
              <a:gdLst>
                <a:gd name="T0" fmla="*/ 0 w 89"/>
                <a:gd name="T1" fmla="*/ 0 h 232"/>
                <a:gd name="T2" fmla="*/ 0 w 89"/>
                <a:gd name="T3" fmla="*/ 0 h 232"/>
                <a:gd name="T4" fmla="*/ 1 w 89"/>
                <a:gd name="T5" fmla="*/ 0 h 232"/>
                <a:gd name="T6" fmla="*/ 1 w 89"/>
                <a:gd name="T7" fmla="*/ 0 h 232"/>
                <a:gd name="T8" fmla="*/ 1 w 89"/>
                <a:gd name="T9" fmla="*/ 0 h 232"/>
                <a:gd name="T10" fmla="*/ 1 w 89"/>
                <a:gd name="T11" fmla="*/ 0 h 232"/>
                <a:gd name="T12" fmla="*/ 0 w 89"/>
                <a:gd name="T13" fmla="*/ 0 h 232"/>
                <a:gd name="T14" fmla="*/ 0 w 89"/>
                <a:gd name="T15" fmla="*/ 0 h 232"/>
                <a:gd name="T16" fmla="*/ 0 w 89"/>
                <a:gd name="T17" fmla="*/ 0 h 232"/>
                <a:gd name="T18" fmla="*/ 0 w 89"/>
                <a:gd name="T19" fmla="*/ 0 h 2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9"/>
                <a:gd name="T31" fmla="*/ 0 h 232"/>
                <a:gd name="T32" fmla="*/ 89 w 89"/>
                <a:gd name="T33" fmla="*/ 232 h 2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9" h="232">
                  <a:moveTo>
                    <a:pt x="0" y="2"/>
                  </a:moveTo>
                  <a:lnTo>
                    <a:pt x="0" y="6"/>
                  </a:lnTo>
                  <a:lnTo>
                    <a:pt x="73" y="232"/>
                  </a:lnTo>
                  <a:lnTo>
                    <a:pt x="89" y="228"/>
                  </a:lnTo>
                  <a:lnTo>
                    <a:pt x="16" y="0"/>
                  </a:lnTo>
                  <a:lnTo>
                    <a:pt x="16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33" name="Freeform 535"/>
            <p:cNvSpPr>
              <a:spLocks/>
            </p:cNvSpPr>
            <p:nvPr/>
          </p:nvSpPr>
          <p:spPr bwMode="auto">
            <a:xfrm>
              <a:off x="24" y="1964"/>
              <a:ext cx="15" cy="46"/>
            </a:xfrm>
            <a:custGeom>
              <a:avLst/>
              <a:gdLst>
                <a:gd name="T0" fmla="*/ 1 w 27"/>
                <a:gd name="T1" fmla="*/ 0 h 102"/>
                <a:gd name="T2" fmla="*/ 1 w 27"/>
                <a:gd name="T3" fmla="*/ 0 h 102"/>
                <a:gd name="T4" fmla="*/ 0 w 27"/>
                <a:gd name="T5" fmla="*/ 0 h 102"/>
                <a:gd name="T6" fmla="*/ 1 w 27"/>
                <a:gd name="T7" fmla="*/ 0 h 102"/>
                <a:gd name="T8" fmla="*/ 1 w 27"/>
                <a:gd name="T9" fmla="*/ 0 h 102"/>
                <a:gd name="T10" fmla="*/ 1 w 27"/>
                <a:gd name="T11" fmla="*/ 0 h 1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102"/>
                <a:gd name="T20" fmla="*/ 27 w 27"/>
                <a:gd name="T21" fmla="*/ 102 h 10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102">
                  <a:moveTo>
                    <a:pt x="20" y="0"/>
                  </a:moveTo>
                  <a:lnTo>
                    <a:pt x="12" y="0"/>
                  </a:lnTo>
                  <a:lnTo>
                    <a:pt x="0" y="100"/>
                  </a:lnTo>
                  <a:lnTo>
                    <a:pt x="16" y="102"/>
                  </a:lnTo>
                  <a:lnTo>
                    <a:pt x="27" y="0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34" name="Freeform 536"/>
            <p:cNvSpPr>
              <a:spLocks/>
            </p:cNvSpPr>
            <p:nvPr/>
          </p:nvSpPr>
          <p:spPr bwMode="auto">
            <a:xfrm>
              <a:off x="469" y="2254"/>
              <a:ext cx="11" cy="10"/>
            </a:xfrm>
            <a:custGeom>
              <a:avLst/>
              <a:gdLst>
                <a:gd name="T0" fmla="*/ 1 w 20"/>
                <a:gd name="T1" fmla="*/ 0 h 21"/>
                <a:gd name="T2" fmla="*/ 1 w 20"/>
                <a:gd name="T3" fmla="*/ 0 h 21"/>
                <a:gd name="T4" fmla="*/ 1 w 20"/>
                <a:gd name="T5" fmla="*/ 0 h 21"/>
                <a:gd name="T6" fmla="*/ 1 w 20"/>
                <a:gd name="T7" fmla="*/ 0 h 21"/>
                <a:gd name="T8" fmla="*/ 0 w 20"/>
                <a:gd name="T9" fmla="*/ 0 h 21"/>
                <a:gd name="T10" fmla="*/ 0 w 20"/>
                <a:gd name="T11" fmla="*/ 0 h 21"/>
                <a:gd name="T12" fmla="*/ 0 w 20"/>
                <a:gd name="T13" fmla="*/ 0 h 21"/>
                <a:gd name="T14" fmla="*/ 0 w 20"/>
                <a:gd name="T15" fmla="*/ 0 h 21"/>
                <a:gd name="T16" fmla="*/ 1 w 20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1"/>
                <a:gd name="T29" fmla="*/ 20 w 20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1">
                  <a:moveTo>
                    <a:pt x="12" y="19"/>
                  </a:moveTo>
                  <a:lnTo>
                    <a:pt x="12" y="21"/>
                  </a:lnTo>
                  <a:lnTo>
                    <a:pt x="20" y="13"/>
                  </a:lnTo>
                  <a:lnTo>
                    <a:pt x="8" y="0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12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35" name="Freeform 537"/>
            <p:cNvSpPr>
              <a:spLocks/>
            </p:cNvSpPr>
            <p:nvPr/>
          </p:nvSpPr>
          <p:spPr bwMode="auto">
            <a:xfrm>
              <a:off x="451" y="2259"/>
              <a:ext cx="24" cy="19"/>
            </a:xfrm>
            <a:custGeom>
              <a:avLst/>
              <a:gdLst>
                <a:gd name="T0" fmla="*/ 1 w 44"/>
                <a:gd name="T1" fmla="*/ 0 h 44"/>
                <a:gd name="T2" fmla="*/ 1 w 44"/>
                <a:gd name="T3" fmla="*/ 0 h 44"/>
                <a:gd name="T4" fmla="*/ 1 w 44"/>
                <a:gd name="T5" fmla="*/ 0 h 44"/>
                <a:gd name="T6" fmla="*/ 0 w 44"/>
                <a:gd name="T7" fmla="*/ 0 h 44"/>
                <a:gd name="T8" fmla="*/ 1 w 44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4"/>
                <a:gd name="T17" fmla="*/ 44 w 44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4">
                  <a:moveTo>
                    <a:pt x="11" y="44"/>
                  </a:moveTo>
                  <a:lnTo>
                    <a:pt x="44" y="10"/>
                  </a:lnTo>
                  <a:lnTo>
                    <a:pt x="32" y="0"/>
                  </a:lnTo>
                  <a:lnTo>
                    <a:pt x="0" y="35"/>
                  </a:lnTo>
                  <a:lnTo>
                    <a:pt x="11" y="4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36" name="Freeform 538"/>
            <p:cNvSpPr>
              <a:spLocks/>
            </p:cNvSpPr>
            <p:nvPr/>
          </p:nvSpPr>
          <p:spPr bwMode="auto">
            <a:xfrm>
              <a:off x="434" y="2274"/>
              <a:ext cx="23" cy="23"/>
            </a:xfrm>
            <a:custGeom>
              <a:avLst/>
              <a:gdLst>
                <a:gd name="T0" fmla="*/ 1 w 42"/>
                <a:gd name="T1" fmla="*/ 0 h 48"/>
                <a:gd name="T2" fmla="*/ 1 w 42"/>
                <a:gd name="T3" fmla="*/ 0 h 48"/>
                <a:gd name="T4" fmla="*/ 1 w 42"/>
                <a:gd name="T5" fmla="*/ 0 h 48"/>
                <a:gd name="T6" fmla="*/ 1 w 42"/>
                <a:gd name="T7" fmla="*/ 0 h 48"/>
                <a:gd name="T8" fmla="*/ 0 w 42"/>
                <a:gd name="T9" fmla="*/ 0 h 48"/>
                <a:gd name="T10" fmla="*/ 1 w 42"/>
                <a:gd name="T11" fmla="*/ 0 h 48"/>
                <a:gd name="T12" fmla="*/ 1 w 42"/>
                <a:gd name="T13" fmla="*/ 0 h 48"/>
                <a:gd name="T14" fmla="*/ 1 w 42"/>
                <a:gd name="T15" fmla="*/ 0 h 48"/>
                <a:gd name="T16" fmla="*/ 1 w 42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48"/>
                <a:gd name="T29" fmla="*/ 42 w 42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48">
                  <a:moveTo>
                    <a:pt x="12" y="48"/>
                  </a:moveTo>
                  <a:lnTo>
                    <a:pt x="12" y="46"/>
                  </a:lnTo>
                  <a:lnTo>
                    <a:pt x="42" y="9"/>
                  </a:lnTo>
                  <a:lnTo>
                    <a:pt x="31" y="0"/>
                  </a:lnTo>
                  <a:lnTo>
                    <a:pt x="0" y="36"/>
                  </a:lnTo>
                  <a:lnTo>
                    <a:pt x="2" y="34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2" y="4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37" name="Freeform 539"/>
            <p:cNvSpPr>
              <a:spLocks/>
            </p:cNvSpPr>
            <p:nvPr/>
          </p:nvSpPr>
          <p:spPr bwMode="auto">
            <a:xfrm>
              <a:off x="422" y="2290"/>
              <a:ext cx="19" cy="14"/>
            </a:xfrm>
            <a:custGeom>
              <a:avLst/>
              <a:gdLst>
                <a:gd name="T0" fmla="*/ 1 w 37"/>
                <a:gd name="T1" fmla="*/ 0 h 29"/>
                <a:gd name="T2" fmla="*/ 1 w 37"/>
                <a:gd name="T3" fmla="*/ 0 h 29"/>
                <a:gd name="T4" fmla="*/ 1 w 37"/>
                <a:gd name="T5" fmla="*/ 0 h 29"/>
                <a:gd name="T6" fmla="*/ 1 w 37"/>
                <a:gd name="T7" fmla="*/ 0 h 29"/>
                <a:gd name="T8" fmla="*/ 0 w 37"/>
                <a:gd name="T9" fmla="*/ 0 h 29"/>
                <a:gd name="T10" fmla="*/ 1 w 37"/>
                <a:gd name="T11" fmla="*/ 0 h 29"/>
                <a:gd name="T12" fmla="*/ 0 w 37"/>
                <a:gd name="T13" fmla="*/ 0 h 29"/>
                <a:gd name="T14" fmla="*/ 1 w 37"/>
                <a:gd name="T15" fmla="*/ 0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29"/>
                <a:gd name="T26" fmla="*/ 37 w 3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29">
                  <a:moveTo>
                    <a:pt x="12" y="29"/>
                  </a:moveTo>
                  <a:lnTo>
                    <a:pt x="37" y="14"/>
                  </a:lnTo>
                  <a:lnTo>
                    <a:pt x="27" y="0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12" y="2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38" name="Freeform 540"/>
            <p:cNvSpPr>
              <a:spLocks/>
            </p:cNvSpPr>
            <p:nvPr/>
          </p:nvSpPr>
          <p:spPr bwMode="auto">
            <a:xfrm>
              <a:off x="404" y="2299"/>
              <a:ext cx="23" cy="22"/>
            </a:xfrm>
            <a:custGeom>
              <a:avLst/>
              <a:gdLst>
                <a:gd name="T0" fmla="*/ 1 w 41"/>
                <a:gd name="T1" fmla="*/ 0 h 48"/>
                <a:gd name="T2" fmla="*/ 1 w 41"/>
                <a:gd name="T3" fmla="*/ 0 h 48"/>
                <a:gd name="T4" fmla="*/ 1 w 41"/>
                <a:gd name="T5" fmla="*/ 0 h 48"/>
                <a:gd name="T6" fmla="*/ 1 w 41"/>
                <a:gd name="T7" fmla="*/ 0 h 48"/>
                <a:gd name="T8" fmla="*/ 0 w 41"/>
                <a:gd name="T9" fmla="*/ 0 h 48"/>
                <a:gd name="T10" fmla="*/ 1 w 41"/>
                <a:gd name="T11" fmla="*/ 0 h 48"/>
                <a:gd name="T12" fmla="*/ 1 w 41"/>
                <a:gd name="T13" fmla="*/ 0 h 48"/>
                <a:gd name="T14" fmla="*/ 1 w 41"/>
                <a:gd name="T15" fmla="*/ 0 h 48"/>
                <a:gd name="T16" fmla="*/ 1 w 41"/>
                <a:gd name="T17" fmla="*/ 0 h 48"/>
                <a:gd name="T18" fmla="*/ 1 w 41"/>
                <a:gd name="T19" fmla="*/ 0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"/>
                <a:gd name="T31" fmla="*/ 0 h 48"/>
                <a:gd name="T32" fmla="*/ 41 w 41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" h="48">
                  <a:moveTo>
                    <a:pt x="10" y="48"/>
                  </a:moveTo>
                  <a:lnTo>
                    <a:pt x="12" y="46"/>
                  </a:lnTo>
                  <a:lnTo>
                    <a:pt x="41" y="11"/>
                  </a:lnTo>
                  <a:lnTo>
                    <a:pt x="29" y="0"/>
                  </a:lnTo>
                  <a:lnTo>
                    <a:pt x="0" y="36"/>
                  </a:lnTo>
                  <a:lnTo>
                    <a:pt x="2" y="34"/>
                  </a:lnTo>
                  <a:lnTo>
                    <a:pt x="10" y="48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0" y="4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39" name="Freeform 541"/>
            <p:cNvSpPr>
              <a:spLocks/>
            </p:cNvSpPr>
            <p:nvPr/>
          </p:nvSpPr>
          <p:spPr bwMode="auto">
            <a:xfrm>
              <a:off x="378" y="2315"/>
              <a:ext cx="32" cy="18"/>
            </a:xfrm>
            <a:custGeom>
              <a:avLst/>
              <a:gdLst>
                <a:gd name="T0" fmla="*/ 1 w 60"/>
                <a:gd name="T1" fmla="*/ 0 h 41"/>
                <a:gd name="T2" fmla="*/ 1 w 60"/>
                <a:gd name="T3" fmla="*/ 0 h 41"/>
                <a:gd name="T4" fmla="*/ 1 w 60"/>
                <a:gd name="T5" fmla="*/ 0 h 41"/>
                <a:gd name="T6" fmla="*/ 0 w 60"/>
                <a:gd name="T7" fmla="*/ 0 h 41"/>
                <a:gd name="T8" fmla="*/ 1 w 60"/>
                <a:gd name="T9" fmla="*/ 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1"/>
                <a:gd name="T17" fmla="*/ 60 w 60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1">
                  <a:moveTo>
                    <a:pt x="8" y="41"/>
                  </a:moveTo>
                  <a:lnTo>
                    <a:pt x="60" y="14"/>
                  </a:lnTo>
                  <a:lnTo>
                    <a:pt x="52" y="0"/>
                  </a:lnTo>
                  <a:lnTo>
                    <a:pt x="0" y="27"/>
                  </a:lnTo>
                  <a:lnTo>
                    <a:pt x="8" y="4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40" name="Freeform 542"/>
            <p:cNvSpPr>
              <a:spLocks/>
            </p:cNvSpPr>
            <p:nvPr/>
          </p:nvSpPr>
          <p:spPr bwMode="auto">
            <a:xfrm>
              <a:off x="363" y="2327"/>
              <a:ext cx="19" cy="13"/>
            </a:xfrm>
            <a:custGeom>
              <a:avLst/>
              <a:gdLst>
                <a:gd name="T0" fmla="*/ 1 w 33"/>
                <a:gd name="T1" fmla="*/ 0 h 29"/>
                <a:gd name="T2" fmla="*/ 1 w 33"/>
                <a:gd name="T3" fmla="*/ 0 h 29"/>
                <a:gd name="T4" fmla="*/ 1 w 33"/>
                <a:gd name="T5" fmla="*/ 0 h 29"/>
                <a:gd name="T6" fmla="*/ 1 w 33"/>
                <a:gd name="T7" fmla="*/ 0 h 29"/>
                <a:gd name="T8" fmla="*/ 0 w 33"/>
                <a:gd name="T9" fmla="*/ 0 h 29"/>
                <a:gd name="T10" fmla="*/ 1 w 33"/>
                <a:gd name="T11" fmla="*/ 0 h 29"/>
                <a:gd name="T12" fmla="*/ 1 w 33"/>
                <a:gd name="T13" fmla="*/ 0 h 29"/>
                <a:gd name="T14" fmla="*/ 1 w 33"/>
                <a:gd name="T15" fmla="*/ 0 h 29"/>
                <a:gd name="T16" fmla="*/ 1 w 33"/>
                <a:gd name="T17" fmla="*/ 0 h 29"/>
                <a:gd name="T18" fmla="*/ 1 w 33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9"/>
                <a:gd name="T32" fmla="*/ 33 w 33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9">
                  <a:moveTo>
                    <a:pt x="4" y="29"/>
                  </a:moveTo>
                  <a:lnTo>
                    <a:pt x="6" y="27"/>
                  </a:lnTo>
                  <a:lnTo>
                    <a:pt x="33" y="14"/>
                  </a:lnTo>
                  <a:lnTo>
                    <a:pt x="25" y="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41" name="Freeform 543"/>
            <p:cNvSpPr>
              <a:spLocks/>
            </p:cNvSpPr>
            <p:nvPr/>
          </p:nvSpPr>
          <p:spPr bwMode="auto">
            <a:xfrm>
              <a:off x="354" y="2333"/>
              <a:ext cx="12" cy="7"/>
            </a:xfrm>
            <a:custGeom>
              <a:avLst/>
              <a:gdLst>
                <a:gd name="T0" fmla="*/ 0 w 21"/>
                <a:gd name="T1" fmla="*/ 0 h 19"/>
                <a:gd name="T2" fmla="*/ 1 w 21"/>
                <a:gd name="T3" fmla="*/ 0 h 19"/>
                <a:gd name="T4" fmla="*/ 1 w 21"/>
                <a:gd name="T5" fmla="*/ 0 h 19"/>
                <a:gd name="T6" fmla="*/ 1 w 21"/>
                <a:gd name="T7" fmla="*/ 0 h 19"/>
                <a:gd name="T8" fmla="*/ 0 w 21"/>
                <a:gd name="T9" fmla="*/ 0 h 19"/>
                <a:gd name="T10" fmla="*/ 1 w 21"/>
                <a:gd name="T11" fmla="*/ 0 h 19"/>
                <a:gd name="T12" fmla="*/ 0 w 21"/>
                <a:gd name="T13" fmla="*/ 0 h 19"/>
                <a:gd name="T14" fmla="*/ 1 w 21"/>
                <a:gd name="T15" fmla="*/ 0 h 19"/>
                <a:gd name="T16" fmla="*/ 0 w 21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19"/>
                <a:gd name="T29" fmla="*/ 21 w 21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19">
                  <a:moveTo>
                    <a:pt x="0" y="19"/>
                  </a:moveTo>
                  <a:lnTo>
                    <a:pt x="2" y="19"/>
                  </a:lnTo>
                  <a:lnTo>
                    <a:pt x="21" y="17"/>
                  </a:lnTo>
                  <a:lnTo>
                    <a:pt x="19" y="0"/>
                  </a:lnTo>
                  <a:lnTo>
                    <a:pt x="0" y="2"/>
                  </a:lnTo>
                  <a:lnTo>
                    <a:pt x="4" y="3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42" name="Freeform 544"/>
            <p:cNvSpPr>
              <a:spLocks/>
            </p:cNvSpPr>
            <p:nvPr/>
          </p:nvSpPr>
          <p:spPr bwMode="auto">
            <a:xfrm>
              <a:off x="345" y="2333"/>
              <a:ext cx="11" cy="7"/>
            </a:xfrm>
            <a:custGeom>
              <a:avLst/>
              <a:gdLst>
                <a:gd name="T0" fmla="*/ 1 w 21"/>
                <a:gd name="T1" fmla="*/ 0 h 21"/>
                <a:gd name="T2" fmla="*/ 0 w 21"/>
                <a:gd name="T3" fmla="*/ 0 h 21"/>
                <a:gd name="T4" fmla="*/ 1 w 21"/>
                <a:gd name="T5" fmla="*/ 0 h 21"/>
                <a:gd name="T6" fmla="*/ 1 w 21"/>
                <a:gd name="T7" fmla="*/ 0 h 21"/>
                <a:gd name="T8" fmla="*/ 1 w 21"/>
                <a:gd name="T9" fmla="*/ 0 h 21"/>
                <a:gd name="T10" fmla="*/ 1 w 21"/>
                <a:gd name="T11" fmla="*/ 0 h 21"/>
                <a:gd name="T12" fmla="*/ 1 w 21"/>
                <a:gd name="T13" fmla="*/ 0 h 21"/>
                <a:gd name="T14" fmla="*/ 1 w 21"/>
                <a:gd name="T15" fmla="*/ 0 h 21"/>
                <a:gd name="T16" fmla="*/ 1 w 21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4" y="17"/>
                  </a:moveTo>
                  <a:lnTo>
                    <a:pt x="0" y="17"/>
                  </a:lnTo>
                  <a:lnTo>
                    <a:pt x="17" y="21"/>
                  </a:lnTo>
                  <a:lnTo>
                    <a:pt x="21" y="5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43" name="Freeform 545"/>
            <p:cNvSpPr>
              <a:spLocks/>
            </p:cNvSpPr>
            <p:nvPr/>
          </p:nvSpPr>
          <p:spPr bwMode="auto">
            <a:xfrm>
              <a:off x="336" y="2333"/>
              <a:ext cx="13" cy="7"/>
            </a:xfrm>
            <a:custGeom>
              <a:avLst/>
              <a:gdLst>
                <a:gd name="T0" fmla="*/ 1 w 21"/>
                <a:gd name="T1" fmla="*/ 0 h 19"/>
                <a:gd name="T2" fmla="*/ 1 w 21"/>
                <a:gd name="T3" fmla="*/ 0 h 19"/>
                <a:gd name="T4" fmla="*/ 1 w 21"/>
                <a:gd name="T5" fmla="*/ 0 h 19"/>
                <a:gd name="T6" fmla="*/ 1 w 21"/>
                <a:gd name="T7" fmla="*/ 0 h 19"/>
                <a:gd name="T8" fmla="*/ 1 w 21"/>
                <a:gd name="T9" fmla="*/ 0 h 19"/>
                <a:gd name="T10" fmla="*/ 0 w 21"/>
                <a:gd name="T11" fmla="*/ 0 h 19"/>
                <a:gd name="T12" fmla="*/ 1 w 21"/>
                <a:gd name="T13" fmla="*/ 0 h 19"/>
                <a:gd name="T14" fmla="*/ 0 w 21"/>
                <a:gd name="T15" fmla="*/ 0 h 19"/>
                <a:gd name="T16" fmla="*/ 0 w 21"/>
                <a:gd name="T17" fmla="*/ 0 h 19"/>
                <a:gd name="T18" fmla="*/ 1 w 21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5" y="19"/>
                  </a:moveTo>
                  <a:lnTo>
                    <a:pt x="3" y="19"/>
                  </a:lnTo>
                  <a:lnTo>
                    <a:pt x="21" y="17"/>
                  </a:lnTo>
                  <a:lnTo>
                    <a:pt x="19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5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44" name="Freeform 546"/>
            <p:cNvSpPr>
              <a:spLocks/>
            </p:cNvSpPr>
            <p:nvPr/>
          </p:nvSpPr>
          <p:spPr bwMode="auto">
            <a:xfrm>
              <a:off x="324" y="2333"/>
              <a:ext cx="15" cy="10"/>
            </a:xfrm>
            <a:custGeom>
              <a:avLst/>
              <a:gdLst>
                <a:gd name="T0" fmla="*/ 0 w 26"/>
                <a:gd name="T1" fmla="*/ 0 h 23"/>
                <a:gd name="T2" fmla="*/ 1 w 26"/>
                <a:gd name="T3" fmla="*/ 0 h 23"/>
                <a:gd name="T4" fmla="*/ 1 w 26"/>
                <a:gd name="T5" fmla="*/ 0 h 23"/>
                <a:gd name="T6" fmla="*/ 1 w 26"/>
                <a:gd name="T7" fmla="*/ 0 h 23"/>
                <a:gd name="T8" fmla="*/ 0 w 26"/>
                <a:gd name="T9" fmla="*/ 0 h 23"/>
                <a:gd name="T10" fmla="*/ 1 w 26"/>
                <a:gd name="T11" fmla="*/ 0 h 23"/>
                <a:gd name="T12" fmla="*/ 0 w 26"/>
                <a:gd name="T13" fmla="*/ 0 h 23"/>
                <a:gd name="T14" fmla="*/ 1 w 26"/>
                <a:gd name="T15" fmla="*/ 0 h 23"/>
                <a:gd name="T16" fmla="*/ 1 w 26"/>
                <a:gd name="T17" fmla="*/ 0 h 23"/>
                <a:gd name="T18" fmla="*/ 0 w 26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3"/>
                <a:gd name="T32" fmla="*/ 26 w 26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3">
                  <a:moveTo>
                    <a:pt x="0" y="21"/>
                  </a:moveTo>
                  <a:lnTo>
                    <a:pt x="5" y="21"/>
                  </a:lnTo>
                  <a:lnTo>
                    <a:pt x="26" y="15"/>
                  </a:lnTo>
                  <a:lnTo>
                    <a:pt x="21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0" y="21"/>
                  </a:lnTo>
                  <a:lnTo>
                    <a:pt x="1" y="23"/>
                  </a:lnTo>
                  <a:lnTo>
                    <a:pt x="5" y="21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45" name="Freeform 547"/>
            <p:cNvSpPr>
              <a:spLocks/>
            </p:cNvSpPr>
            <p:nvPr/>
          </p:nvSpPr>
          <p:spPr bwMode="auto">
            <a:xfrm>
              <a:off x="316" y="2334"/>
              <a:ext cx="10" cy="8"/>
            </a:xfrm>
            <a:custGeom>
              <a:avLst/>
              <a:gdLst>
                <a:gd name="T0" fmla="*/ 0 w 19"/>
                <a:gd name="T1" fmla="*/ 0 h 20"/>
                <a:gd name="T2" fmla="*/ 1 w 19"/>
                <a:gd name="T3" fmla="*/ 0 h 20"/>
                <a:gd name="T4" fmla="*/ 1 w 19"/>
                <a:gd name="T5" fmla="*/ 0 h 20"/>
                <a:gd name="T6" fmla="*/ 1 w 19"/>
                <a:gd name="T7" fmla="*/ 0 h 20"/>
                <a:gd name="T8" fmla="*/ 1 w 19"/>
                <a:gd name="T9" fmla="*/ 0 h 20"/>
                <a:gd name="T10" fmla="*/ 0 w 19"/>
                <a:gd name="T11" fmla="*/ 0 h 20"/>
                <a:gd name="T12" fmla="*/ 1 w 19"/>
                <a:gd name="T13" fmla="*/ 0 h 20"/>
                <a:gd name="T14" fmla="*/ 0 w 19"/>
                <a:gd name="T15" fmla="*/ 0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20"/>
                <a:gd name="T26" fmla="*/ 19 w 19"/>
                <a:gd name="T27" fmla="*/ 20 h 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20">
                  <a:moveTo>
                    <a:pt x="0" y="14"/>
                  </a:moveTo>
                  <a:lnTo>
                    <a:pt x="2" y="14"/>
                  </a:lnTo>
                  <a:lnTo>
                    <a:pt x="14" y="20"/>
                  </a:lnTo>
                  <a:lnTo>
                    <a:pt x="19" y="4"/>
                  </a:lnTo>
                  <a:lnTo>
                    <a:pt x="8" y="0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46" name="Freeform 548"/>
            <p:cNvSpPr>
              <a:spLocks/>
            </p:cNvSpPr>
            <p:nvPr/>
          </p:nvSpPr>
          <p:spPr bwMode="auto">
            <a:xfrm>
              <a:off x="303" y="2329"/>
              <a:ext cx="18" cy="11"/>
            </a:xfrm>
            <a:custGeom>
              <a:avLst/>
              <a:gdLst>
                <a:gd name="T0" fmla="*/ 0 w 31"/>
                <a:gd name="T1" fmla="*/ 0 h 25"/>
                <a:gd name="T2" fmla="*/ 1 w 31"/>
                <a:gd name="T3" fmla="*/ 0 h 25"/>
                <a:gd name="T4" fmla="*/ 1 w 31"/>
                <a:gd name="T5" fmla="*/ 0 h 25"/>
                <a:gd name="T6" fmla="*/ 1 w 31"/>
                <a:gd name="T7" fmla="*/ 0 h 25"/>
                <a:gd name="T8" fmla="*/ 1 w 31"/>
                <a:gd name="T9" fmla="*/ 0 h 25"/>
                <a:gd name="T10" fmla="*/ 1 w 31"/>
                <a:gd name="T11" fmla="*/ 0 h 25"/>
                <a:gd name="T12" fmla="*/ 0 w 31"/>
                <a:gd name="T13" fmla="*/ 0 h 25"/>
                <a:gd name="T14" fmla="*/ 1 w 31"/>
                <a:gd name="T15" fmla="*/ 0 h 25"/>
                <a:gd name="T16" fmla="*/ 1 w 31"/>
                <a:gd name="T17" fmla="*/ 0 h 25"/>
                <a:gd name="T18" fmla="*/ 0 w 31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5"/>
                <a:gd name="T32" fmla="*/ 31 w 3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5">
                  <a:moveTo>
                    <a:pt x="0" y="13"/>
                  </a:moveTo>
                  <a:lnTo>
                    <a:pt x="4" y="15"/>
                  </a:lnTo>
                  <a:lnTo>
                    <a:pt x="23" y="25"/>
                  </a:lnTo>
                  <a:lnTo>
                    <a:pt x="31" y="11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47" name="Freeform 549"/>
            <p:cNvSpPr>
              <a:spLocks/>
            </p:cNvSpPr>
            <p:nvPr/>
          </p:nvSpPr>
          <p:spPr bwMode="auto">
            <a:xfrm>
              <a:off x="292" y="2321"/>
              <a:ext cx="19" cy="14"/>
            </a:xfrm>
            <a:custGeom>
              <a:avLst/>
              <a:gdLst>
                <a:gd name="T0" fmla="*/ 0 w 33"/>
                <a:gd name="T1" fmla="*/ 0 h 32"/>
                <a:gd name="T2" fmla="*/ 0 w 33"/>
                <a:gd name="T3" fmla="*/ 0 h 32"/>
                <a:gd name="T4" fmla="*/ 1 w 33"/>
                <a:gd name="T5" fmla="*/ 0 h 32"/>
                <a:gd name="T6" fmla="*/ 1 w 33"/>
                <a:gd name="T7" fmla="*/ 0 h 32"/>
                <a:gd name="T8" fmla="*/ 1 w 33"/>
                <a:gd name="T9" fmla="*/ 0 h 32"/>
                <a:gd name="T10" fmla="*/ 0 w 33"/>
                <a:gd name="T11" fmla="*/ 0 h 32"/>
                <a:gd name="T12" fmla="*/ 0 w 33"/>
                <a:gd name="T13" fmla="*/ 0 h 32"/>
                <a:gd name="T14" fmla="*/ 0 w 33"/>
                <a:gd name="T15" fmla="*/ 0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3"/>
                <a:gd name="T25" fmla="*/ 0 h 32"/>
                <a:gd name="T26" fmla="*/ 33 w 33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3" h="32">
                  <a:moveTo>
                    <a:pt x="0" y="9"/>
                  </a:moveTo>
                  <a:lnTo>
                    <a:pt x="0" y="11"/>
                  </a:lnTo>
                  <a:lnTo>
                    <a:pt x="21" y="32"/>
                  </a:lnTo>
                  <a:lnTo>
                    <a:pt x="33" y="21"/>
                  </a:lnTo>
                  <a:lnTo>
                    <a:pt x="13" y="0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48" name="Freeform 550"/>
            <p:cNvSpPr>
              <a:spLocks/>
            </p:cNvSpPr>
            <p:nvPr/>
          </p:nvSpPr>
          <p:spPr bwMode="auto">
            <a:xfrm>
              <a:off x="264" y="2290"/>
              <a:ext cx="36" cy="33"/>
            </a:xfrm>
            <a:custGeom>
              <a:avLst/>
              <a:gdLst>
                <a:gd name="T0" fmla="*/ 0 w 61"/>
                <a:gd name="T1" fmla="*/ 0 h 73"/>
                <a:gd name="T2" fmla="*/ 1 w 61"/>
                <a:gd name="T3" fmla="*/ 0 h 73"/>
                <a:gd name="T4" fmla="*/ 1 w 61"/>
                <a:gd name="T5" fmla="*/ 0 h 73"/>
                <a:gd name="T6" fmla="*/ 1 w 61"/>
                <a:gd name="T7" fmla="*/ 0 h 73"/>
                <a:gd name="T8" fmla="*/ 1 w 61"/>
                <a:gd name="T9" fmla="*/ 0 h 73"/>
                <a:gd name="T10" fmla="*/ 1 w 61"/>
                <a:gd name="T11" fmla="*/ 0 h 73"/>
                <a:gd name="T12" fmla="*/ 0 w 61"/>
                <a:gd name="T13" fmla="*/ 0 h 73"/>
                <a:gd name="T14" fmla="*/ 1 w 61"/>
                <a:gd name="T15" fmla="*/ 0 h 73"/>
                <a:gd name="T16" fmla="*/ 0 w 61"/>
                <a:gd name="T17" fmla="*/ 0 h 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73"/>
                <a:gd name="T29" fmla="*/ 61 w 61"/>
                <a:gd name="T30" fmla="*/ 73 h 7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73">
                  <a:moveTo>
                    <a:pt x="0" y="10"/>
                  </a:moveTo>
                  <a:lnTo>
                    <a:pt x="2" y="10"/>
                  </a:lnTo>
                  <a:lnTo>
                    <a:pt x="48" y="73"/>
                  </a:lnTo>
                  <a:lnTo>
                    <a:pt x="61" y="64"/>
                  </a:lnTo>
                  <a:lnTo>
                    <a:pt x="13" y="0"/>
                  </a:lnTo>
                  <a:lnTo>
                    <a:pt x="15" y="2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49" name="Freeform 551"/>
            <p:cNvSpPr>
              <a:spLocks/>
            </p:cNvSpPr>
            <p:nvPr/>
          </p:nvSpPr>
          <p:spPr bwMode="auto">
            <a:xfrm>
              <a:off x="246" y="2263"/>
              <a:ext cx="28" cy="31"/>
            </a:xfrm>
            <a:custGeom>
              <a:avLst/>
              <a:gdLst>
                <a:gd name="T0" fmla="*/ 1 w 52"/>
                <a:gd name="T1" fmla="*/ 0 h 71"/>
                <a:gd name="T2" fmla="*/ 0 w 52"/>
                <a:gd name="T3" fmla="*/ 0 h 71"/>
                <a:gd name="T4" fmla="*/ 1 w 52"/>
                <a:gd name="T5" fmla="*/ 0 h 71"/>
                <a:gd name="T6" fmla="*/ 1 w 52"/>
                <a:gd name="T7" fmla="*/ 0 h 71"/>
                <a:gd name="T8" fmla="*/ 1 w 52"/>
                <a:gd name="T9" fmla="*/ 0 h 71"/>
                <a:gd name="T10" fmla="*/ 1 w 52"/>
                <a:gd name="T11" fmla="*/ 0 h 71"/>
                <a:gd name="T12" fmla="*/ 1 w 52"/>
                <a:gd name="T13" fmla="*/ 0 h 71"/>
                <a:gd name="T14" fmla="*/ 1 w 52"/>
                <a:gd name="T15" fmla="*/ 0 h 71"/>
                <a:gd name="T16" fmla="*/ 1 w 52"/>
                <a:gd name="T17" fmla="*/ 0 h 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71"/>
                <a:gd name="T29" fmla="*/ 52 w 52"/>
                <a:gd name="T30" fmla="*/ 71 h 7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71">
                  <a:moveTo>
                    <a:pt x="2" y="11"/>
                  </a:moveTo>
                  <a:lnTo>
                    <a:pt x="0" y="10"/>
                  </a:lnTo>
                  <a:lnTo>
                    <a:pt x="37" y="71"/>
                  </a:lnTo>
                  <a:lnTo>
                    <a:pt x="52" y="63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2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50" name="Freeform 552"/>
            <p:cNvSpPr>
              <a:spLocks/>
            </p:cNvSpPr>
            <p:nvPr/>
          </p:nvSpPr>
          <p:spPr bwMode="auto">
            <a:xfrm>
              <a:off x="236" y="2253"/>
              <a:ext cx="17" cy="14"/>
            </a:xfrm>
            <a:custGeom>
              <a:avLst/>
              <a:gdLst>
                <a:gd name="T0" fmla="*/ 0 w 31"/>
                <a:gd name="T1" fmla="*/ 0 h 32"/>
                <a:gd name="T2" fmla="*/ 1 w 31"/>
                <a:gd name="T3" fmla="*/ 0 h 32"/>
                <a:gd name="T4" fmla="*/ 1 w 31"/>
                <a:gd name="T5" fmla="*/ 0 h 32"/>
                <a:gd name="T6" fmla="*/ 1 w 31"/>
                <a:gd name="T7" fmla="*/ 0 h 32"/>
                <a:gd name="T8" fmla="*/ 1 w 31"/>
                <a:gd name="T9" fmla="*/ 0 h 32"/>
                <a:gd name="T10" fmla="*/ 1 w 31"/>
                <a:gd name="T11" fmla="*/ 0 h 32"/>
                <a:gd name="T12" fmla="*/ 0 w 31"/>
                <a:gd name="T13" fmla="*/ 0 h 32"/>
                <a:gd name="T14" fmla="*/ 0 w 31"/>
                <a:gd name="T15" fmla="*/ 0 h 32"/>
                <a:gd name="T16" fmla="*/ 1 w 31"/>
                <a:gd name="T17" fmla="*/ 0 h 32"/>
                <a:gd name="T18" fmla="*/ 0 w 31"/>
                <a:gd name="T19" fmla="*/ 0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32"/>
                <a:gd name="T32" fmla="*/ 31 w 31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32">
                  <a:moveTo>
                    <a:pt x="0" y="8"/>
                  </a:moveTo>
                  <a:lnTo>
                    <a:pt x="2" y="11"/>
                  </a:lnTo>
                  <a:lnTo>
                    <a:pt x="19" y="32"/>
                  </a:lnTo>
                  <a:lnTo>
                    <a:pt x="31" y="21"/>
                  </a:lnTo>
                  <a:lnTo>
                    <a:pt x="14" y="0"/>
                  </a:lnTo>
                  <a:lnTo>
                    <a:pt x="16" y="4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11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51" name="Freeform 553"/>
            <p:cNvSpPr>
              <a:spLocks/>
            </p:cNvSpPr>
            <p:nvPr/>
          </p:nvSpPr>
          <p:spPr bwMode="auto">
            <a:xfrm>
              <a:off x="232" y="2245"/>
              <a:ext cx="14" cy="11"/>
            </a:xfrm>
            <a:custGeom>
              <a:avLst/>
              <a:gdLst>
                <a:gd name="T0" fmla="*/ 1 w 22"/>
                <a:gd name="T1" fmla="*/ 0 h 25"/>
                <a:gd name="T2" fmla="*/ 0 w 22"/>
                <a:gd name="T3" fmla="*/ 0 h 25"/>
                <a:gd name="T4" fmla="*/ 1 w 22"/>
                <a:gd name="T5" fmla="*/ 0 h 25"/>
                <a:gd name="T6" fmla="*/ 1 w 22"/>
                <a:gd name="T7" fmla="*/ 0 h 25"/>
                <a:gd name="T8" fmla="*/ 1 w 22"/>
                <a:gd name="T9" fmla="*/ 0 h 25"/>
                <a:gd name="T10" fmla="*/ 1 w 22"/>
                <a:gd name="T11" fmla="*/ 0 h 25"/>
                <a:gd name="T12" fmla="*/ 1 w 22"/>
                <a:gd name="T13" fmla="*/ 0 h 25"/>
                <a:gd name="T14" fmla="*/ 1 w 22"/>
                <a:gd name="T15" fmla="*/ 0 h 25"/>
                <a:gd name="T16" fmla="*/ 1 w 22"/>
                <a:gd name="T17" fmla="*/ 0 h 25"/>
                <a:gd name="T18" fmla="*/ 1 w 22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5"/>
                <a:gd name="T32" fmla="*/ 22 w 22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5">
                  <a:moveTo>
                    <a:pt x="4" y="11"/>
                  </a:moveTo>
                  <a:lnTo>
                    <a:pt x="0" y="9"/>
                  </a:lnTo>
                  <a:lnTo>
                    <a:pt x="6" y="25"/>
                  </a:lnTo>
                  <a:lnTo>
                    <a:pt x="22" y="21"/>
                  </a:lnTo>
                  <a:lnTo>
                    <a:pt x="18" y="3"/>
                  </a:lnTo>
                  <a:lnTo>
                    <a:pt x="14" y="0"/>
                  </a:lnTo>
                  <a:lnTo>
                    <a:pt x="18" y="3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4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52" name="Freeform 554"/>
            <p:cNvSpPr>
              <a:spLocks/>
            </p:cNvSpPr>
            <p:nvPr/>
          </p:nvSpPr>
          <p:spPr bwMode="auto">
            <a:xfrm>
              <a:off x="223" y="2234"/>
              <a:ext cx="18" cy="15"/>
            </a:xfrm>
            <a:custGeom>
              <a:avLst/>
              <a:gdLst>
                <a:gd name="T0" fmla="*/ 1 w 33"/>
                <a:gd name="T1" fmla="*/ 0 h 31"/>
                <a:gd name="T2" fmla="*/ 0 w 33"/>
                <a:gd name="T3" fmla="*/ 0 h 31"/>
                <a:gd name="T4" fmla="*/ 1 w 33"/>
                <a:gd name="T5" fmla="*/ 0 h 31"/>
                <a:gd name="T6" fmla="*/ 1 w 33"/>
                <a:gd name="T7" fmla="*/ 0 h 31"/>
                <a:gd name="T8" fmla="*/ 1 w 33"/>
                <a:gd name="T9" fmla="*/ 0 h 31"/>
                <a:gd name="T10" fmla="*/ 1 w 33"/>
                <a:gd name="T11" fmla="*/ 0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31"/>
                <a:gd name="T20" fmla="*/ 33 w 33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31">
                  <a:moveTo>
                    <a:pt x="6" y="6"/>
                  </a:moveTo>
                  <a:lnTo>
                    <a:pt x="0" y="12"/>
                  </a:lnTo>
                  <a:lnTo>
                    <a:pt x="23" y="31"/>
                  </a:lnTo>
                  <a:lnTo>
                    <a:pt x="33" y="20"/>
                  </a:lnTo>
                  <a:lnTo>
                    <a:pt x="12" y="0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53" name="Freeform 555"/>
            <p:cNvSpPr>
              <a:spLocks/>
            </p:cNvSpPr>
            <p:nvPr/>
          </p:nvSpPr>
          <p:spPr bwMode="auto">
            <a:xfrm>
              <a:off x="560" y="2241"/>
              <a:ext cx="15" cy="15"/>
            </a:xfrm>
            <a:custGeom>
              <a:avLst/>
              <a:gdLst>
                <a:gd name="T0" fmla="*/ 1 w 25"/>
                <a:gd name="T1" fmla="*/ 1 h 29"/>
                <a:gd name="T2" fmla="*/ 0 w 25"/>
                <a:gd name="T3" fmla="*/ 1 h 29"/>
                <a:gd name="T4" fmla="*/ 1 w 25"/>
                <a:gd name="T5" fmla="*/ 1 h 29"/>
                <a:gd name="T6" fmla="*/ 1 w 25"/>
                <a:gd name="T7" fmla="*/ 1 h 29"/>
                <a:gd name="T8" fmla="*/ 1 w 25"/>
                <a:gd name="T9" fmla="*/ 1 h 29"/>
                <a:gd name="T10" fmla="*/ 1 w 25"/>
                <a:gd name="T11" fmla="*/ 0 h 29"/>
                <a:gd name="T12" fmla="*/ 1 w 25"/>
                <a:gd name="T13" fmla="*/ 1 h 29"/>
                <a:gd name="T14" fmla="*/ 1 w 25"/>
                <a:gd name="T15" fmla="*/ 0 h 29"/>
                <a:gd name="T16" fmla="*/ 1 w 25"/>
                <a:gd name="T17" fmla="*/ 0 h 29"/>
                <a:gd name="T18" fmla="*/ 1 w 25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9"/>
                <a:gd name="T32" fmla="*/ 25 w 2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9">
                  <a:moveTo>
                    <a:pt x="6" y="15"/>
                  </a:moveTo>
                  <a:lnTo>
                    <a:pt x="0" y="13"/>
                  </a:lnTo>
                  <a:lnTo>
                    <a:pt x="14" y="29"/>
                  </a:lnTo>
                  <a:lnTo>
                    <a:pt x="25" y="17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54" name="Freeform 556"/>
            <p:cNvSpPr>
              <a:spLocks/>
            </p:cNvSpPr>
            <p:nvPr/>
          </p:nvSpPr>
          <p:spPr bwMode="auto">
            <a:xfrm>
              <a:off x="528" y="2241"/>
              <a:ext cx="36" cy="8"/>
            </a:xfrm>
            <a:custGeom>
              <a:avLst/>
              <a:gdLst>
                <a:gd name="T0" fmla="*/ 1 w 67"/>
                <a:gd name="T1" fmla="*/ 1 h 15"/>
                <a:gd name="T2" fmla="*/ 1 w 67"/>
                <a:gd name="T3" fmla="*/ 1 h 15"/>
                <a:gd name="T4" fmla="*/ 1 w 67"/>
                <a:gd name="T5" fmla="*/ 0 h 15"/>
                <a:gd name="T6" fmla="*/ 1 w 67"/>
                <a:gd name="T7" fmla="*/ 0 h 15"/>
                <a:gd name="T8" fmla="*/ 0 w 67"/>
                <a:gd name="T9" fmla="*/ 0 h 15"/>
                <a:gd name="T10" fmla="*/ 1 w 67"/>
                <a:gd name="T11" fmla="*/ 0 h 15"/>
                <a:gd name="T12" fmla="*/ 0 w 67"/>
                <a:gd name="T13" fmla="*/ 0 h 15"/>
                <a:gd name="T14" fmla="*/ 1 w 67"/>
                <a:gd name="T15" fmla="*/ 1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"/>
                <a:gd name="T25" fmla="*/ 0 h 15"/>
                <a:gd name="T26" fmla="*/ 67 w 67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" h="15">
                  <a:moveTo>
                    <a:pt x="2" y="15"/>
                  </a:moveTo>
                  <a:lnTo>
                    <a:pt x="67" y="15"/>
                  </a:lnTo>
                  <a:lnTo>
                    <a:pt x="67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55" name="Freeform 557"/>
            <p:cNvSpPr>
              <a:spLocks/>
            </p:cNvSpPr>
            <p:nvPr/>
          </p:nvSpPr>
          <p:spPr bwMode="auto">
            <a:xfrm>
              <a:off x="481" y="2241"/>
              <a:ext cx="47" cy="15"/>
            </a:xfrm>
            <a:custGeom>
              <a:avLst/>
              <a:gdLst>
                <a:gd name="T0" fmla="*/ 1 w 85"/>
                <a:gd name="T1" fmla="*/ 1 h 29"/>
                <a:gd name="T2" fmla="*/ 1 w 85"/>
                <a:gd name="T3" fmla="*/ 1 h 29"/>
                <a:gd name="T4" fmla="*/ 1 w 85"/>
                <a:gd name="T5" fmla="*/ 1 h 29"/>
                <a:gd name="T6" fmla="*/ 1 w 85"/>
                <a:gd name="T7" fmla="*/ 0 h 29"/>
                <a:gd name="T8" fmla="*/ 1 w 85"/>
                <a:gd name="T9" fmla="*/ 1 h 29"/>
                <a:gd name="T10" fmla="*/ 0 w 85"/>
                <a:gd name="T11" fmla="*/ 1 h 29"/>
                <a:gd name="T12" fmla="*/ 1 w 85"/>
                <a:gd name="T13" fmla="*/ 1 h 29"/>
                <a:gd name="T14" fmla="*/ 1 w 85"/>
                <a:gd name="T15" fmla="*/ 1 h 29"/>
                <a:gd name="T16" fmla="*/ 0 w 85"/>
                <a:gd name="T17" fmla="*/ 1 h 29"/>
                <a:gd name="T18" fmla="*/ 1 w 85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"/>
                <a:gd name="T31" fmla="*/ 0 h 29"/>
                <a:gd name="T32" fmla="*/ 85 w 8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" h="29">
                  <a:moveTo>
                    <a:pt x="10" y="27"/>
                  </a:moveTo>
                  <a:lnTo>
                    <a:pt x="6" y="29"/>
                  </a:lnTo>
                  <a:lnTo>
                    <a:pt x="85" y="15"/>
                  </a:lnTo>
                  <a:lnTo>
                    <a:pt x="83" y="0"/>
                  </a:lnTo>
                  <a:lnTo>
                    <a:pt x="4" y="13"/>
                  </a:lnTo>
                  <a:lnTo>
                    <a:pt x="0" y="15"/>
                  </a:lnTo>
                  <a:lnTo>
                    <a:pt x="4" y="13"/>
                  </a:lnTo>
                  <a:lnTo>
                    <a:pt x="2" y="13"/>
                  </a:lnTo>
                  <a:lnTo>
                    <a:pt x="0" y="15"/>
                  </a:lnTo>
                  <a:lnTo>
                    <a:pt x="10" y="2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56" name="Freeform 558"/>
            <p:cNvSpPr>
              <a:spLocks/>
            </p:cNvSpPr>
            <p:nvPr/>
          </p:nvSpPr>
          <p:spPr bwMode="auto">
            <a:xfrm>
              <a:off x="472" y="2249"/>
              <a:ext cx="16" cy="11"/>
            </a:xfrm>
            <a:custGeom>
              <a:avLst/>
              <a:gdLst>
                <a:gd name="T0" fmla="*/ 1 w 25"/>
                <a:gd name="T1" fmla="*/ 0 h 25"/>
                <a:gd name="T2" fmla="*/ 1 w 25"/>
                <a:gd name="T3" fmla="*/ 0 h 25"/>
                <a:gd name="T4" fmla="*/ 1 w 25"/>
                <a:gd name="T5" fmla="*/ 0 h 25"/>
                <a:gd name="T6" fmla="*/ 1 w 25"/>
                <a:gd name="T7" fmla="*/ 0 h 25"/>
                <a:gd name="T8" fmla="*/ 0 w 25"/>
                <a:gd name="T9" fmla="*/ 0 h 25"/>
                <a:gd name="T10" fmla="*/ 1 w 25"/>
                <a:gd name="T11" fmla="*/ 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5"/>
                <a:gd name="T20" fmla="*/ 25 w 25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5">
                  <a:moveTo>
                    <a:pt x="6" y="17"/>
                  </a:moveTo>
                  <a:lnTo>
                    <a:pt x="12" y="25"/>
                  </a:lnTo>
                  <a:lnTo>
                    <a:pt x="25" y="12"/>
                  </a:lnTo>
                  <a:lnTo>
                    <a:pt x="15" y="0"/>
                  </a:lnTo>
                  <a:lnTo>
                    <a:pt x="0" y="12"/>
                  </a:lnTo>
                  <a:lnTo>
                    <a:pt x="6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57" name="Freeform 559"/>
            <p:cNvSpPr>
              <a:spLocks/>
            </p:cNvSpPr>
            <p:nvPr/>
          </p:nvSpPr>
          <p:spPr bwMode="auto">
            <a:xfrm>
              <a:off x="592" y="2405"/>
              <a:ext cx="12" cy="15"/>
            </a:xfrm>
            <a:custGeom>
              <a:avLst/>
              <a:gdLst>
                <a:gd name="T0" fmla="*/ 0 w 23"/>
                <a:gd name="T1" fmla="*/ 1 h 29"/>
                <a:gd name="T2" fmla="*/ 1 w 23"/>
                <a:gd name="T3" fmla="*/ 1 h 29"/>
                <a:gd name="T4" fmla="*/ 1 w 23"/>
                <a:gd name="T5" fmla="*/ 1 h 29"/>
                <a:gd name="T6" fmla="*/ 1 w 23"/>
                <a:gd name="T7" fmla="*/ 0 h 29"/>
                <a:gd name="T8" fmla="*/ 0 w 23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9"/>
                <a:gd name="T17" fmla="*/ 23 w 23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9">
                  <a:moveTo>
                    <a:pt x="0" y="6"/>
                  </a:moveTo>
                  <a:lnTo>
                    <a:pt x="10" y="29"/>
                  </a:lnTo>
                  <a:lnTo>
                    <a:pt x="23" y="23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58" name="Freeform 560"/>
            <p:cNvSpPr>
              <a:spLocks/>
            </p:cNvSpPr>
            <p:nvPr/>
          </p:nvSpPr>
          <p:spPr bwMode="auto">
            <a:xfrm>
              <a:off x="581" y="2381"/>
              <a:ext cx="19" cy="28"/>
            </a:xfrm>
            <a:custGeom>
              <a:avLst/>
              <a:gdLst>
                <a:gd name="T0" fmla="*/ 0 w 36"/>
                <a:gd name="T1" fmla="*/ 0 h 60"/>
                <a:gd name="T2" fmla="*/ 1 w 36"/>
                <a:gd name="T3" fmla="*/ 0 h 60"/>
                <a:gd name="T4" fmla="*/ 1 w 36"/>
                <a:gd name="T5" fmla="*/ 0 h 60"/>
                <a:gd name="T6" fmla="*/ 1 w 36"/>
                <a:gd name="T7" fmla="*/ 0 h 60"/>
                <a:gd name="T8" fmla="*/ 0 w 36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60"/>
                <a:gd name="T17" fmla="*/ 36 w 36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60">
                  <a:moveTo>
                    <a:pt x="0" y="4"/>
                  </a:moveTo>
                  <a:lnTo>
                    <a:pt x="21" y="60"/>
                  </a:lnTo>
                  <a:lnTo>
                    <a:pt x="36" y="54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59" name="Freeform 561"/>
            <p:cNvSpPr>
              <a:spLocks/>
            </p:cNvSpPr>
            <p:nvPr/>
          </p:nvSpPr>
          <p:spPr bwMode="auto">
            <a:xfrm>
              <a:off x="578" y="2372"/>
              <a:ext cx="11" cy="11"/>
            </a:xfrm>
            <a:custGeom>
              <a:avLst/>
              <a:gdLst>
                <a:gd name="T0" fmla="*/ 1 w 19"/>
                <a:gd name="T1" fmla="*/ 0 h 25"/>
                <a:gd name="T2" fmla="*/ 0 w 19"/>
                <a:gd name="T3" fmla="*/ 0 h 25"/>
                <a:gd name="T4" fmla="*/ 1 w 19"/>
                <a:gd name="T5" fmla="*/ 0 h 25"/>
                <a:gd name="T6" fmla="*/ 1 w 19"/>
                <a:gd name="T7" fmla="*/ 0 h 25"/>
                <a:gd name="T8" fmla="*/ 1 w 19"/>
                <a:gd name="T9" fmla="*/ 0 h 25"/>
                <a:gd name="T10" fmla="*/ 1 w 19"/>
                <a:gd name="T11" fmla="*/ 0 h 25"/>
                <a:gd name="T12" fmla="*/ 1 w 19"/>
                <a:gd name="T13" fmla="*/ 0 h 25"/>
                <a:gd name="T14" fmla="*/ 0 w 19"/>
                <a:gd name="T15" fmla="*/ 0 h 25"/>
                <a:gd name="T16" fmla="*/ 0 w 19"/>
                <a:gd name="T17" fmla="*/ 0 h 25"/>
                <a:gd name="T18" fmla="*/ 1 w 19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4" y="0"/>
                  </a:moveTo>
                  <a:lnTo>
                    <a:pt x="0" y="6"/>
                  </a:lnTo>
                  <a:lnTo>
                    <a:pt x="4" y="25"/>
                  </a:lnTo>
                  <a:lnTo>
                    <a:pt x="19" y="21"/>
                  </a:lnTo>
                  <a:lnTo>
                    <a:pt x="17" y="4"/>
                  </a:lnTo>
                  <a:lnTo>
                    <a:pt x="15" y="11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60" name="Freeform 562"/>
            <p:cNvSpPr>
              <a:spLocks/>
            </p:cNvSpPr>
            <p:nvPr/>
          </p:nvSpPr>
          <p:spPr bwMode="auto">
            <a:xfrm>
              <a:off x="581" y="2326"/>
              <a:ext cx="64" cy="51"/>
            </a:xfrm>
            <a:custGeom>
              <a:avLst/>
              <a:gdLst>
                <a:gd name="T0" fmla="*/ 1 w 119"/>
                <a:gd name="T1" fmla="*/ 0 h 111"/>
                <a:gd name="T2" fmla="*/ 1 w 119"/>
                <a:gd name="T3" fmla="*/ 0 h 111"/>
                <a:gd name="T4" fmla="*/ 0 w 119"/>
                <a:gd name="T5" fmla="*/ 0 h 111"/>
                <a:gd name="T6" fmla="*/ 1 w 119"/>
                <a:gd name="T7" fmla="*/ 0 h 111"/>
                <a:gd name="T8" fmla="*/ 1 w 119"/>
                <a:gd name="T9" fmla="*/ 0 h 111"/>
                <a:gd name="T10" fmla="*/ 1 w 119"/>
                <a:gd name="T11" fmla="*/ 0 h 111"/>
                <a:gd name="T12" fmla="*/ 1 w 119"/>
                <a:gd name="T13" fmla="*/ 0 h 111"/>
                <a:gd name="T14" fmla="*/ 1 w 119"/>
                <a:gd name="T15" fmla="*/ 0 h 111"/>
                <a:gd name="T16" fmla="*/ 1 w 119"/>
                <a:gd name="T17" fmla="*/ 0 h 111"/>
                <a:gd name="T18" fmla="*/ 1 w 119"/>
                <a:gd name="T19" fmla="*/ 0 h 1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9"/>
                <a:gd name="T31" fmla="*/ 0 h 111"/>
                <a:gd name="T32" fmla="*/ 119 w 119"/>
                <a:gd name="T33" fmla="*/ 111 h 1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9" h="111">
                  <a:moveTo>
                    <a:pt x="102" y="12"/>
                  </a:moveTo>
                  <a:lnTo>
                    <a:pt x="100" y="0"/>
                  </a:lnTo>
                  <a:lnTo>
                    <a:pt x="0" y="100"/>
                  </a:lnTo>
                  <a:lnTo>
                    <a:pt x="11" y="111"/>
                  </a:lnTo>
                  <a:lnTo>
                    <a:pt x="111" y="12"/>
                  </a:lnTo>
                  <a:lnTo>
                    <a:pt x="111" y="0"/>
                  </a:lnTo>
                  <a:lnTo>
                    <a:pt x="111" y="12"/>
                  </a:lnTo>
                  <a:lnTo>
                    <a:pt x="119" y="6"/>
                  </a:lnTo>
                  <a:lnTo>
                    <a:pt x="111" y="0"/>
                  </a:lnTo>
                  <a:lnTo>
                    <a:pt x="102" y="1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61" name="Freeform 563"/>
            <p:cNvSpPr>
              <a:spLocks/>
            </p:cNvSpPr>
            <p:nvPr/>
          </p:nvSpPr>
          <p:spPr bwMode="auto">
            <a:xfrm>
              <a:off x="618" y="2311"/>
              <a:ext cx="23" cy="22"/>
            </a:xfrm>
            <a:custGeom>
              <a:avLst/>
              <a:gdLst>
                <a:gd name="T0" fmla="*/ 1 w 42"/>
                <a:gd name="T1" fmla="*/ 1 h 43"/>
                <a:gd name="T2" fmla="*/ 0 w 42"/>
                <a:gd name="T3" fmla="*/ 1 h 43"/>
                <a:gd name="T4" fmla="*/ 1 w 42"/>
                <a:gd name="T5" fmla="*/ 1 h 43"/>
                <a:gd name="T6" fmla="*/ 1 w 42"/>
                <a:gd name="T7" fmla="*/ 1 h 43"/>
                <a:gd name="T8" fmla="*/ 1 w 42"/>
                <a:gd name="T9" fmla="*/ 1 h 43"/>
                <a:gd name="T10" fmla="*/ 1 w 42"/>
                <a:gd name="T11" fmla="*/ 0 h 43"/>
                <a:gd name="T12" fmla="*/ 1 w 42"/>
                <a:gd name="T13" fmla="*/ 1 h 43"/>
                <a:gd name="T14" fmla="*/ 1 w 42"/>
                <a:gd name="T15" fmla="*/ 0 h 43"/>
                <a:gd name="T16" fmla="*/ 1 w 42"/>
                <a:gd name="T17" fmla="*/ 1 h 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43"/>
                <a:gd name="T29" fmla="*/ 42 w 42"/>
                <a:gd name="T30" fmla="*/ 43 h 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43">
                  <a:moveTo>
                    <a:pt x="2" y="16"/>
                  </a:moveTo>
                  <a:lnTo>
                    <a:pt x="0" y="14"/>
                  </a:lnTo>
                  <a:lnTo>
                    <a:pt x="33" y="43"/>
                  </a:lnTo>
                  <a:lnTo>
                    <a:pt x="42" y="31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2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62" name="Freeform 564"/>
            <p:cNvSpPr>
              <a:spLocks/>
            </p:cNvSpPr>
            <p:nvPr/>
          </p:nvSpPr>
          <p:spPr bwMode="auto">
            <a:xfrm>
              <a:off x="602" y="2305"/>
              <a:ext cx="21" cy="14"/>
            </a:xfrm>
            <a:custGeom>
              <a:avLst/>
              <a:gdLst>
                <a:gd name="T0" fmla="*/ 0 w 39"/>
                <a:gd name="T1" fmla="*/ 0 h 29"/>
                <a:gd name="T2" fmla="*/ 1 w 39"/>
                <a:gd name="T3" fmla="*/ 0 h 29"/>
                <a:gd name="T4" fmla="*/ 1 w 39"/>
                <a:gd name="T5" fmla="*/ 0 h 29"/>
                <a:gd name="T6" fmla="*/ 1 w 39"/>
                <a:gd name="T7" fmla="*/ 0 h 29"/>
                <a:gd name="T8" fmla="*/ 1 w 39"/>
                <a:gd name="T9" fmla="*/ 0 h 29"/>
                <a:gd name="T10" fmla="*/ 1 w 39"/>
                <a:gd name="T11" fmla="*/ 0 h 29"/>
                <a:gd name="T12" fmla="*/ 0 w 39"/>
                <a:gd name="T13" fmla="*/ 0 h 29"/>
                <a:gd name="T14" fmla="*/ 0 w 39"/>
                <a:gd name="T15" fmla="*/ 0 h 29"/>
                <a:gd name="T16" fmla="*/ 1 w 39"/>
                <a:gd name="T17" fmla="*/ 0 h 29"/>
                <a:gd name="T18" fmla="*/ 0 w 39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29"/>
                <a:gd name="T32" fmla="*/ 39 w 3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29">
                  <a:moveTo>
                    <a:pt x="0" y="10"/>
                  </a:moveTo>
                  <a:lnTo>
                    <a:pt x="2" y="13"/>
                  </a:lnTo>
                  <a:lnTo>
                    <a:pt x="31" y="29"/>
                  </a:lnTo>
                  <a:lnTo>
                    <a:pt x="39" y="13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3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63" name="Freeform 565"/>
            <p:cNvSpPr>
              <a:spLocks/>
            </p:cNvSpPr>
            <p:nvPr/>
          </p:nvSpPr>
          <p:spPr bwMode="auto">
            <a:xfrm>
              <a:off x="585" y="2278"/>
              <a:ext cx="25" cy="33"/>
            </a:xfrm>
            <a:custGeom>
              <a:avLst/>
              <a:gdLst>
                <a:gd name="T0" fmla="*/ 0 w 45"/>
                <a:gd name="T1" fmla="*/ 0 h 69"/>
                <a:gd name="T2" fmla="*/ 1 w 45"/>
                <a:gd name="T3" fmla="*/ 0 h 69"/>
                <a:gd name="T4" fmla="*/ 1 w 45"/>
                <a:gd name="T5" fmla="*/ 0 h 69"/>
                <a:gd name="T6" fmla="*/ 1 w 45"/>
                <a:gd name="T7" fmla="*/ 0 h 69"/>
                <a:gd name="T8" fmla="*/ 1 w 45"/>
                <a:gd name="T9" fmla="*/ 0 h 69"/>
                <a:gd name="T10" fmla="*/ 0 w 45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69"/>
                <a:gd name="T20" fmla="*/ 45 w 45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69">
                  <a:moveTo>
                    <a:pt x="0" y="7"/>
                  </a:moveTo>
                  <a:lnTo>
                    <a:pt x="31" y="69"/>
                  </a:lnTo>
                  <a:lnTo>
                    <a:pt x="45" y="61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64" name="Freeform 566"/>
            <p:cNvSpPr>
              <a:spLocks/>
            </p:cNvSpPr>
            <p:nvPr/>
          </p:nvSpPr>
          <p:spPr bwMode="auto">
            <a:xfrm>
              <a:off x="578" y="2258"/>
              <a:ext cx="16" cy="23"/>
            </a:xfrm>
            <a:custGeom>
              <a:avLst/>
              <a:gdLst>
                <a:gd name="T0" fmla="*/ 0 w 31"/>
                <a:gd name="T1" fmla="*/ 0 h 52"/>
                <a:gd name="T2" fmla="*/ 0 w 31"/>
                <a:gd name="T3" fmla="*/ 0 h 52"/>
                <a:gd name="T4" fmla="*/ 1 w 31"/>
                <a:gd name="T5" fmla="*/ 0 h 52"/>
                <a:gd name="T6" fmla="*/ 1 w 31"/>
                <a:gd name="T7" fmla="*/ 0 h 52"/>
                <a:gd name="T8" fmla="*/ 1 w 31"/>
                <a:gd name="T9" fmla="*/ 0 h 52"/>
                <a:gd name="T10" fmla="*/ 1 w 31"/>
                <a:gd name="T11" fmla="*/ 0 h 52"/>
                <a:gd name="T12" fmla="*/ 1 w 31"/>
                <a:gd name="T13" fmla="*/ 0 h 52"/>
                <a:gd name="T14" fmla="*/ 1 w 31"/>
                <a:gd name="T15" fmla="*/ 0 h 52"/>
                <a:gd name="T16" fmla="*/ 1 w 31"/>
                <a:gd name="T17" fmla="*/ 0 h 52"/>
                <a:gd name="T18" fmla="*/ 0 w 31"/>
                <a:gd name="T19" fmla="*/ 0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52"/>
                <a:gd name="T32" fmla="*/ 31 w 31"/>
                <a:gd name="T33" fmla="*/ 52 h 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52">
                  <a:moveTo>
                    <a:pt x="0" y="10"/>
                  </a:moveTo>
                  <a:lnTo>
                    <a:pt x="0" y="8"/>
                  </a:lnTo>
                  <a:lnTo>
                    <a:pt x="15" y="52"/>
                  </a:lnTo>
                  <a:lnTo>
                    <a:pt x="31" y="46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65" name="Freeform 567"/>
            <p:cNvSpPr>
              <a:spLocks/>
            </p:cNvSpPr>
            <p:nvPr/>
          </p:nvSpPr>
          <p:spPr bwMode="auto">
            <a:xfrm>
              <a:off x="568" y="2249"/>
              <a:ext cx="14" cy="14"/>
            </a:xfrm>
            <a:custGeom>
              <a:avLst/>
              <a:gdLst>
                <a:gd name="T0" fmla="*/ 1 w 27"/>
                <a:gd name="T1" fmla="*/ 1 h 27"/>
                <a:gd name="T2" fmla="*/ 0 w 27"/>
                <a:gd name="T3" fmla="*/ 1 h 27"/>
                <a:gd name="T4" fmla="*/ 1 w 27"/>
                <a:gd name="T5" fmla="*/ 1 h 27"/>
                <a:gd name="T6" fmla="*/ 1 w 27"/>
                <a:gd name="T7" fmla="*/ 1 h 27"/>
                <a:gd name="T8" fmla="*/ 1 w 27"/>
                <a:gd name="T9" fmla="*/ 0 h 27"/>
                <a:gd name="T10" fmla="*/ 1 w 27"/>
                <a:gd name="T11" fmla="*/ 1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7"/>
                <a:gd name="T20" fmla="*/ 27 w 2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7">
                  <a:moveTo>
                    <a:pt x="6" y="6"/>
                  </a:moveTo>
                  <a:lnTo>
                    <a:pt x="0" y="12"/>
                  </a:lnTo>
                  <a:lnTo>
                    <a:pt x="15" y="27"/>
                  </a:lnTo>
                  <a:lnTo>
                    <a:pt x="27" y="17"/>
                  </a:lnTo>
                  <a:lnTo>
                    <a:pt x="11" y="0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66" name="Freeform 568"/>
            <p:cNvSpPr>
              <a:spLocks/>
            </p:cNvSpPr>
            <p:nvPr/>
          </p:nvSpPr>
          <p:spPr bwMode="auto">
            <a:xfrm>
              <a:off x="451" y="2732"/>
              <a:ext cx="16" cy="14"/>
            </a:xfrm>
            <a:custGeom>
              <a:avLst/>
              <a:gdLst>
                <a:gd name="T0" fmla="*/ 1 w 27"/>
                <a:gd name="T1" fmla="*/ 0 h 27"/>
                <a:gd name="T2" fmla="*/ 1 w 27"/>
                <a:gd name="T3" fmla="*/ 1 h 27"/>
                <a:gd name="T4" fmla="*/ 1 w 27"/>
                <a:gd name="T5" fmla="*/ 1 h 27"/>
                <a:gd name="T6" fmla="*/ 1 w 27"/>
                <a:gd name="T7" fmla="*/ 1 h 27"/>
                <a:gd name="T8" fmla="*/ 1 w 27"/>
                <a:gd name="T9" fmla="*/ 0 h 27"/>
                <a:gd name="T10" fmla="*/ 1 w 27"/>
                <a:gd name="T11" fmla="*/ 1 h 27"/>
                <a:gd name="T12" fmla="*/ 1 w 27"/>
                <a:gd name="T13" fmla="*/ 0 h 27"/>
                <a:gd name="T14" fmla="*/ 0 w 27"/>
                <a:gd name="T15" fmla="*/ 1 h 27"/>
                <a:gd name="T16" fmla="*/ 1 w 27"/>
                <a:gd name="T17" fmla="*/ 1 h 27"/>
                <a:gd name="T18" fmla="*/ 1 w 27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2" y="0"/>
                  </a:moveTo>
                  <a:lnTo>
                    <a:pt x="2" y="8"/>
                  </a:lnTo>
                  <a:lnTo>
                    <a:pt x="13" y="27"/>
                  </a:lnTo>
                  <a:lnTo>
                    <a:pt x="27" y="19"/>
                  </a:lnTo>
                  <a:lnTo>
                    <a:pt x="17" y="0"/>
                  </a:lnTo>
                  <a:lnTo>
                    <a:pt x="17" y="6"/>
                  </a:lnTo>
                  <a:lnTo>
                    <a:pt x="2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67" name="Freeform 569"/>
            <p:cNvSpPr>
              <a:spLocks/>
            </p:cNvSpPr>
            <p:nvPr/>
          </p:nvSpPr>
          <p:spPr bwMode="auto">
            <a:xfrm>
              <a:off x="453" y="2725"/>
              <a:ext cx="11" cy="11"/>
            </a:xfrm>
            <a:custGeom>
              <a:avLst/>
              <a:gdLst>
                <a:gd name="T0" fmla="*/ 1 w 21"/>
                <a:gd name="T1" fmla="*/ 0 h 23"/>
                <a:gd name="T2" fmla="*/ 1 w 21"/>
                <a:gd name="T3" fmla="*/ 0 h 23"/>
                <a:gd name="T4" fmla="*/ 0 w 21"/>
                <a:gd name="T5" fmla="*/ 0 h 23"/>
                <a:gd name="T6" fmla="*/ 1 w 21"/>
                <a:gd name="T7" fmla="*/ 0 h 23"/>
                <a:gd name="T8" fmla="*/ 1 w 21"/>
                <a:gd name="T9" fmla="*/ 0 h 23"/>
                <a:gd name="T10" fmla="*/ 1 w 21"/>
                <a:gd name="T11" fmla="*/ 0 h 23"/>
                <a:gd name="T12" fmla="*/ 1 w 21"/>
                <a:gd name="T13" fmla="*/ 0 h 23"/>
                <a:gd name="T14" fmla="*/ 1 w 21"/>
                <a:gd name="T15" fmla="*/ 0 h 23"/>
                <a:gd name="T16" fmla="*/ 1 w 21"/>
                <a:gd name="T17" fmla="*/ 0 h 23"/>
                <a:gd name="T18" fmla="*/ 1 w 21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7" y="0"/>
                  </a:moveTo>
                  <a:lnTo>
                    <a:pt x="5" y="3"/>
                  </a:lnTo>
                  <a:lnTo>
                    <a:pt x="0" y="17"/>
                  </a:lnTo>
                  <a:lnTo>
                    <a:pt x="15" y="23"/>
                  </a:lnTo>
                  <a:lnTo>
                    <a:pt x="21" y="9"/>
                  </a:lnTo>
                  <a:lnTo>
                    <a:pt x="17" y="13"/>
                  </a:lnTo>
                  <a:lnTo>
                    <a:pt x="7" y="0"/>
                  </a:lnTo>
                  <a:lnTo>
                    <a:pt x="5" y="1"/>
                  </a:lnTo>
                  <a:lnTo>
                    <a:pt x="5" y="3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68" name="Freeform 570"/>
            <p:cNvSpPr>
              <a:spLocks/>
            </p:cNvSpPr>
            <p:nvPr/>
          </p:nvSpPr>
          <p:spPr bwMode="auto">
            <a:xfrm>
              <a:off x="457" y="2718"/>
              <a:ext cx="15" cy="13"/>
            </a:xfrm>
            <a:custGeom>
              <a:avLst/>
              <a:gdLst>
                <a:gd name="T0" fmla="*/ 0 w 31"/>
                <a:gd name="T1" fmla="*/ 0 h 29"/>
                <a:gd name="T2" fmla="*/ 0 w 31"/>
                <a:gd name="T3" fmla="*/ 0 h 29"/>
                <a:gd name="T4" fmla="*/ 0 w 31"/>
                <a:gd name="T5" fmla="*/ 0 h 29"/>
                <a:gd name="T6" fmla="*/ 0 w 31"/>
                <a:gd name="T7" fmla="*/ 0 h 29"/>
                <a:gd name="T8" fmla="*/ 0 w 31"/>
                <a:gd name="T9" fmla="*/ 0 h 29"/>
                <a:gd name="T10" fmla="*/ 0 w 31"/>
                <a:gd name="T11" fmla="*/ 0 h 29"/>
                <a:gd name="T12" fmla="*/ 0 w 31"/>
                <a:gd name="T13" fmla="*/ 0 h 29"/>
                <a:gd name="T14" fmla="*/ 0 w 31"/>
                <a:gd name="T15" fmla="*/ 0 h 29"/>
                <a:gd name="T16" fmla="*/ 0 w 31"/>
                <a:gd name="T17" fmla="*/ 0 h 29"/>
                <a:gd name="T18" fmla="*/ 0 w 31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9"/>
                <a:gd name="T32" fmla="*/ 31 w 31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9">
                  <a:moveTo>
                    <a:pt x="23" y="0"/>
                  </a:moveTo>
                  <a:lnTo>
                    <a:pt x="21" y="2"/>
                  </a:lnTo>
                  <a:lnTo>
                    <a:pt x="0" y="16"/>
                  </a:lnTo>
                  <a:lnTo>
                    <a:pt x="10" y="29"/>
                  </a:lnTo>
                  <a:lnTo>
                    <a:pt x="31" y="14"/>
                  </a:lnTo>
                  <a:lnTo>
                    <a:pt x="29" y="16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1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69" name="Freeform 571"/>
            <p:cNvSpPr>
              <a:spLocks/>
            </p:cNvSpPr>
            <p:nvPr/>
          </p:nvSpPr>
          <p:spPr bwMode="auto">
            <a:xfrm>
              <a:off x="469" y="2688"/>
              <a:ext cx="91" cy="37"/>
            </a:xfrm>
            <a:custGeom>
              <a:avLst/>
              <a:gdLst>
                <a:gd name="T0" fmla="*/ 1 w 164"/>
                <a:gd name="T1" fmla="*/ 0 h 81"/>
                <a:gd name="T2" fmla="*/ 1 w 164"/>
                <a:gd name="T3" fmla="*/ 0 h 81"/>
                <a:gd name="T4" fmla="*/ 0 w 164"/>
                <a:gd name="T5" fmla="*/ 0 h 81"/>
                <a:gd name="T6" fmla="*/ 1 w 164"/>
                <a:gd name="T7" fmla="*/ 0 h 81"/>
                <a:gd name="T8" fmla="*/ 1 w 164"/>
                <a:gd name="T9" fmla="*/ 0 h 81"/>
                <a:gd name="T10" fmla="*/ 1 w 164"/>
                <a:gd name="T11" fmla="*/ 0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4"/>
                <a:gd name="T19" fmla="*/ 0 h 81"/>
                <a:gd name="T20" fmla="*/ 164 w 164"/>
                <a:gd name="T21" fmla="*/ 81 h 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4" h="81">
                  <a:moveTo>
                    <a:pt x="162" y="8"/>
                  </a:moveTo>
                  <a:lnTo>
                    <a:pt x="158" y="0"/>
                  </a:lnTo>
                  <a:lnTo>
                    <a:pt x="0" y="65"/>
                  </a:lnTo>
                  <a:lnTo>
                    <a:pt x="6" y="81"/>
                  </a:lnTo>
                  <a:lnTo>
                    <a:pt x="164" y="15"/>
                  </a:lnTo>
                  <a:lnTo>
                    <a:pt x="162" y="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70" name="Freeform 572"/>
            <p:cNvSpPr>
              <a:spLocks/>
            </p:cNvSpPr>
            <p:nvPr/>
          </p:nvSpPr>
          <p:spPr bwMode="auto">
            <a:xfrm>
              <a:off x="275" y="2573"/>
              <a:ext cx="10" cy="11"/>
            </a:xfrm>
            <a:custGeom>
              <a:avLst/>
              <a:gdLst>
                <a:gd name="T0" fmla="*/ 1 w 18"/>
                <a:gd name="T1" fmla="*/ 0 h 25"/>
                <a:gd name="T2" fmla="*/ 0 w 18"/>
                <a:gd name="T3" fmla="*/ 0 h 25"/>
                <a:gd name="T4" fmla="*/ 1 w 18"/>
                <a:gd name="T5" fmla="*/ 0 h 25"/>
                <a:gd name="T6" fmla="*/ 1 w 18"/>
                <a:gd name="T7" fmla="*/ 0 h 25"/>
                <a:gd name="T8" fmla="*/ 1 w 18"/>
                <a:gd name="T9" fmla="*/ 0 h 25"/>
                <a:gd name="T10" fmla="*/ 1 w 18"/>
                <a:gd name="T11" fmla="*/ 0 h 25"/>
                <a:gd name="T12" fmla="*/ 1 w 18"/>
                <a:gd name="T13" fmla="*/ 0 h 25"/>
                <a:gd name="T14" fmla="*/ 1 w 18"/>
                <a:gd name="T15" fmla="*/ 0 h 25"/>
                <a:gd name="T16" fmla="*/ 1 w 18"/>
                <a:gd name="T17" fmla="*/ 0 h 25"/>
                <a:gd name="T18" fmla="*/ 1 w 18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5"/>
                <a:gd name="T32" fmla="*/ 18 w 18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5">
                  <a:moveTo>
                    <a:pt x="4" y="14"/>
                  </a:moveTo>
                  <a:lnTo>
                    <a:pt x="0" y="8"/>
                  </a:lnTo>
                  <a:lnTo>
                    <a:pt x="2" y="25"/>
                  </a:lnTo>
                  <a:lnTo>
                    <a:pt x="18" y="25"/>
                  </a:lnTo>
                  <a:lnTo>
                    <a:pt x="18" y="8"/>
                  </a:lnTo>
                  <a:lnTo>
                    <a:pt x="14" y="0"/>
                  </a:lnTo>
                  <a:lnTo>
                    <a:pt x="18" y="8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4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71" name="Freeform 573"/>
            <p:cNvSpPr>
              <a:spLocks/>
            </p:cNvSpPr>
            <p:nvPr/>
          </p:nvSpPr>
          <p:spPr bwMode="auto">
            <a:xfrm>
              <a:off x="218" y="2541"/>
              <a:ext cx="65" cy="38"/>
            </a:xfrm>
            <a:custGeom>
              <a:avLst/>
              <a:gdLst>
                <a:gd name="T0" fmla="*/ 1 w 117"/>
                <a:gd name="T1" fmla="*/ 0 h 83"/>
                <a:gd name="T2" fmla="*/ 0 w 117"/>
                <a:gd name="T3" fmla="*/ 0 h 83"/>
                <a:gd name="T4" fmla="*/ 1 w 117"/>
                <a:gd name="T5" fmla="*/ 0 h 83"/>
                <a:gd name="T6" fmla="*/ 1 w 117"/>
                <a:gd name="T7" fmla="*/ 0 h 83"/>
                <a:gd name="T8" fmla="*/ 1 w 117"/>
                <a:gd name="T9" fmla="*/ 0 h 83"/>
                <a:gd name="T10" fmla="*/ 1 w 117"/>
                <a:gd name="T11" fmla="*/ 0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7"/>
                <a:gd name="T19" fmla="*/ 0 h 83"/>
                <a:gd name="T20" fmla="*/ 117 w 117"/>
                <a:gd name="T21" fmla="*/ 83 h 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7" h="83">
                  <a:moveTo>
                    <a:pt x="3" y="8"/>
                  </a:moveTo>
                  <a:lnTo>
                    <a:pt x="0" y="14"/>
                  </a:lnTo>
                  <a:lnTo>
                    <a:pt x="107" y="83"/>
                  </a:lnTo>
                  <a:lnTo>
                    <a:pt x="117" y="69"/>
                  </a:lnTo>
                  <a:lnTo>
                    <a:pt x="7" y="0"/>
                  </a:lnTo>
                  <a:lnTo>
                    <a:pt x="3" y="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72" name="Freeform 574"/>
            <p:cNvSpPr>
              <a:spLocks/>
            </p:cNvSpPr>
            <p:nvPr/>
          </p:nvSpPr>
          <p:spPr bwMode="auto">
            <a:xfrm>
              <a:off x="223" y="2615"/>
              <a:ext cx="54" cy="27"/>
            </a:xfrm>
            <a:custGeom>
              <a:avLst/>
              <a:gdLst>
                <a:gd name="T0" fmla="*/ 1 w 100"/>
                <a:gd name="T1" fmla="*/ 0 h 63"/>
                <a:gd name="T2" fmla="*/ 1 w 100"/>
                <a:gd name="T3" fmla="*/ 0 h 63"/>
                <a:gd name="T4" fmla="*/ 0 w 100"/>
                <a:gd name="T5" fmla="*/ 0 h 63"/>
                <a:gd name="T6" fmla="*/ 1 w 100"/>
                <a:gd name="T7" fmla="*/ 0 h 63"/>
                <a:gd name="T8" fmla="*/ 1 w 100"/>
                <a:gd name="T9" fmla="*/ 0 h 63"/>
                <a:gd name="T10" fmla="*/ 1 w 100"/>
                <a:gd name="T11" fmla="*/ 0 h 63"/>
                <a:gd name="T12" fmla="*/ 1 w 100"/>
                <a:gd name="T13" fmla="*/ 0 h 63"/>
                <a:gd name="T14" fmla="*/ 1 w 100"/>
                <a:gd name="T15" fmla="*/ 0 h 63"/>
                <a:gd name="T16" fmla="*/ 1 w 100"/>
                <a:gd name="T17" fmla="*/ 0 h 63"/>
                <a:gd name="T18" fmla="*/ 1 w 100"/>
                <a:gd name="T19" fmla="*/ 0 h 6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0"/>
                <a:gd name="T31" fmla="*/ 0 h 63"/>
                <a:gd name="T32" fmla="*/ 100 w 100"/>
                <a:gd name="T33" fmla="*/ 63 h 6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0" h="63">
                  <a:moveTo>
                    <a:pt x="85" y="6"/>
                  </a:moveTo>
                  <a:lnTo>
                    <a:pt x="89" y="0"/>
                  </a:lnTo>
                  <a:lnTo>
                    <a:pt x="0" y="50"/>
                  </a:lnTo>
                  <a:lnTo>
                    <a:pt x="8" y="63"/>
                  </a:lnTo>
                  <a:lnTo>
                    <a:pt x="96" y="13"/>
                  </a:lnTo>
                  <a:lnTo>
                    <a:pt x="100" y="9"/>
                  </a:lnTo>
                  <a:lnTo>
                    <a:pt x="96" y="13"/>
                  </a:lnTo>
                  <a:lnTo>
                    <a:pt x="98" y="11"/>
                  </a:lnTo>
                  <a:lnTo>
                    <a:pt x="100" y="9"/>
                  </a:lnTo>
                  <a:lnTo>
                    <a:pt x="85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73" name="Freeform 575"/>
            <p:cNvSpPr>
              <a:spLocks/>
            </p:cNvSpPr>
            <p:nvPr/>
          </p:nvSpPr>
          <p:spPr bwMode="auto">
            <a:xfrm>
              <a:off x="268" y="2580"/>
              <a:ext cx="17" cy="38"/>
            </a:xfrm>
            <a:custGeom>
              <a:avLst/>
              <a:gdLst>
                <a:gd name="T0" fmla="*/ 1 w 31"/>
                <a:gd name="T1" fmla="*/ 0 h 82"/>
                <a:gd name="T2" fmla="*/ 1 w 31"/>
                <a:gd name="T3" fmla="*/ 0 h 82"/>
                <a:gd name="T4" fmla="*/ 0 w 31"/>
                <a:gd name="T5" fmla="*/ 0 h 82"/>
                <a:gd name="T6" fmla="*/ 1 w 31"/>
                <a:gd name="T7" fmla="*/ 0 h 82"/>
                <a:gd name="T8" fmla="*/ 1 w 31"/>
                <a:gd name="T9" fmla="*/ 0 h 82"/>
                <a:gd name="T10" fmla="*/ 1 w 31"/>
                <a:gd name="T11" fmla="*/ 0 h 82"/>
                <a:gd name="T12" fmla="*/ 1 w 31"/>
                <a:gd name="T13" fmla="*/ 0 h 82"/>
                <a:gd name="T14" fmla="*/ 1 w 31"/>
                <a:gd name="T15" fmla="*/ 0 h 82"/>
                <a:gd name="T16" fmla="*/ 1 w 31"/>
                <a:gd name="T17" fmla="*/ 0 h 82"/>
                <a:gd name="T18" fmla="*/ 1 w 31"/>
                <a:gd name="T19" fmla="*/ 0 h 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82"/>
                <a:gd name="T32" fmla="*/ 31 w 31"/>
                <a:gd name="T33" fmla="*/ 82 h 8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82">
                  <a:moveTo>
                    <a:pt x="23" y="2"/>
                  </a:moveTo>
                  <a:lnTo>
                    <a:pt x="15" y="8"/>
                  </a:lnTo>
                  <a:lnTo>
                    <a:pt x="0" y="79"/>
                  </a:lnTo>
                  <a:lnTo>
                    <a:pt x="15" y="82"/>
                  </a:lnTo>
                  <a:lnTo>
                    <a:pt x="31" y="11"/>
                  </a:lnTo>
                  <a:lnTo>
                    <a:pt x="21" y="17"/>
                  </a:lnTo>
                  <a:lnTo>
                    <a:pt x="23" y="2"/>
                  </a:lnTo>
                  <a:lnTo>
                    <a:pt x="15" y="0"/>
                  </a:lnTo>
                  <a:lnTo>
                    <a:pt x="15" y="8"/>
                  </a:lnTo>
                  <a:lnTo>
                    <a:pt x="23" y="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74" name="Freeform 576"/>
            <p:cNvSpPr>
              <a:spLocks/>
            </p:cNvSpPr>
            <p:nvPr/>
          </p:nvSpPr>
          <p:spPr bwMode="auto">
            <a:xfrm>
              <a:off x="279" y="2580"/>
              <a:ext cx="81" cy="15"/>
            </a:xfrm>
            <a:custGeom>
              <a:avLst/>
              <a:gdLst>
                <a:gd name="T0" fmla="*/ 1 w 144"/>
                <a:gd name="T1" fmla="*/ 1 h 29"/>
                <a:gd name="T2" fmla="*/ 1 w 144"/>
                <a:gd name="T3" fmla="*/ 1 h 29"/>
                <a:gd name="T4" fmla="*/ 1 w 144"/>
                <a:gd name="T5" fmla="*/ 0 h 29"/>
                <a:gd name="T6" fmla="*/ 0 w 144"/>
                <a:gd name="T7" fmla="*/ 1 h 29"/>
                <a:gd name="T8" fmla="*/ 1 w 144"/>
                <a:gd name="T9" fmla="*/ 1 h 29"/>
                <a:gd name="T10" fmla="*/ 1 w 144"/>
                <a:gd name="T11" fmla="*/ 1 h 29"/>
                <a:gd name="T12" fmla="*/ 1 w 144"/>
                <a:gd name="T13" fmla="*/ 1 h 29"/>
                <a:gd name="T14" fmla="*/ 1 w 144"/>
                <a:gd name="T15" fmla="*/ 1 h 29"/>
                <a:gd name="T16" fmla="*/ 1 w 144"/>
                <a:gd name="T17" fmla="*/ 1 h 29"/>
                <a:gd name="T18" fmla="*/ 1 w 144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4"/>
                <a:gd name="T31" fmla="*/ 0 h 29"/>
                <a:gd name="T32" fmla="*/ 144 w 144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4" h="29">
                  <a:moveTo>
                    <a:pt x="144" y="13"/>
                  </a:moveTo>
                  <a:lnTo>
                    <a:pt x="140" y="11"/>
                  </a:lnTo>
                  <a:lnTo>
                    <a:pt x="2" y="0"/>
                  </a:lnTo>
                  <a:lnTo>
                    <a:pt x="0" y="15"/>
                  </a:lnTo>
                  <a:lnTo>
                    <a:pt x="138" y="29"/>
                  </a:lnTo>
                  <a:lnTo>
                    <a:pt x="134" y="27"/>
                  </a:lnTo>
                  <a:lnTo>
                    <a:pt x="144" y="13"/>
                  </a:lnTo>
                  <a:lnTo>
                    <a:pt x="142" y="13"/>
                  </a:lnTo>
                  <a:lnTo>
                    <a:pt x="140" y="11"/>
                  </a:lnTo>
                  <a:lnTo>
                    <a:pt x="144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75" name="Freeform 577"/>
            <p:cNvSpPr>
              <a:spLocks/>
            </p:cNvSpPr>
            <p:nvPr/>
          </p:nvSpPr>
          <p:spPr bwMode="auto">
            <a:xfrm>
              <a:off x="353" y="2587"/>
              <a:ext cx="111" cy="72"/>
            </a:xfrm>
            <a:custGeom>
              <a:avLst/>
              <a:gdLst>
                <a:gd name="T0" fmla="*/ 1 w 200"/>
                <a:gd name="T1" fmla="*/ 0 h 156"/>
                <a:gd name="T2" fmla="*/ 1 w 200"/>
                <a:gd name="T3" fmla="*/ 0 h 156"/>
                <a:gd name="T4" fmla="*/ 1 w 200"/>
                <a:gd name="T5" fmla="*/ 0 h 156"/>
                <a:gd name="T6" fmla="*/ 0 w 200"/>
                <a:gd name="T7" fmla="*/ 0 h 156"/>
                <a:gd name="T8" fmla="*/ 1 w 200"/>
                <a:gd name="T9" fmla="*/ 0 h 156"/>
                <a:gd name="T10" fmla="*/ 1 w 200"/>
                <a:gd name="T11" fmla="*/ 0 h 156"/>
                <a:gd name="T12" fmla="*/ 1 w 200"/>
                <a:gd name="T13" fmla="*/ 0 h 156"/>
                <a:gd name="T14" fmla="*/ 1 w 200"/>
                <a:gd name="T15" fmla="*/ 0 h 156"/>
                <a:gd name="T16" fmla="*/ 1 w 200"/>
                <a:gd name="T17" fmla="*/ 0 h 156"/>
                <a:gd name="T18" fmla="*/ 1 w 200"/>
                <a:gd name="T19" fmla="*/ 0 h 1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0"/>
                <a:gd name="T31" fmla="*/ 0 h 156"/>
                <a:gd name="T32" fmla="*/ 200 w 200"/>
                <a:gd name="T33" fmla="*/ 156 h 15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0" h="156">
                  <a:moveTo>
                    <a:pt x="198" y="140"/>
                  </a:moveTo>
                  <a:lnTo>
                    <a:pt x="200" y="140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190" y="154"/>
                  </a:lnTo>
                  <a:lnTo>
                    <a:pt x="194" y="156"/>
                  </a:lnTo>
                  <a:lnTo>
                    <a:pt x="190" y="154"/>
                  </a:lnTo>
                  <a:lnTo>
                    <a:pt x="192" y="156"/>
                  </a:lnTo>
                  <a:lnTo>
                    <a:pt x="194" y="156"/>
                  </a:lnTo>
                  <a:lnTo>
                    <a:pt x="198" y="14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76" name="Freeform 578"/>
            <p:cNvSpPr>
              <a:spLocks/>
            </p:cNvSpPr>
            <p:nvPr/>
          </p:nvSpPr>
          <p:spPr bwMode="auto">
            <a:xfrm>
              <a:off x="459" y="2651"/>
              <a:ext cx="61" cy="22"/>
            </a:xfrm>
            <a:custGeom>
              <a:avLst/>
              <a:gdLst>
                <a:gd name="T0" fmla="*/ 1 w 111"/>
                <a:gd name="T1" fmla="*/ 1 h 44"/>
                <a:gd name="T2" fmla="*/ 1 w 111"/>
                <a:gd name="T3" fmla="*/ 1 h 44"/>
                <a:gd name="T4" fmla="*/ 1 w 111"/>
                <a:gd name="T5" fmla="*/ 0 h 44"/>
                <a:gd name="T6" fmla="*/ 0 w 111"/>
                <a:gd name="T7" fmla="*/ 1 h 44"/>
                <a:gd name="T8" fmla="*/ 1 w 111"/>
                <a:gd name="T9" fmla="*/ 1 h 44"/>
                <a:gd name="T10" fmla="*/ 1 w 111"/>
                <a:gd name="T11" fmla="*/ 1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44"/>
                <a:gd name="T20" fmla="*/ 111 w 111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44">
                  <a:moveTo>
                    <a:pt x="109" y="37"/>
                  </a:moveTo>
                  <a:lnTo>
                    <a:pt x="111" y="29"/>
                  </a:lnTo>
                  <a:lnTo>
                    <a:pt x="4" y="0"/>
                  </a:lnTo>
                  <a:lnTo>
                    <a:pt x="0" y="16"/>
                  </a:lnTo>
                  <a:lnTo>
                    <a:pt x="108" y="44"/>
                  </a:lnTo>
                  <a:lnTo>
                    <a:pt x="109" y="3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77" name="Freeform 579"/>
            <p:cNvSpPr>
              <a:spLocks/>
            </p:cNvSpPr>
            <p:nvPr/>
          </p:nvSpPr>
          <p:spPr bwMode="auto">
            <a:xfrm>
              <a:off x="599" y="2494"/>
              <a:ext cx="13" cy="20"/>
            </a:xfrm>
            <a:custGeom>
              <a:avLst/>
              <a:gdLst>
                <a:gd name="T0" fmla="*/ 1 w 24"/>
                <a:gd name="T1" fmla="*/ 0 h 46"/>
                <a:gd name="T2" fmla="*/ 0 w 24"/>
                <a:gd name="T3" fmla="*/ 0 h 46"/>
                <a:gd name="T4" fmla="*/ 1 w 24"/>
                <a:gd name="T5" fmla="*/ 0 h 46"/>
                <a:gd name="T6" fmla="*/ 1 w 24"/>
                <a:gd name="T7" fmla="*/ 0 h 46"/>
                <a:gd name="T8" fmla="*/ 1 w 2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46"/>
                <a:gd name="T17" fmla="*/ 24 w 2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46">
                  <a:moveTo>
                    <a:pt x="9" y="0"/>
                  </a:moveTo>
                  <a:lnTo>
                    <a:pt x="0" y="44"/>
                  </a:lnTo>
                  <a:lnTo>
                    <a:pt x="15" y="46"/>
                  </a:lnTo>
                  <a:lnTo>
                    <a:pt x="24" y="4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78" name="Freeform 580"/>
            <p:cNvSpPr>
              <a:spLocks/>
            </p:cNvSpPr>
            <p:nvPr/>
          </p:nvSpPr>
          <p:spPr bwMode="auto">
            <a:xfrm>
              <a:off x="603" y="2475"/>
              <a:ext cx="15" cy="20"/>
            </a:xfrm>
            <a:custGeom>
              <a:avLst/>
              <a:gdLst>
                <a:gd name="T0" fmla="*/ 1 w 27"/>
                <a:gd name="T1" fmla="*/ 0 h 46"/>
                <a:gd name="T2" fmla="*/ 1 w 27"/>
                <a:gd name="T3" fmla="*/ 0 h 46"/>
                <a:gd name="T4" fmla="*/ 0 w 27"/>
                <a:gd name="T5" fmla="*/ 0 h 46"/>
                <a:gd name="T6" fmla="*/ 1 w 27"/>
                <a:gd name="T7" fmla="*/ 0 h 46"/>
                <a:gd name="T8" fmla="*/ 1 w 27"/>
                <a:gd name="T9" fmla="*/ 0 h 46"/>
                <a:gd name="T10" fmla="*/ 1 w 27"/>
                <a:gd name="T11" fmla="*/ 0 h 46"/>
                <a:gd name="T12" fmla="*/ 1 w 27"/>
                <a:gd name="T13" fmla="*/ 0 h 46"/>
                <a:gd name="T14" fmla="*/ 1 w 27"/>
                <a:gd name="T15" fmla="*/ 0 h 46"/>
                <a:gd name="T16" fmla="*/ 1 w 27"/>
                <a:gd name="T17" fmla="*/ 0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46"/>
                <a:gd name="T29" fmla="*/ 27 w 27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46">
                  <a:moveTo>
                    <a:pt x="10" y="1"/>
                  </a:moveTo>
                  <a:lnTo>
                    <a:pt x="10" y="0"/>
                  </a:lnTo>
                  <a:lnTo>
                    <a:pt x="0" y="42"/>
                  </a:lnTo>
                  <a:lnTo>
                    <a:pt x="15" y="46"/>
                  </a:lnTo>
                  <a:lnTo>
                    <a:pt x="27" y="3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27" y="1"/>
                  </a:lnTo>
                  <a:lnTo>
                    <a:pt x="10" y="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79" name="Freeform 581"/>
            <p:cNvSpPr>
              <a:spLocks/>
            </p:cNvSpPr>
            <p:nvPr/>
          </p:nvSpPr>
          <p:spPr bwMode="auto">
            <a:xfrm>
              <a:off x="609" y="2460"/>
              <a:ext cx="9" cy="15"/>
            </a:xfrm>
            <a:custGeom>
              <a:avLst/>
              <a:gdLst>
                <a:gd name="T0" fmla="*/ 1 w 17"/>
                <a:gd name="T1" fmla="*/ 1 h 30"/>
                <a:gd name="T2" fmla="*/ 1 w 17"/>
                <a:gd name="T3" fmla="*/ 1 h 30"/>
                <a:gd name="T4" fmla="*/ 0 w 17"/>
                <a:gd name="T5" fmla="*/ 1 h 30"/>
                <a:gd name="T6" fmla="*/ 1 w 17"/>
                <a:gd name="T7" fmla="*/ 1 h 30"/>
                <a:gd name="T8" fmla="*/ 1 w 17"/>
                <a:gd name="T9" fmla="*/ 1 h 30"/>
                <a:gd name="T10" fmla="*/ 1 w 17"/>
                <a:gd name="T11" fmla="*/ 0 h 30"/>
                <a:gd name="T12" fmla="*/ 1 w 17"/>
                <a:gd name="T13" fmla="*/ 1 h 30"/>
                <a:gd name="T14" fmla="*/ 1 w 17"/>
                <a:gd name="T15" fmla="*/ 0 h 30"/>
                <a:gd name="T16" fmla="*/ 1 w 17"/>
                <a:gd name="T17" fmla="*/ 1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30"/>
                <a:gd name="T29" fmla="*/ 17 w 17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30">
                  <a:moveTo>
                    <a:pt x="2" y="4"/>
                  </a:moveTo>
                  <a:lnTo>
                    <a:pt x="2" y="2"/>
                  </a:lnTo>
                  <a:lnTo>
                    <a:pt x="0" y="30"/>
                  </a:lnTo>
                  <a:lnTo>
                    <a:pt x="17" y="30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2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80" name="Freeform 582"/>
            <p:cNvSpPr>
              <a:spLocks/>
            </p:cNvSpPr>
            <p:nvPr/>
          </p:nvSpPr>
          <p:spPr bwMode="auto">
            <a:xfrm>
              <a:off x="605" y="2442"/>
              <a:ext cx="13" cy="21"/>
            </a:xfrm>
            <a:custGeom>
              <a:avLst/>
              <a:gdLst>
                <a:gd name="T0" fmla="*/ 0 w 23"/>
                <a:gd name="T1" fmla="*/ 0 h 45"/>
                <a:gd name="T2" fmla="*/ 1 w 23"/>
                <a:gd name="T3" fmla="*/ 0 h 45"/>
                <a:gd name="T4" fmla="*/ 1 w 23"/>
                <a:gd name="T5" fmla="*/ 0 h 45"/>
                <a:gd name="T6" fmla="*/ 1 w 23"/>
                <a:gd name="T7" fmla="*/ 0 h 45"/>
                <a:gd name="T8" fmla="*/ 1 w 23"/>
                <a:gd name="T9" fmla="*/ 0 h 45"/>
                <a:gd name="T10" fmla="*/ 1 w 23"/>
                <a:gd name="T11" fmla="*/ 0 h 45"/>
                <a:gd name="T12" fmla="*/ 1 w 23"/>
                <a:gd name="T13" fmla="*/ 0 h 45"/>
                <a:gd name="T14" fmla="*/ 0 w 23"/>
                <a:gd name="T15" fmla="*/ 0 h 4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45"/>
                <a:gd name="T26" fmla="*/ 23 w 23"/>
                <a:gd name="T27" fmla="*/ 45 h 4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45">
                  <a:moveTo>
                    <a:pt x="0" y="4"/>
                  </a:moveTo>
                  <a:lnTo>
                    <a:pt x="8" y="45"/>
                  </a:lnTo>
                  <a:lnTo>
                    <a:pt x="23" y="41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81" name="Freeform 583"/>
            <p:cNvSpPr>
              <a:spLocks/>
            </p:cNvSpPr>
            <p:nvPr/>
          </p:nvSpPr>
          <p:spPr bwMode="auto">
            <a:xfrm>
              <a:off x="600" y="2423"/>
              <a:ext cx="13" cy="21"/>
            </a:xfrm>
            <a:custGeom>
              <a:avLst/>
              <a:gdLst>
                <a:gd name="T0" fmla="*/ 0 w 25"/>
                <a:gd name="T1" fmla="*/ 0 h 44"/>
                <a:gd name="T2" fmla="*/ 0 w 25"/>
                <a:gd name="T3" fmla="*/ 0 h 44"/>
                <a:gd name="T4" fmla="*/ 1 w 25"/>
                <a:gd name="T5" fmla="*/ 0 h 44"/>
                <a:gd name="T6" fmla="*/ 1 w 25"/>
                <a:gd name="T7" fmla="*/ 0 h 44"/>
                <a:gd name="T8" fmla="*/ 1 w 25"/>
                <a:gd name="T9" fmla="*/ 0 h 44"/>
                <a:gd name="T10" fmla="*/ 0 w 25"/>
                <a:gd name="T11" fmla="*/ 0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44"/>
                <a:gd name="T20" fmla="*/ 25 w 25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44">
                  <a:moveTo>
                    <a:pt x="0" y="6"/>
                  </a:moveTo>
                  <a:lnTo>
                    <a:pt x="0" y="4"/>
                  </a:lnTo>
                  <a:lnTo>
                    <a:pt x="10" y="44"/>
                  </a:lnTo>
                  <a:lnTo>
                    <a:pt x="25" y="40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82" name="Freeform 584"/>
            <p:cNvSpPr>
              <a:spLocks/>
            </p:cNvSpPr>
            <p:nvPr/>
          </p:nvSpPr>
          <p:spPr bwMode="auto">
            <a:xfrm>
              <a:off x="597" y="2416"/>
              <a:ext cx="12" cy="11"/>
            </a:xfrm>
            <a:custGeom>
              <a:avLst/>
              <a:gdLst>
                <a:gd name="T0" fmla="*/ 1 w 21"/>
                <a:gd name="T1" fmla="*/ 1 h 21"/>
                <a:gd name="T2" fmla="*/ 0 w 21"/>
                <a:gd name="T3" fmla="*/ 1 h 21"/>
                <a:gd name="T4" fmla="*/ 1 w 21"/>
                <a:gd name="T5" fmla="*/ 1 h 21"/>
                <a:gd name="T6" fmla="*/ 1 w 21"/>
                <a:gd name="T7" fmla="*/ 1 h 21"/>
                <a:gd name="T8" fmla="*/ 1 w 21"/>
                <a:gd name="T9" fmla="*/ 0 h 21"/>
                <a:gd name="T10" fmla="*/ 1 w 21"/>
                <a:gd name="T11" fmla="*/ 1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1"/>
                <a:gd name="T20" fmla="*/ 21 w 2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1">
                  <a:moveTo>
                    <a:pt x="7" y="2"/>
                  </a:moveTo>
                  <a:lnTo>
                    <a:pt x="0" y="6"/>
                  </a:lnTo>
                  <a:lnTo>
                    <a:pt x="5" y="21"/>
                  </a:lnTo>
                  <a:lnTo>
                    <a:pt x="21" y="15"/>
                  </a:lnTo>
                  <a:lnTo>
                    <a:pt x="13" y="0"/>
                  </a:lnTo>
                  <a:lnTo>
                    <a:pt x="7" y="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83" name="Freeform 585"/>
            <p:cNvSpPr>
              <a:spLocks/>
            </p:cNvSpPr>
            <p:nvPr/>
          </p:nvSpPr>
          <p:spPr bwMode="auto">
            <a:xfrm>
              <a:off x="625" y="2696"/>
              <a:ext cx="14" cy="13"/>
            </a:xfrm>
            <a:custGeom>
              <a:avLst/>
              <a:gdLst>
                <a:gd name="T0" fmla="*/ 1 w 25"/>
                <a:gd name="T1" fmla="*/ 0 h 33"/>
                <a:gd name="T2" fmla="*/ 0 w 25"/>
                <a:gd name="T3" fmla="*/ 0 h 33"/>
                <a:gd name="T4" fmla="*/ 1 w 25"/>
                <a:gd name="T5" fmla="*/ 0 h 33"/>
                <a:gd name="T6" fmla="*/ 1 w 25"/>
                <a:gd name="T7" fmla="*/ 0 h 33"/>
                <a:gd name="T8" fmla="*/ 1 w 25"/>
                <a:gd name="T9" fmla="*/ 0 h 33"/>
                <a:gd name="T10" fmla="*/ 1 w 25"/>
                <a:gd name="T11" fmla="*/ 0 h 33"/>
                <a:gd name="T12" fmla="*/ 1 w 25"/>
                <a:gd name="T13" fmla="*/ 0 h 33"/>
                <a:gd name="T14" fmla="*/ 1 w 25"/>
                <a:gd name="T15" fmla="*/ 0 h 33"/>
                <a:gd name="T16" fmla="*/ 1 w 25"/>
                <a:gd name="T17" fmla="*/ 0 h 33"/>
                <a:gd name="T18" fmla="*/ 1 w 25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33"/>
                <a:gd name="T32" fmla="*/ 25 w 25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33">
                  <a:moveTo>
                    <a:pt x="2" y="14"/>
                  </a:moveTo>
                  <a:lnTo>
                    <a:pt x="0" y="12"/>
                  </a:lnTo>
                  <a:lnTo>
                    <a:pt x="12" y="33"/>
                  </a:lnTo>
                  <a:lnTo>
                    <a:pt x="25" y="25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2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84" name="Freeform 586"/>
            <p:cNvSpPr>
              <a:spLocks/>
            </p:cNvSpPr>
            <p:nvPr/>
          </p:nvSpPr>
          <p:spPr bwMode="auto">
            <a:xfrm>
              <a:off x="613" y="2687"/>
              <a:ext cx="20" cy="15"/>
            </a:xfrm>
            <a:custGeom>
              <a:avLst/>
              <a:gdLst>
                <a:gd name="T0" fmla="*/ 1 w 35"/>
                <a:gd name="T1" fmla="*/ 0 h 31"/>
                <a:gd name="T2" fmla="*/ 0 w 35"/>
                <a:gd name="T3" fmla="*/ 0 h 31"/>
                <a:gd name="T4" fmla="*/ 1 w 35"/>
                <a:gd name="T5" fmla="*/ 0 h 31"/>
                <a:gd name="T6" fmla="*/ 1 w 35"/>
                <a:gd name="T7" fmla="*/ 0 h 31"/>
                <a:gd name="T8" fmla="*/ 1 w 35"/>
                <a:gd name="T9" fmla="*/ 0 h 31"/>
                <a:gd name="T10" fmla="*/ 1 w 35"/>
                <a:gd name="T11" fmla="*/ 0 h 31"/>
                <a:gd name="T12" fmla="*/ 1 w 35"/>
                <a:gd name="T13" fmla="*/ 0 h 31"/>
                <a:gd name="T14" fmla="*/ 1 w 35"/>
                <a:gd name="T15" fmla="*/ 0 h 31"/>
                <a:gd name="T16" fmla="*/ 1 w 35"/>
                <a:gd name="T17" fmla="*/ 0 h 31"/>
                <a:gd name="T18" fmla="*/ 1 w 35"/>
                <a:gd name="T19" fmla="*/ 0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31"/>
                <a:gd name="T32" fmla="*/ 35 w 35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31">
                  <a:moveTo>
                    <a:pt x="4" y="15"/>
                  </a:moveTo>
                  <a:lnTo>
                    <a:pt x="0" y="13"/>
                  </a:lnTo>
                  <a:lnTo>
                    <a:pt x="25" y="31"/>
                  </a:lnTo>
                  <a:lnTo>
                    <a:pt x="35" y="17"/>
                  </a:lnTo>
                  <a:lnTo>
                    <a:pt x="1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85" name="Freeform 587"/>
            <p:cNvSpPr>
              <a:spLocks/>
            </p:cNvSpPr>
            <p:nvPr/>
          </p:nvSpPr>
          <p:spPr bwMode="auto">
            <a:xfrm>
              <a:off x="599" y="2684"/>
              <a:ext cx="18" cy="11"/>
            </a:xfrm>
            <a:custGeom>
              <a:avLst/>
              <a:gdLst>
                <a:gd name="T0" fmla="*/ 1 w 34"/>
                <a:gd name="T1" fmla="*/ 1 h 21"/>
                <a:gd name="T2" fmla="*/ 0 w 34"/>
                <a:gd name="T3" fmla="*/ 1 h 21"/>
                <a:gd name="T4" fmla="*/ 1 w 34"/>
                <a:gd name="T5" fmla="*/ 1 h 21"/>
                <a:gd name="T6" fmla="*/ 1 w 34"/>
                <a:gd name="T7" fmla="*/ 1 h 21"/>
                <a:gd name="T8" fmla="*/ 1 w 34"/>
                <a:gd name="T9" fmla="*/ 0 h 21"/>
                <a:gd name="T10" fmla="*/ 0 w 34"/>
                <a:gd name="T11" fmla="*/ 0 h 21"/>
                <a:gd name="T12" fmla="*/ 1 w 34"/>
                <a:gd name="T13" fmla="*/ 0 h 21"/>
                <a:gd name="T14" fmla="*/ 0 w 34"/>
                <a:gd name="T15" fmla="*/ 0 h 21"/>
                <a:gd name="T16" fmla="*/ 1 w 34"/>
                <a:gd name="T17" fmla="*/ 1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1"/>
                <a:gd name="T29" fmla="*/ 34 w 34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1">
                  <a:moveTo>
                    <a:pt x="1" y="18"/>
                  </a:moveTo>
                  <a:lnTo>
                    <a:pt x="0" y="18"/>
                  </a:lnTo>
                  <a:lnTo>
                    <a:pt x="32" y="21"/>
                  </a:lnTo>
                  <a:lnTo>
                    <a:pt x="34" y="6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86" name="Freeform 588"/>
            <p:cNvSpPr>
              <a:spLocks/>
            </p:cNvSpPr>
            <p:nvPr/>
          </p:nvSpPr>
          <p:spPr bwMode="auto">
            <a:xfrm>
              <a:off x="557" y="2684"/>
              <a:ext cx="42" cy="12"/>
            </a:xfrm>
            <a:custGeom>
              <a:avLst/>
              <a:gdLst>
                <a:gd name="T0" fmla="*/ 0 w 78"/>
                <a:gd name="T1" fmla="*/ 1 h 23"/>
                <a:gd name="T2" fmla="*/ 1 w 78"/>
                <a:gd name="T3" fmla="*/ 1 h 23"/>
                <a:gd name="T4" fmla="*/ 1 w 78"/>
                <a:gd name="T5" fmla="*/ 1 h 23"/>
                <a:gd name="T6" fmla="*/ 1 w 78"/>
                <a:gd name="T7" fmla="*/ 0 h 23"/>
                <a:gd name="T8" fmla="*/ 1 w 78"/>
                <a:gd name="T9" fmla="*/ 1 h 23"/>
                <a:gd name="T10" fmla="*/ 1 w 78"/>
                <a:gd name="T11" fmla="*/ 1 h 23"/>
                <a:gd name="T12" fmla="*/ 0 w 78"/>
                <a:gd name="T13" fmla="*/ 1 h 23"/>
                <a:gd name="T14" fmla="*/ 1 w 78"/>
                <a:gd name="T15" fmla="*/ 1 h 23"/>
                <a:gd name="T16" fmla="*/ 1 w 78"/>
                <a:gd name="T17" fmla="*/ 1 h 23"/>
                <a:gd name="T18" fmla="*/ 0 w 78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8"/>
                <a:gd name="T31" fmla="*/ 0 h 23"/>
                <a:gd name="T32" fmla="*/ 78 w 78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8" h="23">
                  <a:moveTo>
                    <a:pt x="0" y="23"/>
                  </a:moveTo>
                  <a:lnTo>
                    <a:pt x="4" y="23"/>
                  </a:lnTo>
                  <a:lnTo>
                    <a:pt x="78" y="18"/>
                  </a:lnTo>
                  <a:lnTo>
                    <a:pt x="77" y="0"/>
                  </a:lnTo>
                  <a:lnTo>
                    <a:pt x="2" y="8"/>
                  </a:lnTo>
                  <a:lnTo>
                    <a:pt x="6" y="8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87" name="Freeform 589"/>
            <p:cNvSpPr>
              <a:spLocks/>
            </p:cNvSpPr>
            <p:nvPr/>
          </p:nvSpPr>
          <p:spPr bwMode="auto">
            <a:xfrm>
              <a:off x="511" y="2674"/>
              <a:ext cx="49" cy="22"/>
            </a:xfrm>
            <a:custGeom>
              <a:avLst/>
              <a:gdLst>
                <a:gd name="T0" fmla="*/ 0 w 85"/>
                <a:gd name="T1" fmla="*/ 1 h 44"/>
                <a:gd name="T2" fmla="*/ 1 w 85"/>
                <a:gd name="T3" fmla="*/ 1 h 44"/>
                <a:gd name="T4" fmla="*/ 1 w 85"/>
                <a:gd name="T5" fmla="*/ 1 h 44"/>
                <a:gd name="T6" fmla="*/ 1 w 85"/>
                <a:gd name="T7" fmla="*/ 1 h 44"/>
                <a:gd name="T8" fmla="*/ 1 w 85"/>
                <a:gd name="T9" fmla="*/ 0 h 44"/>
                <a:gd name="T10" fmla="*/ 1 w 85"/>
                <a:gd name="T11" fmla="*/ 1 h 44"/>
                <a:gd name="T12" fmla="*/ 0 w 85"/>
                <a:gd name="T13" fmla="*/ 1 h 44"/>
                <a:gd name="T14" fmla="*/ 0 w 85"/>
                <a:gd name="T15" fmla="*/ 1 h 44"/>
                <a:gd name="T16" fmla="*/ 1 w 85"/>
                <a:gd name="T17" fmla="*/ 1 h 44"/>
                <a:gd name="T18" fmla="*/ 0 w 85"/>
                <a:gd name="T19" fmla="*/ 1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"/>
                <a:gd name="T31" fmla="*/ 0 h 44"/>
                <a:gd name="T32" fmla="*/ 85 w 85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" h="44">
                  <a:moveTo>
                    <a:pt x="0" y="6"/>
                  </a:moveTo>
                  <a:lnTo>
                    <a:pt x="6" y="14"/>
                  </a:lnTo>
                  <a:lnTo>
                    <a:pt x="79" y="44"/>
                  </a:lnTo>
                  <a:lnTo>
                    <a:pt x="85" y="29"/>
                  </a:lnTo>
                  <a:lnTo>
                    <a:pt x="12" y="0"/>
                  </a:lnTo>
                  <a:lnTo>
                    <a:pt x="17" y="8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4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88" name="Freeform 590"/>
            <p:cNvSpPr>
              <a:spLocks/>
            </p:cNvSpPr>
            <p:nvPr/>
          </p:nvSpPr>
          <p:spPr bwMode="auto">
            <a:xfrm>
              <a:off x="511" y="2666"/>
              <a:ext cx="12" cy="12"/>
            </a:xfrm>
            <a:custGeom>
              <a:avLst/>
              <a:gdLst>
                <a:gd name="T0" fmla="*/ 1 w 21"/>
                <a:gd name="T1" fmla="*/ 0 h 27"/>
                <a:gd name="T2" fmla="*/ 1 w 21"/>
                <a:gd name="T3" fmla="*/ 0 h 27"/>
                <a:gd name="T4" fmla="*/ 0 w 21"/>
                <a:gd name="T5" fmla="*/ 0 h 27"/>
                <a:gd name="T6" fmla="*/ 1 w 21"/>
                <a:gd name="T7" fmla="*/ 0 h 27"/>
                <a:gd name="T8" fmla="*/ 1 w 21"/>
                <a:gd name="T9" fmla="*/ 0 h 27"/>
                <a:gd name="T10" fmla="*/ 1 w 21"/>
                <a:gd name="T11" fmla="*/ 0 h 27"/>
                <a:gd name="T12" fmla="*/ 1 w 21"/>
                <a:gd name="T13" fmla="*/ 0 h 27"/>
                <a:gd name="T14" fmla="*/ 1 w 21"/>
                <a:gd name="T15" fmla="*/ 0 h 27"/>
                <a:gd name="T16" fmla="*/ 1 w 21"/>
                <a:gd name="T17" fmla="*/ 0 h 27"/>
                <a:gd name="T18" fmla="*/ 1 w 21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7"/>
                <a:gd name="T32" fmla="*/ 21 w 21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7">
                  <a:moveTo>
                    <a:pt x="6" y="0"/>
                  </a:moveTo>
                  <a:lnTo>
                    <a:pt x="6" y="4"/>
                  </a:lnTo>
                  <a:lnTo>
                    <a:pt x="0" y="25"/>
                  </a:lnTo>
                  <a:lnTo>
                    <a:pt x="17" y="27"/>
                  </a:lnTo>
                  <a:lnTo>
                    <a:pt x="21" y="8"/>
                  </a:lnTo>
                  <a:lnTo>
                    <a:pt x="19" y="1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4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89" name="Freeform 591"/>
            <p:cNvSpPr>
              <a:spLocks/>
            </p:cNvSpPr>
            <p:nvPr/>
          </p:nvSpPr>
          <p:spPr bwMode="auto">
            <a:xfrm>
              <a:off x="517" y="2623"/>
              <a:ext cx="40" cy="47"/>
            </a:xfrm>
            <a:custGeom>
              <a:avLst/>
              <a:gdLst>
                <a:gd name="T0" fmla="*/ 1 w 71"/>
                <a:gd name="T1" fmla="*/ 0 h 104"/>
                <a:gd name="T2" fmla="*/ 1 w 71"/>
                <a:gd name="T3" fmla="*/ 0 h 104"/>
                <a:gd name="T4" fmla="*/ 0 w 71"/>
                <a:gd name="T5" fmla="*/ 0 h 104"/>
                <a:gd name="T6" fmla="*/ 1 w 71"/>
                <a:gd name="T7" fmla="*/ 0 h 104"/>
                <a:gd name="T8" fmla="*/ 1 w 71"/>
                <a:gd name="T9" fmla="*/ 0 h 104"/>
                <a:gd name="T10" fmla="*/ 1 w 71"/>
                <a:gd name="T11" fmla="*/ 0 h 104"/>
                <a:gd name="T12" fmla="*/ 1 w 71"/>
                <a:gd name="T13" fmla="*/ 0 h 104"/>
                <a:gd name="T14" fmla="*/ 1 w 71"/>
                <a:gd name="T15" fmla="*/ 0 h 104"/>
                <a:gd name="T16" fmla="*/ 1 w 71"/>
                <a:gd name="T17" fmla="*/ 0 h 1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"/>
                <a:gd name="T28" fmla="*/ 0 h 104"/>
                <a:gd name="T29" fmla="*/ 71 w 71"/>
                <a:gd name="T30" fmla="*/ 104 h 10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" h="104">
                  <a:moveTo>
                    <a:pt x="59" y="0"/>
                  </a:moveTo>
                  <a:lnTo>
                    <a:pt x="57" y="2"/>
                  </a:lnTo>
                  <a:lnTo>
                    <a:pt x="0" y="94"/>
                  </a:lnTo>
                  <a:lnTo>
                    <a:pt x="13" y="104"/>
                  </a:lnTo>
                  <a:lnTo>
                    <a:pt x="71" y="11"/>
                  </a:lnTo>
                  <a:lnTo>
                    <a:pt x="69" y="13"/>
                  </a:lnTo>
                  <a:lnTo>
                    <a:pt x="59" y="0"/>
                  </a:lnTo>
                  <a:lnTo>
                    <a:pt x="57" y="2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90" name="Freeform 592"/>
            <p:cNvSpPr>
              <a:spLocks/>
            </p:cNvSpPr>
            <p:nvPr/>
          </p:nvSpPr>
          <p:spPr bwMode="auto">
            <a:xfrm>
              <a:off x="549" y="2612"/>
              <a:ext cx="22" cy="16"/>
            </a:xfrm>
            <a:custGeom>
              <a:avLst/>
              <a:gdLst>
                <a:gd name="T0" fmla="*/ 1 w 43"/>
                <a:gd name="T1" fmla="*/ 0 h 36"/>
                <a:gd name="T2" fmla="*/ 1 w 43"/>
                <a:gd name="T3" fmla="*/ 0 h 36"/>
                <a:gd name="T4" fmla="*/ 0 w 43"/>
                <a:gd name="T5" fmla="*/ 0 h 36"/>
                <a:gd name="T6" fmla="*/ 1 w 43"/>
                <a:gd name="T7" fmla="*/ 0 h 36"/>
                <a:gd name="T8" fmla="*/ 1 w 43"/>
                <a:gd name="T9" fmla="*/ 0 h 36"/>
                <a:gd name="T10" fmla="*/ 1 w 43"/>
                <a:gd name="T11" fmla="*/ 0 h 36"/>
                <a:gd name="T12" fmla="*/ 1 w 43"/>
                <a:gd name="T13" fmla="*/ 0 h 36"/>
                <a:gd name="T14" fmla="*/ 1 w 43"/>
                <a:gd name="T15" fmla="*/ 0 h 36"/>
                <a:gd name="T16" fmla="*/ 1 w 43"/>
                <a:gd name="T17" fmla="*/ 0 h 36"/>
                <a:gd name="T18" fmla="*/ 1 w 43"/>
                <a:gd name="T19" fmla="*/ 0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"/>
                <a:gd name="T31" fmla="*/ 0 h 36"/>
                <a:gd name="T32" fmla="*/ 43 w 43"/>
                <a:gd name="T33" fmla="*/ 36 h 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" h="36">
                  <a:moveTo>
                    <a:pt x="27" y="4"/>
                  </a:moveTo>
                  <a:lnTo>
                    <a:pt x="31" y="0"/>
                  </a:lnTo>
                  <a:lnTo>
                    <a:pt x="0" y="23"/>
                  </a:lnTo>
                  <a:lnTo>
                    <a:pt x="10" y="36"/>
                  </a:lnTo>
                  <a:lnTo>
                    <a:pt x="41" y="13"/>
                  </a:lnTo>
                  <a:lnTo>
                    <a:pt x="43" y="10"/>
                  </a:lnTo>
                  <a:lnTo>
                    <a:pt x="41" y="13"/>
                  </a:lnTo>
                  <a:lnTo>
                    <a:pt x="43" y="11"/>
                  </a:lnTo>
                  <a:lnTo>
                    <a:pt x="43" y="10"/>
                  </a:lnTo>
                  <a:lnTo>
                    <a:pt x="27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91" name="Freeform 593"/>
            <p:cNvSpPr>
              <a:spLocks/>
            </p:cNvSpPr>
            <p:nvPr/>
          </p:nvSpPr>
          <p:spPr bwMode="auto">
            <a:xfrm>
              <a:off x="563" y="2572"/>
              <a:ext cx="31" cy="44"/>
            </a:xfrm>
            <a:custGeom>
              <a:avLst/>
              <a:gdLst>
                <a:gd name="T0" fmla="*/ 1 w 56"/>
                <a:gd name="T1" fmla="*/ 0 h 100"/>
                <a:gd name="T2" fmla="*/ 1 w 56"/>
                <a:gd name="T3" fmla="*/ 0 h 100"/>
                <a:gd name="T4" fmla="*/ 0 w 56"/>
                <a:gd name="T5" fmla="*/ 0 h 100"/>
                <a:gd name="T6" fmla="*/ 1 w 56"/>
                <a:gd name="T7" fmla="*/ 0 h 100"/>
                <a:gd name="T8" fmla="*/ 1 w 56"/>
                <a:gd name="T9" fmla="*/ 0 h 100"/>
                <a:gd name="T10" fmla="*/ 1 w 56"/>
                <a:gd name="T11" fmla="*/ 0 h 100"/>
                <a:gd name="T12" fmla="*/ 1 w 56"/>
                <a:gd name="T13" fmla="*/ 0 h 100"/>
                <a:gd name="T14" fmla="*/ 1 w 56"/>
                <a:gd name="T15" fmla="*/ 0 h 100"/>
                <a:gd name="T16" fmla="*/ 1 w 56"/>
                <a:gd name="T17" fmla="*/ 0 h 100"/>
                <a:gd name="T18" fmla="*/ 1 w 56"/>
                <a:gd name="T19" fmla="*/ 0 h 1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100"/>
                <a:gd name="T32" fmla="*/ 56 w 56"/>
                <a:gd name="T33" fmla="*/ 100 h 1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100">
                  <a:moveTo>
                    <a:pt x="39" y="4"/>
                  </a:moveTo>
                  <a:lnTo>
                    <a:pt x="40" y="0"/>
                  </a:lnTo>
                  <a:lnTo>
                    <a:pt x="0" y="94"/>
                  </a:lnTo>
                  <a:lnTo>
                    <a:pt x="16" y="100"/>
                  </a:lnTo>
                  <a:lnTo>
                    <a:pt x="56" y="7"/>
                  </a:lnTo>
                  <a:lnTo>
                    <a:pt x="56" y="4"/>
                  </a:lnTo>
                  <a:lnTo>
                    <a:pt x="56" y="7"/>
                  </a:lnTo>
                  <a:lnTo>
                    <a:pt x="56" y="5"/>
                  </a:lnTo>
                  <a:lnTo>
                    <a:pt x="56" y="4"/>
                  </a:lnTo>
                  <a:lnTo>
                    <a:pt x="39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92" name="Freeform 594"/>
            <p:cNvSpPr>
              <a:spLocks/>
            </p:cNvSpPr>
            <p:nvPr/>
          </p:nvSpPr>
          <p:spPr bwMode="auto">
            <a:xfrm>
              <a:off x="584" y="2561"/>
              <a:ext cx="10" cy="12"/>
            </a:xfrm>
            <a:custGeom>
              <a:avLst/>
              <a:gdLst>
                <a:gd name="T0" fmla="*/ 0 w 17"/>
                <a:gd name="T1" fmla="*/ 0 h 23"/>
                <a:gd name="T2" fmla="*/ 0 w 17"/>
                <a:gd name="T3" fmla="*/ 1 h 23"/>
                <a:gd name="T4" fmla="*/ 0 w 17"/>
                <a:gd name="T5" fmla="*/ 1 h 23"/>
                <a:gd name="T6" fmla="*/ 1 w 17"/>
                <a:gd name="T7" fmla="*/ 1 h 23"/>
                <a:gd name="T8" fmla="*/ 1 w 17"/>
                <a:gd name="T9" fmla="*/ 1 h 23"/>
                <a:gd name="T10" fmla="*/ 1 w 17"/>
                <a:gd name="T11" fmla="*/ 1 h 23"/>
                <a:gd name="T12" fmla="*/ 0 w 17"/>
                <a:gd name="T13" fmla="*/ 0 h 23"/>
                <a:gd name="T14" fmla="*/ 0 w 17"/>
                <a:gd name="T15" fmla="*/ 1 h 23"/>
                <a:gd name="T16" fmla="*/ 0 w 17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3"/>
                <a:gd name="T29" fmla="*/ 17 w 17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3">
                  <a:moveTo>
                    <a:pt x="0" y="0"/>
                  </a:moveTo>
                  <a:lnTo>
                    <a:pt x="0" y="1"/>
                  </a:lnTo>
                  <a:lnTo>
                    <a:pt x="0" y="23"/>
                  </a:lnTo>
                  <a:lnTo>
                    <a:pt x="17" y="23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93" name="Freeform 595"/>
            <p:cNvSpPr>
              <a:spLocks/>
            </p:cNvSpPr>
            <p:nvPr/>
          </p:nvSpPr>
          <p:spPr bwMode="auto">
            <a:xfrm>
              <a:off x="584" y="2534"/>
              <a:ext cx="16" cy="30"/>
            </a:xfrm>
            <a:custGeom>
              <a:avLst/>
              <a:gdLst>
                <a:gd name="T0" fmla="*/ 1 w 30"/>
                <a:gd name="T1" fmla="*/ 0 h 67"/>
                <a:gd name="T2" fmla="*/ 0 w 30"/>
                <a:gd name="T3" fmla="*/ 0 h 67"/>
                <a:gd name="T4" fmla="*/ 1 w 30"/>
                <a:gd name="T5" fmla="*/ 0 h 67"/>
                <a:gd name="T6" fmla="*/ 1 w 30"/>
                <a:gd name="T7" fmla="*/ 0 h 67"/>
                <a:gd name="T8" fmla="*/ 1 w 30"/>
                <a:gd name="T9" fmla="*/ 0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67"/>
                <a:gd name="T17" fmla="*/ 30 w 30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67">
                  <a:moveTo>
                    <a:pt x="15" y="0"/>
                  </a:moveTo>
                  <a:lnTo>
                    <a:pt x="0" y="64"/>
                  </a:lnTo>
                  <a:lnTo>
                    <a:pt x="17" y="67"/>
                  </a:lnTo>
                  <a:lnTo>
                    <a:pt x="30" y="4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94" name="Freeform 596"/>
            <p:cNvSpPr>
              <a:spLocks/>
            </p:cNvSpPr>
            <p:nvPr/>
          </p:nvSpPr>
          <p:spPr bwMode="auto">
            <a:xfrm>
              <a:off x="593" y="2514"/>
              <a:ext cx="14" cy="21"/>
            </a:xfrm>
            <a:custGeom>
              <a:avLst/>
              <a:gdLst>
                <a:gd name="T0" fmla="*/ 1 w 25"/>
                <a:gd name="T1" fmla="*/ 0 h 46"/>
                <a:gd name="T2" fmla="*/ 1 w 25"/>
                <a:gd name="T3" fmla="*/ 0 h 46"/>
                <a:gd name="T4" fmla="*/ 0 w 25"/>
                <a:gd name="T5" fmla="*/ 0 h 46"/>
                <a:gd name="T6" fmla="*/ 1 w 25"/>
                <a:gd name="T7" fmla="*/ 0 h 46"/>
                <a:gd name="T8" fmla="*/ 1 w 25"/>
                <a:gd name="T9" fmla="*/ 0 h 46"/>
                <a:gd name="T10" fmla="*/ 1 w 25"/>
                <a:gd name="T11" fmla="*/ 0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46"/>
                <a:gd name="T20" fmla="*/ 25 w 25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46">
                  <a:moveTo>
                    <a:pt x="17" y="2"/>
                  </a:moveTo>
                  <a:lnTo>
                    <a:pt x="10" y="0"/>
                  </a:lnTo>
                  <a:lnTo>
                    <a:pt x="0" y="42"/>
                  </a:lnTo>
                  <a:lnTo>
                    <a:pt x="15" y="46"/>
                  </a:lnTo>
                  <a:lnTo>
                    <a:pt x="25" y="4"/>
                  </a:lnTo>
                  <a:lnTo>
                    <a:pt x="17" y="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95" name="Freeform 597"/>
            <p:cNvSpPr>
              <a:spLocks/>
            </p:cNvSpPr>
            <p:nvPr/>
          </p:nvSpPr>
          <p:spPr bwMode="auto">
            <a:xfrm>
              <a:off x="898" y="2780"/>
              <a:ext cx="10" cy="8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0 h 19"/>
                <a:gd name="T4" fmla="*/ 1 w 18"/>
                <a:gd name="T5" fmla="*/ 0 h 19"/>
                <a:gd name="T6" fmla="*/ 1 w 18"/>
                <a:gd name="T7" fmla="*/ 0 h 19"/>
                <a:gd name="T8" fmla="*/ 0 w 18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9"/>
                <a:gd name="T17" fmla="*/ 18 w 1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9">
                  <a:moveTo>
                    <a:pt x="0" y="11"/>
                  </a:moveTo>
                  <a:lnTo>
                    <a:pt x="8" y="19"/>
                  </a:lnTo>
                  <a:lnTo>
                    <a:pt x="18" y="5"/>
                  </a:lnTo>
                  <a:lnTo>
                    <a:pt x="10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96" name="Freeform 598"/>
            <p:cNvSpPr>
              <a:spLocks/>
            </p:cNvSpPr>
            <p:nvPr/>
          </p:nvSpPr>
          <p:spPr bwMode="auto">
            <a:xfrm>
              <a:off x="885" y="2769"/>
              <a:ext cx="18" cy="15"/>
            </a:xfrm>
            <a:custGeom>
              <a:avLst/>
              <a:gdLst>
                <a:gd name="T0" fmla="*/ 0 w 34"/>
                <a:gd name="T1" fmla="*/ 0 h 32"/>
                <a:gd name="T2" fmla="*/ 1 w 34"/>
                <a:gd name="T3" fmla="*/ 0 h 32"/>
                <a:gd name="T4" fmla="*/ 1 w 34"/>
                <a:gd name="T5" fmla="*/ 0 h 32"/>
                <a:gd name="T6" fmla="*/ 1 w 34"/>
                <a:gd name="T7" fmla="*/ 0 h 32"/>
                <a:gd name="T8" fmla="*/ 1 w 34"/>
                <a:gd name="T9" fmla="*/ 0 h 32"/>
                <a:gd name="T10" fmla="*/ 0 w 34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32"/>
                <a:gd name="T20" fmla="*/ 34 w 34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32">
                  <a:moveTo>
                    <a:pt x="0" y="11"/>
                  </a:moveTo>
                  <a:lnTo>
                    <a:pt x="24" y="32"/>
                  </a:lnTo>
                  <a:lnTo>
                    <a:pt x="34" y="2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97" name="Freeform 599"/>
            <p:cNvSpPr>
              <a:spLocks/>
            </p:cNvSpPr>
            <p:nvPr/>
          </p:nvSpPr>
          <p:spPr bwMode="auto">
            <a:xfrm>
              <a:off x="870" y="2756"/>
              <a:ext cx="21" cy="18"/>
            </a:xfrm>
            <a:custGeom>
              <a:avLst/>
              <a:gdLst>
                <a:gd name="T0" fmla="*/ 0 w 40"/>
                <a:gd name="T1" fmla="*/ 0 h 40"/>
                <a:gd name="T2" fmla="*/ 1 w 40"/>
                <a:gd name="T3" fmla="*/ 0 h 40"/>
                <a:gd name="T4" fmla="*/ 1 w 40"/>
                <a:gd name="T5" fmla="*/ 0 h 40"/>
                <a:gd name="T6" fmla="*/ 1 w 40"/>
                <a:gd name="T7" fmla="*/ 0 h 40"/>
                <a:gd name="T8" fmla="*/ 0 w 40"/>
                <a:gd name="T9" fmla="*/ 0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40"/>
                <a:gd name="T17" fmla="*/ 40 w 40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40">
                  <a:moveTo>
                    <a:pt x="0" y="11"/>
                  </a:moveTo>
                  <a:lnTo>
                    <a:pt x="29" y="40"/>
                  </a:lnTo>
                  <a:lnTo>
                    <a:pt x="40" y="29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98" name="Freeform 600"/>
            <p:cNvSpPr>
              <a:spLocks/>
            </p:cNvSpPr>
            <p:nvPr/>
          </p:nvSpPr>
          <p:spPr bwMode="auto">
            <a:xfrm>
              <a:off x="849" y="2738"/>
              <a:ext cx="25" cy="22"/>
            </a:xfrm>
            <a:custGeom>
              <a:avLst/>
              <a:gdLst>
                <a:gd name="T0" fmla="*/ 0 w 46"/>
                <a:gd name="T1" fmla="*/ 0 h 52"/>
                <a:gd name="T2" fmla="*/ 1 w 46"/>
                <a:gd name="T3" fmla="*/ 0 h 52"/>
                <a:gd name="T4" fmla="*/ 1 w 46"/>
                <a:gd name="T5" fmla="*/ 0 h 52"/>
                <a:gd name="T6" fmla="*/ 1 w 46"/>
                <a:gd name="T7" fmla="*/ 0 h 52"/>
                <a:gd name="T8" fmla="*/ 0 w 46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"/>
                <a:gd name="T16" fmla="*/ 0 h 52"/>
                <a:gd name="T17" fmla="*/ 46 w 46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" h="52">
                  <a:moveTo>
                    <a:pt x="0" y="10"/>
                  </a:moveTo>
                  <a:lnTo>
                    <a:pt x="35" y="52"/>
                  </a:lnTo>
                  <a:lnTo>
                    <a:pt x="46" y="41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99" name="Freeform 601"/>
            <p:cNvSpPr>
              <a:spLocks/>
            </p:cNvSpPr>
            <p:nvPr/>
          </p:nvSpPr>
          <p:spPr bwMode="auto">
            <a:xfrm>
              <a:off x="841" y="2727"/>
              <a:ext cx="15" cy="16"/>
            </a:xfrm>
            <a:custGeom>
              <a:avLst/>
              <a:gdLst>
                <a:gd name="T0" fmla="*/ 1 w 27"/>
                <a:gd name="T1" fmla="*/ 1 h 31"/>
                <a:gd name="T2" fmla="*/ 0 w 27"/>
                <a:gd name="T3" fmla="*/ 1 h 31"/>
                <a:gd name="T4" fmla="*/ 1 w 27"/>
                <a:gd name="T5" fmla="*/ 1 h 31"/>
                <a:gd name="T6" fmla="*/ 1 w 27"/>
                <a:gd name="T7" fmla="*/ 1 h 31"/>
                <a:gd name="T8" fmla="*/ 1 w 27"/>
                <a:gd name="T9" fmla="*/ 1 h 31"/>
                <a:gd name="T10" fmla="*/ 1 w 27"/>
                <a:gd name="T11" fmla="*/ 0 h 31"/>
                <a:gd name="T12" fmla="*/ 1 w 27"/>
                <a:gd name="T13" fmla="*/ 1 h 31"/>
                <a:gd name="T14" fmla="*/ 1 w 27"/>
                <a:gd name="T15" fmla="*/ 0 h 31"/>
                <a:gd name="T16" fmla="*/ 1 w 27"/>
                <a:gd name="T17" fmla="*/ 0 h 31"/>
                <a:gd name="T18" fmla="*/ 1 w 27"/>
                <a:gd name="T19" fmla="*/ 1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1"/>
                <a:gd name="T32" fmla="*/ 27 w 27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1">
                  <a:moveTo>
                    <a:pt x="4" y="16"/>
                  </a:moveTo>
                  <a:lnTo>
                    <a:pt x="0" y="12"/>
                  </a:lnTo>
                  <a:lnTo>
                    <a:pt x="15" y="31"/>
                  </a:lnTo>
                  <a:lnTo>
                    <a:pt x="27" y="21"/>
                  </a:lnTo>
                  <a:lnTo>
                    <a:pt x="11" y="2"/>
                  </a:lnTo>
                  <a:lnTo>
                    <a:pt x="6" y="0"/>
                  </a:lnTo>
                  <a:lnTo>
                    <a:pt x="11" y="2"/>
                  </a:lnTo>
                  <a:lnTo>
                    <a:pt x="9" y="0"/>
                  </a:lnTo>
                  <a:lnTo>
                    <a:pt x="6" y="0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00" name="Freeform 602"/>
            <p:cNvSpPr>
              <a:spLocks/>
            </p:cNvSpPr>
            <p:nvPr/>
          </p:nvSpPr>
          <p:spPr bwMode="auto">
            <a:xfrm>
              <a:off x="831" y="2725"/>
              <a:ext cx="14" cy="10"/>
            </a:xfrm>
            <a:custGeom>
              <a:avLst/>
              <a:gdLst>
                <a:gd name="T0" fmla="*/ 0 w 25"/>
                <a:gd name="T1" fmla="*/ 1 h 20"/>
                <a:gd name="T2" fmla="*/ 1 w 25"/>
                <a:gd name="T3" fmla="*/ 1 h 20"/>
                <a:gd name="T4" fmla="*/ 1 w 25"/>
                <a:gd name="T5" fmla="*/ 1 h 20"/>
                <a:gd name="T6" fmla="*/ 1 w 25"/>
                <a:gd name="T7" fmla="*/ 0 h 20"/>
                <a:gd name="T8" fmla="*/ 0 w 25"/>
                <a:gd name="T9" fmla="*/ 1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0"/>
                <a:gd name="T17" fmla="*/ 25 w 25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0">
                  <a:moveTo>
                    <a:pt x="0" y="16"/>
                  </a:moveTo>
                  <a:lnTo>
                    <a:pt x="23" y="20"/>
                  </a:lnTo>
                  <a:lnTo>
                    <a:pt x="25" y="4"/>
                  </a:lnTo>
                  <a:lnTo>
                    <a:pt x="2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01" name="Freeform 603"/>
            <p:cNvSpPr>
              <a:spLocks/>
            </p:cNvSpPr>
            <p:nvPr/>
          </p:nvSpPr>
          <p:spPr bwMode="auto">
            <a:xfrm>
              <a:off x="818" y="2725"/>
              <a:ext cx="14" cy="7"/>
            </a:xfrm>
            <a:custGeom>
              <a:avLst/>
              <a:gdLst>
                <a:gd name="T0" fmla="*/ 0 w 25"/>
                <a:gd name="T1" fmla="*/ 0 h 17"/>
                <a:gd name="T2" fmla="*/ 1 w 25"/>
                <a:gd name="T3" fmla="*/ 0 h 17"/>
                <a:gd name="T4" fmla="*/ 1 w 25"/>
                <a:gd name="T5" fmla="*/ 0 h 17"/>
                <a:gd name="T6" fmla="*/ 1 w 25"/>
                <a:gd name="T7" fmla="*/ 0 h 17"/>
                <a:gd name="T8" fmla="*/ 1 w 25"/>
                <a:gd name="T9" fmla="*/ 0 h 17"/>
                <a:gd name="T10" fmla="*/ 1 w 25"/>
                <a:gd name="T11" fmla="*/ 0 h 17"/>
                <a:gd name="T12" fmla="*/ 0 w 25"/>
                <a:gd name="T13" fmla="*/ 0 h 17"/>
                <a:gd name="T14" fmla="*/ 1 w 25"/>
                <a:gd name="T15" fmla="*/ 0 h 17"/>
                <a:gd name="T16" fmla="*/ 0 w 25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17"/>
                <a:gd name="T29" fmla="*/ 25 w 25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17">
                  <a:moveTo>
                    <a:pt x="0" y="15"/>
                  </a:moveTo>
                  <a:lnTo>
                    <a:pt x="2" y="15"/>
                  </a:lnTo>
                  <a:lnTo>
                    <a:pt x="23" y="17"/>
                  </a:lnTo>
                  <a:lnTo>
                    <a:pt x="25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02" name="Freeform 604"/>
            <p:cNvSpPr>
              <a:spLocks/>
            </p:cNvSpPr>
            <p:nvPr/>
          </p:nvSpPr>
          <p:spPr bwMode="auto">
            <a:xfrm>
              <a:off x="804" y="2721"/>
              <a:ext cx="16" cy="11"/>
            </a:xfrm>
            <a:custGeom>
              <a:avLst/>
              <a:gdLst>
                <a:gd name="T0" fmla="*/ 0 w 30"/>
                <a:gd name="T1" fmla="*/ 0 h 23"/>
                <a:gd name="T2" fmla="*/ 1 w 30"/>
                <a:gd name="T3" fmla="*/ 0 h 23"/>
                <a:gd name="T4" fmla="*/ 1 w 30"/>
                <a:gd name="T5" fmla="*/ 0 h 23"/>
                <a:gd name="T6" fmla="*/ 1 w 30"/>
                <a:gd name="T7" fmla="*/ 0 h 23"/>
                <a:gd name="T8" fmla="*/ 0 w 30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0" y="15"/>
                  </a:moveTo>
                  <a:lnTo>
                    <a:pt x="27" y="23"/>
                  </a:lnTo>
                  <a:lnTo>
                    <a:pt x="30" y="8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03" name="Freeform 605"/>
            <p:cNvSpPr>
              <a:spLocks/>
            </p:cNvSpPr>
            <p:nvPr/>
          </p:nvSpPr>
          <p:spPr bwMode="auto">
            <a:xfrm>
              <a:off x="784" y="2717"/>
              <a:ext cx="21" cy="11"/>
            </a:xfrm>
            <a:custGeom>
              <a:avLst/>
              <a:gdLst>
                <a:gd name="T0" fmla="*/ 1 w 37"/>
                <a:gd name="T1" fmla="*/ 0 h 25"/>
                <a:gd name="T2" fmla="*/ 0 w 37"/>
                <a:gd name="T3" fmla="*/ 0 h 25"/>
                <a:gd name="T4" fmla="*/ 1 w 37"/>
                <a:gd name="T5" fmla="*/ 0 h 25"/>
                <a:gd name="T6" fmla="*/ 1 w 37"/>
                <a:gd name="T7" fmla="*/ 0 h 25"/>
                <a:gd name="T8" fmla="*/ 1 w 37"/>
                <a:gd name="T9" fmla="*/ 0 h 25"/>
                <a:gd name="T10" fmla="*/ 0 w 37"/>
                <a:gd name="T11" fmla="*/ 0 h 25"/>
                <a:gd name="T12" fmla="*/ 1 w 37"/>
                <a:gd name="T13" fmla="*/ 0 h 25"/>
                <a:gd name="T14" fmla="*/ 1 w 37"/>
                <a:gd name="T15" fmla="*/ 0 h 25"/>
                <a:gd name="T16" fmla="*/ 0 w 37"/>
                <a:gd name="T17" fmla="*/ 0 h 25"/>
                <a:gd name="T18" fmla="*/ 1 w 37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5"/>
                <a:gd name="T32" fmla="*/ 37 w 3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5">
                  <a:moveTo>
                    <a:pt x="2" y="18"/>
                  </a:moveTo>
                  <a:lnTo>
                    <a:pt x="0" y="18"/>
                  </a:lnTo>
                  <a:lnTo>
                    <a:pt x="33" y="25"/>
                  </a:lnTo>
                  <a:lnTo>
                    <a:pt x="37" y="10"/>
                  </a:lnTo>
                  <a:lnTo>
                    <a:pt x="4" y="2"/>
                  </a:lnTo>
                  <a:lnTo>
                    <a:pt x="0" y="0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04" name="Freeform 606"/>
            <p:cNvSpPr>
              <a:spLocks/>
            </p:cNvSpPr>
            <p:nvPr/>
          </p:nvSpPr>
          <p:spPr bwMode="auto">
            <a:xfrm>
              <a:off x="768" y="2717"/>
              <a:ext cx="19" cy="9"/>
            </a:xfrm>
            <a:custGeom>
              <a:avLst/>
              <a:gdLst>
                <a:gd name="T0" fmla="*/ 0 w 34"/>
                <a:gd name="T1" fmla="*/ 0 h 21"/>
                <a:gd name="T2" fmla="*/ 1 w 34"/>
                <a:gd name="T3" fmla="*/ 0 h 21"/>
                <a:gd name="T4" fmla="*/ 1 w 34"/>
                <a:gd name="T5" fmla="*/ 0 h 21"/>
                <a:gd name="T6" fmla="*/ 1 w 34"/>
                <a:gd name="T7" fmla="*/ 0 h 21"/>
                <a:gd name="T8" fmla="*/ 0 w 34"/>
                <a:gd name="T9" fmla="*/ 0 h 21"/>
                <a:gd name="T10" fmla="*/ 1 w 34"/>
                <a:gd name="T11" fmla="*/ 0 h 21"/>
                <a:gd name="T12" fmla="*/ 0 w 34"/>
                <a:gd name="T13" fmla="*/ 0 h 21"/>
                <a:gd name="T14" fmla="*/ 1 w 34"/>
                <a:gd name="T15" fmla="*/ 0 h 21"/>
                <a:gd name="T16" fmla="*/ 0 w 34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1"/>
                <a:gd name="T29" fmla="*/ 34 w 34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1">
                  <a:moveTo>
                    <a:pt x="0" y="21"/>
                  </a:moveTo>
                  <a:lnTo>
                    <a:pt x="1" y="21"/>
                  </a:lnTo>
                  <a:lnTo>
                    <a:pt x="34" y="18"/>
                  </a:lnTo>
                  <a:lnTo>
                    <a:pt x="32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0" y="21"/>
                  </a:lnTo>
                  <a:lnTo>
                    <a:pt x="1" y="21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05" name="Freeform 607"/>
            <p:cNvSpPr>
              <a:spLocks/>
            </p:cNvSpPr>
            <p:nvPr/>
          </p:nvSpPr>
          <p:spPr bwMode="auto">
            <a:xfrm>
              <a:off x="746" y="2717"/>
              <a:ext cx="23" cy="9"/>
            </a:xfrm>
            <a:custGeom>
              <a:avLst/>
              <a:gdLst>
                <a:gd name="T0" fmla="*/ 0 w 40"/>
                <a:gd name="T1" fmla="*/ 0 h 21"/>
                <a:gd name="T2" fmla="*/ 1 w 40"/>
                <a:gd name="T3" fmla="*/ 0 h 21"/>
                <a:gd name="T4" fmla="*/ 1 w 40"/>
                <a:gd name="T5" fmla="*/ 0 h 21"/>
                <a:gd name="T6" fmla="*/ 1 w 40"/>
                <a:gd name="T7" fmla="*/ 0 h 21"/>
                <a:gd name="T8" fmla="*/ 0 w 40"/>
                <a:gd name="T9" fmla="*/ 0 h 21"/>
                <a:gd name="T10" fmla="*/ 1 w 40"/>
                <a:gd name="T11" fmla="*/ 0 h 21"/>
                <a:gd name="T12" fmla="*/ 0 w 40"/>
                <a:gd name="T13" fmla="*/ 0 h 21"/>
                <a:gd name="T14" fmla="*/ 0 w 40"/>
                <a:gd name="T15" fmla="*/ 0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21"/>
                <a:gd name="T26" fmla="*/ 40 w 40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21">
                  <a:moveTo>
                    <a:pt x="0" y="16"/>
                  </a:moveTo>
                  <a:lnTo>
                    <a:pt x="39" y="21"/>
                  </a:lnTo>
                  <a:lnTo>
                    <a:pt x="40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06" name="Freeform 608"/>
            <p:cNvSpPr>
              <a:spLocks/>
            </p:cNvSpPr>
            <p:nvPr/>
          </p:nvSpPr>
          <p:spPr bwMode="auto">
            <a:xfrm>
              <a:off x="717" y="2717"/>
              <a:ext cx="29" cy="8"/>
            </a:xfrm>
            <a:custGeom>
              <a:avLst/>
              <a:gdLst>
                <a:gd name="T0" fmla="*/ 0 w 54"/>
                <a:gd name="T1" fmla="*/ 0 h 20"/>
                <a:gd name="T2" fmla="*/ 1 w 54"/>
                <a:gd name="T3" fmla="*/ 0 h 20"/>
                <a:gd name="T4" fmla="*/ 1 w 54"/>
                <a:gd name="T5" fmla="*/ 0 h 20"/>
                <a:gd name="T6" fmla="*/ 0 w 54"/>
                <a:gd name="T7" fmla="*/ 0 h 20"/>
                <a:gd name="T8" fmla="*/ 1 w 54"/>
                <a:gd name="T9" fmla="*/ 0 h 20"/>
                <a:gd name="T10" fmla="*/ 0 w 54"/>
                <a:gd name="T11" fmla="*/ 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20"/>
                <a:gd name="T20" fmla="*/ 54 w 54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20">
                  <a:moveTo>
                    <a:pt x="0" y="18"/>
                  </a:moveTo>
                  <a:lnTo>
                    <a:pt x="54" y="20"/>
                  </a:lnTo>
                  <a:lnTo>
                    <a:pt x="54" y="4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07" name="Freeform 609"/>
            <p:cNvSpPr>
              <a:spLocks/>
            </p:cNvSpPr>
            <p:nvPr/>
          </p:nvSpPr>
          <p:spPr bwMode="auto">
            <a:xfrm>
              <a:off x="685" y="2714"/>
              <a:ext cx="32" cy="10"/>
            </a:xfrm>
            <a:custGeom>
              <a:avLst/>
              <a:gdLst>
                <a:gd name="T0" fmla="*/ 0 w 59"/>
                <a:gd name="T1" fmla="*/ 0 h 23"/>
                <a:gd name="T2" fmla="*/ 1 w 59"/>
                <a:gd name="T3" fmla="*/ 0 h 23"/>
                <a:gd name="T4" fmla="*/ 1 w 59"/>
                <a:gd name="T5" fmla="*/ 0 h 23"/>
                <a:gd name="T6" fmla="*/ 1 w 59"/>
                <a:gd name="T7" fmla="*/ 0 h 23"/>
                <a:gd name="T8" fmla="*/ 0 w 59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23"/>
                <a:gd name="T17" fmla="*/ 59 w 59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23">
                  <a:moveTo>
                    <a:pt x="0" y="17"/>
                  </a:moveTo>
                  <a:lnTo>
                    <a:pt x="57" y="23"/>
                  </a:lnTo>
                  <a:lnTo>
                    <a:pt x="59" y="5"/>
                  </a:lnTo>
                  <a:lnTo>
                    <a:pt x="2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08" name="Freeform 610"/>
            <p:cNvSpPr>
              <a:spLocks/>
            </p:cNvSpPr>
            <p:nvPr/>
          </p:nvSpPr>
          <p:spPr bwMode="auto">
            <a:xfrm>
              <a:off x="659" y="2709"/>
              <a:ext cx="28" cy="12"/>
            </a:xfrm>
            <a:custGeom>
              <a:avLst/>
              <a:gdLst>
                <a:gd name="T0" fmla="*/ 1 w 50"/>
                <a:gd name="T1" fmla="*/ 1 h 23"/>
                <a:gd name="T2" fmla="*/ 0 w 50"/>
                <a:gd name="T3" fmla="*/ 1 h 23"/>
                <a:gd name="T4" fmla="*/ 1 w 50"/>
                <a:gd name="T5" fmla="*/ 1 h 23"/>
                <a:gd name="T6" fmla="*/ 1 w 50"/>
                <a:gd name="T7" fmla="*/ 1 h 23"/>
                <a:gd name="T8" fmla="*/ 1 w 50"/>
                <a:gd name="T9" fmla="*/ 0 h 23"/>
                <a:gd name="T10" fmla="*/ 1 w 50"/>
                <a:gd name="T11" fmla="*/ 1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23"/>
                <a:gd name="T20" fmla="*/ 50 w 50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23">
                  <a:moveTo>
                    <a:pt x="2" y="17"/>
                  </a:moveTo>
                  <a:lnTo>
                    <a:pt x="0" y="17"/>
                  </a:lnTo>
                  <a:lnTo>
                    <a:pt x="48" y="23"/>
                  </a:lnTo>
                  <a:lnTo>
                    <a:pt x="50" y="6"/>
                  </a:lnTo>
                  <a:lnTo>
                    <a:pt x="2" y="0"/>
                  </a:lnTo>
                  <a:lnTo>
                    <a:pt x="2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09" name="Freeform 611"/>
            <p:cNvSpPr>
              <a:spLocks/>
            </p:cNvSpPr>
            <p:nvPr/>
          </p:nvSpPr>
          <p:spPr bwMode="auto">
            <a:xfrm>
              <a:off x="638" y="2709"/>
              <a:ext cx="21" cy="9"/>
            </a:xfrm>
            <a:custGeom>
              <a:avLst/>
              <a:gdLst>
                <a:gd name="T0" fmla="*/ 0 w 39"/>
                <a:gd name="T1" fmla="*/ 1 h 17"/>
                <a:gd name="T2" fmla="*/ 1 w 39"/>
                <a:gd name="T3" fmla="*/ 1 h 17"/>
                <a:gd name="T4" fmla="*/ 1 w 39"/>
                <a:gd name="T5" fmla="*/ 1 h 17"/>
                <a:gd name="T6" fmla="*/ 1 w 39"/>
                <a:gd name="T7" fmla="*/ 0 h 17"/>
                <a:gd name="T8" fmla="*/ 1 w 39"/>
                <a:gd name="T9" fmla="*/ 0 h 17"/>
                <a:gd name="T10" fmla="*/ 1 w 39"/>
                <a:gd name="T11" fmla="*/ 1 h 17"/>
                <a:gd name="T12" fmla="*/ 0 w 39"/>
                <a:gd name="T13" fmla="*/ 1 h 17"/>
                <a:gd name="T14" fmla="*/ 1 w 39"/>
                <a:gd name="T15" fmla="*/ 1 h 17"/>
                <a:gd name="T16" fmla="*/ 1 w 39"/>
                <a:gd name="T17" fmla="*/ 1 h 17"/>
                <a:gd name="T18" fmla="*/ 0 w 39"/>
                <a:gd name="T19" fmla="*/ 1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17"/>
                <a:gd name="T32" fmla="*/ 39 w 3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17">
                  <a:moveTo>
                    <a:pt x="0" y="13"/>
                  </a:moveTo>
                  <a:lnTo>
                    <a:pt x="8" y="17"/>
                  </a:lnTo>
                  <a:lnTo>
                    <a:pt x="39" y="17"/>
                  </a:lnTo>
                  <a:lnTo>
                    <a:pt x="39" y="0"/>
                  </a:lnTo>
                  <a:lnTo>
                    <a:pt x="8" y="0"/>
                  </a:lnTo>
                  <a:lnTo>
                    <a:pt x="14" y="4"/>
                  </a:lnTo>
                  <a:lnTo>
                    <a:pt x="0" y="13"/>
                  </a:lnTo>
                  <a:lnTo>
                    <a:pt x="4" y="17"/>
                  </a:lnTo>
                  <a:lnTo>
                    <a:pt x="8" y="17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10" name="Freeform 612"/>
            <p:cNvSpPr>
              <a:spLocks/>
            </p:cNvSpPr>
            <p:nvPr/>
          </p:nvSpPr>
          <p:spPr bwMode="auto">
            <a:xfrm>
              <a:off x="633" y="2706"/>
              <a:ext cx="13" cy="11"/>
            </a:xfrm>
            <a:custGeom>
              <a:avLst/>
              <a:gdLst>
                <a:gd name="T0" fmla="*/ 1 w 25"/>
                <a:gd name="T1" fmla="*/ 0 h 23"/>
                <a:gd name="T2" fmla="*/ 0 w 25"/>
                <a:gd name="T3" fmla="*/ 0 h 23"/>
                <a:gd name="T4" fmla="*/ 1 w 25"/>
                <a:gd name="T5" fmla="*/ 0 h 23"/>
                <a:gd name="T6" fmla="*/ 1 w 25"/>
                <a:gd name="T7" fmla="*/ 0 h 23"/>
                <a:gd name="T8" fmla="*/ 1 w 25"/>
                <a:gd name="T9" fmla="*/ 0 h 23"/>
                <a:gd name="T10" fmla="*/ 1 w 25"/>
                <a:gd name="T11" fmla="*/ 0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3"/>
                <a:gd name="T20" fmla="*/ 25 w 25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3">
                  <a:moveTo>
                    <a:pt x="8" y="6"/>
                  </a:moveTo>
                  <a:lnTo>
                    <a:pt x="0" y="10"/>
                  </a:lnTo>
                  <a:lnTo>
                    <a:pt x="11" y="23"/>
                  </a:lnTo>
                  <a:lnTo>
                    <a:pt x="25" y="14"/>
                  </a:lnTo>
                  <a:lnTo>
                    <a:pt x="13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11" name="Freeform 613"/>
            <p:cNvSpPr>
              <a:spLocks/>
            </p:cNvSpPr>
            <p:nvPr/>
          </p:nvSpPr>
          <p:spPr bwMode="auto">
            <a:xfrm>
              <a:off x="1070" y="2866"/>
              <a:ext cx="10" cy="7"/>
            </a:xfrm>
            <a:custGeom>
              <a:avLst/>
              <a:gdLst>
                <a:gd name="T0" fmla="*/ 0 w 18"/>
                <a:gd name="T1" fmla="*/ 0 h 17"/>
                <a:gd name="T2" fmla="*/ 1 w 18"/>
                <a:gd name="T3" fmla="*/ 0 h 17"/>
                <a:gd name="T4" fmla="*/ 1 w 18"/>
                <a:gd name="T5" fmla="*/ 0 h 17"/>
                <a:gd name="T6" fmla="*/ 1 w 18"/>
                <a:gd name="T7" fmla="*/ 0 h 17"/>
                <a:gd name="T8" fmla="*/ 1 w 18"/>
                <a:gd name="T9" fmla="*/ 0 h 17"/>
                <a:gd name="T10" fmla="*/ 1 w 18"/>
                <a:gd name="T11" fmla="*/ 0 h 17"/>
                <a:gd name="T12" fmla="*/ 0 w 18"/>
                <a:gd name="T13" fmla="*/ 0 h 17"/>
                <a:gd name="T14" fmla="*/ 1 w 18"/>
                <a:gd name="T15" fmla="*/ 0 h 17"/>
                <a:gd name="T16" fmla="*/ 1 w 18"/>
                <a:gd name="T17" fmla="*/ 0 h 17"/>
                <a:gd name="T18" fmla="*/ 0 w 18"/>
                <a:gd name="T19" fmla="*/ 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7"/>
                <a:gd name="T32" fmla="*/ 18 w 18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7">
                  <a:moveTo>
                    <a:pt x="0" y="17"/>
                  </a:moveTo>
                  <a:lnTo>
                    <a:pt x="4" y="17"/>
                  </a:lnTo>
                  <a:lnTo>
                    <a:pt x="18" y="15"/>
                  </a:lnTo>
                  <a:lnTo>
                    <a:pt x="14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12" name="Freeform 614"/>
            <p:cNvSpPr>
              <a:spLocks/>
            </p:cNvSpPr>
            <p:nvPr/>
          </p:nvSpPr>
          <p:spPr bwMode="auto">
            <a:xfrm>
              <a:off x="1060" y="2864"/>
              <a:ext cx="13" cy="9"/>
            </a:xfrm>
            <a:custGeom>
              <a:avLst/>
              <a:gdLst>
                <a:gd name="T0" fmla="*/ 0 w 23"/>
                <a:gd name="T1" fmla="*/ 0 h 21"/>
                <a:gd name="T2" fmla="*/ 1 w 23"/>
                <a:gd name="T3" fmla="*/ 0 h 21"/>
                <a:gd name="T4" fmla="*/ 1 w 23"/>
                <a:gd name="T5" fmla="*/ 0 h 21"/>
                <a:gd name="T6" fmla="*/ 1 w 23"/>
                <a:gd name="T7" fmla="*/ 0 h 21"/>
                <a:gd name="T8" fmla="*/ 1 w 23"/>
                <a:gd name="T9" fmla="*/ 0 h 21"/>
                <a:gd name="T10" fmla="*/ 0 w 23"/>
                <a:gd name="T11" fmla="*/ 0 h 21"/>
                <a:gd name="T12" fmla="*/ 0 w 23"/>
                <a:gd name="T13" fmla="*/ 0 h 21"/>
                <a:gd name="T14" fmla="*/ 1 w 23"/>
                <a:gd name="T15" fmla="*/ 0 h 21"/>
                <a:gd name="T16" fmla="*/ 0 w 23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1"/>
                <a:gd name="T29" fmla="*/ 23 w 23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1">
                  <a:moveTo>
                    <a:pt x="0" y="13"/>
                  </a:moveTo>
                  <a:lnTo>
                    <a:pt x="2" y="15"/>
                  </a:lnTo>
                  <a:lnTo>
                    <a:pt x="17" y="21"/>
                  </a:lnTo>
                  <a:lnTo>
                    <a:pt x="23" y="6"/>
                  </a:lnTo>
                  <a:lnTo>
                    <a:pt x="8" y="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13" name="Freeform 615"/>
            <p:cNvSpPr>
              <a:spLocks/>
            </p:cNvSpPr>
            <p:nvPr/>
          </p:nvSpPr>
          <p:spPr bwMode="auto">
            <a:xfrm>
              <a:off x="1052" y="2859"/>
              <a:ext cx="13" cy="11"/>
            </a:xfrm>
            <a:custGeom>
              <a:avLst/>
              <a:gdLst>
                <a:gd name="T0" fmla="*/ 0 w 23"/>
                <a:gd name="T1" fmla="*/ 0 h 23"/>
                <a:gd name="T2" fmla="*/ 1 w 23"/>
                <a:gd name="T3" fmla="*/ 0 h 23"/>
                <a:gd name="T4" fmla="*/ 1 w 23"/>
                <a:gd name="T5" fmla="*/ 0 h 23"/>
                <a:gd name="T6" fmla="*/ 1 w 23"/>
                <a:gd name="T7" fmla="*/ 0 h 23"/>
                <a:gd name="T8" fmla="*/ 1 w 23"/>
                <a:gd name="T9" fmla="*/ 0 h 23"/>
                <a:gd name="T10" fmla="*/ 0 w 23"/>
                <a:gd name="T11" fmla="*/ 0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23"/>
                <a:gd name="T20" fmla="*/ 23 w 23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23">
                  <a:moveTo>
                    <a:pt x="0" y="14"/>
                  </a:moveTo>
                  <a:lnTo>
                    <a:pt x="15" y="23"/>
                  </a:lnTo>
                  <a:lnTo>
                    <a:pt x="23" y="10"/>
                  </a:lnTo>
                  <a:lnTo>
                    <a:pt x="7" y="0"/>
                  </a:lnTo>
                  <a:lnTo>
                    <a:pt x="9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14" name="Freeform 616"/>
            <p:cNvSpPr>
              <a:spLocks/>
            </p:cNvSpPr>
            <p:nvPr/>
          </p:nvSpPr>
          <p:spPr bwMode="auto">
            <a:xfrm>
              <a:off x="1040" y="2852"/>
              <a:ext cx="17" cy="14"/>
            </a:xfrm>
            <a:custGeom>
              <a:avLst/>
              <a:gdLst>
                <a:gd name="T0" fmla="*/ 0 w 32"/>
                <a:gd name="T1" fmla="*/ 0 h 29"/>
                <a:gd name="T2" fmla="*/ 1 w 32"/>
                <a:gd name="T3" fmla="*/ 0 h 29"/>
                <a:gd name="T4" fmla="*/ 1 w 32"/>
                <a:gd name="T5" fmla="*/ 0 h 29"/>
                <a:gd name="T6" fmla="*/ 1 w 32"/>
                <a:gd name="T7" fmla="*/ 0 h 29"/>
                <a:gd name="T8" fmla="*/ 1 w 32"/>
                <a:gd name="T9" fmla="*/ 0 h 29"/>
                <a:gd name="T10" fmla="*/ 1 w 32"/>
                <a:gd name="T11" fmla="*/ 0 h 29"/>
                <a:gd name="T12" fmla="*/ 0 w 32"/>
                <a:gd name="T13" fmla="*/ 0 h 29"/>
                <a:gd name="T14" fmla="*/ 1 w 32"/>
                <a:gd name="T15" fmla="*/ 0 h 29"/>
                <a:gd name="T16" fmla="*/ 0 w 32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9"/>
                <a:gd name="T29" fmla="*/ 32 w 3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9">
                  <a:moveTo>
                    <a:pt x="0" y="13"/>
                  </a:moveTo>
                  <a:lnTo>
                    <a:pt x="2" y="13"/>
                  </a:lnTo>
                  <a:lnTo>
                    <a:pt x="23" y="29"/>
                  </a:lnTo>
                  <a:lnTo>
                    <a:pt x="32" y="15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15" name="Freeform 617"/>
            <p:cNvSpPr>
              <a:spLocks/>
            </p:cNvSpPr>
            <p:nvPr/>
          </p:nvSpPr>
          <p:spPr bwMode="auto">
            <a:xfrm>
              <a:off x="1031" y="2844"/>
              <a:ext cx="15" cy="15"/>
            </a:xfrm>
            <a:custGeom>
              <a:avLst/>
              <a:gdLst>
                <a:gd name="T0" fmla="*/ 1 w 27"/>
                <a:gd name="T1" fmla="*/ 0 h 32"/>
                <a:gd name="T2" fmla="*/ 0 w 27"/>
                <a:gd name="T3" fmla="*/ 0 h 32"/>
                <a:gd name="T4" fmla="*/ 1 w 27"/>
                <a:gd name="T5" fmla="*/ 0 h 32"/>
                <a:gd name="T6" fmla="*/ 1 w 27"/>
                <a:gd name="T7" fmla="*/ 0 h 32"/>
                <a:gd name="T8" fmla="*/ 1 w 27"/>
                <a:gd name="T9" fmla="*/ 0 h 32"/>
                <a:gd name="T10" fmla="*/ 1 w 27"/>
                <a:gd name="T11" fmla="*/ 0 h 32"/>
                <a:gd name="T12" fmla="*/ 1 w 27"/>
                <a:gd name="T13" fmla="*/ 0 h 32"/>
                <a:gd name="T14" fmla="*/ 1 w 27"/>
                <a:gd name="T15" fmla="*/ 0 h 32"/>
                <a:gd name="T16" fmla="*/ 1 w 27"/>
                <a:gd name="T17" fmla="*/ 0 h 32"/>
                <a:gd name="T18" fmla="*/ 1 w 27"/>
                <a:gd name="T19" fmla="*/ 0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2"/>
                <a:gd name="T32" fmla="*/ 27 w 27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2">
                  <a:moveTo>
                    <a:pt x="4" y="17"/>
                  </a:moveTo>
                  <a:lnTo>
                    <a:pt x="0" y="13"/>
                  </a:lnTo>
                  <a:lnTo>
                    <a:pt x="16" y="32"/>
                  </a:lnTo>
                  <a:lnTo>
                    <a:pt x="27" y="21"/>
                  </a:lnTo>
                  <a:lnTo>
                    <a:pt x="12" y="4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4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16" name="Freeform 618"/>
            <p:cNvSpPr>
              <a:spLocks/>
            </p:cNvSpPr>
            <p:nvPr/>
          </p:nvSpPr>
          <p:spPr bwMode="auto">
            <a:xfrm>
              <a:off x="1020" y="2841"/>
              <a:ext cx="14" cy="10"/>
            </a:xfrm>
            <a:custGeom>
              <a:avLst/>
              <a:gdLst>
                <a:gd name="T0" fmla="*/ 0 w 29"/>
                <a:gd name="T1" fmla="*/ 0 h 23"/>
                <a:gd name="T2" fmla="*/ 0 w 29"/>
                <a:gd name="T3" fmla="*/ 0 h 23"/>
                <a:gd name="T4" fmla="*/ 0 w 29"/>
                <a:gd name="T5" fmla="*/ 0 h 23"/>
                <a:gd name="T6" fmla="*/ 0 w 29"/>
                <a:gd name="T7" fmla="*/ 0 h 23"/>
                <a:gd name="T8" fmla="*/ 0 w 29"/>
                <a:gd name="T9" fmla="*/ 0 h 23"/>
                <a:gd name="T10" fmla="*/ 0 w 29"/>
                <a:gd name="T11" fmla="*/ 0 h 23"/>
                <a:gd name="T12" fmla="*/ 0 w 29"/>
                <a:gd name="T13" fmla="*/ 0 h 23"/>
                <a:gd name="T14" fmla="*/ 0 w 29"/>
                <a:gd name="T15" fmla="*/ 0 h 23"/>
                <a:gd name="T16" fmla="*/ 0 w 29"/>
                <a:gd name="T17" fmla="*/ 0 h 23"/>
                <a:gd name="T18" fmla="*/ 0 w 29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3"/>
                <a:gd name="T32" fmla="*/ 29 w 2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3">
                  <a:moveTo>
                    <a:pt x="6" y="15"/>
                  </a:moveTo>
                  <a:lnTo>
                    <a:pt x="2" y="15"/>
                  </a:lnTo>
                  <a:lnTo>
                    <a:pt x="25" y="23"/>
                  </a:lnTo>
                  <a:lnTo>
                    <a:pt x="29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17" name="Freeform 619"/>
            <p:cNvSpPr>
              <a:spLocks/>
            </p:cNvSpPr>
            <p:nvPr/>
          </p:nvSpPr>
          <p:spPr bwMode="auto">
            <a:xfrm>
              <a:off x="1006" y="2841"/>
              <a:ext cx="17" cy="11"/>
            </a:xfrm>
            <a:custGeom>
              <a:avLst/>
              <a:gdLst>
                <a:gd name="T0" fmla="*/ 1 w 31"/>
                <a:gd name="T1" fmla="*/ 0 h 25"/>
                <a:gd name="T2" fmla="*/ 1 w 31"/>
                <a:gd name="T3" fmla="*/ 0 h 25"/>
                <a:gd name="T4" fmla="*/ 1 w 31"/>
                <a:gd name="T5" fmla="*/ 0 h 25"/>
                <a:gd name="T6" fmla="*/ 1 w 31"/>
                <a:gd name="T7" fmla="*/ 0 h 25"/>
                <a:gd name="T8" fmla="*/ 1 w 31"/>
                <a:gd name="T9" fmla="*/ 0 h 25"/>
                <a:gd name="T10" fmla="*/ 0 w 31"/>
                <a:gd name="T11" fmla="*/ 0 h 25"/>
                <a:gd name="T12" fmla="*/ 1 w 31"/>
                <a:gd name="T13" fmla="*/ 0 h 25"/>
                <a:gd name="T14" fmla="*/ 0 w 31"/>
                <a:gd name="T15" fmla="*/ 0 h 25"/>
                <a:gd name="T16" fmla="*/ 1 w 31"/>
                <a:gd name="T17" fmla="*/ 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25"/>
                <a:gd name="T29" fmla="*/ 31 w 31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25">
                  <a:moveTo>
                    <a:pt x="10" y="25"/>
                  </a:moveTo>
                  <a:lnTo>
                    <a:pt x="8" y="25"/>
                  </a:lnTo>
                  <a:lnTo>
                    <a:pt x="31" y="15"/>
                  </a:lnTo>
                  <a:lnTo>
                    <a:pt x="25" y="0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10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18" name="Freeform 620"/>
            <p:cNvSpPr>
              <a:spLocks/>
            </p:cNvSpPr>
            <p:nvPr/>
          </p:nvSpPr>
          <p:spPr bwMode="auto">
            <a:xfrm>
              <a:off x="1002" y="2845"/>
              <a:ext cx="8" cy="10"/>
            </a:xfrm>
            <a:custGeom>
              <a:avLst/>
              <a:gdLst>
                <a:gd name="T0" fmla="*/ 0 w 17"/>
                <a:gd name="T1" fmla="*/ 0 h 22"/>
                <a:gd name="T2" fmla="*/ 0 w 17"/>
                <a:gd name="T3" fmla="*/ 0 h 22"/>
                <a:gd name="T4" fmla="*/ 0 w 17"/>
                <a:gd name="T5" fmla="*/ 0 h 22"/>
                <a:gd name="T6" fmla="*/ 0 w 17"/>
                <a:gd name="T7" fmla="*/ 0 h 22"/>
                <a:gd name="T8" fmla="*/ 0 w 17"/>
                <a:gd name="T9" fmla="*/ 0 h 22"/>
                <a:gd name="T10" fmla="*/ 0 w 17"/>
                <a:gd name="T11" fmla="*/ 0 h 22"/>
                <a:gd name="T12" fmla="*/ 0 w 17"/>
                <a:gd name="T13" fmla="*/ 0 h 22"/>
                <a:gd name="T14" fmla="*/ 0 w 17"/>
                <a:gd name="T15" fmla="*/ 0 h 22"/>
                <a:gd name="T16" fmla="*/ 0 w 17"/>
                <a:gd name="T17" fmla="*/ 0 h 22"/>
                <a:gd name="T18" fmla="*/ 0 w 17"/>
                <a:gd name="T19" fmla="*/ 0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2"/>
                <a:gd name="T32" fmla="*/ 17 w 17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2">
                  <a:moveTo>
                    <a:pt x="0" y="20"/>
                  </a:moveTo>
                  <a:lnTo>
                    <a:pt x="9" y="18"/>
                  </a:lnTo>
                  <a:lnTo>
                    <a:pt x="17" y="14"/>
                  </a:lnTo>
                  <a:lnTo>
                    <a:pt x="7" y="0"/>
                  </a:lnTo>
                  <a:lnTo>
                    <a:pt x="0" y="4"/>
                  </a:lnTo>
                  <a:lnTo>
                    <a:pt x="7" y="4"/>
                  </a:lnTo>
                  <a:lnTo>
                    <a:pt x="0" y="20"/>
                  </a:lnTo>
                  <a:lnTo>
                    <a:pt x="5" y="22"/>
                  </a:lnTo>
                  <a:lnTo>
                    <a:pt x="9" y="18"/>
                  </a:lnTo>
                  <a:lnTo>
                    <a:pt x="0" y="2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19" name="Freeform 621"/>
            <p:cNvSpPr>
              <a:spLocks/>
            </p:cNvSpPr>
            <p:nvPr/>
          </p:nvSpPr>
          <p:spPr bwMode="auto">
            <a:xfrm>
              <a:off x="996" y="2845"/>
              <a:ext cx="10" cy="10"/>
            </a:xfrm>
            <a:custGeom>
              <a:avLst/>
              <a:gdLst>
                <a:gd name="T0" fmla="*/ 0 w 17"/>
                <a:gd name="T1" fmla="*/ 1 h 20"/>
                <a:gd name="T2" fmla="*/ 1 w 17"/>
                <a:gd name="T3" fmla="*/ 1 h 20"/>
                <a:gd name="T4" fmla="*/ 1 w 17"/>
                <a:gd name="T5" fmla="*/ 1 h 20"/>
                <a:gd name="T6" fmla="*/ 1 w 17"/>
                <a:gd name="T7" fmla="*/ 1 h 20"/>
                <a:gd name="T8" fmla="*/ 1 w 17"/>
                <a:gd name="T9" fmla="*/ 0 h 20"/>
                <a:gd name="T10" fmla="*/ 1 w 17"/>
                <a:gd name="T11" fmla="*/ 1 h 20"/>
                <a:gd name="T12" fmla="*/ 0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0 w 17"/>
                <a:gd name="T19" fmla="*/ 1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0"/>
                <a:gd name="T32" fmla="*/ 17 w 17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0">
                  <a:moveTo>
                    <a:pt x="0" y="12"/>
                  </a:moveTo>
                  <a:lnTo>
                    <a:pt x="4" y="16"/>
                  </a:lnTo>
                  <a:lnTo>
                    <a:pt x="10" y="20"/>
                  </a:lnTo>
                  <a:lnTo>
                    <a:pt x="17" y="4"/>
                  </a:lnTo>
                  <a:lnTo>
                    <a:pt x="11" y="0"/>
                  </a:lnTo>
                  <a:lnTo>
                    <a:pt x="15" y="4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20" name="Freeform 622"/>
            <p:cNvSpPr>
              <a:spLocks/>
            </p:cNvSpPr>
            <p:nvPr/>
          </p:nvSpPr>
          <p:spPr bwMode="auto">
            <a:xfrm>
              <a:off x="992" y="2841"/>
              <a:ext cx="13" cy="10"/>
            </a:xfrm>
            <a:custGeom>
              <a:avLst/>
              <a:gdLst>
                <a:gd name="T0" fmla="*/ 1 w 21"/>
                <a:gd name="T1" fmla="*/ 0 h 23"/>
                <a:gd name="T2" fmla="*/ 0 w 21"/>
                <a:gd name="T3" fmla="*/ 0 h 23"/>
                <a:gd name="T4" fmla="*/ 1 w 21"/>
                <a:gd name="T5" fmla="*/ 0 h 23"/>
                <a:gd name="T6" fmla="*/ 1 w 21"/>
                <a:gd name="T7" fmla="*/ 0 h 23"/>
                <a:gd name="T8" fmla="*/ 1 w 21"/>
                <a:gd name="T9" fmla="*/ 0 h 23"/>
                <a:gd name="T10" fmla="*/ 1 w 21"/>
                <a:gd name="T11" fmla="*/ 0 h 23"/>
                <a:gd name="T12" fmla="*/ 1 w 21"/>
                <a:gd name="T13" fmla="*/ 0 h 23"/>
                <a:gd name="T14" fmla="*/ 1 w 21"/>
                <a:gd name="T15" fmla="*/ 0 h 23"/>
                <a:gd name="T16" fmla="*/ 1 w 21"/>
                <a:gd name="T17" fmla="*/ 0 h 23"/>
                <a:gd name="T18" fmla="*/ 1 w 21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4" y="15"/>
                  </a:moveTo>
                  <a:lnTo>
                    <a:pt x="0" y="11"/>
                  </a:lnTo>
                  <a:lnTo>
                    <a:pt x="6" y="23"/>
                  </a:lnTo>
                  <a:lnTo>
                    <a:pt x="21" y="15"/>
                  </a:lnTo>
                  <a:lnTo>
                    <a:pt x="16" y="4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4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21" name="Freeform 623"/>
            <p:cNvSpPr>
              <a:spLocks/>
            </p:cNvSpPr>
            <p:nvPr/>
          </p:nvSpPr>
          <p:spPr bwMode="auto">
            <a:xfrm>
              <a:off x="985" y="2837"/>
              <a:ext cx="14" cy="11"/>
            </a:xfrm>
            <a:custGeom>
              <a:avLst/>
              <a:gdLst>
                <a:gd name="T0" fmla="*/ 0 w 27"/>
                <a:gd name="T1" fmla="*/ 0 h 25"/>
                <a:gd name="T2" fmla="*/ 1 w 27"/>
                <a:gd name="T3" fmla="*/ 0 h 25"/>
                <a:gd name="T4" fmla="*/ 1 w 27"/>
                <a:gd name="T5" fmla="*/ 0 h 25"/>
                <a:gd name="T6" fmla="*/ 1 w 27"/>
                <a:gd name="T7" fmla="*/ 0 h 25"/>
                <a:gd name="T8" fmla="*/ 0 w 27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5"/>
                <a:gd name="T17" fmla="*/ 27 w 27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5">
                  <a:moveTo>
                    <a:pt x="0" y="14"/>
                  </a:moveTo>
                  <a:lnTo>
                    <a:pt x="19" y="25"/>
                  </a:lnTo>
                  <a:lnTo>
                    <a:pt x="27" y="10"/>
                  </a:lnTo>
                  <a:lnTo>
                    <a:pt x="8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22" name="Freeform 624"/>
            <p:cNvSpPr>
              <a:spLocks/>
            </p:cNvSpPr>
            <p:nvPr/>
          </p:nvSpPr>
          <p:spPr bwMode="auto">
            <a:xfrm>
              <a:off x="973" y="2830"/>
              <a:ext cx="17" cy="13"/>
            </a:xfrm>
            <a:custGeom>
              <a:avLst/>
              <a:gdLst>
                <a:gd name="T0" fmla="*/ 0 w 29"/>
                <a:gd name="T1" fmla="*/ 1 h 25"/>
                <a:gd name="T2" fmla="*/ 1 w 29"/>
                <a:gd name="T3" fmla="*/ 1 h 25"/>
                <a:gd name="T4" fmla="*/ 1 w 29"/>
                <a:gd name="T5" fmla="*/ 1 h 25"/>
                <a:gd name="T6" fmla="*/ 1 w 29"/>
                <a:gd name="T7" fmla="*/ 1 h 25"/>
                <a:gd name="T8" fmla="*/ 1 w 29"/>
                <a:gd name="T9" fmla="*/ 0 h 25"/>
                <a:gd name="T10" fmla="*/ 1 w 29"/>
                <a:gd name="T11" fmla="*/ 0 h 25"/>
                <a:gd name="T12" fmla="*/ 0 w 29"/>
                <a:gd name="T13" fmla="*/ 1 h 25"/>
                <a:gd name="T14" fmla="*/ 1 w 29"/>
                <a:gd name="T15" fmla="*/ 1 h 25"/>
                <a:gd name="T16" fmla="*/ 0 w 29"/>
                <a:gd name="T17" fmla="*/ 1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25"/>
                <a:gd name="T29" fmla="*/ 29 w 29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25">
                  <a:moveTo>
                    <a:pt x="0" y="11"/>
                  </a:moveTo>
                  <a:lnTo>
                    <a:pt x="2" y="13"/>
                  </a:lnTo>
                  <a:lnTo>
                    <a:pt x="21" y="25"/>
                  </a:lnTo>
                  <a:lnTo>
                    <a:pt x="29" y="1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23" name="Freeform 625"/>
            <p:cNvSpPr>
              <a:spLocks/>
            </p:cNvSpPr>
            <p:nvPr/>
          </p:nvSpPr>
          <p:spPr bwMode="auto">
            <a:xfrm>
              <a:off x="963" y="2820"/>
              <a:ext cx="17" cy="17"/>
            </a:xfrm>
            <a:custGeom>
              <a:avLst/>
              <a:gdLst>
                <a:gd name="T0" fmla="*/ 0 w 30"/>
                <a:gd name="T1" fmla="*/ 1 h 34"/>
                <a:gd name="T2" fmla="*/ 1 w 30"/>
                <a:gd name="T3" fmla="*/ 1 h 34"/>
                <a:gd name="T4" fmla="*/ 1 w 30"/>
                <a:gd name="T5" fmla="*/ 1 h 34"/>
                <a:gd name="T6" fmla="*/ 1 w 30"/>
                <a:gd name="T7" fmla="*/ 0 h 34"/>
                <a:gd name="T8" fmla="*/ 0 w 30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4"/>
                <a:gd name="T17" fmla="*/ 30 w 30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4">
                  <a:moveTo>
                    <a:pt x="0" y="9"/>
                  </a:moveTo>
                  <a:lnTo>
                    <a:pt x="19" y="34"/>
                  </a:lnTo>
                  <a:lnTo>
                    <a:pt x="30" y="23"/>
                  </a:lnTo>
                  <a:lnTo>
                    <a:pt x="11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24" name="Freeform 626"/>
            <p:cNvSpPr>
              <a:spLocks/>
            </p:cNvSpPr>
            <p:nvPr/>
          </p:nvSpPr>
          <p:spPr bwMode="auto">
            <a:xfrm>
              <a:off x="953" y="2810"/>
              <a:ext cx="16" cy="15"/>
            </a:xfrm>
            <a:custGeom>
              <a:avLst/>
              <a:gdLst>
                <a:gd name="T0" fmla="*/ 1 w 29"/>
                <a:gd name="T1" fmla="*/ 0 h 32"/>
                <a:gd name="T2" fmla="*/ 0 w 29"/>
                <a:gd name="T3" fmla="*/ 0 h 32"/>
                <a:gd name="T4" fmla="*/ 1 w 29"/>
                <a:gd name="T5" fmla="*/ 0 h 32"/>
                <a:gd name="T6" fmla="*/ 1 w 29"/>
                <a:gd name="T7" fmla="*/ 0 h 32"/>
                <a:gd name="T8" fmla="*/ 1 w 29"/>
                <a:gd name="T9" fmla="*/ 0 h 32"/>
                <a:gd name="T10" fmla="*/ 1 w 29"/>
                <a:gd name="T11" fmla="*/ 0 h 32"/>
                <a:gd name="T12" fmla="*/ 1 w 29"/>
                <a:gd name="T13" fmla="*/ 0 h 32"/>
                <a:gd name="T14" fmla="*/ 1 w 29"/>
                <a:gd name="T15" fmla="*/ 0 h 32"/>
                <a:gd name="T16" fmla="*/ 1 w 29"/>
                <a:gd name="T17" fmla="*/ 0 h 32"/>
                <a:gd name="T18" fmla="*/ 1 w 29"/>
                <a:gd name="T19" fmla="*/ 0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2"/>
                <a:gd name="T32" fmla="*/ 29 w 29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2">
                  <a:moveTo>
                    <a:pt x="4" y="15"/>
                  </a:moveTo>
                  <a:lnTo>
                    <a:pt x="0" y="13"/>
                  </a:lnTo>
                  <a:lnTo>
                    <a:pt x="18" y="32"/>
                  </a:lnTo>
                  <a:lnTo>
                    <a:pt x="29" y="23"/>
                  </a:lnTo>
                  <a:lnTo>
                    <a:pt x="14" y="2"/>
                  </a:lnTo>
                  <a:lnTo>
                    <a:pt x="8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25" name="Freeform 627"/>
            <p:cNvSpPr>
              <a:spLocks/>
            </p:cNvSpPr>
            <p:nvPr/>
          </p:nvSpPr>
          <p:spPr bwMode="auto">
            <a:xfrm>
              <a:off x="940" y="2808"/>
              <a:ext cx="17" cy="7"/>
            </a:xfrm>
            <a:custGeom>
              <a:avLst/>
              <a:gdLst>
                <a:gd name="T0" fmla="*/ 0 w 29"/>
                <a:gd name="T1" fmla="*/ 0 h 19"/>
                <a:gd name="T2" fmla="*/ 1 w 29"/>
                <a:gd name="T3" fmla="*/ 0 h 19"/>
                <a:gd name="T4" fmla="*/ 1 w 29"/>
                <a:gd name="T5" fmla="*/ 0 h 19"/>
                <a:gd name="T6" fmla="*/ 1 w 29"/>
                <a:gd name="T7" fmla="*/ 0 h 19"/>
                <a:gd name="T8" fmla="*/ 1 w 29"/>
                <a:gd name="T9" fmla="*/ 0 h 19"/>
                <a:gd name="T10" fmla="*/ 1 w 29"/>
                <a:gd name="T11" fmla="*/ 0 h 19"/>
                <a:gd name="T12" fmla="*/ 0 w 29"/>
                <a:gd name="T13" fmla="*/ 0 h 19"/>
                <a:gd name="T14" fmla="*/ 1 w 29"/>
                <a:gd name="T15" fmla="*/ 0 h 19"/>
                <a:gd name="T16" fmla="*/ 0 w 29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19"/>
                <a:gd name="T29" fmla="*/ 29 w 2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19">
                  <a:moveTo>
                    <a:pt x="0" y="13"/>
                  </a:moveTo>
                  <a:lnTo>
                    <a:pt x="2" y="15"/>
                  </a:lnTo>
                  <a:lnTo>
                    <a:pt x="25" y="19"/>
                  </a:lnTo>
                  <a:lnTo>
                    <a:pt x="29" y="4"/>
                  </a:lnTo>
                  <a:lnTo>
                    <a:pt x="6" y="0"/>
                  </a:lnTo>
                  <a:lnTo>
                    <a:pt x="8" y="0"/>
                  </a:lnTo>
                  <a:lnTo>
                    <a:pt x="0" y="13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26" name="Freeform 628"/>
            <p:cNvSpPr>
              <a:spLocks/>
            </p:cNvSpPr>
            <p:nvPr/>
          </p:nvSpPr>
          <p:spPr bwMode="auto">
            <a:xfrm>
              <a:off x="930" y="2803"/>
              <a:ext cx="17" cy="11"/>
            </a:xfrm>
            <a:custGeom>
              <a:avLst/>
              <a:gdLst>
                <a:gd name="T0" fmla="*/ 0 w 29"/>
                <a:gd name="T1" fmla="*/ 0 h 25"/>
                <a:gd name="T2" fmla="*/ 1 w 29"/>
                <a:gd name="T3" fmla="*/ 0 h 25"/>
                <a:gd name="T4" fmla="*/ 1 w 29"/>
                <a:gd name="T5" fmla="*/ 0 h 25"/>
                <a:gd name="T6" fmla="*/ 1 w 29"/>
                <a:gd name="T7" fmla="*/ 0 h 25"/>
                <a:gd name="T8" fmla="*/ 1 w 29"/>
                <a:gd name="T9" fmla="*/ 0 h 25"/>
                <a:gd name="T10" fmla="*/ 1 w 29"/>
                <a:gd name="T11" fmla="*/ 0 h 25"/>
                <a:gd name="T12" fmla="*/ 0 w 29"/>
                <a:gd name="T13" fmla="*/ 0 h 25"/>
                <a:gd name="T14" fmla="*/ 1 w 29"/>
                <a:gd name="T15" fmla="*/ 0 h 25"/>
                <a:gd name="T16" fmla="*/ 0 w 29"/>
                <a:gd name="T17" fmla="*/ 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25"/>
                <a:gd name="T29" fmla="*/ 29 w 29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25">
                  <a:moveTo>
                    <a:pt x="0" y="14"/>
                  </a:moveTo>
                  <a:lnTo>
                    <a:pt x="2" y="16"/>
                  </a:lnTo>
                  <a:lnTo>
                    <a:pt x="21" y="25"/>
                  </a:lnTo>
                  <a:lnTo>
                    <a:pt x="29" y="1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27" name="Freeform 629"/>
            <p:cNvSpPr>
              <a:spLocks/>
            </p:cNvSpPr>
            <p:nvPr/>
          </p:nvSpPr>
          <p:spPr bwMode="auto">
            <a:xfrm>
              <a:off x="916" y="2792"/>
              <a:ext cx="21" cy="18"/>
            </a:xfrm>
            <a:custGeom>
              <a:avLst/>
              <a:gdLst>
                <a:gd name="T0" fmla="*/ 0 w 37"/>
                <a:gd name="T1" fmla="*/ 0 h 37"/>
                <a:gd name="T2" fmla="*/ 0 w 37"/>
                <a:gd name="T3" fmla="*/ 0 h 37"/>
                <a:gd name="T4" fmla="*/ 1 w 37"/>
                <a:gd name="T5" fmla="*/ 0 h 37"/>
                <a:gd name="T6" fmla="*/ 1 w 37"/>
                <a:gd name="T7" fmla="*/ 0 h 37"/>
                <a:gd name="T8" fmla="*/ 1 w 37"/>
                <a:gd name="T9" fmla="*/ 0 h 37"/>
                <a:gd name="T10" fmla="*/ 0 w 37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7"/>
                <a:gd name="T20" fmla="*/ 37 w 3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7">
                  <a:moveTo>
                    <a:pt x="0" y="14"/>
                  </a:moveTo>
                  <a:lnTo>
                    <a:pt x="0" y="12"/>
                  </a:lnTo>
                  <a:lnTo>
                    <a:pt x="25" y="37"/>
                  </a:lnTo>
                  <a:lnTo>
                    <a:pt x="37" y="25"/>
                  </a:lnTo>
                  <a:lnTo>
                    <a:pt x="12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28" name="Freeform 630"/>
            <p:cNvSpPr>
              <a:spLocks/>
            </p:cNvSpPr>
            <p:nvPr/>
          </p:nvSpPr>
          <p:spPr bwMode="auto">
            <a:xfrm>
              <a:off x="902" y="2781"/>
              <a:ext cx="21" cy="18"/>
            </a:xfrm>
            <a:custGeom>
              <a:avLst/>
              <a:gdLst>
                <a:gd name="T0" fmla="*/ 1 w 37"/>
                <a:gd name="T1" fmla="*/ 0 h 37"/>
                <a:gd name="T2" fmla="*/ 0 w 37"/>
                <a:gd name="T3" fmla="*/ 0 h 37"/>
                <a:gd name="T4" fmla="*/ 1 w 37"/>
                <a:gd name="T5" fmla="*/ 0 h 37"/>
                <a:gd name="T6" fmla="*/ 1 w 37"/>
                <a:gd name="T7" fmla="*/ 0 h 37"/>
                <a:gd name="T8" fmla="*/ 1 w 37"/>
                <a:gd name="T9" fmla="*/ 0 h 37"/>
                <a:gd name="T10" fmla="*/ 1 w 37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7"/>
                <a:gd name="T20" fmla="*/ 37 w 3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7">
                  <a:moveTo>
                    <a:pt x="4" y="6"/>
                  </a:moveTo>
                  <a:lnTo>
                    <a:pt x="0" y="14"/>
                  </a:lnTo>
                  <a:lnTo>
                    <a:pt x="25" y="37"/>
                  </a:lnTo>
                  <a:lnTo>
                    <a:pt x="37" y="23"/>
                  </a:lnTo>
                  <a:lnTo>
                    <a:pt x="10" y="0"/>
                  </a:lnTo>
                  <a:lnTo>
                    <a:pt x="4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29" name="Freeform 631"/>
            <p:cNvSpPr>
              <a:spLocks/>
            </p:cNvSpPr>
            <p:nvPr/>
          </p:nvSpPr>
          <p:spPr bwMode="auto">
            <a:xfrm>
              <a:off x="1283" y="2780"/>
              <a:ext cx="7" cy="7"/>
            </a:xfrm>
            <a:custGeom>
              <a:avLst/>
              <a:gdLst>
                <a:gd name="T0" fmla="*/ 0 w 12"/>
                <a:gd name="T1" fmla="*/ 0 h 17"/>
                <a:gd name="T2" fmla="*/ 1 w 12"/>
                <a:gd name="T3" fmla="*/ 0 h 17"/>
                <a:gd name="T4" fmla="*/ 1 w 12"/>
                <a:gd name="T5" fmla="*/ 0 h 17"/>
                <a:gd name="T6" fmla="*/ 1 w 12"/>
                <a:gd name="T7" fmla="*/ 0 h 17"/>
                <a:gd name="T8" fmla="*/ 1 w 12"/>
                <a:gd name="T9" fmla="*/ 0 h 17"/>
                <a:gd name="T10" fmla="*/ 0 w 12"/>
                <a:gd name="T11" fmla="*/ 0 h 17"/>
                <a:gd name="T12" fmla="*/ 1 w 12"/>
                <a:gd name="T13" fmla="*/ 0 h 17"/>
                <a:gd name="T14" fmla="*/ 0 w 12"/>
                <a:gd name="T15" fmla="*/ 0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17"/>
                <a:gd name="T26" fmla="*/ 12 w 12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17">
                  <a:moveTo>
                    <a:pt x="0" y="17"/>
                  </a:moveTo>
                  <a:lnTo>
                    <a:pt x="2" y="17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30" name="Freeform 632"/>
            <p:cNvSpPr>
              <a:spLocks/>
            </p:cNvSpPr>
            <p:nvPr/>
          </p:nvSpPr>
          <p:spPr bwMode="auto">
            <a:xfrm>
              <a:off x="1255" y="2778"/>
              <a:ext cx="28" cy="9"/>
            </a:xfrm>
            <a:custGeom>
              <a:avLst/>
              <a:gdLst>
                <a:gd name="T0" fmla="*/ 0 w 52"/>
                <a:gd name="T1" fmla="*/ 0 h 19"/>
                <a:gd name="T2" fmla="*/ 1 w 52"/>
                <a:gd name="T3" fmla="*/ 0 h 19"/>
                <a:gd name="T4" fmla="*/ 1 w 52"/>
                <a:gd name="T5" fmla="*/ 0 h 19"/>
                <a:gd name="T6" fmla="*/ 1 w 52"/>
                <a:gd name="T7" fmla="*/ 0 h 19"/>
                <a:gd name="T8" fmla="*/ 1 w 52"/>
                <a:gd name="T9" fmla="*/ 0 h 19"/>
                <a:gd name="T10" fmla="*/ 0 w 52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"/>
                <a:gd name="T19" fmla="*/ 0 h 19"/>
                <a:gd name="T20" fmla="*/ 52 w 52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" h="19">
                  <a:moveTo>
                    <a:pt x="0" y="15"/>
                  </a:moveTo>
                  <a:lnTo>
                    <a:pt x="50" y="19"/>
                  </a:lnTo>
                  <a:lnTo>
                    <a:pt x="52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31" name="Freeform 633"/>
            <p:cNvSpPr>
              <a:spLocks/>
            </p:cNvSpPr>
            <p:nvPr/>
          </p:nvSpPr>
          <p:spPr bwMode="auto">
            <a:xfrm>
              <a:off x="1205" y="2767"/>
              <a:ext cx="52" cy="18"/>
            </a:xfrm>
            <a:custGeom>
              <a:avLst/>
              <a:gdLst>
                <a:gd name="T0" fmla="*/ 1 w 98"/>
                <a:gd name="T1" fmla="*/ 0 h 38"/>
                <a:gd name="T2" fmla="*/ 0 w 98"/>
                <a:gd name="T3" fmla="*/ 0 h 38"/>
                <a:gd name="T4" fmla="*/ 1 w 98"/>
                <a:gd name="T5" fmla="*/ 0 h 38"/>
                <a:gd name="T6" fmla="*/ 1 w 98"/>
                <a:gd name="T7" fmla="*/ 0 h 38"/>
                <a:gd name="T8" fmla="*/ 1 w 98"/>
                <a:gd name="T9" fmla="*/ 0 h 38"/>
                <a:gd name="T10" fmla="*/ 0 w 98"/>
                <a:gd name="T11" fmla="*/ 0 h 38"/>
                <a:gd name="T12" fmla="*/ 1 w 98"/>
                <a:gd name="T13" fmla="*/ 0 h 38"/>
                <a:gd name="T14" fmla="*/ 1 w 98"/>
                <a:gd name="T15" fmla="*/ 0 h 38"/>
                <a:gd name="T16" fmla="*/ 0 w 98"/>
                <a:gd name="T17" fmla="*/ 0 h 38"/>
                <a:gd name="T18" fmla="*/ 1 w 98"/>
                <a:gd name="T19" fmla="*/ 0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8"/>
                <a:gd name="T31" fmla="*/ 0 h 38"/>
                <a:gd name="T32" fmla="*/ 98 w 98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8" h="38">
                  <a:moveTo>
                    <a:pt x="4" y="15"/>
                  </a:moveTo>
                  <a:lnTo>
                    <a:pt x="0" y="15"/>
                  </a:lnTo>
                  <a:lnTo>
                    <a:pt x="94" y="38"/>
                  </a:lnTo>
                  <a:lnTo>
                    <a:pt x="98" y="23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32" name="Freeform 634"/>
            <p:cNvSpPr>
              <a:spLocks/>
            </p:cNvSpPr>
            <p:nvPr/>
          </p:nvSpPr>
          <p:spPr bwMode="auto">
            <a:xfrm>
              <a:off x="1186" y="2767"/>
              <a:ext cx="20" cy="13"/>
            </a:xfrm>
            <a:custGeom>
              <a:avLst/>
              <a:gdLst>
                <a:gd name="T0" fmla="*/ 1 w 37"/>
                <a:gd name="T1" fmla="*/ 1 h 25"/>
                <a:gd name="T2" fmla="*/ 1 w 37"/>
                <a:gd name="T3" fmla="*/ 1 h 25"/>
                <a:gd name="T4" fmla="*/ 1 w 37"/>
                <a:gd name="T5" fmla="*/ 1 h 25"/>
                <a:gd name="T6" fmla="*/ 1 w 37"/>
                <a:gd name="T7" fmla="*/ 0 h 25"/>
                <a:gd name="T8" fmla="*/ 0 w 37"/>
                <a:gd name="T9" fmla="*/ 1 h 25"/>
                <a:gd name="T10" fmla="*/ 0 w 37"/>
                <a:gd name="T11" fmla="*/ 1 h 25"/>
                <a:gd name="T12" fmla="*/ 0 w 37"/>
                <a:gd name="T13" fmla="*/ 1 h 25"/>
                <a:gd name="T14" fmla="*/ 0 w 37"/>
                <a:gd name="T15" fmla="*/ 1 h 25"/>
                <a:gd name="T16" fmla="*/ 1 w 37"/>
                <a:gd name="T17" fmla="*/ 1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25"/>
                <a:gd name="T29" fmla="*/ 37 w 37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25">
                  <a:moveTo>
                    <a:pt x="6" y="23"/>
                  </a:moveTo>
                  <a:lnTo>
                    <a:pt x="4" y="25"/>
                  </a:lnTo>
                  <a:lnTo>
                    <a:pt x="37" y="15"/>
                  </a:lnTo>
                  <a:lnTo>
                    <a:pt x="33" y="0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33" name="Freeform 635"/>
            <p:cNvSpPr>
              <a:spLocks/>
            </p:cNvSpPr>
            <p:nvPr/>
          </p:nvSpPr>
          <p:spPr bwMode="auto">
            <a:xfrm>
              <a:off x="1166" y="2772"/>
              <a:ext cx="22" cy="13"/>
            </a:xfrm>
            <a:custGeom>
              <a:avLst/>
              <a:gdLst>
                <a:gd name="T0" fmla="*/ 1 w 42"/>
                <a:gd name="T1" fmla="*/ 0 h 29"/>
                <a:gd name="T2" fmla="*/ 1 w 42"/>
                <a:gd name="T3" fmla="*/ 0 h 29"/>
                <a:gd name="T4" fmla="*/ 1 w 42"/>
                <a:gd name="T5" fmla="*/ 0 h 29"/>
                <a:gd name="T6" fmla="*/ 1 w 42"/>
                <a:gd name="T7" fmla="*/ 0 h 29"/>
                <a:gd name="T8" fmla="*/ 1 w 42"/>
                <a:gd name="T9" fmla="*/ 0 h 29"/>
                <a:gd name="T10" fmla="*/ 0 w 42"/>
                <a:gd name="T11" fmla="*/ 0 h 29"/>
                <a:gd name="T12" fmla="*/ 1 w 42"/>
                <a:gd name="T13" fmla="*/ 0 h 29"/>
                <a:gd name="T14" fmla="*/ 0 w 42"/>
                <a:gd name="T15" fmla="*/ 0 h 29"/>
                <a:gd name="T16" fmla="*/ 1 w 42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29"/>
                <a:gd name="T29" fmla="*/ 42 w 4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29">
                  <a:moveTo>
                    <a:pt x="10" y="27"/>
                  </a:moveTo>
                  <a:lnTo>
                    <a:pt x="8" y="29"/>
                  </a:lnTo>
                  <a:lnTo>
                    <a:pt x="42" y="14"/>
                  </a:lnTo>
                  <a:lnTo>
                    <a:pt x="36" y="0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10" y="2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34" name="Freeform 636"/>
            <p:cNvSpPr>
              <a:spLocks/>
            </p:cNvSpPr>
            <p:nvPr/>
          </p:nvSpPr>
          <p:spPr bwMode="auto">
            <a:xfrm>
              <a:off x="1148" y="2780"/>
              <a:ext cx="25" cy="16"/>
            </a:xfrm>
            <a:custGeom>
              <a:avLst/>
              <a:gdLst>
                <a:gd name="T0" fmla="*/ 1 w 39"/>
                <a:gd name="T1" fmla="*/ 0 h 36"/>
                <a:gd name="T2" fmla="*/ 1 w 39"/>
                <a:gd name="T3" fmla="*/ 0 h 36"/>
                <a:gd name="T4" fmla="*/ 1 w 39"/>
                <a:gd name="T5" fmla="*/ 0 h 36"/>
                <a:gd name="T6" fmla="*/ 1 w 39"/>
                <a:gd name="T7" fmla="*/ 0 h 36"/>
                <a:gd name="T8" fmla="*/ 1 w 39"/>
                <a:gd name="T9" fmla="*/ 0 h 36"/>
                <a:gd name="T10" fmla="*/ 0 w 39"/>
                <a:gd name="T11" fmla="*/ 0 h 36"/>
                <a:gd name="T12" fmla="*/ 1 w 39"/>
                <a:gd name="T13" fmla="*/ 0 h 36"/>
                <a:gd name="T14" fmla="*/ 0 w 39"/>
                <a:gd name="T15" fmla="*/ 0 h 36"/>
                <a:gd name="T16" fmla="*/ 1 w 39"/>
                <a:gd name="T17" fmla="*/ 0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36"/>
                <a:gd name="T29" fmla="*/ 39 w 39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36">
                  <a:moveTo>
                    <a:pt x="14" y="34"/>
                  </a:moveTo>
                  <a:lnTo>
                    <a:pt x="12" y="36"/>
                  </a:lnTo>
                  <a:lnTo>
                    <a:pt x="39" y="11"/>
                  </a:lnTo>
                  <a:lnTo>
                    <a:pt x="29" y="0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14" y="3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35" name="Freeform 637"/>
            <p:cNvSpPr>
              <a:spLocks/>
            </p:cNvSpPr>
            <p:nvPr/>
          </p:nvSpPr>
          <p:spPr bwMode="auto">
            <a:xfrm>
              <a:off x="1144" y="2791"/>
              <a:ext cx="14" cy="13"/>
            </a:xfrm>
            <a:custGeom>
              <a:avLst/>
              <a:gdLst>
                <a:gd name="T0" fmla="*/ 0 w 29"/>
                <a:gd name="T1" fmla="*/ 0 h 30"/>
                <a:gd name="T2" fmla="*/ 0 w 29"/>
                <a:gd name="T3" fmla="*/ 0 h 30"/>
                <a:gd name="T4" fmla="*/ 0 w 29"/>
                <a:gd name="T5" fmla="*/ 0 h 30"/>
                <a:gd name="T6" fmla="*/ 0 w 29"/>
                <a:gd name="T7" fmla="*/ 0 h 30"/>
                <a:gd name="T8" fmla="*/ 0 w 29"/>
                <a:gd name="T9" fmla="*/ 0 h 30"/>
                <a:gd name="T10" fmla="*/ 0 w 29"/>
                <a:gd name="T11" fmla="*/ 0 h 30"/>
                <a:gd name="T12" fmla="*/ 0 w 29"/>
                <a:gd name="T13" fmla="*/ 0 h 30"/>
                <a:gd name="T14" fmla="*/ 0 w 29"/>
                <a:gd name="T15" fmla="*/ 0 h 30"/>
                <a:gd name="T16" fmla="*/ 0 w 29"/>
                <a:gd name="T17" fmla="*/ 0 h 30"/>
                <a:gd name="T18" fmla="*/ 0 w 29"/>
                <a:gd name="T19" fmla="*/ 0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0"/>
                <a:gd name="T32" fmla="*/ 29 w 29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0">
                  <a:moveTo>
                    <a:pt x="15" y="25"/>
                  </a:moveTo>
                  <a:lnTo>
                    <a:pt x="13" y="30"/>
                  </a:lnTo>
                  <a:lnTo>
                    <a:pt x="29" y="9"/>
                  </a:lnTo>
                  <a:lnTo>
                    <a:pt x="15" y="0"/>
                  </a:lnTo>
                  <a:lnTo>
                    <a:pt x="2" y="21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5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36" name="Freeform 638"/>
            <p:cNvSpPr>
              <a:spLocks/>
            </p:cNvSpPr>
            <p:nvPr/>
          </p:nvSpPr>
          <p:spPr bwMode="auto">
            <a:xfrm>
              <a:off x="1144" y="2801"/>
              <a:ext cx="8" cy="18"/>
            </a:xfrm>
            <a:custGeom>
              <a:avLst/>
              <a:gdLst>
                <a:gd name="T0" fmla="*/ 0 w 17"/>
                <a:gd name="T1" fmla="*/ 1 h 36"/>
                <a:gd name="T2" fmla="*/ 0 w 17"/>
                <a:gd name="T3" fmla="*/ 0 h 36"/>
                <a:gd name="T4" fmla="*/ 0 w 17"/>
                <a:gd name="T5" fmla="*/ 0 h 36"/>
                <a:gd name="T6" fmla="*/ 0 w 17"/>
                <a:gd name="T7" fmla="*/ 1 h 36"/>
                <a:gd name="T8" fmla="*/ 0 w 17"/>
                <a:gd name="T9" fmla="*/ 1 h 36"/>
                <a:gd name="T10" fmla="*/ 0 w 17"/>
                <a:gd name="T11" fmla="*/ 1 h 36"/>
                <a:gd name="T12" fmla="*/ 0 w 17"/>
                <a:gd name="T13" fmla="*/ 1 h 36"/>
                <a:gd name="T14" fmla="*/ 0 w 17"/>
                <a:gd name="T15" fmla="*/ 1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"/>
                <a:gd name="T25" fmla="*/ 0 h 36"/>
                <a:gd name="T26" fmla="*/ 17 w 17"/>
                <a:gd name="T27" fmla="*/ 36 h 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" h="36">
                  <a:moveTo>
                    <a:pt x="17" y="34"/>
                  </a:moveTo>
                  <a:lnTo>
                    <a:pt x="15" y="0"/>
                  </a:lnTo>
                  <a:lnTo>
                    <a:pt x="0" y="0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17" y="3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37" name="Freeform 639"/>
            <p:cNvSpPr>
              <a:spLocks/>
            </p:cNvSpPr>
            <p:nvPr/>
          </p:nvSpPr>
          <p:spPr bwMode="auto">
            <a:xfrm>
              <a:off x="1144" y="2818"/>
              <a:ext cx="11" cy="22"/>
            </a:xfrm>
            <a:custGeom>
              <a:avLst/>
              <a:gdLst>
                <a:gd name="T0" fmla="*/ 0 w 23"/>
                <a:gd name="T1" fmla="*/ 0 h 46"/>
                <a:gd name="T2" fmla="*/ 0 w 23"/>
                <a:gd name="T3" fmla="*/ 0 h 46"/>
                <a:gd name="T4" fmla="*/ 0 w 23"/>
                <a:gd name="T5" fmla="*/ 0 h 46"/>
                <a:gd name="T6" fmla="*/ 0 w 23"/>
                <a:gd name="T7" fmla="*/ 0 h 46"/>
                <a:gd name="T8" fmla="*/ 0 w 23"/>
                <a:gd name="T9" fmla="*/ 0 h 46"/>
                <a:gd name="T10" fmla="*/ 0 w 23"/>
                <a:gd name="T11" fmla="*/ 0 h 46"/>
                <a:gd name="T12" fmla="*/ 0 w 23"/>
                <a:gd name="T13" fmla="*/ 0 h 46"/>
                <a:gd name="T14" fmla="*/ 0 w 23"/>
                <a:gd name="T15" fmla="*/ 0 h 46"/>
                <a:gd name="T16" fmla="*/ 0 w 23"/>
                <a:gd name="T17" fmla="*/ 0 h 46"/>
                <a:gd name="T18" fmla="*/ 0 w 23"/>
                <a:gd name="T19" fmla="*/ 0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46"/>
                <a:gd name="T32" fmla="*/ 23 w 23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46">
                  <a:moveTo>
                    <a:pt x="21" y="46"/>
                  </a:moveTo>
                  <a:lnTo>
                    <a:pt x="21" y="44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46"/>
                  </a:lnTo>
                  <a:lnTo>
                    <a:pt x="6" y="44"/>
                  </a:lnTo>
                  <a:lnTo>
                    <a:pt x="21" y="46"/>
                  </a:lnTo>
                  <a:lnTo>
                    <a:pt x="23" y="44"/>
                  </a:lnTo>
                  <a:lnTo>
                    <a:pt x="21" y="44"/>
                  </a:lnTo>
                  <a:lnTo>
                    <a:pt x="21" y="4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38" name="Freeform 640"/>
            <p:cNvSpPr>
              <a:spLocks/>
            </p:cNvSpPr>
            <p:nvPr/>
          </p:nvSpPr>
          <p:spPr bwMode="auto">
            <a:xfrm>
              <a:off x="1145" y="2838"/>
              <a:ext cx="10" cy="17"/>
            </a:xfrm>
            <a:custGeom>
              <a:avLst/>
              <a:gdLst>
                <a:gd name="T0" fmla="*/ 1 w 17"/>
                <a:gd name="T1" fmla="*/ 0 h 37"/>
                <a:gd name="T2" fmla="*/ 1 w 17"/>
                <a:gd name="T3" fmla="*/ 0 h 37"/>
                <a:gd name="T4" fmla="*/ 1 w 17"/>
                <a:gd name="T5" fmla="*/ 0 h 37"/>
                <a:gd name="T6" fmla="*/ 1 w 17"/>
                <a:gd name="T7" fmla="*/ 0 h 37"/>
                <a:gd name="T8" fmla="*/ 0 w 17"/>
                <a:gd name="T9" fmla="*/ 0 h 37"/>
                <a:gd name="T10" fmla="*/ 0 w 17"/>
                <a:gd name="T11" fmla="*/ 0 h 37"/>
                <a:gd name="T12" fmla="*/ 1 w 17"/>
                <a:gd name="T13" fmla="*/ 0 h 37"/>
                <a:gd name="T14" fmla="*/ 1 w 17"/>
                <a:gd name="T15" fmla="*/ 0 h 37"/>
                <a:gd name="T16" fmla="*/ 1 w 17"/>
                <a:gd name="T17" fmla="*/ 0 h 37"/>
                <a:gd name="T18" fmla="*/ 1 w 17"/>
                <a:gd name="T19" fmla="*/ 0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37"/>
                <a:gd name="T32" fmla="*/ 17 w 17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37">
                  <a:moveTo>
                    <a:pt x="13" y="37"/>
                  </a:moveTo>
                  <a:lnTo>
                    <a:pt x="15" y="33"/>
                  </a:lnTo>
                  <a:lnTo>
                    <a:pt x="17" y="2"/>
                  </a:lnTo>
                  <a:lnTo>
                    <a:pt x="2" y="0"/>
                  </a:lnTo>
                  <a:lnTo>
                    <a:pt x="0" y="31"/>
                  </a:lnTo>
                  <a:lnTo>
                    <a:pt x="0" y="27"/>
                  </a:lnTo>
                  <a:lnTo>
                    <a:pt x="13" y="37"/>
                  </a:lnTo>
                  <a:lnTo>
                    <a:pt x="15" y="35"/>
                  </a:lnTo>
                  <a:lnTo>
                    <a:pt x="15" y="33"/>
                  </a:lnTo>
                  <a:lnTo>
                    <a:pt x="13" y="3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39" name="Freeform 641"/>
            <p:cNvSpPr>
              <a:spLocks/>
            </p:cNvSpPr>
            <p:nvPr/>
          </p:nvSpPr>
          <p:spPr bwMode="auto">
            <a:xfrm>
              <a:off x="1141" y="2851"/>
              <a:ext cx="11" cy="12"/>
            </a:xfrm>
            <a:custGeom>
              <a:avLst/>
              <a:gdLst>
                <a:gd name="T0" fmla="*/ 1 w 21"/>
                <a:gd name="T1" fmla="*/ 0 h 25"/>
                <a:gd name="T2" fmla="*/ 1 w 21"/>
                <a:gd name="T3" fmla="*/ 0 h 25"/>
                <a:gd name="T4" fmla="*/ 1 w 21"/>
                <a:gd name="T5" fmla="*/ 0 h 25"/>
                <a:gd name="T6" fmla="*/ 1 w 21"/>
                <a:gd name="T7" fmla="*/ 0 h 25"/>
                <a:gd name="T8" fmla="*/ 0 w 21"/>
                <a:gd name="T9" fmla="*/ 0 h 25"/>
                <a:gd name="T10" fmla="*/ 1 w 21"/>
                <a:gd name="T11" fmla="*/ 0 h 25"/>
                <a:gd name="T12" fmla="*/ 1 w 21"/>
                <a:gd name="T13" fmla="*/ 0 h 25"/>
                <a:gd name="T14" fmla="*/ 1 w 21"/>
                <a:gd name="T15" fmla="*/ 0 h 25"/>
                <a:gd name="T16" fmla="*/ 1 w 21"/>
                <a:gd name="T17" fmla="*/ 0 h 25"/>
                <a:gd name="T18" fmla="*/ 1 w 21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8" y="25"/>
                  </a:moveTo>
                  <a:lnTo>
                    <a:pt x="11" y="21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4" y="10"/>
                  </a:lnTo>
                  <a:lnTo>
                    <a:pt x="8" y="25"/>
                  </a:lnTo>
                  <a:lnTo>
                    <a:pt x="10" y="23"/>
                  </a:lnTo>
                  <a:lnTo>
                    <a:pt x="11" y="21"/>
                  </a:lnTo>
                  <a:lnTo>
                    <a:pt x="8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40" name="Freeform 642"/>
            <p:cNvSpPr>
              <a:spLocks/>
            </p:cNvSpPr>
            <p:nvPr/>
          </p:nvSpPr>
          <p:spPr bwMode="auto">
            <a:xfrm>
              <a:off x="1126" y="2855"/>
              <a:ext cx="19" cy="11"/>
            </a:xfrm>
            <a:custGeom>
              <a:avLst/>
              <a:gdLst>
                <a:gd name="T0" fmla="*/ 1 w 35"/>
                <a:gd name="T1" fmla="*/ 1 h 21"/>
                <a:gd name="T2" fmla="*/ 1 w 35"/>
                <a:gd name="T3" fmla="*/ 1 h 21"/>
                <a:gd name="T4" fmla="*/ 1 w 35"/>
                <a:gd name="T5" fmla="*/ 0 h 21"/>
                <a:gd name="T6" fmla="*/ 0 w 35"/>
                <a:gd name="T7" fmla="*/ 1 h 21"/>
                <a:gd name="T8" fmla="*/ 1 w 35"/>
                <a:gd name="T9" fmla="*/ 1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1"/>
                <a:gd name="T17" fmla="*/ 35 w 35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1">
                  <a:moveTo>
                    <a:pt x="2" y="21"/>
                  </a:moveTo>
                  <a:lnTo>
                    <a:pt x="35" y="15"/>
                  </a:lnTo>
                  <a:lnTo>
                    <a:pt x="31" y="0"/>
                  </a:lnTo>
                  <a:lnTo>
                    <a:pt x="0" y="5"/>
                  </a:lnTo>
                  <a:lnTo>
                    <a:pt x="2" y="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41" name="Freeform 643"/>
            <p:cNvSpPr>
              <a:spLocks/>
            </p:cNvSpPr>
            <p:nvPr/>
          </p:nvSpPr>
          <p:spPr bwMode="auto">
            <a:xfrm>
              <a:off x="1107" y="2856"/>
              <a:ext cx="20" cy="10"/>
            </a:xfrm>
            <a:custGeom>
              <a:avLst/>
              <a:gdLst>
                <a:gd name="T0" fmla="*/ 1 w 35"/>
                <a:gd name="T1" fmla="*/ 1 h 18"/>
                <a:gd name="T2" fmla="*/ 1 w 35"/>
                <a:gd name="T3" fmla="*/ 1 h 18"/>
                <a:gd name="T4" fmla="*/ 1 w 35"/>
                <a:gd name="T5" fmla="*/ 1 h 18"/>
                <a:gd name="T6" fmla="*/ 1 w 35"/>
                <a:gd name="T7" fmla="*/ 0 h 18"/>
                <a:gd name="T8" fmla="*/ 1 w 35"/>
                <a:gd name="T9" fmla="*/ 1 h 18"/>
                <a:gd name="T10" fmla="*/ 0 w 35"/>
                <a:gd name="T11" fmla="*/ 1 h 18"/>
                <a:gd name="T12" fmla="*/ 1 w 35"/>
                <a:gd name="T13" fmla="*/ 1 h 18"/>
                <a:gd name="T14" fmla="*/ 0 w 35"/>
                <a:gd name="T15" fmla="*/ 1 h 18"/>
                <a:gd name="T16" fmla="*/ 1 w 35"/>
                <a:gd name="T17" fmla="*/ 1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18"/>
                <a:gd name="T29" fmla="*/ 35 w 35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18">
                  <a:moveTo>
                    <a:pt x="4" y="18"/>
                  </a:moveTo>
                  <a:lnTo>
                    <a:pt x="2" y="18"/>
                  </a:lnTo>
                  <a:lnTo>
                    <a:pt x="35" y="16"/>
                  </a:lnTo>
                  <a:lnTo>
                    <a:pt x="33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4" y="1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42" name="Freeform 644"/>
            <p:cNvSpPr>
              <a:spLocks/>
            </p:cNvSpPr>
            <p:nvPr/>
          </p:nvSpPr>
          <p:spPr bwMode="auto">
            <a:xfrm>
              <a:off x="1089" y="2859"/>
              <a:ext cx="20" cy="11"/>
            </a:xfrm>
            <a:custGeom>
              <a:avLst/>
              <a:gdLst>
                <a:gd name="T0" fmla="*/ 1 w 38"/>
                <a:gd name="T1" fmla="*/ 0 h 27"/>
                <a:gd name="T2" fmla="*/ 1 w 38"/>
                <a:gd name="T3" fmla="*/ 0 h 27"/>
                <a:gd name="T4" fmla="*/ 1 w 38"/>
                <a:gd name="T5" fmla="*/ 0 h 27"/>
                <a:gd name="T6" fmla="*/ 1 w 38"/>
                <a:gd name="T7" fmla="*/ 0 h 27"/>
                <a:gd name="T8" fmla="*/ 0 w 38"/>
                <a:gd name="T9" fmla="*/ 0 h 27"/>
                <a:gd name="T10" fmla="*/ 1 w 38"/>
                <a:gd name="T11" fmla="*/ 0 h 27"/>
                <a:gd name="T12" fmla="*/ 1 w 38"/>
                <a:gd name="T13" fmla="*/ 0 h 27"/>
                <a:gd name="T14" fmla="*/ 1 w 38"/>
                <a:gd name="T15" fmla="*/ 0 h 27"/>
                <a:gd name="T16" fmla="*/ 1 w 38"/>
                <a:gd name="T17" fmla="*/ 0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8"/>
                <a:gd name="T28" fmla="*/ 0 h 27"/>
                <a:gd name="T29" fmla="*/ 38 w 38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8" h="27">
                  <a:moveTo>
                    <a:pt x="4" y="27"/>
                  </a:moveTo>
                  <a:lnTo>
                    <a:pt x="6" y="27"/>
                  </a:lnTo>
                  <a:lnTo>
                    <a:pt x="38" y="16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4" y="27"/>
                  </a:lnTo>
                  <a:lnTo>
                    <a:pt x="6" y="27"/>
                  </a:lnTo>
                  <a:lnTo>
                    <a:pt x="4" y="2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43" name="Freeform 645"/>
            <p:cNvSpPr>
              <a:spLocks/>
            </p:cNvSpPr>
            <p:nvPr/>
          </p:nvSpPr>
          <p:spPr bwMode="auto">
            <a:xfrm>
              <a:off x="1078" y="2864"/>
              <a:ext cx="13" cy="9"/>
            </a:xfrm>
            <a:custGeom>
              <a:avLst/>
              <a:gdLst>
                <a:gd name="T0" fmla="*/ 1 w 25"/>
                <a:gd name="T1" fmla="*/ 0 h 19"/>
                <a:gd name="T2" fmla="*/ 1 w 25"/>
                <a:gd name="T3" fmla="*/ 0 h 19"/>
                <a:gd name="T4" fmla="*/ 1 w 25"/>
                <a:gd name="T5" fmla="*/ 0 h 19"/>
                <a:gd name="T6" fmla="*/ 1 w 25"/>
                <a:gd name="T7" fmla="*/ 0 h 19"/>
                <a:gd name="T8" fmla="*/ 0 w 25"/>
                <a:gd name="T9" fmla="*/ 0 h 19"/>
                <a:gd name="T10" fmla="*/ 1 w 25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19"/>
                <a:gd name="T20" fmla="*/ 25 w 25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19">
                  <a:moveTo>
                    <a:pt x="2" y="11"/>
                  </a:moveTo>
                  <a:lnTo>
                    <a:pt x="4" y="19"/>
                  </a:lnTo>
                  <a:lnTo>
                    <a:pt x="25" y="15"/>
                  </a:lnTo>
                  <a:lnTo>
                    <a:pt x="23" y="0"/>
                  </a:lnTo>
                  <a:lnTo>
                    <a:pt x="0" y="4"/>
                  </a:lnTo>
                  <a:lnTo>
                    <a:pt x="2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44" name="Freeform 646"/>
            <p:cNvSpPr>
              <a:spLocks/>
            </p:cNvSpPr>
            <p:nvPr/>
          </p:nvSpPr>
          <p:spPr bwMode="auto">
            <a:xfrm>
              <a:off x="1359" y="2801"/>
              <a:ext cx="13" cy="13"/>
            </a:xfrm>
            <a:custGeom>
              <a:avLst/>
              <a:gdLst>
                <a:gd name="T0" fmla="*/ 0 w 23"/>
                <a:gd name="T1" fmla="*/ 1 h 26"/>
                <a:gd name="T2" fmla="*/ 1 w 23"/>
                <a:gd name="T3" fmla="*/ 1 h 26"/>
                <a:gd name="T4" fmla="*/ 1 w 23"/>
                <a:gd name="T5" fmla="*/ 1 h 26"/>
                <a:gd name="T6" fmla="*/ 1 w 23"/>
                <a:gd name="T7" fmla="*/ 1 h 26"/>
                <a:gd name="T8" fmla="*/ 1 w 23"/>
                <a:gd name="T9" fmla="*/ 0 h 26"/>
                <a:gd name="T10" fmla="*/ 1 w 23"/>
                <a:gd name="T11" fmla="*/ 1 h 26"/>
                <a:gd name="T12" fmla="*/ 1 w 23"/>
                <a:gd name="T13" fmla="*/ 0 h 26"/>
                <a:gd name="T14" fmla="*/ 0 w 23"/>
                <a:gd name="T15" fmla="*/ 1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26"/>
                <a:gd name="T26" fmla="*/ 23 w 23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26">
                  <a:moveTo>
                    <a:pt x="0" y="9"/>
                  </a:moveTo>
                  <a:lnTo>
                    <a:pt x="10" y="26"/>
                  </a:lnTo>
                  <a:lnTo>
                    <a:pt x="23" y="19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45" name="Freeform 647"/>
            <p:cNvSpPr>
              <a:spLocks/>
            </p:cNvSpPr>
            <p:nvPr/>
          </p:nvSpPr>
          <p:spPr bwMode="auto">
            <a:xfrm>
              <a:off x="1348" y="2784"/>
              <a:ext cx="18" cy="22"/>
            </a:xfrm>
            <a:custGeom>
              <a:avLst/>
              <a:gdLst>
                <a:gd name="T0" fmla="*/ 1 w 35"/>
                <a:gd name="T1" fmla="*/ 0 h 46"/>
                <a:gd name="T2" fmla="*/ 0 w 35"/>
                <a:gd name="T3" fmla="*/ 0 h 46"/>
                <a:gd name="T4" fmla="*/ 1 w 35"/>
                <a:gd name="T5" fmla="*/ 0 h 46"/>
                <a:gd name="T6" fmla="*/ 1 w 35"/>
                <a:gd name="T7" fmla="*/ 0 h 46"/>
                <a:gd name="T8" fmla="*/ 1 w 35"/>
                <a:gd name="T9" fmla="*/ 0 h 46"/>
                <a:gd name="T10" fmla="*/ 1 w 35"/>
                <a:gd name="T11" fmla="*/ 0 h 46"/>
                <a:gd name="T12" fmla="*/ 1 w 35"/>
                <a:gd name="T13" fmla="*/ 0 h 46"/>
                <a:gd name="T14" fmla="*/ 1 w 35"/>
                <a:gd name="T15" fmla="*/ 0 h 46"/>
                <a:gd name="T16" fmla="*/ 1 w 35"/>
                <a:gd name="T17" fmla="*/ 0 h 46"/>
                <a:gd name="T18" fmla="*/ 1 w 35"/>
                <a:gd name="T19" fmla="*/ 0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46"/>
                <a:gd name="T32" fmla="*/ 35 w 35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46">
                  <a:moveTo>
                    <a:pt x="2" y="14"/>
                  </a:moveTo>
                  <a:lnTo>
                    <a:pt x="0" y="12"/>
                  </a:lnTo>
                  <a:lnTo>
                    <a:pt x="21" y="46"/>
                  </a:lnTo>
                  <a:lnTo>
                    <a:pt x="35" y="37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2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46" name="Freeform 648"/>
            <p:cNvSpPr>
              <a:spLocks/>
            </p:cNvSpPr>
            <p:nvPr/>
          </p:nvSpPr>
          <p:spPr bwMode="auto">
            <a:xfrm>
              <a:off x="1338" y="2780"/>
              <a:ext cx="14" cy="11"/>
            </a:xfrm>
            <a:custGeom>
              <a:avLst/>
              <a:gdLst>
                <a:gd name="T0" fmla="*/ 1 w 27"/>
                <a:gd name="T1" fmla="*/ 0 h 25"/>
                <a:gd name="T2" fmla="*/ 0 w 27"/>
                <a:gd name="T3" fmla="*/ 0 h 25"/>
                <a:gd name="T4" fmla="*/ 1 w 27"/>
                <a:gd name="T5" fmla="*/ 0 h 25"/>
                <a:gd name="T6" fmla="*/ 1 w 27"/>
                <a:gd name="T7" fmla="*/ 0 h 25"/>
                <a:gd name="T8" fmla="*/ 1 w 27"/>
                <a:gd name="T9" fmla="*/ 0 h 25"/>
                <a:gd name="T10" fmla="*/ 1 w 27"/>
                <a:gd name="T11" fmla="*/ 0 h 25"/>
                <a:gd name="T12" fmla="*/ 1 w 27"/>
                <a:gd name="T13" fmla="*/ 0 h 25"/>
                <a:gd name="T14" fmla="*/ 1 w 27"/>
                <a:gd name="T15" fmla="*/ 0 h 25"/>
                <a:gd name="T16" fmla="*/ 1 w 27"/>
                <a:gd name="T17" fmla="*/ 0 h 25"/>
                <a:gd name="T18" fmla="*/ 1 w 27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5"/>
                <a:gd name="T32" fmla="*/ 27 w 2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5">
                  <a:moveTo>
                    <a:pt x="4" y="17"/>
                  </a:moveTo>
                  <a:lnTo>
                    <a:pt x="0" y="15"/>
                  </a:lnTo>
                  <a:lnTo>
                    <a:pt x="19" y="25"/>
                  </a:lnTo>
                  <a:lnTo>
                    <a:pt x="27" y="11"/>
                  </a:lnTo>
                  <a:lnTo>
                    <a:pt x="7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47" name="Freeform 649"/>
            <p:cNvSpPr>
              <a:spLocks/>
            </p:cNvSpPr>
            <p:nvPr/>
          </p:nvSpPr>
          <p:spPr bwMode="auto">
            <a:xfrm>
              <a:off x="1315" y="2778"/>
              <a:ext cx="26" cy="9"/>
            </a:xfrm>
            <a:custGeom>
              <a:avLst/>
              <a:gdLst>
                <a:gd name="T0" fmla="*/ 0 w 48"/>
                <a:gd name="T1" fmla="*/ 0 h 19"/>
                <a:gd name="T2" fmla="*/ 1 w 48"/>
                <a:gd name="T3" fmla="*/ 0 h 19"/>
                <a:gd name="T4" fmla="*/ 1 w 48"/>
                <a:gd name="T5" fmla="*/ 0 h 19"/>
                <a:gd name="T6" fmla="*/ 0 w 48"/>
                <a:gd name="T7" fmla="*/ 0 h 19"/>
                <a:gd name="T8" fmla="*/ 0 w 48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19"/>
                <a:gd name="T17" fmla="*/ 48 w 4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19">
                  <a:moveTo>
                    <a:pt x="0" y="17"/>
                  </a:moveTo>
                  <a:lnTo>
                    <a:pt x="48" y="19"/>
                  </a:lnTo>
                  <a:lnTo>
                    <a:pt x="48" y="2"/>
                  </a:lnTo>
                  <a:lnTo>
                    <a:pt x="0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48" name="Freeform 650"/>
            <p:cNvSpPr>
              <a:spLocks/>
            </p:cNvSpPr>
            <p:nvPr/>
          </p:nvSpPr>
          <p:spPr bwMode="auto">
            <a:xfrm>
              <a:off x="1290" y="2778"/>
              <a:ext cx="25" cy="8"/>
            </a:xfrm>
            <a:custGeom>
              <a:avLst/>
              <a:gdLst>
                <a:gd name="T0" fmla="*/ 0 w 44"/>
                <a:gd name="T1" fmla="*/ 0 h 17"/>
                <a:gd name="T2" fmla="*/ 1 w 44"/>
                <a:gd name="T3" fmla="*/ 0 h 17"/>
                <a:gd name="T4" fmla="*/ 1 w 44"/>
                <a:gd name="T5" fmla="*/ 0 h 17"/>
                <a:gd name="T6" fmla="*/ 1 w 44"/>
                <a:gd name="T7" fmla="*/ 0 h 17"/>
                <a:gd name="T8" fmla="*/ 0 w 44"/>
                <a:gd name="T9" fmla="*/ 0 h 17"/>
                <a:gd name="T10" fmla="*/ 0 w 44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"/>
                <a:gd name="T19" fmla="*/ 0 h 17"/>
                <a:gd name="T20" fmla="*/ 44 w 44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" h="17">
                  <a:moveTo>
                    <a:pt x="0" y="9"/>
                  </a:moveTo>
                  <a:lnTo>
                    <a:pt x="1" y="17"/>
                  </a:lnTo>
                  <a:lnTo>
                    <a:pt x="44" y="17"/>
                  </a:lnTo>
                  <a:lnTo>
                    <a:pt x="44" y="0"/>
                  </a:lnTo>
                  <a:lnTo>
                    <a:pt x="0" y="2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49" name="Freeform 651"/>
            <p:cNvSpPr>
              <a:spLocks/>
            </p:cNvSpPr>
            <p:nvPr/>
          </p:nvSpPr>
          <p:spPr bwMode="auto">
            <a:xfrm>
              <a:off x="1369" y="2814"/>
              <a:ext cx="36" cy="23"/>
            </a:xfrm>
            <a:custGeom>
              <a:avLst/>
              <a:gdLst>
                <a:gd name="T0" fmla="*/ 0 w 69"/>
                <a:gd name="T1" fmla="*/ 0 h 50"/>
                <a:gd name="T2" fmla="*/ 1 w 69"/>
                <a:gd name="T3" fmla="*/ 0 h 50"/>
                <a:gd name="T4" fmla="*/ 1 w 69"/>
                <a:gd name="T5" fmla="*/ 0 h 50"/>
                <a:gd name="T6" fmla="*/ 1 w 69"/>
                <a:gd name="T7" fmla="*/ 0 h 50"/>
                <a:gd name="T8" fmla="*/ 1 w 69"/>
                <a:gd name="T9" fmla="*/ 0 h 50"/>
                <a:gd name="T10" fmla="*/ 1 w 69"/>
                <a:gd name="T11" fmla="*/ 0 h 50"/>
                <a:gd name="T12" fmla="*/ 0 w 69"/>
                <a:gd name="T13" fmla="*/ 0 h 50"/>
                <a:gd name="T14" fmla="*/ 1 w 69"/>
                <a:gd name="T15" fmla="*/ 0 h 50"/>
                <a:gd name="T16" fmla="*/ 0 w 69"/>
                <a:gd name="T17" fmla="*/ 0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"/>
                <a:gd name="T28" fmla="*/ 0 h 50"/>
                <a:gd name="T29" fmla="*/ 69 w 69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" h="50">
                  <a:moveTo>
                    <a:pt x="0" y="12"/>
                  </a:moveTo>
                  <a:lnTo>
                    <a:pt x="1" y="14"/>
                  </a:lnTo>
                  <a:lnTo>
                    <a:pt x="59" y="50"/>
                  </a:lnTo>
                  <a:lnTo>
                    <a:pt x="69" y="37"/>
                  </a:lnTo>
                  <a:lnTo>
                    <a:pt x="11" y="0"/>
                  </a:lnTo>
                  <a:lnTo>
                    <a:pt x="13" y="4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50" name="Freeform 652"/>
            <p:cNvSpPr>
              <a:spLocks/>
            </p:cNvSpPr>
            <p:nvPr/>
          </p:nvSpPr>
          <p:spPr bwMode="auto">
            <a:xfrm>
              <a:off x="1364" y="2810"/>
              <a:ext cx="10" cy="9"/>
            </a:xfrm>
            <a:custGeom>
              <a:avLst/>
              <a:gdLst>
                <a:gd name="T0" fmla="*/ 1 w 19"/>
                <a:gd name="T1" fmla="*/ 0 h 19"/>
                <a:gd name="T2" fmla="*/ 0 w 19"/>
                <a:gd name="T3" fmla="*/ 0 h 19"/>
                <a:gd name="T4" fmla="*/ 1 w 19"/>
                <a:gd name="T5" fmla="*/ 0 h 19"/>
                <a:gd name="T6" fmla="*/ 1 w 19"/>
                <a:gd name="T7" fmla="*/ 0 h 19"/>
                <a:gd name="T8" fmla="*/ 1 w 19"/>
                <a:gd name="T9" fmla="*/ 0 h 19"/>
                <a:gd name="T10" fmla="*/ 1 w 19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9"/>
                <a:gd name="T20" fmla="*/ 19 w 19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9">
                  <a:moveTo>
                    <a:pt x="7" y="4"/>
                  </a:moveTo>
                  <a:lnTo>
                    <a:pt x="0" y="7"/>
                  </a:lnTo>
                  <a:lnTo>
                    <a:pt x="6" y="19"/>
                  </a:lnTo>
                  <a:lnTo>
                    <a:pt x="19" y="11"/>
                  </a:lnTo>
                  <a:lnTo>
                    <a:pt x="13" y="0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51" name="Freeform 653"/>
            <p:cNvSpPr>
              <a:spLocks/>
            </p:cNvSpPr>
            <p:nvPr/>
          </p:nvSpPr>
          <p:spPr bwMode="auto">
            <a:xfrm>
              <a:off x="1567" y="2881"/>
              <a:ext cx="41" cy="30"/>
            </a:xfrm>
            <a:custGeom>
              <a:avLst/>
              <a:gdLst>
                <a:gd name="T0" fmla="*/ 1 w 73"/>
                <a:gd name="T1" fmla="*/ 0 h 66"/>
                <a:gd name="T2" fmla="*/ 0 w 73"/>
                <a:gd name="T3" fmla="*/ 0 h 66"/>
                <a:gd name="T4" fmla="*/ 1 w 73"/>
                <a:gd name="T5" fmla="*/ 0 h 66"/>
                <a:gd name="T6" fmla="*/ 1 w 73"/>
                <a:gd name="T7" fmla="*/ 0 h 66"/>
                <a:gd name="T8" fmla="*/ 1 w 73"/>
                <a:gd name="T9" fmla="*/ 0 h 66"/>
                <a:gd name="T10" fmla="*/ 1 w 73"/>
                <a:gd name="T11" fmla="*/ 0 h 66"/>
                <a:gd name="T12" fmla="*/ 1 w 73"/>
                <a:gd name="T13" fmla="*/ 0 h 66"/>
                <a:gd name="T14" fmla="*/ 1 w 73"/>
                <a:gd name="T15" fmla="*/ 0 h 66"/>
                <a:gd name="T16" fmla="*/ 1 w 73"/>
                <a:gd name="T17" fmla="*/ 0 h 66"/>
                <a:gd name="T18" fmla="*/ 1 w 73"/>
                <a:gd name="T19" fmla="*/ 0 h 6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3"/>
                <a:gd name="T31" fmla="*/ 0 h 66"/>
                <a:gd name="T32" fmla="*/ 73 w 73"/>
                <a:gd name="T33" fmla="*/ 66 h 6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3" h="66">
                  <a:moveTo>
                    <a:pt x="6" y="18"/>
                  </a:moveTo>
                  <a:lnTo>
                    <a:pt x="0" y="16"/>
                  </a:lnTo>
                  <a:lnTo>
                    <a:pt x="62" y="66"/>
                  </a:lnTo>
                  <a:lnTo>
                    <a:pt x="73" y="54"/>
                  </a:lnTo>
                  <a:lnTo>
                    <a:pt x="10" y="2"/>
                  </a:lnTo>
                  <a:lnTo>
                    <a:pt x="4" y="0"/>
                  </a:lnTo>
                  <a:lnTo>
                    <a:pt x="10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6" y="1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52" name="Freeform 654"/>
            <p:cNvSpPr>
              <a:spLocks/>
            </p:cNvSpPr>
            <p:nvPr/>
          </p:nvSpPr>
          <p:spPr bwMode="auto">
            <a:xfrm>
              <a:off x="1549" y="2881"/>
              <a:ext cx="20" cy="9"/>
            </a:xfrm>
            <a:custGeom>
              <a:avLst/>
              <a:gdLst>
                <a:gd name="T0" fmla="*/ 0 w 38"/>
                <a:gd name="T1" fmla="*/ 0 h 21"/>
                <a:gd name="T2" fmla="*/ 1 w 38"/>
                <a:gd name="T3" fmla="*/ 0 h 21"/>
                <a:gd name="T4" fmla="*/ 1 w 38"/>
                <a:gd name="T5" fmla="*/ 0 h 21"/>
                <a:gd name="T6" fmla="*/ 1 w 38"/>
                <a:gd name="T7" fmla="*/ 0 h 21"/>
                <a:gd name="T8" fmla="*/ 0 w 38"/>
                <a:gd name="T9" fmla="*/ 0 h 21"/>
                <a:gd name="T10" fmla="*/ 0 w 38"/>
                <a:gd name="T11" fmla="*/ 0 h 21"/>
                <a:gd name="T12" fmla="*/ 1 w 38"/>
                <a:gd name="T13" fmla="*/ 0 h 21"/>
                <a:gd name="T14" fmla="*/ 0 w 38"/>
                <a:gd name="T15" fmla="*/ 0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8"/>
                <a:gd name="T25" fmla="*/ 0 h 21"/>
                <a:gd name="T26" fmla="*/ 38 w 38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8" h="21">
                  <a:moveTo>
                    <a:pt x="0" y="21"/>
                  </a:moveTo>
                  <a:lnTo>
                    <a:pt x="2" y="21"/>
                  </a:lnTo>
                  <a:lnTo>
                    <a:pt x="38" y="18"/>
                  </a:lnTo>
                  <a:lnTo>
                    <a:pt x="36" y="0"/>
                  </a:lnTo>
                  <a:lnTo>
                    <a:pt x="0" y="6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53" name="Freeform 655"/>
            <p:cNvSpPr>
              <a:spLocks/>
            </p:cNvSpPr>
            <p:nvPr/>
          </p:nvSpPr>
          <p:spPr bwMode="auto">
            <a:xfrm>
              <a:off x="1525" y="2883"/>
              <a:ext cx="24" cy="9"/>
            </a:xfrm>
            <a:custGeom>
              <a:avLst/>
              <a:gdLst>
                <a:gd name="T0" fmla="*/ 0 w 46"/>
                <a:gd name="T1" fmla="*/ 0 h 19"/>
                <a:gd name="T2" fmla="*/ 1 w 46"/>
                <a:gd name="T3" fmla="*/ 0 h 19"/>
                <a:gd name="T4" fmla="*/ 1 w 46"/>
                <a:gd name="T5" fmla="*/ 0 h 19"/>
                <a:gd name="T6" fmla="*/ 1 w 46"/>
                <a:gd name="T7" fmla="*/ 0 h 19"/>
                <a:gd name="T8" fmla="*/ 1 w 46"/>
                <a:gd name="T9" fmla="*/ 0 h 19"/>
                <a:gd name="T10" fmla="*/ 1 w 46"/>
                <a:gd name="T11" fmla="*/ 0 h 19"/>
                <a:gd name="T12" fmla="*/ 0 w 46"/>
                <a:gd name="T13" fmla="*/ 0 h 19"/>
                <a:gd name="T14" fmla="*/ 1 w 46"/>
                <a:gd name="T15" fmla="*/ 0 h 19"/>
                <a:gd name="T16" fmla="*/ 0 w 46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"/>
                <a:gd name="T28" fmla="*/ 0 h 19"/>
                <a:gd name="T29" fmla="*/ 46 w 46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" h="19">
                  <a:moveTo>
                    <a:pt x="0" y="19"/>
                  </a:moveTo>
                  <a:lnTo>
                    <a:pt x="2" y="19"/>
                  </a:lnTo>
                  <a:lnTo>
                    <a:pt x="46" y="15"/>
                  </a:lnTo>
                  <a:lnTo>
                    <a:pt x="46" y="0"/>
                  </a:lnTo>
                  <a:lnTo>
                    <a:pt x="2" y="2"/>
                  </a:lnTo>
                  <a:lnTo>
                    <a:pt x="3" y="2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54" name="Freeform 656"/>
            <p:cNvSpPr>
              <a:spLocks/>
            </p:cNvSpPr>
            <p:nvPr/>
          </p:nvSpPr>
          <p:spPr bwMode="auto">
            <a:xfrm>
              <a:off x="1490" y="2878"/>
              <a:ext cx="35" cy="14"/>
            </a:xfrm>
            <a:custGeom>
              <a:avLst/>
              <a:gdLst>
                <a:gd name="T0" fmla="*/ 0 w 63"/>
                <a:gd name="T1" fmla="*/ 0 h 30"/>
                <a:gd name="T2" fmla="*/ 1 w 63"/>
                <a:gd name="T3" fmla="*/ 0 h 30"/>
                <a:gd name="T4" fmla="*/ 1 w 63"/>
                <a:gd name="T5" fmla="*/ 0 h 30"/>
                <a:gd name="T6" fmla="*/ 1 w 63"/>
                <a:gd name="T7" fmla="*/ 0 h 30"/>
                <a:gd name="T8" fmla="*/ 1 w 63"/>
                <a:gd name="T9" fmla="*/ 0 h 30"/>
                <a:gd name="T10" fmla="*/ 1 w 63"/>
                <a:gd name="T11" fmla="*/ 0 h 30"/>
                <a:gd name="T12" fmla="*/ 0 w 63"/>
                <a:gd name="T13" fmla="*/ 0 h 30"/>
                <a:gd name="T14" fmla="*/ 1 w 63"/>
                <a:gd name="T15" fmla="*/ 0 h 30"/>
                <a:gd name="T16" fmla="*/ 1 w 63"/>
                <a:gd name="T17" fmla="*/ 0 h 30"/>
                <a:gd name="T18" fmla="*/ 0 w 63"/>
                <a:gd name="T19" fmla="*/ 0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30"/>
                <a:gd name="T32" fmla="*/ 63 w 63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30">
                  <a:moveTo>
                    <a:pt x="0" y="13"/>
                  </a:moveTo>
                  <a:lnTo>
                    <a:pt x="6" y="15"/>
                  </a:lnTo>
                  <a:lnTo>
                    <a:pt x="60" y="30"/>
                  </a:lnTo>
                  <a:lnTo>
                    <a:pt x="63" y="13"/>
                  </a:lnTo>
                  <a:lnTo>
                    <a:pt x="10" y="0"/>
                  </a:lnTo>
                  <a:lnTo>
                    <a:pt x="14" y="1"/>
                  </a:lnTo>
                  <a:lnTo>
                    <a:pt x="0" y="13"/>
                  </a:lnTo>
                  <a:lnTo>
                    <a:pt x="2" y="15"/>
                  </a:lnTo>
                  <a:lnTo>
                    <a:pt x="6" y="15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55" name="Freeform 657"/>
            <p:cNvSpPr>
              <a:spLocks/>
            </p:cNvSpPr>
            <p:nvPr/>
          </p:nvSpPr>
          <p:spPr bwMode="auto">
            <a:xfrm>
              <a:off x="1486" y="2873"/>
              <a:ext cx="12" cy="10"/>
            </a:xfrm>
            <a:custGeom>
              <a:avLst/>
              <a:gdLst>
                <a:gd name="T0" fmla="*/ 1 w 24"/>
                <a:gd name="T1" fmla="*/ 0 h 25"/>
                <a:gd name="T2" fmla="*/ 0 w 24"/>
                <a:gd name="T3" fmla="*/ 0 h 25"/>
                <a:gd name="T4" fmla="*/ 1 w 24"/>
                <a:gd name="T5" fmla="*/ 0 h 25"/>
                <a:gd name="T6" fmla="*/ 1 w 24"/>
                <a:gd name="T7" fmla="*/ 0 h 25"/>
                <a:gd name="T8" fmla="*/ 1 w 24"/>
                <a:gd name="T9" fmla="*/ 0 h 25"/>
                <a:gd name="T10" fmla="*/ 1 w 24"/>
                <a:gd name="T11" fmla="*/ 0 h 25"/>
                <a:gd name="T12" fmla="*/ 1 w 24"/>
                <a:gd name="T13" fmla="*/ 0 h 25"/>
                <a:gd name="T14" fmla="*/ 1 w 24"/>
                <a:gd name="T15" fmla="*/ 0 h 25"/>
                <a:gd name="T16" fmla="*/ 1 w 24"/>
                <a:gd name="T17" fmla="*/ 0 h 25"/>
                <a:gd name="T18" fmla="*/ 1 w 24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"/>
                <a:gd name="T31" fmla="*/ 0 h 25"/>
                <a:gd name="T32" fmla="*/ 24 w 24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" h="25">
                  <a:moveTo>
                    <a:pt x="2" y="13"/>
                  </a:moveTo>
                  <a:lnTo>
                    <a:pt x="0" y="12"/>
                  </a:lnTo>
                  <a:lnTo>
                    <a:pt x="10" y="25"/>
                  </a:lnTo>
                  <a:lnTo>
                    <a:pt x="24" y="13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2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56" name="Freeform 658"/>
            <p:cNvSpPr>
              <a:spLocks/>
            </p:cNvSpPr>
            <p:nvPr/>
          </p:nvSpPr>
          <p:spPr bwMode="auto">
            <a:xfrm>
              <a:off x="1473" y="2866"/>
              <a:ext cx="17" cy="13"/>
            </a:xfrm>
            <a:custGeom>
              <a:avLst/>
              <a:gdLst>
                <a:gd name="T0" fmla="*/ 0 w 34"/>
                <a:gd name="T1" fmla="*/ 0 h 30"/>
                <a:gd name="T2" fmla="*/ 0 w 34"/>
                <a:gd name="T3" fmla="*/ 0 h 30"/>
                <a:gd name="T4" fmla="*/ 1 w 34"/>
                <a:gd name="T5" fmla="*/ 0 h 30"/>
                <a:gd name="T6" fmla="*/ 1 w 34"/>
                <a:gd name="T7" fmla="*/ 0 h 30"/>
                <a:gd name="T8" fmla="*/ 1 w 34"/>
                <a:gd name="T9" fmla="*/ 0 h 30"/>
                <a:gd name="T10" fmla="*/ 0 w 34"/>
                <a:gd name="T11" fmla="*/ 0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30"/>
                <a:gd name="T20" fmla="*/ 34 w 34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30">
                  <a:moveTo>
                    <a:pt x="0" y="13"/>
                  </a:moveTo>
                  <a:lnTo>
                    <a:pt x="0" y="11"/>
                  </a:lnTo>
                  <a:lnTo>
                    <a:pt x="26" y="30"/>
                  </a:lnTo>
                  <a:lnTo>
                    <a:pt x="34" y="17"/>
                  </a:lnTo>
                  <a:lnTo>
                    <a:pt x="9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57" name="Freeform 659"/>
            <p:cNvSpPr>
              <a:spLocks/>
            </p:cNvSpPr>
            <p:nvPr/>
          </p:nvSpPr>
          <p:spPr bwMode="auto">
            <a:xfrm>
              <a:off x="1458" y="2855"/>
              <a:ext cx="18" cy="15"/>
            </a:xfrm>
            <a:custGeom>
              <a:avLst/>
              <a:gdLst>
                <a:gd name="T0" fmla="*/ 0 w 36"/>
                <a:gd name="T1" fmla="*/ 0 h 32"/>
                <a:gd name="T2" fmla="*/ 1 w 36"/>
                <a:gd name="T3" fmla="*/ 0 h 32"/>
                <a:gd name="T4" fmla="*/ 1 w 36"/>
                <a:gd name="T5" fmla="*/ 0 h 32"/>
                <a:gd name="T6" fmla="*/ 1 w 36"/>
                <a:gd name="T7" fmla="*/ 0 h 32"/>
                <a:gd name="T8" fmla="*/ 1 w 36"/>
                <a:gd name="T9" fmla="*/ 0 h 32"/>
                <a:gd name="T10" fmla="*/ 1 w 36"/>
                <a:gd name="T11" fmla="*/ 0 h 32"/>
                <a:gd name="T12" fmla="*/ 1 w 36"/>
                <a:gd name="T13" fmla="*/ 0 h 32"/>
                <a:gd name="T14" fmla="*/ 0 w 36"/>
                <a:gd name="T15" fmla="*/ 0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32"/>
                <a:gd name="T26" fmla="*/ 36 w 36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32">
                  <a:moveTo>
                    <a:pt x="0" y="13"/>
                  </a:moveTo>
                  <a:lnTo>
                    <a:pt x="27" y="32"/>
                  </a:lnTo>
                  <a:lnTo>
                    <a:pt x="36" y="19"/>
                  </a:lnTo>
                  <a:lnTo>
                    <a:pt x="9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58" name="Freeform 660"/>
            <p:cNvSpPr>
              <a:spLocks/>
            </p:cNvSpPr>
            <p:nvPr/>
          </p:nvSpPr>
          <p:spPr bwMode="auto">
            <a:xfrm>
              <a:off x="1436" y="2845"/>
              <a:ext cx="26" cy="18"/>
            </a:xfrm>
            <a:custGeom>
              <a:avLst/>
              <a:gdLst>
                <a:gd name="T0" fmla="*/ 0 w 48"/>
                <a:gd name="T1" fmla="*/ 1 h 36"/>
                <a:gd name="T2" fmla="*/ 1 w 48"/>
                <a:gd name="T3" fmla="*/ 1 h 36"/>
                <a:gd name="T4" fmla="*/ 1 w 48"/>
                <a:gd name="T5" fmla="*/ 1 h 36"/>
                <a:gd name="T6" fmla="*/ 1 w 48"/>
                <a:gd name="T7" fmla="*/ 0 h 36"/>
                <a:gd name="T8" fmla="*/ 0 w 48"/>
                <a:gd name="T9" fmla="*/ 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36"/>
                <a:gd name="T17" fmla="*/ 48 w 48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36">
                  <a:moveTo>
                    <a:pt x="0" y="13"/>
                  </a:moveTo>
                  <a:lnTo>
                    <a:pt x="41" y="36"/>
                  </a:lnTo>
                  <a:lnTo>
                    <a:pt x="48" y="23"/>
                  </a:lnTo>
                  <a:lnTo>
                    <a:pt x="8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59" name="Freeform 661"/>
            <p:cNvSpPr>
              <a:spLocks/>
            </p:cNvSpPr>
            <p:nvPr/>
          </p:nvSpPr>
          <p:spPr bwMode="auto">
            <a:xfrm>
              <a:off x="1407" y="2833"/>
              <a:ext cx="32" cy="18"/>
            </a:xfrm>
            <a:custGeom>
              <a:avLst/>
              <a:gdLst>
                <a:gd name="T0" fmla="*/ 0 w 58"/>
                <a:gd name="T1" fmla="*/ 0 h 38"/>
                <a:gd name="T2" fmla="*/ 1 w 58"/>
                <a:gd name="T3" fmla="*/ 0 h 38"/>
                <a:gd name="T4" fmla="*/ 1 w 58"/>
                <a:gd name="T5" fmla="*/ 0 h 38"/>
                <a:gd name="T6" fmla="*/ 1 w 58"/>
                <a:gd name="T7" fmla="*/ 0 h 38"/>
                <a:gd name="T8" fmla="*/ 0 w 58"/>
                <a:gd name="T9" fmla="*/ 0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38"/>
                <a:gd name="T17" fmla="*/ 58 w 58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38">
                  <a:moveTo>
                    <a:pt x="0" y="13"/>
                  </a:moveTo>
                  <a:lnTo>
                    <a:pt x="50" y="38"/>
                  </a:lnTo>
                  <a:lnTo>
                    <a:pt x="58" y="25"/>
                  </a:lnTo>
                  <a:lnTo>
                    <a:pt x="8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60" name="Freeform 662"/>
            <p:cNvSpPr>
              <a:spLocks/>
            </p:cNvSpPr>
            <p:nvPr/>
          </p:nvSpPr>
          <p:spPr bwMode="auto">
            <a:xfrm>
              <a:off x="1400" y="2830"/>
              <a:ext cx="11" cy="10"/>
            </a:xfrm>
            <a:custGeom>
              <a:avLst/>
              <a:gdLst>
                <a:gd name="T0" fmla="*/ 1 w 21"/>
                <a:gd name="T1" fmla="*/ 0 h 21"/>
                <a:gd name="T2" fmla="*/ 0 w 21"/>
                <a:gd name="T3" fmla="*/ 0 h 21"/>
                <a:gd name="T4" fmla="*/ 1 w 21"/>
                <a:gd name="T5" fmla="*/ 0 h 21"/>
                <a:gd name="T6" fmla="*/ 1 w 21"/>
                <a:gd name="T7" fmla="*/ 0 h 21"/>
                <a:gd name="T8" fmla="*/ 1 w 21"/>
                <a:gd name="T9" fmla="*/ 0 h 21"/>
                <a:gd name="T10" fmla="*/ 1 w 21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1"/>
                <a:gd name="T20" fmla="*/ 21 w 2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1">
                  <a:moveTo>
                    <a:pt x="6" y="6"/>
                  </a:moveTo>
                  <a:lnTo>
                    <a:pt x="0" y="13"/>
                  </a:lnTo>
                  <a:lnTo>
                    <a:pt x="13" y="21"/>
                  </a:lnTo>
                  <a:lnTo>
                    <a:pt x="21" y="8"/>
                  </a:lnTo>
                  <a:lnTo>
                    <a:pt x="10" y="0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61" name="Freeform 663"/>
            <p:cNvSpPr>
              <a:spLocks/>
            </p:cNvSpPr>
            <p:nvPr/>
          </p:nvSpPr>
          <p:spPr bwMode="auto">
            <a:xfrm>
              <a:off x="2407" y="2915"/>
              <a:ext cx="18" cy="17"/>
            </a:xfrm>
            <a:custGeom>
              <a:avLst/>
              <a:gdLst>
                <a:gd name="T0" fmla="*/ 1 w 32"/>
                <a:gd name="T1" fmla="*/ 0 h 37"/>
                <a:gd name="T2" fmla="*/ 1 w 32"/>
                <a:gd name="T3" fmla="*/ 0 h 37"/>
                <a:gd name="T4" fmla="*/ 1 w 32"/>
                <a:gd name="T5" fmla="*/ 0 h 37"/>
                <a:gd name="T6" fmla="*/ 0 w 32"/>
                <a:gd name="T7" fmla="*/ 0 h 37"/>
                <a:gd name="T8" fmla="*/ 1 w 32"/>
                <a:gd name="T9" fmla="*/ 0 h 37"/>
                <a:gd name="T10" fmla="*/ 1 w 32"/>
                <a:gd name="T11" fmla="*/ 0 h 37"/>
                <a:gd name="T12" fmla="*/ 1 w 32"/>
                <a:gd name="T13" fmla="*/ 0 h 37"/>
                <a:gd name="T14" fmla="*/ 1 w 32"/>
                <a:gd name="T15" fmla="*/ 0 h 37"/>
                <a:gd name="T16" fmla="*/ 1 w 32"/>
                <a:gd name="T17" fmla="*/ 0 h 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37"/>
                <a:gd name="T29" fmla="*/ 32 w 32"/>
                <a:gd name="T30" fmla="*/ 37 h 3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37">
                  <a:moveTo>
                    <a:pt x="32" y="23"/>
                  </a:moveTo>
                  <a:lnTo>
                    <a:pt x="32" y="25"/>
                  </a:lnTo>
                  <a:lnTo>
                    <a:pt x="11" y="0"/>
                  </a:lnTo>
                  <a:lnTo>
                    <a:pt x="0" y="10"/>
                  </a:lnTo>
                  <a:lnTo>
                    <a:pt x="21" y="35"/>
                  </a:lnTo>
                  <a:lnTo>
                    <a:pt x="23" y="37"/>
                  </a:lnTo>
                  <a:lnTo>
                    <a:pt x="21" y="35"/>
                  </a:lnTo>
                  <a:lnTo>
                    <a:pt x="23" y="37"/>
                  </a:lnTo>
                  <a:lnTo>
                    <a:pt x="32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62" name="Freeform 664"/>
            <p:cNvSpPr>
              <a:spLocks/>
            </p:cNvSpPr>
            <p:nvPr/>
          </p:nvSpPr>
          <p:spPr bwMode="auto">
            <a:xfrm>
              <a:off x="2421" y="2926"/>
              <a:ext cx="19" cy="16"/>
            </a:xfrm>
            <a:custGeom>
              <a:avLst/>
              <a:gdLst>
                <a:gd name="T0" fmla="*/ 1 w 36"/>
                <a:gd name="T1" fmla="*/ 0 h 35"/>
                <a:gd name="T2" fmla="*/ 1 w 36"/>
                <a:gd name="T3" fmla="*/ 0 h 35"/>
                <a:gd name="T4" fmla="*/ 0 w 36"/>
                <a:gd name="T5" fmla="*/ 0 h 35"/>
                <a:gd name="T6" fmla="*/ 1 w 36"/>
                <a:gd name="T7" fmla="*/ 0 h 35"/>
                <a:gd name="T8" fmla="*/ 1 w 36"/>
                <a:gd name="T9" fmla="*/ 0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5"/>
                <a:gd name="T17" fmla="*/ 36 w 36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5">
                  <a:moveTo>
                    <a:pt x="36" y="23"/>
                  </a:moveTo>
                  <a:lnTo>
                    <a:pt x="9" y="0"/>
                  </a:lnTo>
                  <a:lnTo>
                    <a:pt x="0" y="14"/>
                  </a:lnTo>
                  <a:lnTo>
                    <a:pt x="27" y="35"/>
                  </a:lnTo>
                  <a:lnTo>
                    <a:pt x="36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63" name="Freeform 665"/>
            <p:cNvSpPr>
              <a:spLocks/>
            </p:cNvSpPr>
            <p:nvPr/>
          </p:nvSpPr>
          <p:spPr bwMode="auto">
            <a:xfrm>
              <a:off x="2429" y="2963"/>
              <a:ext cx="14" cy="12"/>
            </a:xfrm>
            <a:custGeom>
              <a:avLst/>
              <a:gdLst>
                <a:gd name="T0" fmla="*/ 1 w 27"/>
                <a:gd name="T1" fmla="*/ 0 h 27"/>
                <a:gd name="T2" fmla="*/ 1 w 27"/>
                <a:gd name="T3" fmla="*/ 0 h 27"/>
                <a:gd name="T4" fmla="*/ 1 w 27"/>
                <a:gd name="T5" fmla="*/ 0 h 27"/>
                <a:gd name="T6" fmla="*/ 1 w 27"/>
                <a:gd name="T7" fmla="*/ 0 h 27"/>
                <a:gd name="T8" fmla="*/ 1 w 27"/>
                <a:gd name="T9" fmla="*/ 0 h 27"/>
                <a:gd name="T10" fmla="*/ 0 w 27"/>
                <a:gd name="T11" fmla="*/ 0 h 27"/>
                <a:gd name="T12" fmla="*/ 1 w 27"/>
                <a:gd name="T13" fmla="*/ 0 h 27"/>
                <a:gd name="T14" fmla="*/ 0 w 27"/>
                <a:gd name="T15" fmla="*/ 0 h 27"/>
                <a:gd name="T16" fmla="*/ 0 w 27"/>
                <a:gd name="T17" fmla="*/ 0 h 27"/>
                <a:gd name="T18" fmla="*/ 1 w 27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14" y="25"/>
                  </a:moveTo>
                  <a:lnTo>
                    <a:pt x="14" y="27"/>
                  </a:lnTo>
                  <a:lnTo>
                    <a:pt x="27" y="11"/>
                  </a:lnTo>
                  <a:lnTo>
                    <a:pt x="16" y="0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4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64" name="Freeform 666"/>
            <p:cNvSpPr>
              <a:spLocks/>
            </p:cNvSpPr>
            <p:nvPr/>
          </p:nvSpPr>
          <p:spPr bwMode="auto">
            <a:xfrm>
              <a:off x="2424" y="2971"/>
              <a:ext cx="12" cy="11"/>
            </a:xfrm>
            <a:custGeom>
              <a:avLst/>
              <a:gdLst>
                <a:gd name="T0" fmla="*/ 1 w 21"/>
                <a:gd name="T1" fmla="*/ 0 h 23"/>
                <a:gd name="T2" fmla="*/ 1 w 21"/>
                <a:gd name="T3" fmla="*/ 0 h 23"/>
                <a:gd name="T4" fmla="*/ 1 w 21"/>
                <a:gd name="T5" fmla="*/ 0 h 23"/>
                <a:gd name="T6" fmla="*/ 1 w 21"/>
                <a:gd name="T7" fmla="*/ 0 h 23"/>
                <a:gd name="T8" fmla="*/ 0 w 21"/>
                <a:gd name="T9" fmla="*/ 0 h 23"/>
                <a:gd name="T10" fmla="*/ 1 w 21"/>
                <a:gd name="T11" fmla="*/ 0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3"/>
                <a:gd name="T20" fmla="*/ 21 w 21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3">
                  <a:moveTo>
                    <a:pt x="5" y="17"/>
                  </a:moveTo>
                  <a:lnTo>
                    <a:pt x="13" y="23"/>
                  </a:lnTo>
                  <a:lnTo>
                    <a:pt x="21" y="8"/>
                  </a:lnTo>
                  <a:lnTo>
                    <a:pt x="7" y="0"/>
                  </a:lnTo>
                  <a:lnTo>
                    <a:pt x="0" y="13"/>
                  </a:lnTo>
                  <a:lnTo>
                    <a:pt x="5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65" name="Freeform 667"/>
            <p:cNvSpPr>
              <a:spLocks/>
            </p:cNvSpPr>
            <p:nvPr/>
          </p:nvSpPr>
          <p:spPr bwMode="auto">
            <a:xfrm>
              <a:off x="1597" y="2907"/>
              <a:ext cx="11" cy="30"/>
            </a:xfrm>
            <a:custGeom>
              <a:avLst/>
              <a:gdLst>
                <a:gd name="T0" fmla="*/ 0 w 23"/>
                <a:gd name="T1" fmla="*/ 0 h 65"/>
                <a:gd name="T2" fmla="*/ 0 w 23"/>
                <a:gd name="T3" fmla="*/ 0 h 65"/>
                <a:gd name="T4" fmla="*/ 0 w 23"/>
                <a:gd name="T5" fmla="*/ 0 h 65"/>
                <a:gd name="T6" fmla="*/ 0 w 23"/>
                <a:gd name="T7" fmla="*/ 0 h 65"/>
                <a:gd name="T8" fmla="*/ 0 w 23"/>
                <a:gd name="T9" fmla="*/ 0 h 65"/>
                <a:gd name="T10" fmla="*/ 0 w 23"/>
                <a:gd name="T11" fmla="*/ 0 h 65"/>
                <a:gd name="T12" fmla="*/ 0 w 23"/>
                <a:gd name="T13" fmla="*/ 0 h 65"/>
                <a:gd name="T14" fmla="*/ 0 w 23"/>
                <a:gd name="T15" fmla="*/ 0 h 65"/>
                <a:gd name="T16" fmla="*/ 0 w 23"/>
                <a:gd name="T17" fmla="*/ 0 h 65"/>
                <a:gd name="T18" fmla="*/ 0 w 23"/>
                <a:gd name="T19" fmla="*/ 0 h 6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65"/>
                <a:gd name="T32" fmla="*/ 23 w 23"/>
                <a:gd name="T33" fmla="*/ 65 h 6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65">
                  <a:moveTo>
                    <a:pt x="15" y="57"/>
                  </a:moveTo>
                  <a:lnTo>
                    <a:pt x="17" y="61"/>
                  </a:lnTo>
                  <a:lnTo>
                    <a:pt x="23" y="2"/>
                  </a:lnTo>
                  <a:lnTo>
                    <a:pt x="8" y="0"/>
                  </a:lnTo>
                  <a:lnTo>
                    <a:pt x="2" y="59"/>
                  </a:lnTo>
                  <a:lnTo>
                    <a:pt x="2" y="65"/>
                  </a:lnTo>
                  <a:lnTo>
                    <a:pt x="2" y="59"/>
                  </a:lnTo>
                  <a:lnTo>
                    <a:pt x="0" y="63"/>
                  </a:lnTo>
                  <a:lnTo>
                    <a:pt x="2" y="65"/>
                  </a:lnTo>
                  <a:lnTo>
                    <a:pt x="15" y="5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66" name="Freeform 668"/>
            <p:cNvSpPr>
              <a:spLocks/>
            </p:cNvSpPr>
            <p:nvPr/>
          </p:nvSpPr>
          <p:spPr bwMode="auto">
            <a:xfrm>
              <a:off x="1597" y="2933"/>
              <a:ext cx="25" cy="35"/>
            </a:xfrm>
            <a:custGeom>
              <a:avLst/>
              <a:gdLst>
                <a:gd name="T0" fmla="*/ 1 w 46"/>
                <a:gd name="T1" fmla="*/ 0 h 75"/>
                <a:gd name="T2" fmla="*/ 1 w 46"/>
                <a:gd name="T3" fmla="*/ 0 h 75"/>
                <a:gd name="T4" fmla="*/ 0 w 46"/>
                <a:gd name="T5" fmla="*/ 0 h 75"/>
                <a:gd name="T6" fmla="*/ 1 w 46"/>
                <a:gd name="T7" fmla="*/ 0 h 75"/>
                <a:gd name="T8" fmla="*/ 1 w 46"/>
                <a:gd name="T9" fmla="*/ 0 h 75"/>
                <a:gd name="T10" fmla="*/ 1 w 46"/>
                <a:gd name="T11" fmla="*/ 0 h 75"/>
                <a:gd name="T12" fmla="*/ 1 w 46"/>
                <a:gd name="T13" fmla="*/ 0 h 75"/>
                <a:gd name="T14" fmla="*/ 1 w 46"/>
                <a:gd name="T15" fmla="*/ 0 h 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"/>
                <a:gd name="T25" fmla="*/ 0 h 75"/>
                <a:gd name="T26" fmla="*/ 46 w 46"/>
                <a:gd name="T27" fmla="*/ 75 h 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" h="75">
                  <a:moveTo>
                    <a:pt x="46" y="68"/>
                  </a:moveTo>
                  <a:lnTo>
                    <a:pt x="13" y="0"/>
                  </a:lnTo>
                  <a:lnTo>
                    <a:pt x="0" y="8"/>
                  </a:lnTo>
                  <a:lnTo>
                    <a:pt x="31" y="75"/>
                  </a:lnTo>
                  <a:lnTo>
                    <a:pt x="33" y="75"/>
                  </a:lnTo>
                  <a:lnTo>
                    <a:pt x="31" y="75"/>
                  </a:lnTo>
                  <a:lnTo>
                    <a:pt x="33" y="75"/>
                  </a:lnTo>
                  <a:lnTo>
                    <a:pt x="46" y="6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67" name="Freeform 669"/>
            <p:cNvSpPr>
              <a:spLocks/>
            </p:cNvSpPr>
            <p:nvPr/>
          </p:nvSpPr>
          <p:spPr bwMode="auto">
            <a:xfrm>
              <a:off x="1615" y="2964"/>
              <a:ext cx="15" cy="18"/>
            </a:xfrm>
            <a:custGeom>
              <a:avLst/>
              <a:gdLst>
                <a:gd name="T0" fmla="*/ 1 w 28"/>
                <a:gd name="T1" fmla="*/ 1 h 36"/>
                <a:gd name="T2" fmla="*/ 1 w 28"/>
                <a:gd name="T3" fmla="*/ 1 h 36"/>
                <a:gd name="T4" fmla="*/ 1 w 28"/>
                <a:gd name="T5" fmla="*/ 0 h 36"/>
                <a:gd name="T6" fmla="*/ 0 w 28"/>
                <a:gd name="T7" fmla="*/ 1 h 36"/>
                <a:gd name="T8" fmla="*/ 1 w 28"/>
                <a:gd name="T9" fmla="*/ 1 h 36"/>
                <a:gd name="T10" fmla="*/ 1 w 28"/>
                <a:gd name="T11" fmla="*/ 1 h 36"/>
                <a:gd name="T12" fmla="*/ 1 w 28"/>
                <a:gd name="T13" fmla="*/ 1 h 36"/>
                <a:gd name="T14" fmla="*/ 1 w 28"/>
                <a:gd name="T15" fmla="*/ 1 h 36"/>
                <a:gd name="T16" fmla="*/ 1 w 28"/>
                <a:gd name="T17" fmla="*/ 1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"/>
                <a:gd name="T28" fmla="*/ 0 h 36"/>
                <a:gd name="T29" fmla="*/ 28 w 28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" h="36">
                  <a:moveTo>
                    <a:pt x="28" y="26"/>
                  </a:moveTo>
                  <a:lnTo>
                    <a:pt x="28" y="28"/>
                  </a:lnTo>
                  <a:lnTo>
                    <a:pt x="13" y="0"/>
                  </a:lnTo>
                  <a:lnTo>
                    <a:pt x="0" y="7"/>
                  </a:lnTo>
                  <a:lnTo>
                    <a:pt x="13" y="34"/>
                  </a:lnTo>
                  <a:lnTo>
                    <a:pt x="13" y="36"/>
                  </a:lnTo>
                  <a:lnTo>
                    <a:pt x="13" y="34"/>
                  </a:lnTo>
                  <a:lnTo>
                    <a:pt x="13" y="36"/>
                  </a:lnTo>
                  <a:lnTo>
                    <a:pt x="28" y="2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68" name="Freeform 670"/>
            <p:cNvSpPr>
              <a:spLocks/>
            </p:cNvSpPr>
            <p:nvPr/>
          </p:nvSpPr>
          <p:spPr bwMode="auto">
            <a:xfrm>
              <a:off x="1622" y="2977"/>
              <a:ext cx="19" cy="17"/>
            </a:xfrm>
            <a:custGeom>
              <a:avLst/>
              <a:gdLst>
                <a:gd name="T0" fmla="*/ 1 w 33"/>
                <a:gd name="T1" fmla="*/ 0 h 39"/>
                <a:gd name="T2" fmla="*/ 1 w 33"/>
                <a:gd name="T3" fmla="*/ 0 h 39"/>
                <a:gd name="T4" fmla="*/ 1 w 33"/>
                <a:gd name="T5" fmla="*/ 0 h 39"/>
                <a:gd name="T6" fmla="*/ 0 w 33"/>
                <a:gd name="T7" fmla="*/ 0 h 39"/>
                <a:gd name="T8" fmla="*/ 1 w 33"/>
                <a:gd name="T9" fmla="*/ 0 h 39"/>
                <a:gd name="T10" fmla="*/ 1 w 33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39"/>
                <a:gd name="T20" fmla="*/ 33 w 33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39">
                  <a:moveTo>
                    <a:pt x="25" y="35"/>
                  </a:moveTo>
                  <a:lnTo>
                    <a:pt x="33" y="31"/>
                  </a:lnTo>
                  <a:lnTo>
                    <a:pt x="15" y="0"/>
                  </a:lnTo>
                  <a:lnTo>
                    <a:pt x="0" y="10"/>
                  </a:lnTo>
                  <a:lnTo>
                    <a:pt x="17" y="39"/>
                  </a:lnTo>
                  <a:lnTo>
                    <a:pt x="25" y="3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69" name="Freeform 671"/>
            <p:cNvSpPr>
              <a:spLocks/>
            </p:cNvSpPr>
            <p:nvPr/>
          </p:nvSpPr>
          <p:spPr bwMode="auto">
            <a:xfrm>
              <a:off x="1608" y="2818"/>
              <a:ext cx="14" cy="8"/>
            </a:xfrm>
            <a:custGeom>
              <a:avLst/>
              <a:gdLst>
                <a:gd name="T0" fmla="*/ 1 w 27"/>
                <a:gd name="T1" fmla="*/ 0 h 19"/>
                <a:gd name="T2" fmla="*/ 1 w 27"/>
                <a:gd name="T3" fmla="*/ 0 h 19"/>
                <a:gd name="T4" fmla="*/ 1 w 27"/>
                <a:gd name="T5" fmla="*/ 0 h 19"/>
                <a:gd name="T6" fmla="*/ 1 w 27"/>
                <a:gd name="T7" fmla="*/ 0 h 19"/>
                <a:gd name="T8" fmla="*/ 1 w 27"/>
                <a:gd name="T9" fmla="*/ 0 h 19"/>
                <a:gd name="T10" fmla="*/ 0 w 27"/>
                <a:gd name="T11" fmla="*/ 0 h 19"/>
                <a:gd name="T12" fmla="*/ 1 w 27"/>
                <a:gd name="T13" fmla="*/ 0 h 19"/>
                <a:gd name="T14" fmla="*/ 1 w 27"/>
                <a:gd name="T15" fmla="*/ 0 h 19"/>
                <a:gd name="T16" fmla="*/ 0 w 27"/>
                <a:gd name="T17" fmla="*/ 0 h 19"/>
                <a:gd name="T18" fmla="*/ 1 w 27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9"/>
                <a:gd name="T32" fmla="*/ 27 w 27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9">
                  <a:moveTo>
                    <a:pt x="17" y="12"/>
                  </a:moveTo>
                  <a:lnTo>
                    <a:pt x="10" y="19"/>
                  </a:lnTo>
                  <a:lnTo>
                    <a:pt x="27" y="15"/>
                  </a:lnTo>
                  <a:lnTo>
                    <a:pt x="25" y="0"/>
                  </a:lnTo>
                  <a:lnTo>
                    <a:pt x="8" y="4"/>
                  </a:lnTo>
                  <a:lnTo>
                    <a:pt x="0" y="12"/>
                  </a:lnTo>
                  <a:lnTo>
                    <a:pt x="8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17" y="1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70" name="Freeform 672"/>
            <p:cNvSpPr>
              <a:spLocks/>
            </p:cNvSpPr>
            <p:nvPr/>
          </p:nvSpPr>
          <p:spPr bwMode="auto">
            <a:xfrm>
              <a:off x="1600" y="2823"/>
              <a:ext cx="15" cy="85"/>
            </a:xfrm>
            <a:custGeom>
              <a:avLst/>
              <a:gdLst>
                <a:gd name="T0" fmla="*/ 1 w 30"/>
                <a:gd name="T1" fmla="*/ 0 h 184"/>
                <a:gd name="T2" fmla="*/ 1 w 30"/>
                <a:gd name="T3" fmla="*/ 0 h 184"/>
                <a:gd name="T4" fmla="*/ 1 w 30"/>
                <a:gd name="T5" fmla="*/ 0 h 184"/>
                <a:gd name="T6" fmla="*/ 1 w 30"/>
                <a:gd name="T7" fmla="*/ 0 h 184"/>
                <a:gd name="T8" fmla="*/ 0 w 30"/>
                <a:gd name="T9" fmla="*/ 0 h 184"/>
                <a:gd name="T10" fmla="*/ 1 w 30"/>
                <a:gd name="T11" fmla="*/ 0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184"/>
                <a:gd name="T20" fmla="*/ 30 w 30"/>
                <a:gd name="T21" fmla="*/ 184 h 1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184">
                  <a:moveTo>
                    <a:pt x="7" y="184"/>
                  </a:moveTo>
                  <a:lnTo>
                    <a:pt x="15" y="184"/>
                  </a:lnTo>
                  <a:lnTo>
                    <a:pt x="30" y="0"/>
                  </a:lnTo>
                  <a:lnTo>
                    <a:pt x="13" y="0"/>
                  </a:lnTo>
                  <a:lnTo>
                    <a:pt x="0" y="182"/>
                  </a:lnTo>
                  <a:lnTo>
                    <a:pt x="7" y="18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71" name="Freeform 673"/>
            <p:cNvSpPr>
              <a:spLocks/>
            </p:cNvSpPr>
            <p:nvPr/>
          </p:nvSpPr>
          <p:spPr bwMode="auto">
            <a:xfrm>
              <a:off x="1655" y="2829"/>
              <a:ext cx="74" cy="81"/>
            </a:xfrm>
            <a:custGeom>
              <a:avLst/>
              <a:gdLst>
                <a:gd name="T0" fmla="*/ 1 w 135"/>
                <a:gd name="T1" fmla="*/ 0 h 175"/>
                <a:gd name="T2" fmla="*/ 0 w 135"/>
                <a:gd name="T3" fmla="*/ 0 h 175"/>
                <a:gd name="T4" fmla="*/ 1 w 135"/>
                <a:gd name="T5" fmla="*/ 0 h 175"/>
                <a:gd name="T6" fmla="*/ 1 w 135"/>
                <a:gd name="T7" fmla="*/ 0 h 175"/>
                <a:gd name="T8" fmla="*/ 1 w 135"/>
                <a:gd name="T9" fmla="*/ 0 h 175"/>
                <a:gd name="T10" fmla="*/ 1 w 135"/>
                <a:gd name="T11" fmla="*/ 0 h 175"/>
                <a:gd name="T12" fmla="*/ 1 w 135"/>
                <a:gd name="T13" fmla="*/ 0 h 175"/>
                <a:gd name="T14" fmla="*/ 1 w 135"/>
                <a:gd name="T15" fmla="*/ 0 h 175"/>
                <a:gd name="T16" fmla="*/ 1 w 135"/>
                <a:gd name="T17" fmla="*/ 0 h 175"/>
                <a:gd name="T18" fmla="*/ 1 w 135"/>
                <a:gd name="T19" fmla="*/ 0 h 1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5"/>
                <a:gd name="T31" fmla="*/ 0 h 175"/>
                <a:gd name="T32" fmla="*/ 135 w 135"/>
                <a:gd name="T33" fmla="*/ 175 h 1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5" h="175">
                  <a:moveTo>
                    <a:pt x="4" y="15"/>
                  </a:moveTo>
                  <a:lnTo>
                    <a:pt x="0" y="12"/>
                  </a:lnTo>
                  <a:lnTo>
                    <a:pt x="123" y="175"/>
                  </a:lnTo>
                  <a:lnTo>
                    <a:pt x="135" y="165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4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72" name="Freeform 674"/>
            <p:cNvSpPr>
              <a:spLocks/>
            </p:cNvSpPr>
            <p:nvPr/>
          </p:nvSpPr>
          <p:spPr bwMode="auto">
            <a:xfrm>
              <a:off x="1636" y="2823"/>
              <a:ext cx="25" cy="14"/>
            </a:xfrm>
            <a:custGeom>
              <a:avLst/>
              <a:gdLst>
                <a:gd name="T0" fmla="*/ 0 w 42"/>
                <a:gd name="T1" fmla="*/ 1 h 28"/>
                <a:gd name="T2" fmla="*/ 1 w 42"/>
                <a:gd name="T3" fmla="*/ 1 h 28"/>
                <a:gd name="T4" fmla="*/ 1 w 42"/>
                <a:gd name="T5" fmla="*/ 1 h 28"/>
                <a:gd name="T6" fmla="*/ 1 w 42"/>
                <a:gd name="T7" fmla="*/ 0 h 28"/>
                <a:gd name="T8" fmla="*/ 0 w 42"/>
                <a:gd name="T9" fmla="*/ 1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28"/>
                <a:gd name="T17" fmla="*/ 42 w 42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28">
                  <a:moveTo>
                    <a:pt x="0" y="15"/>
                  </a:moveTo>
                  <a:lnTo>
                    <a:pt x="36" y="28"/>
                  </a:lnTo>
                  <a:lnTo>
                    <a:pt x="42" y="13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73" name="Freeform 675"/>
            <p:cNvSpPr>
              <a:spLocks/>
            </p:cNvSpPr>
            <p:nvPr/>
          </p:nvSpPr>
          <p:spPr bwMode="auto">
            <a:xfrm>
              <a:off x="1619" y="2818"/>
              <a:ext cx="22" cy="12"/>
            </a:xfrm>
            <a:custGeom>
              <a:avLst/>
              <a:gdLst>
                <a:gd name="T0" fmla="*/ 1 w 37"/>
                <a:gd name="T1" fmla="*/ 0 h 27"/>
                <a:gd name="T2" fmla="*/ 0 w 37"/>
                <a:gd name="T3" fmla="*/ 0 h 27"/>
                <a:gd name="T4" fmla="*/ 1 w 37"/>
                <a:gd name="T5" fmla="*/ 0 h 27"/>
                <a:gd name="T6" fmla="*/ 1 w 37"/>
                <a:gd name="T7" fmla="*/ 0 h 27"/>
                <a:gd name="T8" fmla="*/ 1 w 37"/>
                <a:gd name="T9" fmla="*/ 0 h 27"/>
                <a:gd name="T10" fmla="*/ 1 w 37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27"/>
                <a:gd name="T20" fmla="*/ 37 w 3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27">
                  <a:moveTo>
                    <a:pt x="4" y="8"/>
                  </a:moveTo>
                  <a:lnTo>
                    <a:pt x="0" y="15"/>
                  </a:lnTo>
                  <a:lnTo>
                    <a:pt x="33" y="27"/>
                  </a:lnTo>
                  <a:lnTo>
                    <a:pt x="37" y="12"/>
                  </a:lnTo>
                  <a:lnTo>
                    <a:pt x="6" y="0"/>
                  </a:lnTo>
                  <a:lnTo>
                    <a:pt x="4" y="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74" name="Freeform 676"/>
            <p:cNvSpPr>
              <a:spLocks/>
            </p:cNvSpPr>
            <p:nvPr/>
          </p:nvSpPr>
          <p:spPr bwMode="auto">
            <a:xfrm>
              <a:off x="1909" y="2794"/>
              <a:ext cx="14" cy="9"/>
            </a:xfrm>
            <a:custGeom>
              <a:avLst/>
              <a:gdLst>
                <a:gd name="T0" fmla="*/ 1 w 27"/>
                <a:gd name="T1" fmla="*/ 1 h 17"/>
                <a:gd name="T2" fmla="*/ 1 w 27"/>
                <a:gd name="T3" fmla="*/ 1 h 17"/>
                <a:gd name="T4" fmla="*/ 1 w 27"/>
                <a:gd name="T5" fmla="*/ 1 h 17"/>
                <a:gd name="T6" fmla="*/ 1 w 27"/>
                <a:gd name="T7" fmla="*/ 0 h 17"/>
                <a:gd name="T8" fmla="*/ 1 w 27"/>
                <a:gd name="T9" fmla="*/ 1 h 17"/>
                <a:gd name="T10" fmla="*/ 0 w 27"/>
                <a:gd name="T11" fmla="*/ 1 h 17"/>
                <a:gd name="T12" fmla="*/ 1 w 27"/>
                <a:gd name="T13" fmla="*/ 1 h 17"/>
                <a:gd name="T14" fmla="*/ 1 w 27"/>
                <a:gd name="T15" fmla="*/ 1 h 17"/>
                <a:gd name="T16" fmla="*/ 0 w 27"/>
                <a:gd name="T17" fmla="*/ 1 h 17"/>
                <a:gd name="T18" fmla="*/ 1 w 27"/>
                <a:gd name="T19" fmla="*/ 1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7"/>
                <a:gd name="T32" fmla="*/ 27 w 2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7">
                  <a:moveTo>
                    <a:pt x="15" y="12"/>
                  </a:moveTo>
                  <a:lnTo>
                    <a:pt x="8" y="17"/>
                  </a:lnTo>
                  <a:lnTo>
                    <a:pt x="27" y="16"/>
                  </a:lnTo>
                  <a:lnTo>
                    <a:pt x="25" y="0"/>
                  </a:lnTo>
                  <a:lnTo>
                    <a:pt x="6" y="2"/>
                  </a:lnTo>
                  <a:lnTo>
                    <a:pt x="0" y="8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8"/>
                  </a:lnTo>
                  <a:lnTo>
                    <a:pt x="15" y="1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75" name="Freeform 677"/>
            <p:cNvSpPr>
              <a:spLocks/>
            </p:cNvSpPr>
            <p:nvPr/>
          </p:nvSpPr>
          <p:spPr bwMode="auto">
            <a:xfrm>
              <a:off x="1904" y="2799"/>
              <a:ext cx="13" cy="11"/>
            </a:xfrm>
            <a:custGeom>
              <a:avLst/>
              <a:gdLst>
                <a:gd name="T0" fmla="*/ 1 w 23"/>
                <a:gd name="T1" fmla="*/ 0 h 23"/>
                <a:gd name="T2" fmla="*/ 1 w 23"/>
                <a:gd name="T3" fmla="*/ 0 h 23"/>
                <a:gd name="T4" fmla="*/ 1 w 23"/>
                <a:gd name="T5" fmla="*/ 0 h 23"/>
                <a:gd name="T6" fmla="*/ 1 w 23"/>
                <a:gd name="T7" fmla="*/ 0 h 23"/>
                <a:gd name="T8" fmla="*/ 1 w 23"/>
                <a:gd name="T9" fmla="*/ 0 h 23"/>
                <a:gd name="T10" fmla="*/ 0 w 23"/>
                <a:gd name="T11" fmla="*/ 0 h 23"/>
                <a:gd name="T12" fmla="*/ 1 w 23"/>
                <a:gd name="T13" fmla="*/ 0 h 23"/>
                <a:gd name="T14" fmla="*/ 0 w 23"/>
                <a:gd name="T15" fmla="*/ 0 h 23"/>
                <a:gd name="T16" fmla="*/ 0 w 23"/>
                <a:gd name="T17" fmla="*/ 0 h 23"/>
                <a:gd name="T18" fmla="*/ 1 w 23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18" y="21"/>
                  </a:moveTo>
                  <a:lnTo>
                    <a:pt x="18" y="23"/>
                  </a:lnTo>
                  <a:lnTo>
                    <a:pt x="23" y="4"/>
                  </a:lnTo>
                  <a:lnTo>
                    <a:pt x="8" y="0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18" y="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76" name="Freeform 678"/>
            <p:cNvSpPr>
              <a:spLocks/>
            </p:cNvSpPr>
            <p:nvPr/>
          </p:nvSpPr>
          <p:spPr bwMode="auto">
            <a:xfrm>
              <a:off x="1904" y="2808"/>
              <a:ext cx="11" cy="11"/>
            </a:xfrm>
            <a:custGeom>
              <a:avLst/>
              <a:gdLst>
                <a:gd name="T0" fmla="*/ 1 w 18"/>
                <a:gd name="T1" fmla="*/ 0 h 25"/>
                <a:gd name="T2" fmla="*/ 1 w 18"/>
                <a:gd name="T3" fmla="*/ 0 h 25"/>
                <a:gd name="T4" fmla="*/ 1 w 18"/>
                <a:gd name="T5" fmla="*/ 0 h 25"/>
                <a:gd name="T6" fmla="*/ 0 w 18"/>
                <a:gd name="T7" fmla="*/ 0 h 25"/>
                <a:gd name="T8" fmla="*/ 0 w 18"/>
                <a:gd name="T9" fmla="*/ 0 h 25"/>
                <a:gd name="T10" fmla="*/ 1 w 18"/>
                <a:gd name="T11" fmla="*/ 0 h 25"/>
                <a:gd name="T12" fmla="*/ 0 w 18"/>
                <a:gd name="T13" fmla="*/ 0 h 25"/>
                <a:gd name="T14" fmla="*/ 0 w 18"/>
                <a:gd name="T15" fmla="*/ 0 h 25"/>
                <a:gd name="T16" fmla="*/ 1 w 18"/>
                <a:gd name="T17" fmla="*/ 0 h 25"/>
                <a:gd name="T18" fmla="*/ 1 w 18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5"/>
                <a:gd name="T32" fmla="*/ 18 w 18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5">
                  <a:moveTo>
                    <a:pt x="18" y="19"/>
                  </a:moveTo>
                  <a:lnTo>
                    <a:pt x="18" y="23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18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77" name="Freeform 679"/>
            <p:cNvSpPr>
              <a:spLocks/>
            </p:cNvSpPr>
            <p:nvPr/>
          </p:nvSpPr>
          <p:spPr bwMode="auto">
            <a:xfrm>
              <a:off x="1906" y="2815"/>
              <a:ext cx="11" cy="11"/>
            </a:xfrm>
            <a:custGeom>
              <a:avLst/>
              <a:gdLst>
                <a:gd name="T0" fmla="*/ 1 w 21"/>
                <a:gd name="T1" fmla="*/ 0 h 23"/>
                <a:gd name="T2" fmla="*/ 1 w 21"/>
                <a:gd name="T3" fmla="*/ 0 h 23"/>
                <a:gd name="T4" fmla="*/ 1 w 21"/>
                <a:gd name="T5" fmla="*/ 0 h 23"/>
                <a:gd name="T6" fmla="*/ 0 w 21"/>
                <a:gd name="T7" fmla="*/ 0 h 23"/>
                <a:gd name="T8" fmla="*/ 1 w 21"/>
                <a:gd name="T9" fmla="*/ 0 h 23"/>
                <a:gd name="T10" fmla="*/ 1 w 21"/>
                <a:gd name="T11" fmla="*/ 0 h 23"/>
                <a:gd name="T12" fmla="*/ 1 w 21"/>
                <a:gd name="T13" fmla="*/ 0 h 23"/>
                <a:gd name="T14" fmla="*/ 1 w 21"/>
                <a:gd name="T15" fmla="*/ 0 h 23"/>
                <a:gd name="T16" fmla="*/ 1 w 21"/>
                <a:gd name="T17" fmla="*/ 0 h 23"/>
                <a:gd name="T18" fmla="*/ 1 w 21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18" y="23"/>
                  </a:moveTo>
                  <a:lnTo>
                    <a:pt x="19" y="14"/>
                  </a:lnTo>
                  <a:lnTo>
                    <a:pt x="16" y="0"/>
                  </a:lnTo>
                  <a:lnTo>
                    <a:pt x="0" y="6"/>
                  </a:lnTo>
                  <a:lnTo>
                    <a:pt x="4" y="19"/>
                  </a:lnTo>
                  <a:lnTo>
                    <a:pt x="6" y="10"/>
                  </a:lnTo>
                  <a:lnTo>
                    <a:pt x="18" y="23"/>
                  </a:lnTo>
                  <a:lnTo>
                    <a:pt x="21" y="19"/>
                  </a:lnTo>
                  <a:lnTo>
                    <a:pt x="19" y="14"/>
                  </a:lnTo>
                  <a:lnTo>
                    <a:pt x="18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78" name="Freeform 680"/>
            <p:cNvSpPr>
              <a:spLocks/>
            </p:cNvSpPr>
            <p:nvPr/>
          </p:nvSpPr>
          <p:spPr bwMode="auto">
            <a:xfrm>
              <a:off x="1904" y="2822"/>
              <a:ext cx="11" cy="8"/>
            </a:xfrm>
            <a:custGeom>
              <a:avLst/>
              <a:gdLst>
                <a:gd name="T0" fmla="*/ 1 w 22"/>
                <a:gd name="T1" fmla="*/ 0 h 19"/>
                <a:gd name="T2" fmla="*/ 1 w 22"/>
                <a:gd name="T3" fmla="*/ 0 h 19"/>
                <a:gd name="T4" fmla="*/ 1 w 22"/>
                <a:gd name="T5" fmla="*/ 0 h 19"/>
                <a:gd name="T6" fmla="*/ 1 w 22"/>
                <a:gd name="T7" fmla="*/ 0 h 19"/>
                <a:gd name="T8" fmla="*/ 1 w 22"/>
                <a:gd name="T9" fmla="*/ 0 h 19"/>
                <a:gd name="T10" fmla="*/ 0 w 22"/>
                <a:gd name="T11" fmla="*/ 0 h 19"/>
                <a:gd name="T12" fmla="*/ 1 w 22"/>
                <a:gd name="T13" fmla="*/ 0 h 19"/>
                <a:gd name="T14" fmla="*/ 1 w 22"/>
                <a:gd name="T15" fmla="*/ 0 h 19"/>
                <a:gd name="T16" fmla="*/ 0 w 22"/>
                <a:gd name="T17" fmla="*/ 0 h 19"/>
                <a:gd name="T18" fmla="*/ 1 w 22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19"/>
                <a:gd name="T32" fmla="*/ 22 w 22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19">
                  <a:moveTo>
                    <a:pt x="16" y="15"/>
                  </a:moveTo>
                  <a:lnTo>
                    <a:pt x="14" y="19"/>
                  </a:lnTo>
                  <a:lnTo>
                    <a:pt x="22" y="13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9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16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79" name="Freeform 681"/>
            <p:cNvSpPr>
              <a:spLocks/>
            </p:cNvSpPr>
            <p:nvPr/>
          </p:nvSpPr>
          <p:spPr bwMode="auto">
            <a:xfrm>
              <a:off x="1901" y="2826"/>
              <a:ext cx="13" cy="9"/>
            </a:xfrm>
            <a:custGeom>
              <a:avLst/>
              <a:gdLst>
                <a:gd name="T0" fmla="*/ 1 w 21"/>
                <a:gd name="T1" fmla="*/ 0 h 20"/>
                <a:gd name="T2" fmla="*/ 1 w 21"/>
                <a:gd name="T3" fmla="*/ 0 h 20"/>
                <a:gd name="T4" fmla="*/ 1 w 21"/>
                <a:gd name="T5" fmla="*/ 0 h 20"/>
                <a:gd name="T6" fmla="*/ 1 w 21"/>
                <a:gd name="T7" fmla="*/ 0 h 20"/>
                <a:gd name="T8" fmla="*/ 0 w 21"/>
                <a:gd name="T9" fmla="*/ 0 h 20"/>
                <a:gd name="T10" fmla="*/ 1 w 21"/>
                <a:gd name="T11" fmla="*/ 0 h 20"/>
                <a:gd name="T12" fmla="*/ 1 w 21"/>
                <a:gd name="T13" fmla="*/ 0 h 20"/>
                <a:gd name="T14" fmla="*/ 1 w 21"/>
                <a:gd name="T15" fmla="*/ 0 h 20"/>
                <a:gd name="T16" fmla="*/ 1 w 21"/>
                <a:gd name="T17" fmla="*/ 0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0"/>
                <a:gd name="T29" fmla="*/ 21 w 21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0">
                  <a:moveTo>
                    <a:pt x="13" y="20"/>
                  </a:moveTo>
                  <a:lnTo>
                    <a:pt x="15" y="20"/>
                  </a:lnTo>
                  <a:lnTo>
                    <a:pt x="21" y="6"/>
                  </a:lnTo>
                  <a:lnTo>
                    <a:pt x="5" y="0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13" y="20"/>
                  </a:lnTo>
                  <a:lnTo>
                    <a:pt x="15" y="20"/>
                  </a:lnTo>
                  <a:lnTo>
                    <a:pt x="13" y="2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80" name="Freeform 682"/>
            <p:cNvSpPr>
              <a:spLocks/>
            </p:cNvSpPr>
            <p:nvPr/>
          </p:nvSpPr>
          <p:spPr bwMode="auto">
            <a:xfrm>
              <a:off x="1896" y="2830"/>
              <a:ext cx="11" cy="11"/>
            </a:xfrm>
            <a:custGeom>
              <a:avLst/>
              <a:gdLst>
                <a:gd name="T0" fmla="*/ 0 w 23"/>
                <a:gd name="T1" fmla="*/ 0 h 25"/>
                <a:gd name="T2" fmla="*/ 0 w 23"/>
                <a:gd name="T3" fmla="*/ 0 h 25"/>
                <a:gd name="T4" fmla="*/ 0 w 23"/>
                <a:gd name="T5" fmla="*/ 0 h 25"/>
                <a:gd name="T6" fmla="*/ 0 w 23"/>
                <a:gd name="T7" fmla="*/ 0 h 25"/>
                <a:gd name="T8" fmla="*/ 0 w 23"/>
                <a:gd name="T9" fmla="*/ 0 h 25"/>
                <a:gd name="T10" fmla="*/ 0 w 23"/>
                <a:gd name="T11" fmla="*/ 0 h 25"/>
                <a:gd name="T12" fmla="*/ 0 w 23"/>
                <a:gd name="T13" fmla="*/ 0 h 25"/>
                <a:gd name="T14" fmla="*/ 0 w 23"/>
                <a:gd name="T15" fmla="*/ 0 h 25"/>
                <a:gd name="T16" fmla="*/ 0 w 23"/>
                <a:gd name="T17" fmla="*/ 0 h 25"/>
                <a:gd name="T18" fmla="*/ 0 w 23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5"/>
                <a:gd name="T32" fmla="*/ 23 w 23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5">
                  <a:moveTo>
                    <a:pt x="12" y="25"/>
                  </a:moveTo>
                  <a:lnTo>
                    <a:pt x="13" y="23"/>
                  </a:lnTo>
                  <a:lnTo>
                    <a:pt x="23" y="10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12" y="25"/>
                  </a:lnTo>
                  <a:lnTo>
                    <a:pt x="12" y="23"/>
                  </a:lnTo>
                  <a:lnTo>
                    <a:pt x="13" y="23"/>
                  </a:lnTo>
                  <a:lnTo>
                    <a:pt x="12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81" name="Freeform 683"/>
            <p:cNvSpPr>
              <a:spLocks/>
            </p:cNvSpPr>
            <p:nvPr/>
          </p:nvSpPr>
          <p:spPr bwMode="auto">
            <a:xfrm>
              <a:off x="1889" y="2835"/>
              <a:ext cx="13" cy="10"/>
            </a:xfrm>
            <a:custGeom>
              <a:avLst/>
              <a:gdLst>
                <a:gd name="T0" fmla="*/ 1 w 25"/>
                <a:gd name="T1" fmla="*/ 0 h 24"/>
                <a:gd name="T2" fmla="*/ 1 w 25"/>
                <a:gd name="T3" fmla="*/ 0 h 24"/>
                <a:gd name="T4" fmla="*/ 1 w 25"/>
                <a:gd name="T5" fmla="*/ 0 h 24"/>
                <a:gd name="T6" fmla="*/ 1 w 25"/>
                <a:gd name="T7" fmla="*/ 0 h 24"/>
                <a:gd name="T8" fmla="*/ 0 w 25"/>
                <a:gd name="T9" fmla="*/ 0 h 24"/>
                <a:gd name="T10" fmla="*/ 1 w 25"/>
                <a:gd name="T11" fmla="*/ 0 h 24"/>
                <a:gd name="T12" fmla="*/ 1 w 25"/>
                <a:gd name="T13" fmla="*/ 0 h 24"/>
                <a:gd name="T14" fmla="*/ 1 w 25"/>
                <a:gd name="T15" fmla="*/ 0 h 24"/>
                <a:gd name="T16" fmla="*/ 1 w 25"/>
                <a:gd name="T17" fmla="*/ 0 h 24"/>
                <a:gd name="T18" fmla="*/ 1 w 25"/>
                <a:gd name="T19" fmla="*/ 0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4"/>
                <a:gd name="T32" fmla="*/ 25 w 25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4">
                  <a:moveTo>
                    <a:pt x="2" y="24"/>
                  </a:moveTo>
                  <a:lnTo>
                    <a:pt x="9" y="23"/>
                  </a:lnTo>
                  <a:lnTo>
                    <a:pt x="25" y="15"/>
                  </a:lnTo>
                  <a:lnTo>
                    <a:pt x="15" y="0"/>
                  </a:lnTo>
                  <a:lnTo>
                    <a:pt x="0" y="9"/>
                  </a:lnTo>
                  <a:lnTo>
                    <a:pt x="7" y="9"/>
                  </a:lnTo>
                  <a:lnTo>
                    <a:pt x="2" y="24"/>
                  </a:lnTo>
                  <a:lnTo>
                    <a:pt x="5" y="24"/>
                  </a:lnTo>
                  <a:lnTo>
                    <a:pt x="9" y="23"/>
                  </a:lnTo>
                  <a:lnTo>
                    <a:pt x="2" y="2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82" name="Freeform 684"/>
            <p:cNvSpPr>
              <a:spLocks/>
            </p:cNvSpPr>
            <p:nvPr/>
          </p:nvSpPr>
          <p:spPr bwMode="auto">
            <a:xfrm>
              <a:off x="1881" y="2837"/>
              <a:ext cx="11" cy="8"/>
            </a:xfrm>
            <a:custGeom>
              <a:avLst/>
              <a:gdLst>
                <a:gd name="T0" fmla="*/ 0 w 19"/>
                <a:gd name="T1" fmla="*/ 0 h 19"/>
                <a:gd name="T2" fmla="*/ 1 w 19"/>
                <a:gd name="T3" fmla="*/ 0 h 19"/>
                <a:gd name="T4" fmla="*/ 1 w 19"/>
                <a:gd name="T5" fmla="*/ 0 h 19"/>
                <a:gd name="T6" fmla="*/ 1 w 19"/>
                <a:gd name="T7" fmla="*/ 0 h 19"/>
                <a:gd name="T8" fmla="*/ 1 w 19"/>
                <a:gd name="T9" fmla="*/ 0 h 19"/>
                <a:gd name="T10" fmla="*/ 1 w 19"/>
                <a:gd name="T11" fmla="*/ 0 h 19"/>
                <a:gd name="T12" fmla="*/ 0 w 19"/>
                <a:gd name="T13" fmla="*/ 0 h 19"/>
                <a:gd name="T14" fmla="*/ 1 w 19"/>
                <a:gd name="T15" fmla="*/ 0 h 19"/>
                <a:gd name="T16" fmla="*/ 0 w 19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0" y="14"/>
                  </a:moveTo>
                  <a:lnTo>
                    <a:pt x="2" y="16"/>
                  </a:lnTo>
                  <a:lnTo>
                    <a:pt x="14" y="19"/>
                  </a:lnTo>
                  <a:lnTo>
                    <a:pt x="19" y="4"/>
                  </a:lnTo>
                  <a:lnTo>
                    <a:pt x="8" y="0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83" name="Freeform 685"/>
            <p:cNvSpPr>
              <a:spLocks/>
            </p:cNvSpPr>
            <p:nvPr/>
          </p:nvSpPr>
          <p:spPr bwMode="auto">
            <a:xfrm>
              <a:off x="1868" y="2828"/>
              <a:ext cx="19" cy="16"/>
            </a:xfrm>
            <a:custGeom>
              <a:avLst/>
              <a:gdLst>
                <a:gd name="T0" fmla="*/ 1 w 37"/>
                <a:gd name="T1" fmla="*/ 0 h 33"/>
                <a:gd name="T2" fmla="*/ 0 w 37"/>
                <a:gd name="T3" fmla="*/ 0 h 33"/>
                <a:gd name="T4" fmla="*/ 1 w 37"/>
                <a:gd name="T5" fmla="*/ 0 h 33"/>
                <a:gd name="T6" fmla="*/ 1 w 37"/>
                <a:gd name="T7" fmla="*/ 0 h 33"/>
                <a:gd name="T8" fmla="*/ 1 w 37"/>
                <a:gd name="T9" fmla="*/ 0 h 33"/>
                <a:gd name="T10" fmla="*/ 1 w 37"/>
                <a:gd name="T11" fmla="*/ 0 h 33"/>
                <a:gd name="T12" fmla="*/ 1 w 37"/>
                <a:gd name="T13" fmla="*/ 0 h 33"/>
                <a:gd name="T14" fmla="*/ 1 w 37"/>
                <a:gd name="T15" fmla="*/ 0 h 33"/>
                <a:gd name="T16" fmla="*/ 1 w 37"/>
                <a:gd name="T17" fmla="*/ 0 h 33"/>
                <a:gd name="T18" fmla="*/ 1 w 37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33"/>
                <a:gd name="T32" fmla="*/ 37 w 37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33">
                  <a:moveTo>
                    <a:pt x="4" y="15"/>
                  </a:moveTo>
                  <a:lnTo>
                    <a:pt x="0" y="14"/>
                  </a:lnTo>
                  <a:lnTo>
                    <a:pt x="27" y="33"/>
                  </a:lnTo>
                  <a:lnTo>
                    <a:pt x="37" y="19"/>
                  </a:lnTo>
                  <a:lnTo>
                    <a:pt x="1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84" name="Freeform 686"/>
            <p:cNvSpPr>
              <a:spLocks/>
            </p:cNvSpPr>
            <p:nvPr/>
          </p:nvSpPr>
          <p:spPr bwMode="auto">
            <a:xfrm>
              <a:off x="1855" y="2826"/>
              <a:ext cx="16" cy="11"/>
            </a:xfrm>
            <a:custGeom>
              <a:avLst/>
              <a:gdLst>
                <a:gd name="T0" fmla="*/ 1 w 29"/>
                <a:gd name="T1" fmla="*/ 1 h 19"/>
                <a:gd name="T2" fmla="*/ 1 w 29"/>
                <a:gd name="T3" fmla="*/ 1 h 19"/>
                <a:gd name="T4" fmla="*/ 1 w 29"/>
                <a:gd name="T5" fmla="*/ 1 h 19"/>
                <a:gd name="T6" fmla="*/ 1 w 29"/>
                <a:gd name="T7" fmla="*/ 1 h 19"/>
                <a:gd name="T8" fmla="*/ 1 w 29"/>
                <a:gd name="T9" fmla="*/ 0 h 19"/>
                <a:gd name="T10" fmla="*/ 0 w 29"/>
                <a:gd name="T11" fmla="*/ 1 h 19"/>
                <a:gd name="T12" fmla="*/ 1 w 29"/>
                <a:gd name="T13" fmla="*/ 0 h 19"/>
                <a:gd name="T14" fmla="*/ 1 w 29"/>
                <a:gd name="T15" fmla="*/ 0 h 19"/>
                <a:gd name="T16" fmla="*/ 0 w 29"/>
                <a:gd name="T17" fmla="*/ 1 h 19"/>
                <a:gd name="T18" fmla="*/ 1 w 29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19"/>
                <a:gd name="T32" fmla="*/ 29 w 2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19">
                  <a:moveTo>
                    <a:pt x="12" y="14"/>
                  </a:moveTo>
                  <a:lnTo>
                    <a:pt x="4" y="18"/>
                  </a:lnTo>
                  <a:lnTo>
                    <a:pt x="27" y="19"/>
                  </a:lnTo>
                  <a:lnTo>
                    <a:pt x="29" y="4"/>
                  </a:lnTo>
                  <a:lnTo>
                    <a:pt x="6" y="0"/>
                  </a:lnTo>
                  <a:lnTo>
                    <a:pt x="0" y="4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12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85" name="Freeform 687"/>
            <p:cNvSpPr>
              <a:spLocks/>
            </p:cNvSpPr>
            <p:nvPr/>
          </p:nvSpPr>
          <p:spPr bwMode="auto">
            <a:xfrm>
              <a:off x="1848" y="2828"/>
              <a:ext cx="13" cy="12"/>
            </a:xfrm>
            <a:custGeom>
              <a:avLst/>
              <a:gdLst>
                <a:gd name="T0" fmla="*/ 1 w 25"/>
                <a:gd name="T1" fmla="*/ 0 h 25"/>
                <a:gd name="T2" fmla="*/ 1 w 25"/>
                <a:gd name="T3" fmla="*/ 0 h 25"/>
                <a:gd name="T4" fmla="*/ 1 w 25"/>
                <a:gd name="T5" fmla="*/ 0 h 25"/>
                <a:gd name="T6" fmla="*/ 1 w 25"/>
                <a:gd name="T7" fmla="*/ 0 h 25"/>
                <a:gd name="T8" fmla="*/ 0 w 25"/>
                <a:gd name="T9" fmla="*/ 0 h 25"/>
                <a:gd name="T10" fmla="*/ 0 w 25"/>
                <a:gd name="T11" fmla="*/ 0 h 25"/>
                <a:gd name="T12" fmla="*/ 0 w 25"/>
                <a:gd name="T13" fmla="*/ 0 h 25"/>
                <a:gd name="T14" fmla="*/ 0 w 25"/>
                <a:gd name="T15" fmla="*/ 0 h 25"/>
                <a:gd name="T16" fmla="*/ 0 w 25"/>
                <a:gd name="T17" fmla="*/ 0 h 25"/>
                <a:gd name="T18" fmla="*/ 1 w 25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5"/>
                <a:gd name="T32" fmla="*/ 25 w 25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5">
                  <a:moveTo>
                    <a:pt x="15" y="21"/>
                  </a:moveTo>
                  <a:lnTo>
                    <a:pt x="13" y="25"/>
                  </a:lnTo>
                  <a:lnTo>
                    <a:pt x="25" y="10"/>
                  </a:lnTo>
                  <a:lnTo>
                    <a:pt x="13" y="0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5" y="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86" name="Freeform 688"/>
            <p:cNvSpPr>
              <a:spLocks/>
            </p:cNvSpPr>
            <p:nvPr/>
          </p:nvSpPr>
          <p:spPr bwMode="auto">
            <a:xfrm>
              <a:off x="1842" y="2837"/>
              <a:ext cx="13" cy="11"/>
            </a:xfrm>
            <a:custGeom>
              <a:avLst/>
              <a:gdLst>
                <a:gd name="T0" fmla="*/ 1 w 23"/>
                <a:gd name="T1" fmla="*/ 0 h 25"/>
                <a:gd name="T2" fmla="*/ 1 w 23"/>
                <a:gd name="T3" fmla="*/ 0 h 25"/>
                <a:gd name="T4" fmla="*/ 1 w 23"/>
                <a:gd name="T5" fmla="*/ 0 h 25"/>
                <a:gd name="T6" fmla="*/ 1 w 23"/>
                <a:gd name="T7" fmla="*/ 0 h 25"/>
                <a:gd name="T8" fmla="*/ 0 w 23"/>
                <a:gd name="T9" fmla="*/ 0 h 25"/>
                <a:gd name="T10" fmla="*/ 1 w 23"/>
                <a:gd name="T11" fmla="*/ 0 h 25"/>
                <a:gd name="T12" fmla="*/ 0 w 23"/>
                <a:gd name="T13" fmla="*/ 0 h 25"/>
                <a:gd name="T14" fmla="*/ 0 w 23"/>
                <a:gd name="T15" fmla="*/ 0 h 25"/>
                <a:gd name="T16" fmla="*/ 1 w 23"/>
                <a:gd name="T17" fmla="*/ 0 h 25"/>
                <a:gd name="T18" fmla="*/ 1 w 23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5"/>
                <a:gd name="T32" fmla="*/ 23 w 23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5">
                  <a:moveTo>
                    <a:pt x="15" y="16"/>
                  </a:moveTo>
                  <a:lnTo>
                    <a:pt x="15" y="23"/>
                  </a:lnTo>
                  <a:lnTo>
                    <a:pt x="23" y="4"/>
                  </a:lnTo>
                  <a:lnTo>
                    <a:pt x="8" y="0"/>
                  </a:lnTo>
                  <a:lnTo>
                    <a:pt x="0" y="18"/>
                  </a:lnTo>
                  <a:lnTo>
                    <a:pt x="2" y="25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2" y="25"/>
                  </a:lnTo>
                  <a:lnTo>
                    <a:pt x="15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87" name="Freeform 689"/>
            <p:cNvSpPr>
              <a:spLocks/>
            </p:cNvSpPr>
            <p:nvPr/>
          </p:nvSpPr>
          <p:spPr bwMode="auto">
            <a:xfrm>
              <a:off x="1843" y="2844"/>
              <a:ext cx="14" cy="8"/>
            </a:xfrm>
            <a:custGeom>
              <a:avLst/>
              <a:gdLst>
                <a:gd name="T0" fmla="*/ 1 w 23"/>
                <a:gd name="T1" fmla="*/ 0 h 19"/>
                <a:gd name="T2" fmla="*/ 1 w 23"/>
                <a:gd name="T3" fmla="*/ 0 h 19"/>
                <a:gd name="T4" fmla="*/ 1 w 23"/>
                <a:gd name="T5" fmla="*/ 0 h 19"/>
                <a:gd name="T6" fmla="*/ 0 w 23"/>
                <a:gd name="T7" fmla="*/ 0 h 19"/>
                <a:gd name="T8" fmla="*/ 1 w 23"/>
                <a:gd name="T9" fmla="*/ 0 h 19"/>
                <a:gd name="T10" fmla="*/ 1 w 23"/>
                <a:gd name="T11" fmla="*/ 0 h 19"/>
                <a:gd name="T12" fmla="*/ 1 w 23"/>
                <a:gd name="T13" fmla="*/ 0 h 19"/>
                <a:gd name="T14" fmla="*/ 1 w 23"/>
                <a:gd name="T15" fmla="*/ 0 h 19"/>
                <a:gd name="T16" fmla="*/ 1 w 23"/>
                <a:gd name="T17" fmla="*/ 0 h 19"/>
                <a:gd name="T18" fmla="*/ 1 w 23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19"/>
                <a:gd name="T32" fmla="*/ 23 w 23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19">
                  <a:moveTo>
                    <a:pt x="23" y="13"/>
                  </a:moveTo>
                  <a:lnTo>
                    <a:pt x="21" y="9"/>
                  </a:lnTo>
                  <a:lnTo>
                    <a:pt x="13" y="0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8" y="15"/>
                  </a:lnTo>
                  <a:lnTo>
                    <a:pt x="23" y="13"/>
                  </a:lnTo>
                  <a:lnTo>
                    <a:pt x="23" y="11"/>
                  </a:lnTo>
                  <a:lnTo>
                    <a:pt x="21" y="9"/>
                  </a:lnTo>
                  <a:lnTo>
                    <a:pt x="23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88" name="Freeform 690"/>
            <p:cNvSpPr>
              <a:spLocks/>
            </p:cNvSpPr>
            <p:nvPr/>
          </p:nvSpPr>
          <p:spPr bwMode="auto">
            <a:xfrm>
              <a:off x="1848" y="2849"/>
              <a:ext cx="11" cy="13"/>
            </a:xfrm>
            <a:custGeom>
              <a:avLst/>
              <a:gdLst>
                <a:gd name="T0" fmla="*/ 1 w 19"/>
                <a:gd name="T1" fmla="*/ 1 h 25"/>
                <a:gd name="T2" fmla="*/ 1 w 19"/>
                <a:gd name="T3" fmla="*/ 1 h 25"/>
                <a:gd name="T4" fmla="*/ 1 w 19"/>
                <a:gd name="T5" fmla="*/ 0 h 25"/>
                <a:gd name="T6" fmla="*/ 0 w 19"/>
                <a:gd name="T7" fmla="*/ 1 h 25"/>
                <a:gd name="T8" fmla="*/ 1 w 19"/>
                <a:gd name="T9" fmla="*/ 1 h 25"/>
                <a:gd name="T10" fmla="*/ 1 w 19"/>
                <a:gd name="T11" fmla="*/ 1 h 25"/>
                <a:gd name="T12" fmla="*/ 1 w 19"/>
                <a:gd name="T13" fmla="*/ 1 h 25"/>
                <a:gd name="T14" fmla="*/ 1 w 19"/>
                <a:gd name="T15" fmla="*/ 1 h 25"/>
                <a:gd name="T16" fmla="*/ 1 w 19"/>
                <a:gd name="T17" fmla="*/ 1 h 25"/>
                <a:gd name="T18" fmla="*/ 1 w 19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15" y="25"/>
                  </a:moveTo>
                  <a:lnTo>
                    <a:pt x="19" y="17"/>
                  </a:lnTo>
                  <a:lnTo>
                    <a:pt x="15" y="0"/>
                  </a:lnTo>
                  <a:lnTo>
                    <a:pt x="0" y="2"/>
                  </a:lnTo>
                  <a:lnTo>
                    <a:pt x="2" y="19"/>
                  </a:lnTo>
                  <a:lnTo>
                    <a:pt x="5" y="12"/>
                  </a:lnTo>
                  <a:lnTo>
                    <a:pt x="15" y="25"/>
                  </a:lnTo>
                  <a:lnTo>
                    <a:pt x="19" y="21"/>
                  </a:lnTo>
                  <a:lnTo>
                    <a:pt x="19" y="17"/>
                  </a:lnTo>
                  <a:lnTo>
                    <a:pt x="15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89" name="Freeform 691"/>
            <p:cNvSpPr>
              <a:spLocks/>
            </p:cNvSpPr>
            <p:nvPr/>
          </p:nvSpPr>
          <p:spPr bwMode="auto">
            <a:xfrm>
              <a:off x="1840" y="2855"/>
              <a:ext cx="17" cy="13"/>
            </a:xfrm>
            <a:custGeom>
              <a:avLst/>
              <a:gdLst>
                <a:gd name="T0" fmla="*/ 1 w 31"/>
                <a:gd name="T1" fmla="*/ 0 h 28"/>
                <a:gd name="T2" fmla="*/ 1 w 31"/>
                <a:gd name="T3" fmla="*/ 0 h 28"/>
                <a:gd name="T4" fmla="*/ 1 w 31"/>
                <a:gd name="T5" fmla="*/ 0 h 28"/>
                <a:gd name="T6" fmla="*/ 1 w 31"/>
                <a:gd name="T7" fmla="*/ 0 h 28"/>
                <a:gd name="T8" fmla="*/ 1 w 31"/>
                <a:gd name="T9" fmla="*/ 0 h 28"/>
                <a:gd name="T10" fmla="*/ 0 w 31"/>
                <a:gd name="T11" fmla="*/ 0 h 28"/>
                <a:gd name="T12" fmla="*/ 1 w 31"/>
                <a:gd name="T13" fmla="*/ 0 h 28"/>
                <a:gd name="T14" fmla="*/ 0 w 31"/>
                <a:gd name="T15" fmla="*/ 0 h 28"/>
                <a:gd name="T16" fmla="*/ 0 w 31"/>
                <a:gd name="T17" fmla="*/ 0 h 28"/>
                <a:gd name="T18" fmla="*/ 1 w 31"/>
                <a:gd name="T19" fmla="*/ 0 h 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8"/>
                <a:gd name="T32" fmla="*/ 31 w 31"/>
                <a:gd name="T33" fmla="*/ 28 h 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8">
                  <a:moveTo>
                    <a:pt x="16" y="21"/>
                  </a:moveTo>
                  <a:lnTo>
                    <a:pt x="14" y="28"/>
                  </a:lnTo>
                  <a:lnTo>
                    <a:pt x="31" y="13"/>
                  </a:lnTo>
                  <a:lnTo>
                    <a:pt x="21" y="0"/>
                  </a:lnTo>
                  <a:lnTo>
                    <a:pt x="2" y="15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16" y="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90" name="Freeform 692"/>
            <p:cNvSpPr>
              <a:spLocks/>
            </p:cNvSpPr>
            <p:nvPr/>
          </p:nvSpPr>
          <p:spPr bwMode="auto">
            <a:xfrm>
              <a:off x="1840" y="2866"/>
              <a:ext cx="11" cy="10"/>
            </a:xfrm>
            <a:custGeom>
              <a:avLst/>
              <a:gdLst>
                <a:gd name="T0" fmla="*/ 1 w 20"/>
                <a:gd name="T1" fmla="*/ 0 h 27"/>
                <a:gd name="T2" fmla="*/ 1 w 20"/>
                <a:gd name="T3" fmla="*/ 0 h 27"/>
                <a:gd name="T4" fmla="*/ 1 w 20"/>
                <a:gd name="T5" fmla="*/ 0 h 27"/>
                <a:gd name="T6" fmla="*/ 0 w 20"/>
                <a:gd name="T7" fmla="*/ 0 h 27"/>
                <a:gd name="T8" fmla="*/ 1 w 20"/>
                <a:gd name="T9" fmla="*/ 0 h 27"/>
                <a:gd name="T10" fmla="*/ 1 w 20"/>
                <a:gd name="T11" fmla="*/ 0 h 27"/>
                <a:gd name="T12" fmla="*/ 1 w 20"/>
                <a:gd name="T13" fmla="*/ 0 h 27"/>
                <a:gd name="T14" fmla="*/ 1 w 20"/>
                <a:gd name="T15" fmla="*/ 0 h 27"/>
                <a:gd name="T16" fmla="*/ 1 w 20"/>
                <a:gd name="T17" fmla="*/ 0 h 27"/>
                <a:gd name="T18" fmla="*/ 1 w 20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27"/>
                <a:gd name="T32" fmla="*/ 20 w 20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27">
                  <a:moveTo>
                    <a:pt x="20" y="27"/>
                  </a:moveTo>
                  <a:lnTo>
                    <a:pt x="20" y="23"/>
                  </a:lnTo>
                  <a:lnTo>
                    <a:pt x="16" y="0"/>
                  </a:lnTo>
                  <a:lnTo>
                    <a:pt x="0" y="2"/>
                  </a:lnTo>
                  <a:lnTo>
                    <a:pt x="2" y="25"/>
                  </a:lnTo>
                  <a:lnTo>
                    <a:pt x="4" y="21"/>
                  </a:lnTo>
                  <a:lnTo>
                    <a:pt x="20" y="27"/>
                  </a:lnTo>
                  <a:lnTo>
                    <a:pt x="20" y="25"/>
                  </a:lnTo>
                  <a:lnTo>
                    <a:pt x="20" y="23"/>
                  </a:lnTo>
                  <a:lnTo>
                    <a:pt x="20" y="2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91" name="Freeform 693"/>
            <p:cNvSpPr>
              <a:spLocks/>
            </p:cNvSpPr>
            <p:nvPr/>
          </p:nvSpPr>
          <p:spPr bwMode="auto">
            <a:xfrm>
              <a:off x="1838" y="2875"/>
              <a:ext cx="13" cy="13"/>
            </a:xfrm>
            <a:custGeom>
              <a:avLst/>
              <a:gdLst>
                <a:gd name="T0" fmla="*/ 1 w 23"/>
                <a:gd name="T1" fmla="*/ 0 h 29"/>
                <a:gd name="T2" fmla="*/ 1 w 23"/>
                <a:gd name="T3" fmla="*/ 0 h 29"/>
                <a:gd name="T4" fmla="*/ 1 w 23"/>
                <a:gd name="T5" fmla="*/ 0 h 29"/>
                <a:gd name="T6" fmla="*/ 1 w 23"/>
                <a:gd name="T7" fmla="*/ 0 h 29"/>
                <a:gd name="T8" fmla="*/ 0 w 23"/>
                <a:gd name="T9" fmla="*/ 0 h 29"/>
                <a:gd name="T10" fmla="*/ 0 w 23"/>
                <a:gd name="T11" fmla="*/ 0 h 29"/>
                <a:gd name="T12" fmla="*/ 1 w 23"/>
                <a:gd name="T13" fmla="*/ 0 h 29"/>
                <a:gd name="T14" fmla="*/ 1 w 23"/>
                <a:gd name="T15" fmla="*/ 0 h 29"/>
                <a:gd name="T16" fmla="*/ 1 w 23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9"/>
                <a:gd name="T29" fmla="*/ 23 w 23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9">
                  <a:moveTo>
                    <a:pt x="15" y="29"/>
                  </a:moveTo>
                  <a:lnTo>
                    <a:pt x="15" y="27"/>
                  </a:lnTo>
                  <a:lnTo>
                    <a:pt x="23" y="6"/>
                  </a:lnTo>
                  <a:lnTo>
                    <a:pt x="7" y="0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15" y="29"/>
                  </a:lnTo>
                  <a:lnTo>
                    <a:pt x="15" y="27"/>
                  </a:lnTo>
                  <a:lnTo>
                    <a:pt x="15" y="2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92" name="Freeform 694"/>
            <p:cNvSpPr>
              <a:spLocks/>
            </p:cNvSpPr>
            <p:nvPr/>
          </p:nvSpPr>
          <p:spPr bwMode="auto">
            <a:xfrm>
              <a:off x="1832" y="2883"/>
              <a:ext cx="13" cy="16"/>
            </a:xfrm>
            <a:custGeom>
              <a:avLst/>
              <a:gdLst>
                <a:gd name="T0" fmla="*/ 1 w 25"/>
                <a:gd name="T1" fmla="*/ 0 h 33"/>
                <a:gd name="T2" fmla="*/ 1 w 25"/>
                <a:gd name="T3" fmla="*/ 0 h 33"/>
                <a:gd name="T4" fmla="*/ 1 w 25"/>
                <a:gd name="T5" fmla="*/ 0 h 33"/>
                <a:gd name="T6" fmla="*/ 1 w 25"/>
                <a:gd name="T7" fmla="*/ 0 h 33"/>
                <a:gd name="T8" fmla="*/ 0 w 25"/>
                <a:gd name="T9" fmla="*/ 0 h 33"/>
                <a:gd name="T10" fmla="*/ 0 w 25"/>
                <a:gd name="T11" fmla="*/ 0 h 33"/>
                <a:gd name="T12" fmla="*/ 1 w 25"/>
                <a:gd name="T13" fmla="*/ 0 h 33"/>
                <a:gd name="T14" fmla="*/ 1 w 25"/>
                <a:gd name="T15" fmla="*/ 0 h 33"/>
                <a:gd name="T16" fmla="*/ 1 w 25"/>
                <a:gd name="T17" fmla="*/ 0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33"/>
                <a:gd name="T29" fmla="*/ 25 w 25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33">
                  <a:moveTo>
                    <a:pt x="13" y="33"/>
                  </a:moveTo>
                  <a:lnTo>
                    <a:pt x="13" y="31"/>
                  </a:lnTo>
                  <a:lnTo>
                    <a:pt x="25" y="8"/>
                  </a:lnTo>
                  <a:lnTo>
                    <a:pt x="10" y="0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13" y="33"/>
                  </a:lnTo>
                  <a:lnTo>
                    <a:pt x="13" y="31"/>
                  </a:lnTo>
                  <a:lnTo>
                    <a:pt x="13" y="3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93" name="Freeform 695"/>
            <p:cNvSpPr>
              <a:spLocks/>
            </p:cNvSpPr>
            <p:nvPr/>
          </p:nvSpPr>
          <p:spPr bwMode="auto">
            <a:xfrm>
              <a:off x="1829" y="2895"/>
              <a:ext cx="11" cy="12"/>
            </a:xfrm>
            <a:custGeom>
              <a:avLst/>
              <a:gdLst>
                <a:gd name="T0" fmla="*/ 1 w 21"/>
                <a:gd name="T1" fmla="*/ 0 h 25"/>
                <a:gd name="T2" fmla="*/ 1 w 21"/>
                <a:gd name="T3" fmla="*/ 0 h 25"/>
                <a:gd name="T4" fmla="*/ 1 w 21"/>
                <a:gd name="T5" fmla="*/ 0 h 25"/>
                <a:gd name="T6" fmla="*/ 1 w 21"/>
                <a:gd name="T7" fmla="*/ 0 h 25"/>
                <a:gd name="T8" fmla="*/ 0 w 21"/>
                <a:gd name="T9" fmla="*/ 0 h 25"/>
                <a:gd name="T10" fmla="*/ 1 w 21"/>
                <a:gd name="T11" fmla="*/ 0 h 25"/>
                <a:gd name="T12" fmla="*/ 1 w 21"/>
                <a:gd name="T13" fmla="*/ 0 h 25"/>
                <a:gd name="T14" fmla="*/ 1 w 21"/>
                <a:gd name="T15" fmla="*/ 0 h 25"/>
                <a:gd name="T16" fmla="*/ 1 w 21"/>
                <a:gd name="T17" fmla="*/ 0 h 25"/>
                <a:gd name="T18" fmla="*/ 1 w 21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4" y="21"/>
                  </a:moveTo>
                  <a:lnTo>
                    <a:pt x="14" y="19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0" y="10"/>
                  </a:lnTo>
                  <a:lnTo>
                    <a:pt x="10" y="8"/>
                  </a:lnTo>
                  <a:lnTo>
                    <a:pt x="4" y="21"/>
                  </a:lnTo>
                  <a:lnTo>
                    <a:pt x="10" y="25"/>
                  </a:lnTo>
                  <a:lnTo>
                    <a:pt x="14" y="19"/>
                  </a:lnTo>
                  <a:lnTo>
                    <a:pt x="4" y="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94" name="Freeform 696"/>
            <p:cNvSpPr>
              <a:spLocks/>
            </p:cNvSpPr>
            <p:nvPr/>
          </p:nvSpPr>
          <p:spPr bwMode="auto">
            <a:xfrm>
              <a:off x="1823" y="2895"/>
              <a:ext cx="11" cy="9"/>
            </a:xfrm>
            <a:custGeom>
              <a:avLst/>
              <a:gdLst>
                <a:gd name="T0" fmla="*/ 0 w 19"/>
                <a:gd name="T1" fmla="*/ 0 h 19"/>
                <a:gd name="T2" fmla="*/ 1 w 19"/>
                <a:gd name="T3" fmla="*/ 0 h 19"/>
                <a:gd name="T4" fmla="*/ 1 w 19"/>
                <a:gd name="T5" fmla="*/ 0 h 19"/>
                <a:gd name="T6" fmla="*/ 1 w 19"/>
                <a:gd name="T7" fmla="*/ 0 h 19"/>
                <a:gd name="T8" fmla="*/ 1 w 19"/>
                <a:gd name="T9" fmla="*/ 0 h 19"/>
                <a:gd name="T10" fmla="*/ 1 w 19"/>
                <a:gd name="T11" fmla="*/ 0 h 19"/>
                <a:gd name="T12" fmla="*/ 0 w 19"/>
                <a:gd name="T13" fmla="*/ 0 h 19"/>
                <a:gd name="T14" fmla="*/ 1 w 19"/>
                <a:gd name="T15" fmla="*/ 0 h 19"/>
                <a:gd name="T16" fmla="*/ 1 w 19"/>
                <a:gd name="T17" fmla="*/ 0 h 19"/>
                <a:gd name="T18" fmla="*/ 0 w 19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0" y="13"/>
                  </a:moveTo>
                  <a:lnTo>
                    <a:pt x="2" y="15"/>
                  </a:lnTo>
                  <a:lnTo>
                    <a:pt x="13" y="19"/>
                  </a:lnTo>
                  <a:lnTo>
                    <a:pt x="19" y="6"/>
                  </a:lnTo>
                  <a:lnTo>
                    <a:pt x="9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95" name="Freeform 697"/>
            <p:cNvSpPr>
              <a:spLocks/>
            </p:cNvSpPr>
            <p:nvPr/>
          </p:nvSpPr>
          <p:spPr bwMode="auto">
            <a:xfrm>
              <a:off x="1816" y="2889"/>
              <a:ext cx="13" cy="12"/>
            </a:xfrm>
            <a:custGeom>
              <a:avLst/>
              <a:gdLst>
                <a:gd name="T0" fmla="*/ 0 w 27"/>
                <a:gd name="T1" fmla="*/ 0 h 28"/>
                <a:gd name="T2" fmla="*/ 0 w 27"/>
                <a:gd name="T3" fmla="*/ 0 h 28"/>
                <a:gd name="T4" fmla="*/ 0 w 27"/>
                <a:gd name="T5" fmla="*/ 0 h 28"/>
                <a:gd name="T6" fmla="*/ 0 w 27"/>
                <a:gd name="T7" fmla="*/ 0 h 28"/>
                <a:gd name="T8" fmla="*/ 0 w 27"/>
                <a:gd name="T9" fmla="*/ 0 h 28"/>
                <a:gd name="T10" fmla="*/ 0 w 27"/>
                <a:gd name="T11" fmla="*/ 0 h 28"/>
                <a:gd name="T12" fmla="*/ 0 w 27"/>
                <a:gd name="T13" fmla="*/ 0 h 28"/>
                <a:gd name="T14" fmla="*/ 0 w 27"/>
                <a:gd name="T15" fmla="*/ 0 h 28"/>
                <a:gd name="T16" fmla="*/ 0 w 27"/>
                <a:gd name="T17" fmla="*/ 0 h 28"/>
                <a:gd name="T18" fmla="*/ 0 w 27"/>
                <a:gd name="T19" fmla="*/ 0 h 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8"/>
                <a:gd name="T32" fmla="*/ 27 w 27"/>
                <a:gd name="T33" fmla="*/ 28 h 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8">
                  <a:moveTo>
                    <a:pt x="6" y="15"/>
                  </a:moveTo>
                  <a:lnTo>
                    <a:pt x="0" y="13"/>
                  </a:lnTo>
                  <a:lnTo>
                    <a:pt x="16" y="28"/>
                  </a:lnTo>
                  <a:lnTo>
                    <a:pt x="27" y="17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96" name="Freeform 698"/>
            <p:cNvSpPr>
              <a:spLocks/>
            </p:cNvSpPr>
            <p:nvPr/>
          </p:nvSpPr>
          <p:spPr bwMode="auto">
            <a:xfrm>
              <a:off x="1811" y="2889"/>
              <a:ext cx="8" cy="6"/>
            </a:xfrm>
            <a:custGeom>
              <a:avLst/>
              <a:gdLst>
                <a:gd name="T0" fmla="*/ 1 w 13"/>
                <a:gd name="T1" fmla="*/ 0 h 15"/>
                <a:gd name="T2" fmla="*/ 1 w 13"/>
                <a:gd name="T3" fmla="*/ 0 h 15"/>
                <a:gd name="T4" fmla="*/ 1 w 13"/>
                <a:gd name="T5" fmla="*/ 0 h 15"/>
                <a:gd name="T6" fmla="*/ 1 w 13"/>
                <a:gd name="T7" fmla="*/ 0 h 15"/>
                <a:gd name="T8" fmla="*/ 1 w 13"/>
                <a:gd name="T9" fmla="*/ 0 h 15"/>
                <a:gd name="T10" fmla="*/ 0 w 13"/>
                <a:gd name="T11" fmla="*/ 0 h 15"/>
                <a:gd name="T12" fmla="*/ 1 w 13"/>
                <a:gd name="T13" fmla="*/ 0 h 15"/>
                <a:gd name="T14" fmla="*/ 0 w 13"/>
                <a:gd name="T15" fmla="*/ 0 h 15"/>
                <a:gd name="T16" fmla="*/ 1 w 13"/>
                <a:gd name="T17" fmla="*/ 0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15"/>
                <a:gd name="T29" fmla="*/ 13 w 13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15">
                  <a:moveTo>
                    <a:pt x="3" y="15"/>
                  </a:moveTo>
                  <a:lnTo>
                    <a:pt x="2" y="15"/>
                  </a:lnTo>
                  <a:lnTo>
                    <a:pt x="13" y="15"/>
                  </a:lnTo>
                  <a:lnTo>
                    <a:pt x="13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3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97" name="Freeform 699"/>
            <p:cNvSpPr>
              <a:spLocks/>
            </p:cNvSpPr>
            <p:nvPr/>
          </p:nvSpPr>
          <p:spPr bwMode="auto">
            <a:xfrm>
              <a:off x="1800" y="2889"/>
              <a:ext cx="12" cy="8"/>
            </a:xfrm>
            <a:custGeom>
              <a:avLst/>
              <a:gdLst>
                <a:gd name="T0" fmla="*/ 1 w 23"/>
                <a:gd name="T1" fmla="*/ 0 h 19"/>
                <a:gd name="T2" fmla="*/ 1 w 23"/>
                <a:gd name="T3" fmla="*/ 0 h 19"/>
                <a:gd name="T4" fmla="*/ 1 w 23"/>
                <a:gd name="T5" fmla="*/ 0 h 19"/>
                <a:gd name="T6" fmla="*/ 1 w 23"/>
                <a:gd name="T7" fmla="*/ 0 h 19"/>
                <a:gd name="T8" fmla="*/ 0 w 23"/>
                <a:gd name="T9" fmla="*/ 0 h 19"/>
                <a:gd name="T10" fmla="*/ 1 w 23"/>
                <a:gd name="T11" fmla="*/ 0 h 19"/>
                <a:gd name="T12" fmla="*/ 1 w 23"/>
                <a:gd name="T13" fmla="*/ 0 h 19"/>
                <a:gd name="T14" fmla="*/ 1 w 23"/>
                <a:gd name="T15" fmla="*/ 0 h 19"/>
                <a:gd name="T16" fmla="*/ 1 w 23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19"/>
                <a:gd name="T29" fmla="*/ 23 w 23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19">
                  <a:moveTo>
                    <a:pt x="2" y="19"/>
                  </a:moveTo>
                  <a:lnTo>
                    <a:pt x="4" y="19"/>
                  </a:lnTo>
                  <a:lnTo>
                    <a:pt x="23" y="15"/>
                  </a:lnTo>
                  <a:lnTo>
                    <a:pt x="2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2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98" name="Freeform 700"/>
            <p:cNvSpPr>
              <a:spLocks/>
            </p:cNvSpPr>
            <p:nvPr/>
          </p:nvSpPr>
          <p:spPr bwMode="auto">
            <a:xfrm>
              <a:off x="1790" y="2890"/>
              <a:ext cx="10" cy="7"/>
            </a:xfrm>
            <a:custGeom>
              <a:avLst/>
              <a:gdLst>
                <a:gd name="T0" fmla="*/ 1 w 19"/>
                <a:gd name="T1" fmla="*/ 0 h 18"/>
                <a:gd name="T2" fmla="*/ 1 w 19"/>
                <a:gd name="T3" fmla="*/ 0 h 18"/>
                <a:gd name="T4" fmla="*/ 1 w 19"/>
                <a:gd name="T5" fmla="*/ 0 h 18"/>
                <a:gd name="T6" fmla="*/ 1 w 19"/>
                <a:gd name="T7" fmla="*/ 0 h 18"/>
                <a:gd name="T8" fmla="*/ 1 w 19"/>
                <a:gd name="T9" fmla="*/ 0 h 18"/>
                <a:gd name="T10" fmla="*/ 0 w 19"/>
                <a:gd name="T11" fmla="*/ 0 h 18"/>
                <a:gd name="T12" fmla="*/ 1 w 19"/>
                <a:gd name="T13" fmla="*/ 0 h 18"/>
                <a:gd name="T14" fmla="*/ 1 w 19"/>
                <a:gd name="T15" fmla="*/ 0 h 18"/>
                <a:gd name="T16" fmla="*/ 0 w 19"/>
                <a:gd name="T17" fmla="*/ 0 h 18"/>
                <a:gd name="T18" fmla="*/ 1 w 19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8"/>
                <a:gd name="T32" fmla="*/ 19 w 19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8">
                  <a:moveTo>
                    <a:pt x="8" y="16"/>
                  </a:moveTo>
                  <a:lnTo>
                    <a:pt x="4" y="18"/>
                  </a:lnTo>
                  <a:lnTo>
                    <a:pt x="19" y="16"/>
                  </a:lnTo>
                  <a:lnTo>
                    <a:pt x="19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8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99" name="Freeform 701"/>
            <p:cNvSpPr>
              <a:spLocks/>
            </p:cNvSpPr>
            <p:nvPr/>
          </p:nvSpPr>
          <p:spPr bwMode="auto">
            <a:xfrm>
              <a:off x="1782" y="2891"/>
              <a:ext cx="13" cy="10"/>
            </a:xfrm>
            <a:custGeom>
              <a:avLst/>
              <a:gdLst>
                <a:gd name="T0" fmla="*/ 1 w 23"/>
                <a:gd name="T1" fmla="*/ 0 h 21"/>
                <a:gd name="T2" fmla="*/ 1 w 23"/>
                <a:gd name="T3" fmla="*/ 0 h 21"/>
                <a:gd name="T4" fmla="*/ 1 w 23"/>
                <a:gd name="T5" fmla="*/ 0 h 21"/>
                <a:gd name="T6" fmla="*/ 1 w 23"/>
                <a:gd name="T7" fmla="*/ 0 h 21"/>
                <a:gd name="T8" fmla="*/ 1 w 23"/>
                <a:gd name="T9" fmla="*/ 0 h 21"/>
                <a:gd name="T10" fmla="*/ 0 w 23"/>
                <a:gd name="T11" fmla="*/ 0 h 21"/>
                <a:gd name="T12" fmla="*/ 1 w 23"/>
                <a:gd name="T13" fmla="*/ 0 h 21"/>
                <a:gd name="T14" fmla="*/ 1 w 23"/>
                <a:gd name="T15" fmla="*/ 0 h 21"/>
                <a:gd name="T16" fmla="*/ 0 w 23"/>
                <a:gd name="T17" fmla="*/ 0 h 21"/>
                <a:gd name="T18" fmla="*/ 1 w 23"/>
                <a:gd name="T19" fmla="*/ 0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1"/>
                <a:gd name="T32" fmla="*/ 23 w 23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1">
                  <a:moveTo>
                    <a:pt x="15" y="20"/>
                  </a:moveTo>
                  <a:lnTo>
                    <a:pt x="13" y="21"/>
                  </a:lnTo>
                  <a:lnTo>
                    <a:pt x="23" y="14"/>
                  </a:lnTo>
                  <a:lnTo>
                    <a:pt x="15" y="0"/>
                  </a:lnTo>
                  <a:lnTo>
                    <a:pt x="4" y="8"/>
                  </a:lnTo>
                  <a:lnTo>
                    <a:pt x="0" y="12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15" y="2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00" name="Freeform 702"/>
            <p:cNvSpPr>
              <a:spLocks/>
            </p:cNvSpPr>
            <p:nvPr/>
          </p:nvSpPr>
          <p:spPr bwMode="auto">
            <a:xfrm>
              <a:off x="1779" y="2896"/>
              <a:ext cx="11" cy="7"/>
            </a:xfrm>
            <a:custGeom>
              <a:avLst/>
              <a:gdLst>
                <a:gd name="T0" fmla="*/ 1 w 19"/>
                <a:gd name="T1" fmla="*/ 0 h 15"/>
                <a:gd name="T2" fmla="*/ 1 w 19"/>
                <a:gd name="T3" fmla="*/ 0 h 15"/>
                <a:gd name="T4" fmla="*/ 1 w 19"/>
                <a:gd name="T5" fmla="*/ 0 h 15"/>
                <a:gd name="T6" fmla="*/ 1 w 19"/>
                <a:gd name="T7" fmla="*/ 0 h 15"/>
                <a:gd name="T8" fmla="*/ 0 w 19"/>
                <a:gd name="T9" fmla="*/ 0 h 15"/>
                <a:gd name="T10" fmla="*/ 1 w 19"/>
                <a:gd name="T11" fmla="*/ 0 h 15"/>
                <a:gd name="T12" fmla="*/ 1 w 19"/>
                <a:gd name="T13" fmla="*/ 0 h 15"/>
                <a:gd name="T14" fmla="*/ 1 w 19"/>
                <a:gd name="T15" fmla="*/ 0 h 15"/>
                <a:gd name="T16" fmla="*/ 1 w 19"/>
                <a:gd name="T17" fmla="*/ 0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5"/>
                <a:gd name="T29" fmla="*/ 19 w 19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5">
                  <a:moveTo>
                    <a:pt x="13" y="15"/>
                  </a:moveTo>
                  <a:lnTo>
                    <a:pt x="15" y="15"/>
                  </a:lnTo>
                  <a:lnTo>
                    <a:pt x="19" y="8"/>
                  </a:lnTo>
                  <a:lnTo>
                    <a:pt x="4" y="0"/>
                  </a:lnTo>
                  <a:lnTo>
                    <a:pt x="0" y="8"/>
                  </a:lnTo>
                  <a:lnTo>
                    <a:pt x="2" y="6"/>
                  </a:lnTo>
                  <a:lnTo>
                    <a:pt x="13" y="15"/>
                  </a:lnTo>
                  <a:lnTo>
                    <a:pt x="15" y="15"/>
                  </a:lnTo>
                  <a:lnTo>
                    <a:pt x="13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01" name="Freeform 703"/>
            <p:cNvSpPr>
              <a:spLocks/>
            </p:cNvSpPr>
            <p:nvPr/>
          </p:nvSpPr>
          <p:spPr bwMode="auto">
            <a:xfrm>
              <a:off x="1776" y="2899"/>
              <a:ext cx="11" cy="12"/>
            </a:xfrm>
            <a:custGeom>
              <a:avLst/>
              <a:gdLst>
                <a:gd name="T0" fmla="*/ 1 w 21"/>
                <a:gd name="T1" fmla="*/ 0 h 25"/>
                <a:gd name="T2" fmla="*/ 1 w 21"/>
                <a:gd name="T3" fmla="*/ 0 h 25"/>
                <a:gd name="T4" fmla="*/ 1 w 21"/>
                <a:gd name="T5" fmla="*/ 0 h 25"/>
                <a:gd name="T6" fmla="*/ 1 w 21"/>
                <a:gd name="T7" fmla="*/ 0 h 25"/>
                <a:gd name="T8" fmla="*/ 0 w 21"/>
                <a:gd name="T9" fmla="*/ 0 h 25"/>
                <a:gd name="T10" fmla="*/ 1 w 21"/>
                <a:gd name="T11" fmla="*/ 0 h 25"/>
                <a:gd name="T12" fmla="*/ 1 w 21"/>
                <a:gd name="T13" fmla="*/ 0 h 25"/>
                <a:gd name="T14" fmla="*/ 1 w 21"/>
                <a:gd name="T15" fmla="*/ 0 h 25"/>
                <a:gd name="T16" fmla="*/ 1 w 21"/>
                <a:gd name="T17" fmla="*/ 0 h 25"/>
                <a:gd name="T18" fmla="*/ 1 w 21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6" y="25"/>
                  </a:moveTo>
                  <a:lnTo>
                    <a:pt x="14" y="21"/>
                  </a:lnTo>
                  <a:lnTo>
                    <a:pt x="21" y="9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8" y="7"/>
                  </a:lnTo>
                  <a:lnTo>
                    <a:pt x="6" y="25"/>
                  </a:lnTo>
                  <a:lnTo>
                    <a:pt x="10" y="25"/>
                  </a:lnTo>
                  <a:lnTo>
                    <a:pt x="14" y="21"/>
                  </a:lnTo>
                  <a:lnTo>
                    <a:pt x="6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02" name="Freeform 704"/>
            <p:cNvSpPr>
              <a:spLocks/>
            </p:cNvSpPr>
            <p:nvPr/>
          </p:nvSpPr>
          <p:spPr bwMode="auto">
            <a:xfrm>
              <a:off x="1771" y="2903"/>
              <a:ext cx="8" cy="8"/>
            </a:xfrm>
            <a:custGeom>
              <a:avLst/>
              <a:gdLst>
                <a:gd name="T0" fmla="*/ 0 w 17"/>
                <a:gd name="T1" fmla="*/ 0 h 18"/>
                <a:gd name="T2" fmla="*/ 0 w 17"/>
                <a:gd name="T3" fmla="*/ 0 h 18"/>
                <a:gd name="T4" fmla="*/ 0 w 17"/>
                <a:gd name="T5" fmla="*/ 0 h 18"/>
                <a:gd name="T6" fmla="*/ 0 w 17"/>
                <a:gd name="T7" fmla="*/ 0 h 18"/>
                <a:gd name="T8" fmla="*/ 0 w 17"/>
                <a:gd name="T9" fmla="*/ 0 h 18"/>
                <a:gd name="T10" fmla="*/ 0 w 17"/>
                <a:gd name="T11" fmla="*/ 0 h 18"/>
                <a:gd name="T12" fmla="*/ 0 w 17"/>
                <a:gd name="T13" fmla="*/ 0 h 18"/>
                <a:gd name="T14" fmla="*/ 0 w 17"/>
                <a:gd name="T15" fmla="*/ 0 h 18"/>
                <a:gd name="T16" fmla="*/ 0 w 17"/>
                <a:gd name="T17" fmla="*/ 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8"/>
                <a:gd name="T29" fmla="*/ 17 w 17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8">
                  <a:moveTo>
                    <a:pt x="0" y="18"/>
                  </a:moveTo>
                  <a:lnTo>
                    <a:pt x="2" y="18"/>
                  </a:lnTo>
                  <a:lnTo>
                    <a:pt x="15" y="18"/>
                  </a:lnTo>
                  <a:lnTo>
                    <a:pt x="17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03" name="Freeform 705"/>
            <p:cNvSpPr>
              <a:spLocks/>
            </p:cNvSpPr>
            <p:nvPr/>
          </p:nvSpPr>
          <p:spPr bwMode="auto">
            <a:xfrm>
              <a:off x="1758" y="2901"/>
              <a:ext cx="14" cy="10"/>
            </a:xfrm>
            <a:custGeom>
              <a:avLst/>
              <a:gdLst>
                <a:gd name="T0" fmla="*/ 0 w 27"/>
                <a:gd name="T1" fmla="*/ 0 h 22"/>
                <a:gd name="T2" fmla="*/ 1 w 27"/>
                <a:gd name="T3" fmla="*/ 0 h 22"/>
                <a:gd name="T4" fmla="*/ 1 w 27"/>
                <a:gd name="T5" fmla="*/ 0 h 22"/>
                <a:gd name="T6" fmla="*/ 1 w 27"/>
                <a:gd name="T7" fmla="*/ 0 h 22"/>
                <a:gd name="T8" fmla="*/ 0 w 27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2"/>
                <a:gd name="T17" fmla="*/ 27 w 27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2">
                  <a:moveTo>
                    <a:pt x="0" y="16"/>
                  </a:moveTo>
                  <a:lnTo>
                    <a:pt x="23" y="22"/>
                  </a:lnTo>
                  <a:lnTo>
                    <a:pt x="27" y="4"/>
                  </a:lnTo>
                  <a:lnTo>
                    <a:pt x="3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04" name="Freeform 706"/>
            <p:cNvSpPr>
              <a:spLocks/>
            </p:cNvSpPr>
            <p:nvPr/>
          </p:nvSpPr>
          <p:spPr bwMode="auto">
            <a:xfrm>
              <a:off x="1748" y="2899"/>
              <a:ext cx="11" cy="9"/>
            </a:xfrm>
            <a:custGeom>
              <a:avLst/>
              <a:gdLst>
                <a:gd name="T0" fmla="*/ 1 w 19"/>
                <a:gd name="T1" fmla="*/ 0 h 19"/>
                <a:gd name="T2" fmla="*/ 0 w 19"/>
                <a:gd name="T3" fmla="*/ 0 h 19"/>
                <a:gd name="T4" fmla="*/ 1 w 19"/>
                <a:gd name="T5" fmla="*/ 0 h 19"/>
                <a:gd name="T6" fmla="*/ 1 w 19"/>
                <a:gd name="T7" fmla="*/ 0 h 19"/>
                <a:gd name="T8" fmla="*/ 1 w 19"/>
                <a:gd name="T9" fmla="*/ 0 h 19"/>
                <a:gd name="T10" fmla="*/ 1 w 19"/>
                <a:gd name="T11" fmla="*/ 0 h 19"/>
                <a:gd name="T12" fmla="*/ 1 w 19"/>
                <a:gd name="T13" fmla="*/ 0 h 19"/>
                <a:gd name="T14" fmla="*/ 1 w 19"/>
                <a:gd name="T15" fmla="*/ 0 h 19"/>
                <a:gd name="T16" fmla="*/ 1 w 19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2" y="15"/>
                  </a:moveTo>
                  <a:lnTo>
                    <a:pt x="0" y="15"/>
                  </a:lnTo>
                  <a:lnTo>
                    <a:pt x="16" y="19"/>
                  </a:lnTo>
                  <a:lnTo>
                    <a:pt x="19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05" name="Freeform 707"/>
            <p:cNvSpPr>
              <a:spLocks/>
            </p:cNvSpPr>
            <p:nvPr/>
          </p:nvSpPr>
          <p:spPr bwMode="auto">
            <a:xfrm>
              <a:off x="1735" y="2899"/>
              <a:ext cx="15" cy="8"/>
            </a:xfrm>
            <a:custGeom>
              <a:avLst/>
              <a:gdLst>
                <a:gd name="T0" fmla="*/ 1 w 27"/>
                <a:gd name="T1" fmla="*/ 1 h 15"/>
                <a:gd name="T2" fmla="*/ 1 w 27"/>
                <a:gd name="T3" fmla="*/ 1 h 15"/>
                <a:gd name="T4" fmla="*/ 1 w 27"/>
                <a:gd name="T5" fmla="*/ 1 h 15"/>
                <a:gd name="T6" fmla="*/ 1 w 27"/>
                <a:gd name="T7" fmla="*/ 0 h 15"/>
                <a:gd name="T8" fmla="*/ 1 w 27"/>
                <a:gd name="T9" fmla="*/ 0 h 15"/>
                <a:gd name="T10" fmla="*/ 0 w 27"/>
                <a:gd name="T11" fmla="*/ 0 h 15"/>
                <a:gd name="T12" fmla="*/ 1 w 27"/>
                <a:gd name="T13" fmla="*/ 0 h 15"/>
                <a:gd name="T14" fmla="*/ 1 w 27"/>
                <a:gd name="T15" fmla="*/ 0 h 15"/>
                <a:gd name="T16" fmla="*/ 0 w 27"/>
                <a:gd name="T17" fmla="*/ 0 h 15"/>
                <a:gd name="T18" fmla="*/ 1 w 27"/>
                <a:gd name="T19" fmla="*/ 1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5"/>
                <a:gd name="T32" fmla="*/ 27 w 27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5">
                  <a:moveTo>
                    <a:pt x="8" y="15"/>
                  </a:moveTo>
                  <a:lnTo>
                    <a:pt x="4" y="15"/>
                  </a:lnTo>
                  <a:lnTo>
                    <a:pt x="27" y="15"/>
                  </a:lnTo>
                  <a:lnTo>
                    <a:pt x="27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8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06" name="Freeform 708"/>
            <p:cNvSpPr>
              <a:spLocks/>
            </p:cNvSpPr>
            <p:nvPr/>
          </p:nvSpPr>
          <p:spPr bwMode="auto">
            <a:xfrm>
              <a:off x="1723" y="2899"/>
              <a:ext cx="17" cy="12"/>
            </a:xfrm>
            <a:custGeom>
              <a:avLst/>
              <a:gdLst>
                <a:gd name="T0" fmla="*/ 1 w 29"/>
                <a:gd name="T1" fmla="*/ 0 h 26"/>
                <a:gd name="T2" fmla="*/ 1 w 29"/>
                <a:gd name="T3" fmla="*/ 0 h 26"/>
                <a:gd name="T4" fmla="*/ 1 w 29"/>
                <a:gd name="T5" fmla="*/ 0 h 26"/>
                <a:gd name="T6" fmla="*/ 1 w 29"/>
                <a:gd name="T7" fmla="*/ 0 h 26"/>
                <a:gd name="T8" fmla="*/ 0 w 29"/>
                <a:gd name="T9" fmla="*/ 0 h 26"/>
                <a:gd name="T10" fmla="*/ 1 w 29"/>
                <a:gd name="T11" fmla="*/ 0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26"/>
                <a:gd name="T20" fmla="*/ 29 w 29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26">
                  <a:moveTo>
                    <a:pt x="4" y="19"/>
                  </a:moveTo>
                  <a:lnTo>
                    <a:pt x="8" y="26"/>
                  </a:lnTo>
                  <a:lnTo>
                    <a:pt x="29" y="15"/>
                  </a:lnTo>
                  <a:lnTo>
                    <a:pt x="21" y="0"/>
                  </a:lnTo>
                  <a:lnTo>
                    <a:pt x="0" y="11"/>
                  </a:lnTo>
                  <a:lnTo>
                    <a:pt x="4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07" name="Freeform 709"/>
            <p:cNvSpPr>
              <a:spLocks/>
            </p:cNvSpPr>
            <p:nvPr/>
          </p:nvSpPr>
          <p:spPr bwMode="auto">
            <a:xfrm>
              <a:off x="2052" y="2972"/>
              <a:ext cx="22" cy="10"/>
            </a:xfrm>
            <a:custGeom>
              <a:avLst/>
              <a:gdLst>
                <a:gd name="T0" fmla="*/ 0 w 38"/>
                <a:gd name="T1" fmla="*/ 1 h 19"/>
                <a:gd name="T2" fmla="*/ 1 w 38"/>
                <a:gd name="T3" fmla="*/ 1 h 19"/>
                <a:gd name="T4" fmla="*/ 1 w 38"/>
                <a:gd name="T5" fmla="*/ 1 h 19"/>
                <a:gd name="T6" fmla="*/ 1 w 38"/>
                <a:gd name="T7" fmla="*/ 0 h 19"/>
                <a:gd name="T8" fmla="*/ 1 w 38"/>
                <a:gd name="T9" fmla="*/ 1 h 19"/>
                <a:gd name="T10" fmla="*/ 1 w 38"/>
                <a:gd name="T11" fmla="*/ 1 h 19"/>
                <a:gd name="T12" fmla="*/ 0 w 38"/>
                <a:gd name="T13" fmla="*/ 1 h 19"/>
                <a:gd name="T14" fmla="*/ 1 w 38"/>
                <a:gd name="T15" fmla="*/ 1 h 19"/>
                <a:gd name="T16" fmla="*/ 1 w 38"/>
                <a:gd name="T17" fmla="*/ 1 h 19"/>
                <a:gd name="T18" fmla="*/ 0 w 38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19"/>
                <a:gd name="T32" fmla="*/ 38 w 38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19">
                  <a:moveTo>
                    <a:pt x="0" y="15"/>
                  </a:moveTo>
                  <a:lnTo>
                    <a:pt x="10" y="19"/>
                  </a:lnTo>
                  <a:lnTo>
                    <a:pt x="38" y="15"/>
                  </a:lnTo>
                  <a:lnTo>
                    <a:pt x="36" y="0"/>
                  </a:lnTo>
                  <a:lnTo>
                    <a:pt x="8" y="4"/>
                  </a:lnTo>
                  <a:lnTo>
                    <a:pt x="15" y="8"/>
                  </a:lnTo>
                  <a:lnTo>
                    <a:pt x="0" y="15"/>
                  </a:lnTo>
                  <a:lnTo>
                    <a:pt x="4" y="19"/>
                  </a:lnTo>
                  <a:lnTo>
                    <a:pt x="10" y="19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08" name="Freeform 710"/>
            <p:cNvSpPr>
              <a:spLocks/>
            </p:cNvSpPr>
            <p:nvPr/>
          </p:nvSpPr>
          <p:spPr bwMode="auto">
            <a:xfrm>
              <a:off x="1994" y="2875"/>
              <a:ext cx="66" cy="103"/>
            </a:xfrm>
            <a:custGeom>
              <a:avLst/>
              <a:gdLst>
                <a:gd name="T0" fmla="*/ 1 w 122"/>
                <a:gd name="T1" fmla="*/ 0 h 226"/>
                <a:gd name="T2" fmla="*/ 0 w 122"/>
                <a:gd name="T3" fmla="*/ 0 h 226"/>
                <a:gd name="T4" fmla="*/ 1 w 122"/>
                <a:gd name="T5" fmla="*/ 0 h 226"/>
                <a:gd name="T6" fmla="*/ 1 w 122"/>
                <a:gd name="T7" fmla="*/ 0 h 226"/>
                <a:gd name="T8" fmla="*/ 1 w 122"/>
                <a:gd name="T9" fmla="*/ 0 h 226"/>
                <a:gd name="T10" fmla="*/ 1 w 122"/>
                <a:gd name="T11" fmla="*/ 0 h 2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2"/>
                <a:gd name="T19" fmla="*/ 0 h 226"/>
                <a:gd name="T20" fmla="*/ 122 w 122"/>
                <a:gd name="T21" fmla="*/ 226 h 2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2" h="226">
                  <a:moveTo>
                    <a:pt x="7" y="4"/>
                  </a:moveTo>
                  <a:lnTo>
                    <a:pt x="0" y="7"/>
                  </a:lnTo>
                  <a:lnTo>
                    <a:pt x="107" y="226"/>
                  </a:lnTo>
                  <a:lnTo>
                    <a:pt x="122" y="219"/>
                  </a:lnTo>
                  <a:lnTo>
                    <a:pt x="13" y="0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09" name="Freeform 711"/>
            <p:cNvSpPr>
              <a:spLocks/>
            </p:cNvSpPr>
            <p:nvPr/>
          </p:nvSpPr>
          <p:spPr bwMode="auto">
            <a:xfrm>
              <a:off x="2069" y="2974"/>
              <a:ext cx="42" cy="73"/>
            </a:xfrm>
            <a:custGeom>
              <a:avLst/>
              <a:gdLst>
                <a:gd name="T0" fmla="*/ 1 w 75"/>
                <a:gd name="T1" fmla="*/ 0 h 157"/>
                <a:gd name="T2" fmla="*/ 1 w 75"/>
                <a:gd name="T3" fmla="*/ 0 h 157"/>
                <a:gd name="T4" fmla="*/ 1 w 75"/>
                <a:gd name="T5" fmla="*/ 0 h 157"/>
                <a:gd name="T6" fmla="*/ 0 w 75"/>
                <a:gd name="T7" fmla="*/ 0 h 157"/>
                <a:gd name="T8" fmla="*/ 1 w 75"/>
                <a:gd name="T9" fmla="*/ 0 h 157"/>
                <a:gd name="T10" fmla="*/ 1 w 75"/>
                <a:gd name="T11" fmla="*/ 0 h 157"/>
                <a:gd name="T12" fmla="*/ 1 w 75"/>
                <a:gd name="T13" fmla="*/ 0 h 157"/>
                <a:gd name="T14" fmla="*/ 1 w 75"/>
                <a:gd name="T15" fmla="*/ 0 h 157"/>
                <a:gd name="T16" fmla="*/ 1 w 75"/>
                <a:gd name="T17" fmla="*/ 0 h 157"/>
                <a:gd name="T18" fmla="*/ 1 w 75"/>
                <a:gd name="T19" fmla="*/ 0 h 1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"/>
                <a:gd name="T31" fmla="*/ 0 h 157"/>
                <a:gd name="T32" fmla="*/ 75 w 75"/>
                <a:gd name="T33" fmla="*/ 157 h 15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" h="157">
                  <a:moveTo>
                    <a:pt x="69" y="157"/>
                  </a:moveTo>
                  <a:lnTo>
                    <a:pt x="73" y="148"/>
                  </a:lnTo>
                  <a:lnTo>
                    <a:pt x="15" y="0"/>
                  </a:lnTo>
                  <a:lnTo>
                    <a:pt x="0" y="5"/>
                  </a:lnTo>
                  <a:lnTo>
                    <a:pt x="57" y="153"/>
                  </a:lnTo>
                  <a:lnTo>
                    <a:pt x="61" y="144"/>
                  </a:lnTo>
                  <a:lnTo>
                    <a:pt x="69" y="157"/>
                  </a:lnTo>
                  <a:lnTo>
                    <a:pt x="75" y="153"/>
                  </a:lnTo>
                  <a:lnTo>
                    <a:pt x="73" y="148"/>
                  </a:lnTo>
                  <a:lnTo>
                    <a:pt x="69" y="15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10" name="Freeform 712"/>
            <p:cNvSpPr>
              <a:spLocks/>
            </p:cNvSpPr>
            <p:nvPr/>
          </p:nvSpPr>
          <p:spPr bwMode="auto">
            <a:xfrm>
              <a:off x="2089" y="3039"/>
              <a:ext cx="18" cy="15"/>
            </a:xfrm>
            <a:custGeom>
              <a:avLst/>
              <a:gdLst>
                <a:gd name="T0" fmla="*/ 1 w 33"/>
                <a:gd name="T1" fmla="*/ 1 h 30"/>
                <a:gd name="T2" fmla="*/ 1 w 33"/>
                <a:gd name="T3" fmla="*/ 1 h 30"/>
                <a:gd name="T4" fmla="*/ 1 w 33"/>
                <a:gd name="T5" fmla="*/ 1 h 30"/>
                <a:gd name="T6" fmla="*/ 1 w 33"/>
                <a:gd name="T7" fmla="*/ 0 h 30"/>
                <a:gd name="T8" fmla="*/ 0 w 33"/>
                <a:gd name="T9" fmla="*/ 1 h 30"/>
                <a:gd name="T10" fmla="*/ 1 w 33"/>
                <a:gd name="T11" fmla="*/ 1 h 30"/>
                <a:gd name="T12" fmla="*/ 1 w 33"/>
                <a:gd name="T13" fmla="*/ 1 h 30"/>
                <a:gd name="T14" fmla="*/ 1 w 33"/>
                <a:gd name="T15" fmla="*/ 1 h 30"/>
                <a:gd name="T16" fmla="*/ 1 w 33"/>
                <a:gd name="T17" fmla="*/ 1 h 30"/>
                <a:gd name="T18" fmla="*/ 1 w 33"/>
                <a:gd name="T19" fmla="*/ 1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0"/>
                <a:gd name="T32" fmla="*/ 33 w 33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0">
                  <a:moveTo>
                    <a:pt x="6" y="30"/>
                  </a:moveTo>
                  <a:lnTo>
                    <a:pt x="10" y="28"/>
                  </a:lnTo>
                  <a:lnTo>
                    <a:pt x="33" y="13"/>
                  </a:lnTo>
                  <a:lnTo>
                    <a:pt x="25" y="0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0" y="28"/>
                  </a:lnTo>
                  <a:lnTo>
                    <a:pt x="6" y="3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11" name="Freeform 713"/>
            <p:cNvSpPr>
              <a:spLocks/>
            </p:cNvSpPr>
            <p:nvPr/>
          </p:nvSpPr>
          <p:spPr bwMode="auto">
            <a:xfrm>
              <a:off x="2066" y="3047"/>
              <a:ext cx="26" cy="13"/>
            </a:xfrm>
            <a:custGeom>
              <a:avLst/>
              <a:gdLst>
                <a:gd name="T0" fmla="*/ 0 w 46"/>
                <a:gd name="T1" fmla="*/ 0 h 29"/>
                <a:gd name="T2" fmla="*/ 1 w 46"/>
                <a:gd name="T3" fmla="*/ 0 h 29"/>
                <a:gd name="T4" fmla="*/ 1 w 46"/>
                <a:gd name="T5" fmla="*/ 0 h 29"/>
                <a:gd name="T6" fmla="*/ 1 w 46"/>
                <a:gd name="T7" fmla="*/ 0 h 29"/>
                <a:gd name="T8" fmla="*/ 0 w 46"/>
                <a:gd name="T9" fmla="*/ 0 h 29"/>
                <a:gd name="T10" fmla="*/ 1 w 46"/>
                <a:gd name="T11" fmla="*/ 0 h 29"/>
                <a:gd name="T12" fmla="*/ 0 w 46"/>
                <a:gd name="T13" fmla="*/ 0 h 29"/>
                <a:gd name="T14" fmla="*/ 1 w 46"/>
                <a:gd name="T15" fmla="*/ 0 h 29"/>
                <a:gd name="T16" fmla="*/ 1 w 46"/>
                <a:gd name="T17" fmla="*/ 0 h 29"/>
                <a:gd name="T18" fmla="*/ 0 w 46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29"/>
                <a:gd name="T32" fmla="*/ 46 w 46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29">
                  <a:moveTo>
                    <a:pt x="0" y="29"/>
                  </a:moveTo>
                  <a:lnTo>
                    <a:pt x="6" y="29"/>
                  </a:lnTo>
                  <a:lnTo>
                    <a:pt x="46" y="15"/>
                  </a:lnTo>
                  <a:lnTo>
                    <a:pt x="42" y="0"/>
                  </a:lnTo>
                  <a:lnTo>
                    <a:pt x="0" y="13"/>
                  </a:lnTo>
                  <a:lnTo>
                    <a:pt x="4" y="13"/>
                  </a:lnTo>
                  <a:lnTo>
                    <a:pt x="0" y="29"/>
                  </a:lnTo>
                  <a:lnTo>
                    <a:pt x="2" y="29"/>
                  </a:lnTo>
                  <a:lnTo>
                    <a:pt x="6" y="29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12" name="Freeform 714"/>
            <p:cNvSpPr>
              <a:spLocks/>
            </p:cNvSpPr>
            <p:nvPr/>
          </p:nvSpPr>
          <p:spPr bwMode="auto">
            <a:xfrm>
              <a:off x="2048" y="3050"/>
              <a:ext cx="21" cy="10"/>
            </a:xfrm>
            <a:custGeom>
              <a:avLst/>
              <a:gdLst>
                <a:gd name="T0" fmla="*/ 1 w 37"/>
                <a:gd name="T1" fmla="*/ 0 h 23"/>
                <a:gd name="T2" fmla="*/ 1 w 37"/>
                <a:gd name="T3" fmla="*/ 0 h 23"/>
                <a:gd name="T4" fmla="*/ 1 w 37"/>
                <a:gd name="T5" fmla="*/ 0 h 23"/>
                <a:gd name="T6" fmla="*/ 1 w 37"/>
                <a:gd name="T7" fmla="*/ 0 h 23"/>
                <a:gd name="T8" fmla="*/ 1 w 37"/>
                <a:gd name="T9" fmla="*/ 0 h 23"/>
                <a:gd name="T10" fmla="*/ 1 w 37"/>
                <a:gd name="T11" fmla="*/ 0 h 23"/>
                <a:gd name="T12" fmla="*/ 1 w 37"/>
                <a:gd name="T13" fmla="*/ 0 h 23"/>
                <a:gd name="T14" fmla="*/ 0 w 37"/>
                <a:gd name="T15" fmla="*/ 0 h 23"/>
                <a:gd name="T16" fmla="*/ 1 w 37"/>
                <a:gd name="T17" fmla="*/ 0 h 23"/>
                <a:gd name="T18" fmla="*/ 1 w 37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3"/>
                <a:gd name="T32" fmla="*/ 37 w 3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3">
                  <a:moveTo>
                    <a:pt x="2" y="6"/>
                  </a:moveTo>
                  <a:lnTo>
                    <a:pt x="8" y="15"/>
                  </a:lnTo>
                  <a:lnTo>
                    <a:pt x="33" y="23"/>
                  </a:lnTo>
                  <a:lnTo>
                    <a:pt x="37" y="7"/>
                  </a:lnTo>
                  <a:lnTo>
                    <a:pt x="12" y="0"/>
                  </a:lnTo>
                  <a:lnTo>
                    <a:pt x="18" y="9"/>
                  </a:lnTo>
                  <a:lnTo>
                    <a:pt x="2" y="6"/>
                  </a:lnTo>
                  <a:lnTo>
                    <a:pt x="0" y="13"/>
                  </a:lnTo>
                  <a:lnTo>
                    <a:pt x="8" y="15"/>
                  </a:lnTo>
                  <a:lnTo>
                    <a:pt x="2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13" name="Freeform 715"/>
            <p:cNvSpPr>
              <a:spLocks/>
            </p:cNvSpPr>
            <p:nvPr/>
          </p:nvSpPr>
          <p:spPr bwMode="auto">
            <a:xfrm>
              <a:off x="2049" y="3046"/>
              <a:ext cx="11" cy="8"/>
            </a:xfrm>
            <a:custGeom>
              <a:avLst/>
              <a:gdLst>
                <a:gd name="T0" fmla="*/ 1 w 21"/>
                <a:gd name="T1" fmla="*/ 0 h 19"/>
                <a:gd name="T2" fmla="*/ 1 w 21"/>
                <a:gd name="T3" fmla="*/ 0 h 19"/>
                <a:gd name="T4" fmla="*/ 0 w 21"/>
                <a:gd name="T5" fmla="*/ 0 h 19"/>
                <a:gd name="T6" fmla="*/ 1 w 21"/>
                <a:gd name="T7" fmla="*/ 0 h 19"/>
                <a:gd name="T8" fmla="*/ 1 w 21"/>
                <a:gd name="T9" fmla="*/ 0 h 19"/>
                <a:gd name="T10" fmla="*/ 1 w 21"/>
                <a:gd name="T11" fmla="*/ 0 h 19"/>
                <a:gd name="T12" fmla="*/ 1 w 21"/>
                <a:gd name="T13" fmla="*/ 0 h 19"/>
                <a:gd name="T14" fmla="*/ 1 w 21"/>
                <a:gd name="T15" fmla="*/ 0 h 19"/>
                <a:gd name="T16" fmla="*/ 1 w 21"/>
                <a:gd name="T17" fmla="*/ 0 h 19"/>
                <a:gd name="T18" fmla="*/ 1 w 21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4" y="6"/>
                  </a:moveTo>
                  <a:lnTo>
                    <a:pt x="4" y="0"/>
                  </a:lnTo>
                  <a:lnTo>
                    <a:pt x="0" y="16"/>
                  </a:lnTo>
                  <a:lnTo>
                    <a:pt x="16" y="19"/>
                  </a:lnTo>
                  <a:lnTo>
                    <a:pt x="19" y="6"/>
                  </a:lnTo>
                  <a:lnTo>
                    <a:pt x="19" y="0"/>
                  </a:lnTo>
                  <a:lnTo>
                    <a:pt x="19" y="6"/>
                  </a:lnTo>
                  <a:lnTo>
                    <a:pt x="21" y="2"/>
                  </a:lnTo>
                  <a:lnTo>
                    <a:pt x="19" y="0"/>
                  </a:lnTo>
                  <a:lnTo>
                    <a:pt x="4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14" name="Freeform 716"/>
            <p:cNvSpPr>
              <a:spLocks/>
            </p:cNvSpPr>
            <p:nvPr/>
          </p:nvSpPr>
          <p:spPr bwMode="auto">
            <a:xfrm>
              <a:off x="2050" y="3039"/>
              <a:ext cx="10" cy="10"/>
            </a:xfrm>
            <a:custGeom>
              <a:avLst/>
              <a:gdLst>
                <a:gd name="T0" fmla="*/ 1 w 17"/>
                <a:gd name="T1" fmla="*/ 1 h 17"/>
                <a:gd name="T2" fmla="*/ 0 w 17"/>
                <a:gd name="T3" fmla="*/ 1 h 17"/>
                <a:gd name="T4" fmla="*/ 1 w 17"/>
                <a:gd name="T5" fmla="*/ 1 h 17"/>
                <a:gd name="T6" fmla="*/ 1 w 17"/>
                <a:gd name="T7" fmla="*/ 1 h 17"/>
                <a:gd name="T8" fmla="*/ 1 w 17"/>
                <a:gd name="T9" fmla="*/ 1 h 17"/>
                <a:gd name="T10" fmla="*/ 1 w 17"/>
                <a:gd name="T11" fmla="*/ 1 h 17"/>
                <a:gd name="T12" fmla="*/ 1 w 17"/>
                <a:gd name="T13" fmla="*/ 1 h 17"/>
                <a:gd name="T14" fmla="*/ 1 w 17"/>
                <a:gd name="T15" fmla="*/ 0 h 17"/>
                <a:gd name="T16" fmla="*/ 1 w 17"/>
                <a:gd name="T17" fmla="*/ 1 h 17"/>
                <a:gd name="T18" fmla="*/ 1 w 17"/>
                <a:gd name="T19" fmla="*/ 1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7"/>
                <a:gd name="T32" fmla="*/ 17 w 1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7">
                  <a:moveTo>
                    <a:pt x="12" y="17"/>
                  </a:moveTo>
                  <a:lnTo>
                    <a:pt x="0" y="15"/>
                  </a:lnTo>
                  <a:lnTo>
                    <a:pt x="2" y="17"/>
                  </a:lnTo>
                  <a:lnTo>
                    <a:pt x="17" y="11"/>
                  </a:lnTo>
                  <a:lnTo>
                    <a:pt x="16" y="7"/>
                  </a:lnTo>
                  <a:lnTo>
                    <a:pt x="4" y="4"/>
                  </a:lnTo>
                  <a:lnTo>
                    <a:pt x="16" y="7"/>
                  </a:lnTo>
                  <a:lnTo>
                    <a:pt x="12" y="0"/>
                  </a:lnTo>
                  <a:lnTo>
                    <a:pt x="4" y="4"/>
                  </a:lnTo>
                  <a:lnTo>
                    <a:pt x="12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15" name="Freeform 717"/>
            <p:cNvSpPr>
              <a:spLocks/>
            </p:cNvSpPr>
            <p:nvPr/>
          </p:nvSpPr>
          <p:spPr bwMode="auto">
            <a:xfrm>
              <a:off x="2043" y="3043"/>
              <a:ext cx="14" cy="10"/>
            </a:xfrm>
            <a:custGeom>
              <a:avLst/>
              <a:gdLst>
                <a:gd name="T0" fmla="*/ 1 w 25"/>
                <a:gd name="T1" fmla="*/ 0 h 23"/>
                <a:gd name="T2" fmla="*/ 1 w 25"/>
                <a:gd name="T3" fmla="*/ 0 h 23"/>
                <a:gd name="T4" fmla="*/ 1 w 25"/>
                <a:gd name="T5" fmla="*/ 0 h 23"/>
                <a:gd name="T6" fmla="*/ 1 w 25"/>
                <a:gd name="T7" fmla="*/ 0 h 23"/>
                <a:gd name="T8" fmla="*/ 1 w 25"/>
                <a:gd name="T9" fmla="*/ 0 h 23"/>
                <a:gd name="T10" fmla="*/ 0 w 25"/>
                <a:gd name="T11" fmla="*/ 0 h 23"/>
                <a:gd name="T12" fmla="*/ 1 w 25"/>
                <a:gd name="T13" fmla="*/ 0 h 23"/>
                <a:gd name="T14" fmla="*/ 1 w 25"/>
                <a:gd name="T15" fmla="*/ 0 h 23"/>
                <a:gd name="T16" fmla="*/ 0 w 25"/>
                <a:gd name="T17" fmla="*/ 0 h 23"/>
                <a:gd name="T18" fmla="*/ 1 w 25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3"/>
                <a:gd name="T32" fmla="*/ 25 w 25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3">
                  <a:moveTo>
                    <a:pt x="11" y="23"/>
                  </a:moveTo>
                  <a:lnTo>
                    <a:pt x="9" y="23"/>
                  </a:lnTo>
                  <a:lnTo>
                    <a:pt x="25" y="13"/>
                  </a:lnTo>
                  <a:lnTo>
                    <a:pt x="17" y="0"/>
                  </a:lnTo>
                  <a:lnTo>
                    <a:pt x="2" y="9"/>
                  </a:lnTo>
                  <a:lnTo>
                    <a:pt x="0" y="11"/>
                  </a:lnTo>
                  <a:lnTo>
                    <a:pt x="2" y="9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16" name="Freeform 718"/>
            <p:cNvSpPr>
              <a:spLocks/>
            </p:cNvSpPr>
            <p:nvPr/>
          </p:nvSpPr>
          <p:spPr bwMode="auto">
            <a:xfrm>
              <a:off x="2032" y="3047"/>
              <a:ext cx="17" cy="14"/>
            </a:xfrm>
            <a:custGeom>
              <a:avLst/>
              <a:gdLst>
                <a:gd name="T0" fmla="*/ 1 w 32"/>
                <a:gd name="T1" fmla="*/ 0 h 33"/>
                <a:gd name="T2" fmla="*/ 1 w 32"/>
                <a:gd name="T3" fmla="*/ 0 h 33"/>
                <a:gd name="T4" fmla="*/ 1 w 32"/>
                <a:gd name="T5" fmla="*/ 0 h 33"/>
                <a:gd name="T6" fmla="*/ 1 w 32"/>
                <a:gd name="T7" fmla="*/ 0 h 33"/>
                <a:gd name="T8" fmla="*/ 0 w 32"/>
                <a:gd name="T9" fmla="*/ 0 h 33"/>
                <a:gd name="T10" fmla="*/ 1 w 32"/>
                <a:gd name="T11" fmla="*/ 0 h 33"/>
                <a:gd name="T12" fmla="*/ 1 w 32"/>
                <a:gd name="T13" fmla="*/ 0 h 33"/>
                <a:gd name="T14" fmla="*/ 1 w 32"/>
                <a:gd name="T15" fmla="*/ 0 h 33"/>
                <a:gd name="T16" fmla="*/ 1 w 32"/>
                <a:gd name="T17" fmla="*/ 0 h 33"/>
                <a:gd name="T18" fmla="*/ 1 w 32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33"/>
                <a:gd name="T32" fmla="*/ 32 w 32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33">
                  <a:moveTo>
                    <a:pt x="7" y="33"/>
                  </a:moveTo>
                  <a:lnTo>
                    <a:pt x="11" y="31"/>
                  </a:lnTo>
                  <a:lnTo>
                    <a:pt x="32" y="12"/>
                  </a:lnTo>
                  <a:lnTo>
                    <a:pt x="21" y="0"/>
                  </a:lnTo>
                  <a:lnTo>
                    <a:pt x="0" y="17"/>
                  </a:lnTo>
                  <a:lnTo>
                    <a:pt x="3" y="15"/>
                  </a:lnTo>
                  <a:lnTo>
                    <a:pt x="7" y="33"/>
                  </a:lnTo>
                  <a:lnTo>
                    <a:pt x="9" y="33"/>
                  </a:lnTo>
                  <a:lnTo>
                    <a:pt x="11" y="31"/>
                  </a:lnTo>
                  <a:lnTo>
                    <a:pt x="7" y="3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17" name="Freeform 719"/>
            <p:cNvSpPr>
              <a:spLocks/>
            </p:cNvSpPr>
            <p:nvPr/>
          </p:nvSpPr>
          <p:spPr bwMode="auto">
            <a:xfrm>
              <a:off x="1993" y="3054"/>
              <a:ext cx="42" cy="13"/>
            </a:xfrm>
            <a:custGeom>
              <a:avLst/>
              <a:gdLst>
                <a:gd name="T0" fmla="*/ 1 w 78"/>
                <a:gd name="T1" fmla="*/ 0 h 27"/>
                <a:gd name="T2" fmla="*/ 1 w 78"/>
                <a:gd name="T3" fmla="*/ 0 h 27"/>
                <a:gd name="T4" fmla="*/ 1 w 78"/>
                <a:gd name="T5" fmla="*/ 0 h 27"/>
                <a:gd name="T6" fmla="*/ 1 w 78"/>
                <a:gd name="T7" fmla="*/ 0 h 27"/>
                <a:gd name="T8" fmla="*/ 1 w 78"/>
                <a:gd name="T9" fmla="*/ 0 h 27"/>
                <a:gd name="T10" fmla="*/ 0 w 78"/>
                <a:gd name="T11" fmla="*/ 0 h 27"/>
                <a:gd name="T12" fmla="*/ 1 w 78"/>
                <a:gd name="T13" fmla="*/ 0 h 27"/>
                <a:gd name="T14" fmla="*/ 1 w 78"/>
                <a:gd name="T15" fmla="*/ 0 h 27"/>
                <a:gd name="T16" fmla="*/ 0 w 78"/>
                <a:gd name="T17" fmla="*/ 0 h 27"/>
                <a:gd name="T18" fmla="*/ 1 w 78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8"/>
                <a:gd name="T31" fmla="*/ 0 h 27"/>
                <a:gd name="T32" fmla="*/ 78 w 78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8" h="27">
                  <a:moveTo>
                    <a:pt x="9" y="25"/>
                  </a:moveTo>
                  <a:lnTo>
                    <a:pt x="5" y="27"/>
                  </a:lnTo>
                  <a:lnTo>
                    <a:pt x="78" y="18"/>
                  </a:lnTo>
                  <a:lnTo>
                    <a:pt x="74" y="0"/>
                  </a:lnTo>
                  <a:lnTo>
                    <a:pt x="3" y="12"/>
                  </a:lnTo>
                  <a:lnTo>
                    <a:pt x="0" y="14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0" y="14"/>
                  </a:lnTo>
                  <a:lnTo>
                    <a:pt x="9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18" name="Freeform 720"/>
            <p:cNvSpPr>
              <a:spLocks/>
            </p:cNvSpPr>
            <p:nvPr/>
          </p:nvSpPr>
          <p:spPr bwMode="auto">
            <a:xfrm>
              <a:off x="1983" y="3060"/>
              <a:ext cx="14" cy="12"/>
            </a:xfrm>
            <a:custGeom>
              <a:avLst/>
              <a:gdLst>
                <a:gd name="T0" fmla="*/ 1 w 27"/>
                <a:gd name="T1" fmla="*/ 0 h 25"/>
                <a:gd name="T2" fmla="*/ 1 w 27"/>
                <a:gd name="T3" fmla="*/ 0 h 25"/>
                <a:gd name="T4" fmla="*/ 1 w 27"/>
                <a:gd name="T5" fmla="*/ 0 h 25"/>
                <a:gd name="T6" fmla="*/ 1 w 27"/>
                <a:gd name="T7" fmla="*/ 0 h 25"/>
                <a:gd name="T8" fmla="*/ 0 w 27"/>
                <a:gd name="T9" fmla="*/ 0 h 25"/>
                <a:gd name="T10" fmla="*/ 1 w 27"/>
                <a:gd name="T11" fmla="*/ 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5"/>
                <a:gd name="T20" fmla="*/ 27 w 27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5">
                  <a:moveTo>
                    <a:pt x="4" y="19"/>
                  </a:moveTo>
                  <a:lnTo>
                    <a:pt x="10" y="25"/>
                  </a:lnTo>
                  <a:lnTo>
                    <a:pt x="27" y="11"/>
                  </a:lnTo>
                  <a:lnTo>
                    <a:pt x="18" y="0"/>
                  </a:lnTo>
                  <a:lnTo>
                    <a:pt x="0" y="13"/>
                  </a:lnTo>
                  <a:lnTo>
                    <a:pt x="4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19" name="Freeform 721"/>
            <p:cNvSpPr>
              <a:spLocks/>
            </p:cNvSpPr>
            <p:nvPr/>
          </p:nvSpPr>
          <p:spPr bwMode="auto">
            <a:xfrm>
              <a:off x="2115" y="2967"/>
              <a:ext cx="10" cy="8"/>
            </a:xfrm>
            <a:custGeom>
              <a:avLst/>
              <a:gdLst>
                <a:gd name="T0" fmla="*/ 1 w 16"/>
                <a:gd name="T1" fmla="*/ 0 h 18"/>
                <a:gd name="T2" fmla="*/ 0 w 16"/>
                <a:gd name="T3" fmla="*/ 0 h 18"/>
                <a:gd name="T4" fmla="*/ 1 w 16"/>
                <a:gd name="T5" fmla="*/ 0 h 18"/>
                <a:gd name="T6" fmla="*/ 1 w 16"/>
                <a:gd name="T7" fmla="*/ 0 h 18"/>
                <a:gd name="T8" fmla="*/ 1 w 16"/>
                <a:gd name="T9" fmla="*/ 0 h 18"/>
                <a:gd name="T10" fmla="*/ 1 w 16"/>
                <a:gd name="T11" fmla="*/ 0 h 18"/>
                <a:gd name="T12" fmla="*/ 1 w 16"/>
                <a:gd name="T13" fmla="*/ 0 h 18"/>
                <a:gd name="T14" fmla="*/ 1 w 16"/>
                <a:gd name="T15" fmla="*/ 0 h 18"/>
                <a:gd name="T16" fmla="*/ 1 w 16"/>
                <a:gd name="T17" fmla="*/ 0 h 18"/>
                <a:gd name="T18" fmla="*/ 1 w 16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18"/>
                <a:gd name="T32" fmla="*/ 16 w 16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18">
                  <a:moveTo>
                    <a:pt x="8" y="18"/>
                  </a:moveTo>
                  <a:lnTo>
                    <a:pt x="0" y="14"/>
                  </a:lnTo>
                  <a:lnTo>
                    <a:pt x="2" y="16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6" y="0"/>
                  </a:lnTo>
                  <a:lnTo>
                    <a:pt x="14" y="4"/>
                  </a:lnTo>
                  <a:lnTo>
                    <a:pt x="10" y="0"/>
                  </a:lnTo>
                  <a:lnTo>
                    <a:pt x="6" y="0"/>
                  </a:lnTo>
                  <a:lnTo>
                    <a:pt x="8" y="1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20" name="Freeform 722"/>
            <p:cNvSpPr>
              <a:spLocks/>
            </p:cNvSpPr>
            <p:nvPr/>
          </p:nvSpPr>
          <p:spPr bwMode="auto">
            <a:xfrm>
              <a:off x="2071" y="2967"/>
              <a:ext cx="48" cy="11"/>
            </a:xfrm>
            <a:custGeom>
              <a:avLst/>
              <a:gdLst>
                <a:gd name="T0" fmla="*/ 0 w 87"/>
                <a:gd name="T1" fmla="*/ 0 h 27"/>
                <a:gd name="T2" fmla="*/ 1 w 87"/>
                <a:gd name="T3" fmla="*/ 0 h 27"/>
                <a:gd name="T4" fmla="*/ 1 w 87"/>
                <a:gd name="T5" fmla="*/ 0 h 27"/>
                <a:gd name="T6" fmla="*/ 1 w 87"/>
                <a:gd name="T7" fmla="*/ 0 h 27"/>
                <a:gd name="T8" fmla="*/ 0 w 87"/>
                <a:gd name="T9" fmla="*/ 0 h 27"/>
                <a:gd name="T10" fmla="*/ 0 w 87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7"/>
                <a:gd name="T19" fmla="*/ 0 h 27"/>
                <a:gd name="T20" fmla="*/ 87 w 8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7" h="27">
                  <a:moveTo>
                    <a:pt x="0" y="20"/>
                  </a:moveTo>
                  <a:lnTo>
                    <a:pt x="2" y="27"/>
                  </a:lnTo>
                  <a:lnTo>
                    <a:pt x="87" y="18"/>
                  </a:lnTo>
                  <a:lnTo>
                    <a:pt x="85" y="0"/>
                  </a:lnTo>
                  <a:lnTo>
                    <a:pt x="0" y="12"/>
                  </a:lnTo>
                  <a:lnTo>
                    <a:pt x="0" y="2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21" name="Freeform 723"/>
            <p:cNvSpPr>
              <a:spLocks/>
            </p:cNvSpPr>
            <p:nvPr/>
          </p:nvSpPr>
          <p:spPr bwMode="auto">
            <a:xfrm>
              <a:off x="2339" y="3040"/>
              <a:ext cx="25" cy="20"/>
            </a:xfrm>
            <a:custGeom>
              <a:avLst/>
              <a:gdLst>
                <a:gd name="T0" fmla="*/ 1 w 46"/>
                <a:gd name="T1" fmla="*/ 0 h 42"/>
                <a:gd name="T2" fmla="*/ 0 w 46"/>
                <a:gd name="T3" fmla="*/ 0 h 42"/>
                <a:gd name="T4" fmla="*/ 1 w 46"/>
                <a:gd name="T5" fmla="*/ 0 h 42"/>
                <a:gd name="T6" fmla="*/ 1 w 46"/>
                <a:gd name="T7" fmla="*/ 0 h 42"/>
                <a:gd name="T8" fmla="*/ 1 w 46"/>
                <a:gd name="T9" fmla="*/ 0 h 42"/>
                <a:gd name="T10" fmla="*/ 1 w 46"/>
                <a:gd name="T11" fmla="*/ 0 h 42"/>
                <a:gd name="T12" fmla="*/ 1 w 46"/>
                <a:gd name="T13" fmla="*/ 0 h 42"/>
                <a:gd name="T14" fmla="*/ 1 w 46"/>
                <a:gd name="T15" fmla="*/ 0 h 42"/>
                <a:gd name="T16" fmla="*/ 1 w 46"/>
                <a:gd name="T17" fmla="*/ 0 h 42"/>
                <a:gd name="T18" fmla="*/ 1 w 46"/>
                <a:gd name="T19" fmla="*/ 0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42"/>
                <a:gd name="T32" fmla="*/ 46 w 46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42">
                  <a:moveTo>
                    <a:pt x="8" y="17"/>
                  </a:moveTo>
                  <a:lnTo>
                    <a:pt x="0" y="15"/>
                  </a:lnTo>
                  <a:lnTo>
                    <a:pt x="37" y="42"/>
                  </a:lnTo>
                  <a:lnTo>
                    <a:pt x="46" y="28"/>
                  </a:lnTo>
                  <a:lnTo>
                    <a:pt x="12" y="2"/>
                  </a:lnTo>
                  <a:lnTo>
                    <a:pt x="4" y="0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8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22" name="Freeform 724"/>
            <p:cNvSpPr>
              <a:spLocks/>
            </p:cNvSpPr>
            <p:nvPr/>
          </p:nvSpPr>
          <p:spPr bwMode="auto">
            <a:xfrm>
              <a:off x="2327" y="3040"/>
              <a:ext cx="17" cy="12"/>
            </a:xfrm>
            <a:custGeom>
              <a:avLst/>
              <a:gdLst>
                <a:gd name="T0" fmla="*/ 1 w 31"/>
                <a:gd name="T1" fmla="*/ 1 h 21"/>
                <a:gd name="T2" fmla="*/ 1 w 31"/>
                <a:gd name="T3" fmla="*/ 1 h 21"/>
                <a:gd name="T4" fmla="*/ 1 w 31"/>
                <a:gd name="T5" fmla="*/ 1 h 21"/>
                <a:gd name="T6" fmla="*/ 1 w 31"/>
                <a:gd name="T7" fmla="*/ 0 h 21"/>
                <a:gd name="T8" fmla="*/ 0 w 31"/>
                <a:gd name="T9" fmla="*/ 1 h 21"/>
                <a:gd name="T10" fmla="*/ 1 w 31"/>
                <a:gd name="T11" fmla="*/ 1 h 21"/>
                <a:gd name="T12" fmla="*/ 1 w 31"/>
                <a:gd name="T13" fmla="*/ 1 h 21"/>
                <a:gd name="T14" fmla="*/ 1 w 31"/>
                <a:gd name="T15" fmla="*/ 1 h 21"/>
                <a:gd name="T16" fmla="*/ 1 w 31"/>
                <a:gd name="T17" fmla="*/ 1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21"/>
                <a:gd name="T29" fmla="*/ 31 w 3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21">
                  <a:moveTo>
                    <a:pt x="2" y="21"/>
                  </a:moveTo>
                  <a:lnTo>
                    <a:pt x="2" y="19"/>
                  </a:lnTo>
                  <a:lnTo>
                    <a:pt x="31" y="17"/>
                  </a:lnTo>
                  <a:lnTo>
                    <a:pt x="27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2" y="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23" name="Freeform 725"/>
            <p:cNvSpPr>
              <a:spLocks/>
            </p:cNvSpPr>
            <p:nvPr/>
          </p:nvSpPr>
          <p:spPr bwMode="auto">
            <a:xfrm>
              <a:off x="2321" y="3043"/>
              <a:ext cx="7" cy="9"/>
            </a:xfrm>
            <a:custGeom>
              <a:avLst/>
              <a:gdLst>
                <a:gd name="T0" fmla="*/ 0 w 12"/>
                <a:gd name="T1" fmla="*/ 1 h 18"/>
                <a:gd name="T2" fmla="*/ 1 w 12"/>
                <a:gd name="T3" fmla="*/ 1 h 18"/>
                <a:gd name="T4" fmla="*/ 1 w 12"/>
                <a:gd name="T5" fmla="*/ 0 h 18"/>
                <a:gd name="T6" fmla="*/ 1 w 12"/>
                <a:gd name="T7" fmla="*/ 0 h 18"/>
                <a:gd name="T8" fmla="*/ 0 w 12"/>
                <a:gd name="T9" fmla="*/ 1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8"/>
                <a:gd name="T17" fmla="*/ 12 w 12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8">
                  <a:moveTo>
                    <a:pt x="0" y="16"/>
                  </a:moveTo>
                  <a:lnTo>
                    <a:pt x="12" y="18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24" name="Freeform 726"/>
            <p:cNvSpPr>
              <a:spLocks/>
            </p:cNvSpPr>
            <p:nvPr/>
          </p:nvSpPr>
          <p:spPr bwMode="auto">
            <a:xfrm>
              <a:off x="2306" y="3043"/>
              <a:ext cx="17" cy="7"/>
            </a:xfrm>
            <a:custGeom>
              <a:avLst/>
              <a:gdLst>
                <a:gd name="T0" fmla="*/ 1 w 30"/>
                <a:gd name="T1" fmla="*/ 0 h 17"/>
                <a:gd name="T2" fmla="*/ 0 w 30"/>
                <a:gd name="T3" fmla="*/ 0 h 17"/>
                <a:gd name="T4" fmla="*/ 1 w 30"/>
                <a:gd name="T5" fmla="*/ 0 h 17"/>
                <a:gd name="T6" fmla="*/ 1 w 30"/>
                <a:gd name="T7" fmla="*/ 0 h 17"/>
                <a:gd name="T8" fmla="*/ 0 w 30"/>
                <a:gd name="T9" fmla="*/ 0 h 17"/>
                <a:gd name="T10" fmla="*/ 0 w 30"/>
                <a:gd name="T11" fmla="*/ 0 h 17"/>
                <a:gd name="T12" fmla="*/ 0 w 30"/>
                <a:gd name="T13" fmla="*/ 0 h 17"/>
                <a:gd name="T14" fmla="*/ 0 w 30"/>
                <a:gd name="T15" fmla="*/ 0 h 17"/>
                <a:gd name="T16" fmla="*/ 1 w 30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17"/>
                <a:gd name="T29" fmla="*/ 30 w 30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17">
                  <a:moveTo>
                    <a:pt x="2" y="17"/>
                  </a:moveTo>
                  <a:lnTo>
                    <a:pt x="0" y="17"/>
                  </a:lnTo>
                  <a:lnTo>
                    <a:pt x="28" y="17"/>
                  </a:lnTo>
                  <a:lnTo>
                    <a:pt x="3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25" name="Freeform 727"/>
            <p:cNvSpPr>
              <a:spLocks/>
            </p:cNvSpPr>
            <p:nvPr/>
          </p:nvSpPr>
          <p:spPr bwMode="auto">
            <a:xfrm>
              <a:off x="2281" y="3043"/>
              <a:ext cx="27" cy="10"/>
            </a:xfrm>
            <a:custGeom>
              <a:avLst/>
              <a:gdLst>
                <a:gd name="T0" fmla="*/ 1 w 47"/>
                <a:gd name="T1" fmla="*/ 0 h 22"/>
                <a:gd name="T2" fmla="*/ 1 w 47"/>
                <a:gd name="T3" fmla="*/ 0 h 22"/>
                <a:gd name="T4" fmla="*/ 1 w 47"/>
                <a:gd name="T5" fmla="*/ 0 h 22"/>
                <a:gd name="T6" fmla="*/ 1 w 47"/>
                <a:gd name="T7" fmla="*/ 0 h 22"/>
                <a:gd name="T8" fmla="*/ 1 w 47"/>
                <a:gd name="T9" fmla="*/ 0 h 22"/>
                <a:gd name="T10" fmla="*/ 0 w 47"/>
                <a:gd name="T11" fmla="*/ 0 h 22"/>
                <a:gd name="T12" fmla="*/ 1 w 47"/>
                <a:gd name="T13" fmla="*/ 0 h 22"/>
                <a:gd name="T14" fmla="*/ 0 w 47"/>
                <a:gd name="T15" fmla="*/ 0 h 22"/>
                <a:gd name="T16" fmla="*/ 1 w 47"/>
                <a:gd name="T17" fmla="*/ 0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"/>
                <a:gd name="T28" fmla="*/ 0 h 22"/>
                <a:gd name="T29" fmla="*/ 47 w 47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" h="22">
                  <a:moveTo>
                    <a:pt x="6" y="20"/>
                  </a:moveTo>
                  <a:lnTo>
                    <a:pt x="4" y="22"/>
                  </a:lnTo>
                  <a:lnTo>
                    <a:pt x="47" y="16"/>
                  </a:lnTo>
                  <a:lnTo>
                    <a:pt x="45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4"/>
                  </a:lnTo>
                  <a:lnTo>
                    <a:pt x="0" y="6"/>
                  </a:lnTo>
                  <a:lnTo>
                    <a:pt x="6" y="2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26" name="Freeform 728"/>
            <p:cNvSpPr>
              <a:spLocks/>
            </p:cNvSpPr>
            <p:nvPr/>
          </p:nvSpPr>
          <p:spPr bwMode="auto">
            <a:xfrm>
              <a:off x="2268" y="3046"/>
              <a:ext cx="17" cy="10"/>
            </a:xfrm>
            <a:custGeom>
              <a:avLst/>
              <a:gdLst>
                <a:gd name="T0" fmla="*/ 0 w 27"/>
                <a:gd name="T1" fmla="*/ 0 h 23"/>
                <a:gd name="T2" fmla="*/ 1 w 27"/>
                <a:gd name="T3" fmla="*/ 0 h 23"/>
                <a:gd name="T4" fmla="*/ 1 w 27"/>
                <a:gd name="T5" fmla="*/ 0 h 23"/>
                <a:gd name="T6" fmla="*/ 1 w 27"/>
                <a:gd name="T7" fmla="*/ 0 h 23"/>
                <a:gd name="T8" fmla="*/ 1 w 27"/>
                <a:gd name="T9" fmla="*/ 0 h 23"/>
                <a:gd name="T10" fmla="*/ 1 w 27"/>
                <a:gd name="T11" fmla="*/ 0 h 23"/>
                <a:gd name="T12" fmla="*/ 0 w 27"/>
                <a:gd name="T13" fmla="*/ 0 h 23"/>
                <a:gd name="T14" fmla="*/ 1 w 27"/>
                <a:gd name="T15" fmla="*/ 0 h 23"/>
                <a:gd name="T16" fmla="*/ 1 w 27"/>
                <a:gd name="T17" fmla="*/ 0 h 23"/>
                <a:gd name="T18" fmla="*/ 0 w 27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3"/>
                <a:gd name="T32" fmla="*/ 27 w 2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3">
                  <a:moveTo>
                    <a:pt x="0" y="16"/>
                  </a:moveTo>
                  <a:lnTo>
                    <a:pt x="10" y="21"/>
                  </a:lnTo>
                  <a:lnTo>
                    <a:pt x="27" y="14"/>
                  </a:lnTo>
                  <a:lnTo>
                    <a:pt x="21" y="0"/>
                  </a:lnTo>
                  <a:lnTo>
                    <a:pt x="4" y="6"/>
                  </a:lnTo>
                  <a:lnTo>
                    <a:pt x="16" y="12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10" y="21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27" name="Freeform 729"/>
            <p:cNvSpPr>
              <a:spLocks/>
            </p:cNvSpPr>
            <p:nvPr/>
          </p:nvSpPr>
          <p:spPr bwMode="auto">
            <a:xfrm>
              <a:off x="2265" y="3033"/>
              <a:ext cx="14" cy="20"/>
            </a:xfrm>
            <a:custGeom>
              <a:avLst/>
              <a:gdLst>
                <a:gd name="T0" fmla="*/ 1 w 25"/>
                <a:gd name="T1" fmla="*/ 0 h 43"/>
                <a:gd name="T2" fmla="*/ 0 w 25"/>
                <a:gd name="T3" fmla="*/ 0 h 43"/>
                <a:gd name="T4" fmla="*/ 1 w 25"/>
                <a:gd name="T5" fmla="*/ 0 h 43"/>
                <a:gd name="T6" fmla="*/ 1 w 25"/>
                <a:gd name="T7" fmla="*/ 0 h 43"/>
                <a:gd name="T8" fmla="*/ 1 w 25"/>
                <a:gd name="T9" fmla="*/ 0 h 43"/>
                <a:gd name="T10" fmla="*/ 1 w 25"/>
                <a:gd name="T11" fmla="*/ 0 h 43"/>
                <a:gd name="T12" fmla="*/ 1 w 25"/>
                <a:gd name="T13" fmla="*/ 0 h 43"/>
                <a:gd name="T14" fmla="*/ 1 w 25"/>
                <a:gd name="T15" fmla="*/ 0 h 43"/>
                <a:gd name="T16" fmla="*/ 1 w 25"/>
                <a:gd name="T17" fmla="*/ 0 h 43"/>
                <a:gd name="T18" fmla="*/ 1 w 25"/>
                <a:gd name="T19" fmla="*/ 0 h 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43"/>
                <a:gd name="T32" fmla="*/ 25 w 25"/>
                <a:gd name="T33" fmla="*/ 43 h 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43">
                  <a:moveTo>
                    <a:pt x="13" y="20"/>
                  </a:moveTo>
                  <a:lnTo>
                    <a:pt x="0" y="18"/>
                  </a:lnTo>
                  <a:lnTo>
                    <a:pt x="9" y="43"/>
                  </a:lnTo>
                  <a:lnTo>
                    <a:pt x="25" y="39"/>
                  </a:lnTo>
                  <a:lnTo>
                    <a:pt x="15" y="12"/>
                  </a:lnTo>
                  <a:lnTo>
                    <a:pt x="2" y="8"/>
                  </a:lnTo>
                  <a:lnTo>
                    <a:pt x="15" y="12"/>
                  </a:lnTo>
                  <a:lnTo>
                    <a:pt x="9" y="0"/>
                  </a:lnTo>
                  <a:lnTo>
                    <a:pt x="2" y="8"/>
                  </a:lnTo>
                  <a:lnTo>
                    <a:pt x="13" y="2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28" name="Freeform 730"/>
            <p:cNvSpPr>
              <a:spLocks/>
            </p:cNvSpPr>
            <p:nvPr/>
          </p:nvSpPr>
          <p:spPr bwMode="auto">
            <a:xfrm>
              <a:off x="2257" y="3037"/>
              <a:ext cx="14" cy="15"/>
            </a:xfrm>
            <a:custGeom>
              <a:avLst/>
              <a:gdLst>
                <a:gd name="T0" fmla="*/ 0 w 29"/>
                <a:gd name="T1" fmla="*/ 0 h 31"/>
                <a:gd name="T2" fmla="*/ 0 w 29"/>
                <a:gd name="T3" fmla="*/ 0 h 31"/>
                <a:gd name="T4" fmla="*/ 0 w 29"/>
                <a:gd name="T5" fmla="*/ 0 h 31"/>
                <a:gd name="T6" fmla="*/ 0 w 29"/>
                <a:gd name="T7" fmla="*/ 0 h 31"/>
                <a:gd name="T8" fmla="*/ 0 w 29"/>
                <a:gd name="T9" fmla="*/ 0 h 31"/>
                <a:gd name="T10" fmla="*/ 0 w 29"/>
                <a:gd name="T11" fmla="*/ 0 h 31"/>
                <a:gd name="T12" fmla="*/ 0 w 29"/>
                <a:gd name="T13" fmla="*/ 0 h 31"/>
                <a:gd name="T14" fmla="*/ 0 w 29"/>
                <a:gd name="T15" fmla="*/ 0 h 31"/>
                <a:gd name="T16" fmla="*/ 0 w 29"/>
                <a:gd name="T17" fmla="*/ 0 h 31"/>
                <a:gd name="T18" fmla="*/ 0 w 29"/>
                <a:gd name="T19" fmla="*/ 0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1"/>
                <a:gd name="T32" fmla="*/ 29 w 29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1">
                  <a:moveTo>
                    <a:pt x="4" y="29"/>
                  </a:moveTo>
                  <a:lnTo>
                    <a:pt x="12" y="27"/>
                  </a:lnTo>
                  <a:lnTo>
                    <a:pt x="29" y="12"/>
                  </a:lnTo>
                  <a:lnTo>
                    <a:pt x="18" y="0"/>
                  </a:lnTo>
                  <a:lnTo>
                    <a:pt x="0" y="15"/>
                  </a:lnTo>
                  <a:lnTo>
                    <a:pt x="8" y="13"/>
                  </a:lnTo>
                  <a:lnTo>
                    <a:pt x="4" y="29"/>
                  </a:lnTo>
                  <a:lnTo>
                    <a:pt x="8" y="31"/>
                  </a:lnTo>
                  <a:lnTo>
                    <a:pt x="12" y="27"/>
                  </a:lnTo>
                  <a:lnTo>
                    <a:pt x="4" y="2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29" name="Freeform 731"/>
            <p:cNvSpPr>
              <a:spLocks/>
            </p:cNvSpPr>
            <p:nvPr/>
          </p:nvSpPr>
          <p:spPr bwMode="auto">
            <a:xfrm>
              <a:off x="2247" y="3039"/>
              <a:ext cx="13" cy="11"/>
            </a:xfrm>
            <a:custGeom>
              <a:avLst/>
              <a:gdLst>
                <a:gd name="T0" fmla="*/ 1 w 23"/>
                <a:gd name="T1" fmla="*/ 1 h 21"/>
                <a:gd name="T2" fmla="*/ 1 w 23"/>
                <a:gd name="T3" fmla="*/ 1 h 21"/>
                <a:gd name="T4" fmla="*/ 1 w 23"/>
                <a:gd name="T5" fmla="*/ 1 h 21"/>
                <a:gd name="T6" fmla="*/ 1 w 23"/>
                <a:gd name="T7" fmla="*/ 1 h 21"/>
                <a:gd name="T8" fmla="*/ 1 w 23"/>
                <a:gd name="T9" fmla="*/ 1 h 21"/>
                <a:gd name="T10" fmla="*/ 0 w 23"/>
                <a:gd name="T11" fmla="*/ 1 h 21"/>
                <a:gd name="T12" fmla="*/ 1 w 23"/>
                <a:gd name="T13" fmla="*/ 1 h 21"/>
                <a:gd name="T14" fmla="*/ 1 w 23"/>
                <a:gd name="T15" fmla="*/ 0 h 21"/>
                <a:gd name="T16" fmla="*/ 0 w 23"/>
                <a:gd name="T17" fmla="*/ 1 h 21"/>
                <a:gd name="T18" fmla="*/ 1 w 23"/>
                <a:gd name="T19" fmla="*/ 1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1"/>
                <a:gd name="T32" fmla="*/ 23 w 23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1">
                  <a:moveTo>
                    <a:pt x="8" y="15"/>
                  </a:moveTo>
                  <a:lnTo>
                    <a:pt x="2" y="17"/>
                  </a:lnTo>
                  <a:lnTo>
                    <a:pt x="19" y="21"/>
                  </a:lnTo>
                  <a:lnTo>
                    <a:pt x="23" y="5"/>
                  </a:lnTo>
                  <a:lnTo>
                    <a:pt x="8" y="2"/>
                  </a:lnTo>
                  <a:lnTo>
                    <a:pt x="0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8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30" name="Freeform 732"/>
            <p:cNvSpPr>
              <a:spLocks/>
            </p:cNvSpPr>
            <p:nvPr/>
          </p:nvSpPr>
          <p:spPr bwMode="auto">
            <a:xfrm>
              <a:off x="2240" y="3040"/>
              <a:ext cx="13" cy="10"/>
            </a:xfrm>
            <a:custGeom>
              <a:avLst/>
              <a:gdLst>
                <a:gd name="T0" fmla="*/ 1 w 18"/>
                <a:gd name="T1" fmla="*/ 1 h 19"/>
                <a:gd name="T2" fmla="*/ 1 w 18"/>
                <a:gd name="T3" fmla="*/ 1 h 19"/>
                <a:gd name="T4" fmla="*/ 1 w 18"/>
                <a:gd name="T5" fmla="*/ 1 h 19"/>
                <a:gd name="T6" fmla="*/ 1 w 18"/>
                <a:gd name="T7" fmla="*/ 0 h 19"/>
                <a:gd name="T8" fmla="*/ 1 w 18"/>
                <a:gd name="T9" fmla="*/ 1 h 19"/>
                <a:gd name="T10" fmla="*/ 0 w 18"/>
                <a:gd name="T11" fmla="*/ 1 h 19"/>
                <a:gd name="T12" fmla="*/ 1 w 18"/>
                <a:gd name="T13" fmla="*/ 1 h 19"/>
                <a:gd name="T14" fmla="*/ 0 w 18"/>
                <a:gd name="T15" fmla="*/ 1 h 19"/>
                <a:gd name="T16" fmla="*/ 1 w 18"/>
                <a:gd name="T17" fmla="*/ 1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9"/>
                <a:gd name="T29" fmla="*/ 18 w 18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9">
                  <a:moveTo>
                    <a:pt x="14" y="15"/>
                  </a:moveTo>
                  <a:lnTo>
                    <a:pt x="10" y="19"/>
                  </a:lnTo>
                  <a:lnTo>
                    <a:pt x="18" y="13"/>
                  </a:lnTo>
                  <a:lnTo>
                    <a:pt x="10" y="0"/>
                  </a:lnTo>
                  <a:lnTo>
                    <a:pt x="2" y="3"/>
                  </a:lnTo>
                  <a:lnTo>
                    <a:pt x="0" y="5"/>
                  </a:lnTo>
                  <a:lnTo>
                    <a:pt x="2" y="3"/>
                  </a:lnTo>
                  <a:lnTo>
                    <a:pt x="0" y="5"/>
                  </a:lnTo>
                  <a:lnTo>
                    <a:pt x="14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31" name="Freeform 733"/>
            <p:cNvSpPr>
              <a:spLocks/>
            </p:cNvSpPr>
            <p:nvPr/>
          </p:nvSpPr>
          <p:spPr bwMode="auto">
            <a:xfrm>
              <a:off x="2238" y="3045"/>
              <a:ext cx="12" cy="13"/>
            </a:xfrm>
            <a:custGeom>
              <a:avLst/>
              <a:gdLst>
                <a:gd name="T0" fmla="*/ 0 w 21"/>
                <a:gd name="T1" fmla="*/ 0 h 31"/>
                <a:gd name="T2" fmla="*/ 1 w 21"/>
                <a:gd name="T3" fmla="*/ 0 h 31"/>
                <a:gd name="T4" fmla="*/ 1 w 21"/>
                <a:gd name="T5" fmla="*/ 0 h 31"/>
                <a:gd name="T6" fmla="*/ 1 w 21"/>
                <a:gd name="T7" fmla="*/ 0 h 31"/>
                <a:gd name="T8" fmla="*/ 0 w 21"/>
                <a:gd name="T9" fmla="*/ 0 h 31"/>
                <a:gd name="T10" fmla="*/ 1 w 21"/>
                <a:gd name="T11" fmla="*/ 0 h 31"/>
                <a:gd name="T12" fmla="*/ 0 w 21"/>
                <a:gd name="T13" fmla="*/ 0 h 31"/>
                <a:gd name="T14" fmla="*/ 1 w 21"/>
                <a:gd name="T15" fmla="*/ 0 h 31"/>
                <a:gd name="T16" fmla="*/ 1 w 21"/>
                <a:gd name="T17" fmla="*/ 0 h 31"/>
                <a:gd name="T18" fmla="*/ 0 w 21"/>
                <a:gd name="T19" fmla="*/ 0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31"/>
                <a:gd name="T32" fmla="*/ 21 w 21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31">
                  <a:moveTo>
                    <a:pt x="0" y="21"/>
                  </a:moveTo>
                  <a:lnTo>
                    <a:pt x="13" y="21"/>
                  </a:lnTo>
                  <a:lnTo>
                    <a:pt x="21" y="1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13" y="12"/>
                  </a:lnTo>
                  <a:lnTo>
                    <a:pt x="0" y="21"/>
                  </a:lnTo>
                  <a:lnTo>
                    <a:pt x="6" y="31"/>
                  </a:lnTo>
                  <a:lnTo>
                    <a:pt x="13" y="21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32" name="Freeform 734"/>
            <p:cNvSpPr>
              <a:spLocks/>
            </p:cNvSpPr>
            <p:nvPr/>
          </p:nvSpPr>
          <p:spPr bwMode="auto">
            <a:xfrm>
              <a:off x="2232" y="3038"/>
              <a:ext cx="14" cy="15"/>
            </a:xfrm>
            <a:custGeom>
              <a:avLst/>
              <a:gdLst>
                <a:gd name="T0" fmla="*/ 1 w 23"/>
                <a:gd name="T1" fmla="*/ 1 h 30"/>
                <a:gd name="T2" fmla="*/ 0 w 23"/>
                <a:gd name="T3" fmla="*/ 1 h 30"/>
                <a:gd name="T4" fmla="*/ 1 w 23"/>
                <a:gd name="T5" fmla="*/ 1 h 30"/>
                <a:gd name="T6" fmla="*/ 1 w 23"/>
                <a:gd name="T7" fmla="*/ 1 h 30"/>
                <a:gd name="T8" fmla="*/ 1 w 23"/>
                <a:gd name="T9" fmla="*/ 1 h 30"/>
                <a:gd name="T10" fmla="*/ 0 w 23"/>
                <a:gd name="T11" fmla="*/ 1 h 30"/>
                <a:gd name="T12" fmla="*/ 1 w 23"/>
                <a:gd name="T13" fmla="*/ 1 h 30"/>
                <a:gd name="T14" fmla="*/ 1 w 23"/>
                <a:gd name="T15" fmla="*/ 0 h 30"/>
                <a:gd name="T16" fmla="*/ 0 w 23"/>
                <a:gd name="T17" fmla="*/ 1 h 30"/>
                <a:gd name="T18" fmla="*/ 1 w 23"/>
                <a:gd name="T19" fmla="*/ 1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30"/>
                <a:gd name="T32" fmla="*/ 23 w 23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30">
                  <a:moveTo>
                    <a:pt x="12" y="19"/>
                  </a:moveTo>
                  <a:lnTo>
                    <a:pt x="0" y="17"/>
                  </a:lnTo>
                  <a:lnTo>
                    <a:pt x="10" y="30"/>
                  </a:lnTo>
                  <a:lnTo>
                    <a:pt x="23" y="21"/>
                  </a:lnTo>
                  <a:lnTo>
                    <a:pt x="12" y="7"/>
                  </a:lnTo>
                  <a:lnTo>
                    <a:pt x="0" y="7"/>
                  </a:lnTo>
                  <a:lnTo>
                    <a:pt x="12" y="7"/>
                  </a:lnTo>
                  <a:lnTo>
                    <a:pt x="8" y="0"/>
                  </a:lnTo>
                  <a:lnTo>
                    <a:pt x="0" y="7"/>
                  </a:lnTo>
                  <a:lnTo>
                    <a:pt x="12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33" name="Freeform 735"/>
            <p:cNvSpPr>
              <a:spLocks/>
            </p:cNvSpPr>
            <p:nvPr/>
          </p:nvSpPr>
          <p:spPr bwMode="auto">
            <a:xfrm>
              <a:off x="2224" y="3043"/>
              <a:ext cx="15" cy="12"/>
            </a:xfrm>
            <a:custGeom>
              <a:avLst/>
              <a:gdLst>
                <a:gd name="T0" fmla="*/ 1 w 27"/>
                <a:gd name="T1" fmla="*/ 0 h 27"/>
                <a:gd name="T2" fmla="*/ 1 w 27"/>
                <a:gd name="T3" fmla="*/ 0 h 27"/>
                <a:gd name="T4" fmla="*/ 1 w 27"/>
                <a:gd name="T5" fmla="*/ 0 h 27"/>
                <a:gd name="T6" fmla="*/ 1 w 27"/>
                <a:gd name="T7" fmla="*/ 0 h 27"/>
                <a:gd name="T8" fmla="*/ 0 w 27"/>
                <a:gd name="T9" fmla="*/ 0 h 27"/>
                <a:gd name="T10" fmla="*/ 1 w 27"/>
                <a:gd name="T11" fmla="*/ 0 h 27"/>
                <a:gd name="T12" fmla="*/ 1 w 27"/>
                <a:gd name="T13" fmla="*/ 0 h 27"/>
                <a:gd name="T14" fmla="*/ 1 w 27"/>
                <a:gd name="T15" fmla="*/ 0 h 27"/>
                <a:gd name="T16" fmla="*/ 1 w 27"/>
                <a:gd name="T17" fmla="*/ 0 h 27"/>
                <a:gd name="T18" fmla="*/ 1 w 27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6" y="27"/>
                  </a:moveTo>
                  <a:lnTo>
                    <a:pt x="11" y="25"/>
                  </a:lnTo>
                  <a:lnTo>
                    <a:pt x="27" y="12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6" y="12"/>
                  </a:lnTo>
                  <a:lnTo>
                    <a:pt x="6" y="27"/>
                  </a:lnTo>
                  <a:lnTo>
                    <a:pt x="9" y="27"/>
                  </a:lnTo>
                  <a:lnTo>
                    <a:pt x="11" y="25"/>
                  </a:lnTo>
                  <a:lnTo>
                    <a:pt x="6" y="2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34" name="Freeform 736"/>
            <p:cNvSpPr>
              <a:spLocks/>
            </p:cNvSpPr>
            <p:nvPr/>
          </p:nvSpPr>
          <p:spPr bwMode="auto">
            <a:xfrm>
              <a:off x="2193" y="3046"/>
              <a:ext cx="35" cy="9"/>
            </a:xfrm>
            <a:custGeom>
              <a:avLst/>
              <a:gdLst>
                <a:gd name="T0" fmla="*/ 0 w 62"/>
                <a:gd name="T1" fmla="*/ 0 h 21"/>
                <a:gd name="T2" fmla="*/ 1 w 62"/>
                <a:gd name="T3" fmla="*/ 0 h 21"/>
                <a:gd name="T4" fmla="*/ 1 w 62"/>
                <a:gd name="T5" fmla="*/ 0 h 21"/>
                <a:gd name="T6" fmla="*/ 1 w 62"/>
                <a:gd name="T7" fmla="*/ 0 h 21"/>
                <a:gd name="T8" fmla="*/ 1 w 62"/>
                <a:gd name="T9" fmla="*/ 0 h 21"/>
                <a:gd name="T10" fmla="*/ 1 w 62"/>
                <a:gd name="T11" fmla="*/ 0 h 21"/>
                <a:gd name="T12" fmla="*/ 0 w 62"/>
                <a:gd name="T13" fmla="*/ 0 h 21"/>
                <a:gd name="T14" fmla="*/ 1 w 62"/>
                <a:gd name="T15" fmla="*/ 0 h 21"/>
                <a:gd name="T16" fmla="*/ 1 w 62"/>
                <a:gd name="T17" fmla="*/ 0 h 21"/>
                <a:gd name="T18" fmla="*/ 0 w 62"/>
                <a:gd name="T19" fmla="*/ 0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2"/>
                <a:gd name="T31" fmla="*/ 0 h 21"/>
                <a:gd name="T32" fmla="*/ 62 w 62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2" h="21">
                  <a:moveTo>
                    <a:pt x="0" y="16"/>
                  </a:moveTo>
                  <a:lnTo>
                    <a:pt x="4" y="17"/>
                  </a:lnTo>
                  <a:lnTo>
                    <a:pt x="62" y="21"/>
                  </a:lnTo>
                  <a:lnTo>
                    <a:pt x="62" y="6"/>
                  </a:lnTo>
                  <a:lnTo>
                    <a:pt x="6" y="0"/>
                  </a:lnTo>
                  <a:lnTo>
                    <a:pt x="8" y="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35" name="Freeform 737"/>
            <p:cNvSpPr>
              <a:spLocks/>
            </p:cNvSpPr>
            <p:nvPr/>
          </p:nvSpPr>
          <p:spPr bwMode="auto">
            <a:xfrm>
              <a:off x="2177" y="3038"/>
              <a:ext cx="20" cy="15"/>
            </a:xfrm>
            <a:custGeom>
              <a:avLst/>
              <a:gdLst>
                <a:gd name="T0" fmla="*/ 0 w 39"/>
                <a:gd name="T1" fmla="*/ 0 h 31"/>
                <a:gd name="T2" fmla="*/ 1 w 39"/>
                <a:gd name="T3" fmla="*/ 0 h 31"/>
                <a:gd name="T4" fmla="*/ 1 w 39"/>
                <a:gd name="T5" fmla="*/ 0 h 31"/>
                <a:gd name="T6" fmla="*/ 1 w 39"/>
                <a:gd name="T7" fmla="*/ 0 h 31"/>
                <a:gd name="T8" fmla="*/ 1 w 39"/>
                <a:gd name="T9" fmla="*/ 0 h 31"/>
                <a:gd name="T10" fmla="*/ 1 w 39"/>
                <a:gd name="T11" fmla="*/ 0 h 31"/>
                <a:gd name="T12" fmla="*/ 0 w 39"/>
                <a:gd name="T13" fmla="*/ 0 h 31"/>
                <a:gd name="T14" fmla="*/ 1 w 39"/>
                <a:gd name="T15" fmla="*/ 0 h 31"/>
                <a:gd name="T16" fmla="*/ 0 w 39"/>
                <a:gd name="T17" fmla="*/ 0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31"/>
                <a:gd name="T29" fmla="*/ 39 w 39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31">
                  <a:moveTo>
                    <a:pt x="0" y="11"/>
                  </a:moveTo>
                  <a:lnTo>
                    <a:pt x="2" y="13"/>
                  </a:lnTo>
                  <a:lnTo>
                    <a:pt x="31" y="31"/>
                  </a:lnTo>
                  <a:lnTo>
                    <a:pt x="39" y="17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36" name="Freeform 738"/>
            <p:cNvSpPr>
              <a:spLocks/>
            </p:cNvSpPr>
            <p:nvPr/>
          </p:nvSpPr>
          <p:spPr bwMode="auto">
            <a:xfrm>
              <a:off x="2170" y="3030"/>
              <a:ext cx="14" cy="15"/>
            </a:xfrm>
            <a:custGeom>
              <a:avLst/>
              <a:gdLst>
                <a:gd name="T0" fmla="*/ 1 w 27"/>
                <a:gd name="T1" fmla="*/ 1 h 30"/>
                <a:gd name="T2" fmla="*/ 0 w 27"/>
                <a:gd name="T3" fmla="*/ 1 h 30"/>
                <a:gd name="T4" fmla="*/ 1 w 27"/>
                <a:gd name="T5" fmla="*/ 1 h 30"/>
                <a:gd name="T6" fmla="*/ 1 w 27"/>
                <a:gd name="T7" fmla="*/ 1 h 30"/>
                <a:gd name="T8" fmla="*/ 1 w 27"/>
                <a:gd name="T9" fmla="*/ 1 h 30"/>
                <a:gd name="T10" fmla="*/ 1 w 27"/>
                <a:gd name="T11" fmla="*/ 0 h 30"/>
                <a:gd name="T12" fmla="*/ 1 w 27"/>
                <a:gd name="T13" fmla="*/ 1 h 30"/>
                <a:gd name="T14" fmla="*/ 1 w 27"/>
                <a:gd name="T15" fmla="*/ 0 h 30"/>
                <a:gd name="T16" fmla="*/ 1 w 27"/>
                <a:gd name="T17" fmla="*/ 0 h 30"/>
                <a:gd name="T18" fmla="*/ 1 w 27"/>
                <a:gd name="T19" fmla="*/ 1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0"/>
                <a:gd name="T32" fmla="*/ 27 w 27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0">
                  <a:moveTo>
                    <a:pt x="6" y="17"/>
                  </a:moveTo>
                  <a:lnTo>
                    <a:pt x="0" y="13"/>
                  </a:lnTo>
                  <a:lnTo>
                    <a:pt x="13" y="30"/>
                  </a:lnTo>
                  <a:lnTo>
                    <a:pt x="27" y="21"/>
                  </a:lnTo>
                  <a:lnTo>
                    <a:pt x="12" y="3"/>
                  </a:lnTo>
                  <a:lnTo>
                    <a:pt x="6" y="0"/>
                  </a:lnTo>
                  <a:lnTo>
                    <a:pt x="12" y="3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37" name="Freeform 739"/>
            <p:cNvSpPr>
              <a:spLocks/>
            </p:cNvSpPr>
            <p:nvPr/>
          </p:nvSpPr>
          <p:spPr bwMode="auto">
            <a:xfrm>
              <a:off x="2159" y="3030"/>
              <a:ext cx="14" cy="8"/>
            </a:xfrm>
            <a:custGeom>
              <a:avLst/>
              <a:gdLst>
                <a:gd name="T0" fmla="*/ 0 w 25"/>
                <a:gd name="T1" fmla="*/ 0 h 17"/>
                <a:gd name="T2" fmla="*/ 1 w 25"/>
                <a:gd name="T3" fmla="*/ 0 h 17"/>
                <a:gd name="T4" fmla="*/ 1 w 25"/>
                <a:gd name="T5" fmla="*/ 0 h 17"/>
                <a:gd name="T6" fmla="*/ 1 w 25"/>
                <a:gd name="T7" fmla="*/ 0 h 17"/>
                <a:gd name="T8" fmla="*/ 1 w 25"/>
                <a:gd name="T9" fmla="*/ 0 h 17"/>
                <a:gd name="T10" fmla="*/ 1 w 25"/>
                <a:gd name="T11" fmla="*/ 0 h 17"/>
                <a:gd name="T12" fmla="*/ 0 w 25"/>
                <a:gd name="T13" fmla="*/ 0 h 17"/>
                <a:gd name="T14" fmla="*/ 1 w 25"/>
                <a:gd name="T15" fmla="*/ 0 h 17"/>
                <a:gd name="T16" fmla="*/ 1 w 25"/>
                <a:gd name="T17" fmla="*/ 0 h 17"/>
                <a:gd name="T18" fmla="*/ 0 w 25"/>
                <a:gd name="T19" fmla="*/ 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17"/>
                <a:gd name="T32" fmla="*/ 25 w 25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17">
                  <a:moveTo>
                    <a:pt x="0" y="13"/>
                  </a:moveTo>
                  <a:lnTo>
                    <a:pt x="6" y="15"/>
                  </a:lnTo>
                  <a:lnTo>
                    <a:pt x="25" y="17"/>
                  </a:lnTo>
                  <a:lnTo>
                    <a:pt x="25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4" y="15"/>
                  </a:lnTo>
                  <a:lnTo>
                    <a:pt x="6" y="15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38" name="Freeform 740"/>
            <p:cNvSpPr>
              <a:spLocks/>
            </p:cNvSpPr>
            <p:nvPr/>
          </p:nvSpPr>
          <p:spPr bwMode="auto">
            <a:xfrm>
              <a:off x="2143" y="3016"/>
              <a:ext cx="22" cy="19"/>
            </a:xfrm>
            <a:custGeom>
              <a:avLst/>
              <a:gdLst>
                <a:gd name="T0" fmla="*/ 1 w 42"/>
                <a:gd name="T1" fmla="*/ 0 h 42"/>
                <a:gd name="T2" fmla="*/ 0 w 42"/>
                <a:gd name="T3" fmla="*/ 0 h 42"/>
                <a:gd name="T4" fmla="*/ 1 w 42"/>
                <a:gd name="T5" fmla="*/ 0 h 42"/>
                <a:gd name="T6" fmla="*/ 1 w 42"/>
                <a:gd name="T7" fmla="*/ 0 h 42"/>
                <a:gd name="T8" fmla="*/ 1 w 42"/>
                <a:gd name="T9" fmla="*/ 0 h 42"/>
                <a:gd name="T10" fmla="*/ 1 w 42"/>
                <a:gd name="T11" fmla="*/ 0 h 42"/>
                <a:gd name="T12" fmla="*/ 1 w 42"/>
                <a:gd name="T13" fmla="*/ 0 h 42"/>
                <a:gd name="T14" fmla="*/ 1 w 42"/>
                <a:gd name="T15" fmla="*/ 0 h 42"/>
                <a:gd name="T16" fmla="*/ 1 w 42"/>
                <a:gd name="T17" fmla="*/ 0 h 42"/>
                <a:gd name="T18" fmla="*/ 1 w 42"/>
                <a:gd name="T19" fmla="*/ 0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42"/>
                <a:gd name="T32" fmla="*/ 42 w 42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42">
                  <a:moveTo>
                    <a:pt x="6" y="17"/>
                  </a:moveTo>
                  <a:lnTo>
                    <a:pt x="0" y="13"/>
                  </a:lnTo>
                  <a:lnTo>
                    <a:pt x="31" y="42"/>
                  </a:lnTo>
                  <a:lnTo>
                    <a:pt x="42" y="31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39" name="Freeform 741"/>
            <p:cNvSpPr>
              <a:spLocks/>
            </p:cNvSpPr>
            <p:nvPr/>
          </p:nvSpPr>
          <p:spPr bwMode="auto">
            <a:xfrm>
              <a:off x="2131" y="3016"/>
              <a:ext cx="14" cy="9"/>
            </a:xfrm>
            <a:custGeom>
              <a:avLst/>
              <a:gdLst>
                <a:gd name="T0" fmla="*/ 0 w 29"/>
                <a:gd name="T1" fmla="*/ 1 h 17"/>
                <a:gd name="T2" fmla="*/ 0 w 29"/>
                <a:gd name="T3" fmla="*/ 1 h 17"/>
                <a:gd name="T4" fmla="*/ 0 w 29"/>
                <a:gd name="T5" fmla="*/ 1 h 17"/>
                <a:gd name="T6" fmla="*/ 0 w 29"/>
                <a:gd name="T7" fmla="*/ 0 h 17"/>
                <a:gd name="T8" fmla="*/ 0 w 29"/>
                <a:gd name="T9" fmla="*/ 1 h 17"/>
                <a:gd name="T10" fmla="*/ 0 w 29"/>
                <a:gd name="T11" fmla="*/ 1 h 17"/>
                <a:gd name="T12" fmla="*/ 0 w 29"/>
                <a:gd name="T13" fmla="*/ 1 h 17"/>
                <a:gd name="T14" fmla="*/ 0 w 29"/>
                <a:gd name="T15" fmla="*/ 1 h 17"/>
                <a:gd name="T16" fmla="*/ 0 w 29"/>
                <a:gd name="T17" fmla="*/ 1 h 17"/>
                <a:gd name="T18" fmla="*/ 0 w 29"/>
                <a:gd name="T19" fmla="*/ 1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17"/>
                <a:gd name="T32" fmla="*/ 29 w 2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17">
                  <a:moveTo>
                    <a:pt x="0" y="11"/>
                  </a:moveTo>
                  <a:lnTo>
                    <a:pt x="8" y="17"/>
                  </a:lnTo>
                  <a:lnTo>
                    <a:pt x="29" y="17"/>
                  </a:lnTo>
                  <a:lnTo>
                    <a:pt x="29" y="0"/>
                  </a:lnTo>
                  <a:lnTo>
                    <a:pt x="8" y="2"/>
                  </a:lnTo>
                  <a:lnTo>
                    <a:pt x="15" y="6"/>
                  </a:lnTo>
                  <a:lnTo>
                    <a:pt x="0" y="11"/>
                  </a:lnTo>
                  <a:lnTo>
                    <a:pt x="2" y="17"/>
                  </a:lnTo>
                  <a:lnTo>
                    <a:pt x="8" y="17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40" name="Freeform 742"/>
            <p:cNvSpPr>
              <a:spLocks/>
            </p:cNvSpPr>
            <p:nvPr/>
          </p:nvSpPr>
          <p:spPr bwMode="auto">
            <a:xfrm>
              <a:off x="2118" y="2996"/>
              <a:ext cx="18" cy="24"/>
            </a:xfrm>
            <a:custGeom>
              <a:avLst/>
              <a:gdLst>
                <a:gd name="T0" fmla="*/ 0 w 36"/>
                <a:gd name="T1" fmla="*/ 0 h 57"/>
                <a:gd name="T2" fmla="*/ 0 w 36"/>
                <a:gd name="T3" fmla="*/ 0 h 57"/>
                <a:gd name="T4" fmla="*/ 1 w 36"/>
                <a:gd name="T5" fmla="*/ 0 h 57"/>
                <a:gd name="T6" fmla="*/ 1 w 36"/>
                <a:gd name="T7" fmla="*/ 0 h 57"/>
                <a:gd name="T8" fmla="*/ 1 w 36"/>
                <a:gd name="T9" fmla="*/ 0 h 57"/>
                <a:gd name="T10" fmla="*/ 1 w 36"/>
                <a:gd name="T11" fmla="*/ 0 h 57"/>
                <a:gd name="T12" fmla="*/ 0 w 36"/>
                <a:gd name="T13" fmla="*/ 0 h 57"/>
                <a:gd name="T14" fmla="*/ 0 w 36"/>
                <a:gd name="T15" fmla="*/ 0 h 57"/>
                <a:gd name="T16" fmla="*/ 0 w 36"/>
                <a:gd name="T17" fmla="*/ 0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57"/>
                <a:gd name="T29" fmla="*/ 36 w 36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57">
                  <a:moveTo>
                    <a:pt x="0" y="4"/>
                  </a:moveTo>
                  <a:lnTo>
                    <a:pt x="0" y="6"/>
                  </a:lnTo>
                  <a:lnTo>
                    <a:pt x="21" y="57"/>
                  </a:lnTo>
                  <a:lnTo>
                    <a:pt x="36" y="52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41" name="Freeform 743"/>
            <p:cNvSpPr>
              <a:spLocks/>
            </p:cNvSpPr>
            <p:nvPr/>
          </p:nvSpPr>
          <p:spPr bwMode="auto">
            <a:xfrm>
              <a:off x="2118" y="2986"/>
              <a:ext cx="10" cy="12"/>
            </a:xfrm>
            <a:custGeom>
              <a:avLst/>
              <a:gdLst>
                <a:gd name="T0" fmla="*/ 0 w 17"/>
                <a:gd name="T1" fmla="*/ 0 h 25"/>
                <a:gd name="T2" fmla="*/ 0 w 17"/>
                <a:gd name="T3" fmla="*/ 0 h 25"/>
                <a:gd name="T4" fmla="*/ 0 w 17"/>
                <a:gd name="T5" fmla="*/ 0 h 25"/>
                <a:gd name="T6" fmla="*/ 1 w 17"/>
                <a:gd name="T7" fmla="*/ 0 h 25"/>
                <a:gd name="T8" fmla="*/ 1 w 17"/>
                <a:gd name="T9" fmla="*/ 0 h 25"/>
                <a:gd name="T10" fmla="*/ 1 w 17"/>
                <a:gd name="T11" fmla="*/ 0 h 25"/>
                <a:gd name="T12" fmla="*/ 0 w 17"/>
                <a:gd name="T13" fmla="*/ 0 h 25"/>
                <a:gd name="T14" fmla="*/ 0 w 17"/>
                <a:gd name="T15" fmla="*/ 0 h 25"/>
                <a:gd name="T16" fmla="*/ 0 w 17"/>
                <a:gd name="T17" fmla="*/ 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5"/>
                <a:gd name="T29" fmla="*/ 17 w 17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5">
                  <a:moveTo>
                    <a:pt x="0" y="0"/>
                  </a:moveTo>
                  <a:lnTo>
                    <a:pt x="0" y="2"/>
                  </a:lnTo>
                  <a:lnTo>
                    <a:pt x="0" y="25"/>
                  </a:lnTo>
                  <a:lnTo>
                    <a:pt x="17" y="23"/>
                  </a:lnTo>
                  <a:lnTo>
                    <a:pt x="15" y="2"/>
                  </a:lnTo>
                  <a:lnTo>
                    <a:pt x="15" y="4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42" name="Freeform 744"/>
            <p:cNvSpPr>
              <a:spLocks/>
            </p:cNvSpPr>
            <p:nvPr/>
          </p:nvSpPr>
          <p:spPr bwMode="auto">
            <a:xfrm>
              <a:off x="2118" y="2974"/>
              <a:ext cx="13" cy="13"/>
            </a:xfrm>
            <a:custGeom>
              <a:avLst/>
              <a:gdLst>
                <a:gd name="T0" fmla="*/ 1 w 21"/>
                <a:gd name="T1" fmla="*/ 0 h 29"/>
                <a:gd name="T2" fmla="*/ 1 w 21"/>
                <a:gd name="T3" fmla="*/ 0 h 29"/>
                <a:gd name="T4" fmla="*/ 0 w 21"/>
                <a:gd name="T5" fmla="*/ 0 h 29"/>
                <a:gd name="T6" fmla="*/ 1 w 21"/>
                <a:gd name="T7" fmla="*/ 0 h 29"/>
                <a:gd name="T8" fmla="*/ 1 w 21"/>
                <a:gd name="T9" fmla="*/ 0 h 29"/>
                <a:gd name="T10" fmla="*/ 1 w 21"/>
                <a:gd name="T11" fmla="*/ 0 h 29"/>
                <a:gd name="T12" fmla="*/ 1 w 21"/>
                <a:gd name="T13" fmla="*/ 0 h 29"/>
                <a:gd name="T14" fmla="*/ 1 w 21"/>
                <a:gd name="T15" fmla="*/ 0 h 29"/>
                <a:gd name="T16" fmla="*/ 1 w 21"/>
                <a:gd name="T17" fmla="*/ 0 h 29"/>
                <a:gd name="T18" fmla="*/ 1 w 21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9"/>
                <a:gd name="T32" fmla="*/ 21 w 21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9">
                  <a:moveTo>
                    <a:pt x="6" y="9"/>
                  </a:moveTo>
                  <a:lnTo>
                    <a:pt x="4" y="4"/>
                  </a:lnTo>
                  <a:lnTo>
                    <a:pt x="0" y="25"/>
                  </a:lnTo>
                  <a:lnTo>
                    <a:pt x="15" y="29"/>
                  </a:lnTo>
                  <a:lnTo>
                    <a:pt x="19" y="5"/>
                  </a:lnTo>
                  <a:lnTo>
                    <a:pt x="17" y="0"/>
                  </a:lnTo>
                  <a:lnTo>
                    <a:pt x="19" y="5"/>
                  </a:lnTo>
                  <a:lnTo>
                    <a:pt x="21" y="4"/>
                  </a:lnTo>
                  <a:lnTo>
                    <a:pt x="17" y="0"/>
                  </a:lnTo>
                  <a:lnTo>
                    <a:pt x="6" y="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43" name="Freeform 745"/>
            <p:cNvSpPr>
              <a:spLocks/>
            </p:cNvSpPr>
            <p:nvPr/>
          </p:nvSpPr>
          <p:spPr bwMode="auto">
            <a:xfrm>
              <a:off x="2115" y="2970"/>
              <a:ext cx="13" cy="8"/>
            </a:xfrm>
            <a:custGeom>
              <a:avLst/>
              <a:gdLst>
                <a:gd name="T0" fmla="*/ 1 w 19"/>
                <a:gd name="T1" fmla="*/ 0 h 19"/>
                <a:gd name="T2" fmla="*/ 0 w 19"/>
                <a:gd name="T3" fmla="*/ 0 h 19"/>
                <a:gd name="T4" fmla="*/ 1 w 19"/>
                <a:gd name="T5" fmla="*/ 0 h 19"/>
                <a:gd name="T6" fmla="*/ 1 w 19"/>
                <a:gd name="T7" fmla="*/ 0 h 19"/>
                <a:gd name="T8" fmla="*/ 1 w 19"/>
                <a:gd name="T9" fmla="*/ 0 h 19"/>
                <a:gd name="T10" fmla="*/ 1 w 19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9"/>
                <a:gd name="T20" fmla="*/ 19 w 19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9">
                  <a:moveTo>
                    <a:pt x="6" y="6"/>
                  </a:moveTo>
                  <a:lnTo>
                    <a:pt x="0" y="10"/>
                  </a:lnTo>
                  <a:lnTo>
                    <a:pt x="8" y="19"/>
                  </a:lnTo>
                  <a:lnTo>
                    <a:pt x="19" y="10"/>
                  </a:lnTo>
                  <a:lnTo>
                    <a:pt x="14" y="0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44" name="Freeform 746"/>
            <p:cNvSpPr>
              <a:spLocks/>
            </p:cNvSpPr>
            <p:nvPr/>
          </p:nvSpPr>
          <p:spPr bwMode="auto">
            <a:xfrm>
              <a:off x="2371" y="2830"/>
              <a:ext cx="21" cy="15"/>
            </a:xfrm>
            <a:custGeom>
              <a:avLst/>
              <a:gdLst>
                <a:gd name="T0" fmla="*/ 1 w 36"/>
                <a:gd name="T1" fmla="*/ 0 h 31"/>
                <a:gd name="T2" fmla="*/ 1 w 36"/>
                <a:gd name="T3" fmla="*/ 0 h 31"/>
                <a:gd name="T4" fmla="*/ 1 w 36"/>
                <a:gd name="T5" fmla="*/ 0 h 31"/>
                <a:gd name="T6" fmla="*/ 0 w 36"/>
                <a:gd name="T7" fmla="*/ 0 h 31"/>
                <a:gd name="T8" fmla="*/ 1 w 36"/>
                <a:gd name="T9" fmla="*/ 0 h 31"/>
                <a:gd name="T10" fmla="*/ 1 w 36"/>
                <a:gd name="T11" fmla="*/ 0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31"/>
                <a:gd name="T20" fmla="*/ 36 w 36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31">
                  <a:moveTo>
                    <a:pt x="34" y="17"/>
                  </a:moveTo>
                  <a:lnTo>
                    <a:pt x="36" y="17"/>
                  </a:lnTo>
                  <a:lnTo>
                    <a:pt x="9" y="0"/>
                  </a:lnTo>
                  <a:lnTo>
                    <a:pt x="0" y="13"/>
                  </a:lnTo>
                  <a:lnTo>
                    <a:pt x="26" y="31"/>
                  </a:lnTo>
                  <a:lnTo>
                    <a:pt x="34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45" name="Freeform 747"/>
            <p:cNvSpPr>
              <a:spLocks/>
            </p:cNvSpPr>
            <p:nvPr/>
          </p:nvSpPr>
          <p:spPr bwMode="auto">
            <a:xfrm>
              <a:off x="2385" y="2840"/>
              <a:ext cx="29" cy="16"/>
            </a:xfrm>
            <a:custGeom>
              <a:avLst/>
              <a:gdLst>
                <a:gd name="T0" fmla="*/ 1 w 54"/>
                <a:gd name="T1" fmla="*/ 0 h 40"/>
                <a:gd name="T2" fmla="*/ 1 w 54"/>
                <a:gd name="T3" fmla="*/ 0 h 40"/>
                <a:gd name="T4" fmla="*/ 1 w 54"/>
                <a:gd name="T5" fmla="*/ 0 h 40"/>
                <a:gd name="T6" fmla="*/ 0 w 54"/>
                <a:gd name="T7" fmla="*/ 0 h 40"/>
                <a:gd name="T8" fmla="*/ 1 w 54"/>
                <a:gd name="T9" fmla="*/ 0 h 40"/>
                <a:gd name="T10" fmla="*/ 1 w 54"/>
                <a:gd name="T11" fmla="*/ 0 h 40"/>
                <a:gd name="T12" fmla="*/ 1 w 54"/>
                <a:gd name="T13" fmla="*/ 0 h 40"/>
                <a:gd name="T14" fmla="*/ 1 w 54"/>
                <a:gd name="T15" fmla="*/ 0 h 40"/>
                <a:gd name="T16" fmla="*/ 1 w 54"/>
                <a:gd name="T17" fmla="*/ 0 h 40"/>
                <a:gd name="T18" fmla="*/ 1 w 54"/>
                <a:gd name="T19" fmla="*/ 0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4"/>
                <a:gd name="T31" fmla="*/ 0 h 40"/>
                <a:gd name="T32" fmla="*/ 54 w 54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4" h="40">
                  <a:moveTo>
                    <a:pt x="52" y="37"/>
                  </a:moveTo>
                  <a:lnTo>
                    <a:pt x="48" y="27"/>
                  </a:lnTo>
                  <a:lnTo>
                    <a:pt x="8" y="0"/>
                  </a:lnTo>
                  <a:lnTo>
                    <a:pt x="0" y="14"/>
                  </a:lnTo>
                  <a:lnTo>
                    <a:pt x="41" y="40"/>
                  </a:lnTo>
                  <a:lnTo>
                    <a:pt x="37" y="31"/>
                  </a:lnTo>
                  <a:lnTo>
                    <a:pt x="52" y="37"/>
                  </a:lnTo>
                  <a:lnTo>
                    <a:pt x="54" y="31"/>
                  </a:lnTo>
                  <a:lnTo>
                    <a:pt x="48" y="27"/>
                  </a:lnTo>
                  <a:lnTo>
                    <a:pt x="52" y="3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46" name="Freeform 748"/>
            <p:cNvSpPr>
              <a:spLocks/>
            </p:cNvSpPr>
            <p:nvPr/>
          </p:nvSpPr>
          <p:spPr bwMode="auto">
            <a:xfrm>
              <a:off x="2400" y="2854"/>
              <a:ext cx="14" cy="12"/>
            </a:xfrm>
            <a:custGeom>
              <a:avLst/>
              <a:gdLst>
                <a:gd name="T0" fmla="*/ 1 w 25"/>
                <a:gd name="T1" fmla="*/ 0 h 29"/>
                <a:gd name="T2" fmla="*/ 1 w 25"/>
                <a:gd name="T3" fmla="*/ 0 h 29"/>
                <a:gd name="T4" fmla="*/ 1 w 25"/>
                <a:gd name="T5" fmla="*/ 0 h 29"/>
                <a:gd name="T6" fmla="*/ 1 w 25"/>
                <a:gd name="T7" fmla="*/ 0 h 29"/>
                <a:gd name="T8" fmla="*/ 0 w 25"/>
                <a:gd name="T9" fmla="*/ 0 h 29"/>
                <a:gd name="T10" fmla="*/ 0 w 25"/>
                <a:gd name="T11" fmla="*/ 0 h 29"/>
                <a:gd name="T12" fmla="*/ 0 w 25"/>
                <a:gd name="T13" fmla="*/ 0 h 29"/>
                <a:gd name="T14" fmla="*/ 0 w 25"/>
                <a:gd name="T15" fmla="*/ 0 h 29"/>
                <a:gd name="T16" fmla="*/ 1 w 25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9"/>
                <a:gd name="T29" fmla="*/ 25 w 25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9">
                  <a:moveTo>
                    <a:pt x="16" y="27"/>
                  </a:moveTo>
                  <a:lnTo>
                    <a:pt x="16" y="29"/>
                  </a:lnTo>
                  <a:lnTo>
                    <a:pt x="25" y="6"/>
                  </a:lnTo>
                  <a:lnTo>
                    <a:pt x="10" y="0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6" y="2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47" name="Freeform 749"/>
            <p:cNvSpPr>
              <a:spLocks/>
            </p:cNvSpPr>
            <p:nvPr/>
          </p:nvSpPr>
          <p:spPr bwMode="auto">
            <a:xfrm>
              <a:off x="2396" y="2866"/>
              <a:ext cx="11" cy="15"/>
            </a:xfrm>
            <a:custGeom>
              <a:avLst/>
              <a:gdLst>
                <a:gd name="T0" fmla="*/ 1 w 21"/>
                <a:gd name="T1" fmla="*/ 0 h 34"/>
                <a:gd name="T2" fmla="*/ 1 w 21"/>
                <a:gd name="T3" fmla="*/ 0 h 34"/>
                <a:gd name="T4" fmla="*/ 1 w 21"/>
                <a:gd name="T5" fmla="*/ 0 h 34"/>
                <a:gd name="T6" fmla="*/ 1 w 21"/>
                <a:gd name="T7" fmla="*/ 0 h 34"/>
                <a:gd name="T8" fmla="*/ 0 w 21"/>
                <a:gd name="T9" fmla="*/ 0 h 34"/>
                <a:gd name="T10" fmla="*/ 0 w 21"/>
                <a:gd name="T11" fmla="*/ 0 h 34"/>
                <a:gd name="T12" fmla="*/ 0 w 21"/>
                <a:gd name="T13" fmla="*/ 0 h 34"/>
                <a:gd name="T14" fmla="*/ 0 w 21"/>
                <a:gd name="T15" fmla="*/ 0 h 34"/>
                <a:gd name="T16" fmla="*/ 1 w 21"/>
                <a:gd name="T17" fmla="*/ 0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34"/>
                <a:gd name="T29" fmla="*/ 21 w 21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34">
                  <a:moveTo>
                    <a:pt x="17" y="32"/>
                  </a:moveTo>
                  <a:lnTo>
                    <a:pt x="17" y="34"/>
                  </a:lnTo>
                  <a:lnTo>
                    <a:pt x="21" y="2"/>
                  </a:lnTo>
                  <a:lnTo>
                    <a:pt x="5" y="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17" y="3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48" name="Freeform 750"/>
            <p:cNvSpPr>
              <a:spLocks/>
            </p:cNvSpPr>
            <p:nvPr/>
          </p:nvSpPr>
          <p:spPr bwMode="auto">
            <a:xfrm>
              <a:off x="2396" y="2881"/>
              <a:ext cx="20" cy="39"/>
            </a:xfrm>
            <a:custGeom>
              <a:avLst/>
              <a:gdLst>
                <a:gd name="T0" fmla="*/ 1 w 34"/>
                <a:gd name="T1" fmla="*/ 0 h 87"/>
                <a:gd name="T2" fmla="*/ 1 w 34"/>
                <a:gd name="T3" fmla="*/ 0 h 87"/>
                <a:gd name="T4" fmla="*/ 1 w 34"/>
                <a:gd name="T5" fmla="*/ 0 h 87"/>
                <a:gd name="T6" fmla="*/ 0 w 34"/>
                <a:gd name="T7" fmla="*/ 0 h 87"/>
                <a:gd name="T8" fmla="*/ 1 w 34"/>
                <a:gd name="T9" fmla="*/ 0 h 87"/>
                <a:gd name="T10" fmla="*/ 1 w 34"/>
                <a:gd name="T11" fmla="*/ 0 h 87"/>
                <a:gd name="T12" fmla="*/ 1 w 34"/>
                <a:gd name="T13" fmla="*/ 0 h 87"/>
                <a:gd name="T14" fmla="*/ 1 w 34"/>
                <a:gd name="T15" fmla="*/ 0 h 87"/>
                <a:gd name="T16" fmla="*/ 1 w 34"/>
                <a:gd name="T17" fmla="*/ 0 h 87"/>
                <a:gd name="T18" fmla="*/ 1 w 34"/>
                <a:gd name="T19" fmla="*/ 0 h 8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87"/>
                <a:gd name="T32" fmla="*/ 34 w 34"/>
                <a:gd name="T33" fmla="*/ 87 h 8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87">
                  <a:moveTo>
                    <a:pt x="32" y="87"/>
                  </a:moveTo>
                  <a:lnTo>
                    <a:pt x="32" y="81"/>
                  </a:lnTo>
                  <a:lnTo>
                    <a:pt x="17" y="0"/>
                  </a:lnTo>
                  <a:lnTo>
                    <a:pt x="0" y="2"/>
                  </a:lnTo>
                  <a:lnTo>
                    <a:pt x="17" y="83"/>
                  </a:lnTo>
                  <a:lnTo>
                    <a:pt x="19" y="77"/>
                  </a:lnTo>
                  <a:lnTo>
                    <a:pt x="32" y="87"/>
                  </a:lnTo>
                  <a:lnTo>
                    <a:pt x="34" y="83"/>
                  </a:lnTo>
                  <a:lnTo>
                    <a:pt x="32" y="81"/>
                  </a:lnTo>
                  <a:lnTo>
                    <a:pt x="32" y="8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49" name="Freeform 751"/>
            <p:cNvSpPr>
              <a:spLocks/>
            </p:cNvSpPr>
            <p:nvPr/>
          </p:nvSpPr>
          <p:spPr bwMode="auto">
            <a:xfrm>
              <a:off x="2400" y="2915"/>
              <a:ext cx="14" cy="16"/>
            </a:xfrm>
            <a:custGeom>
              <a:avLst/>
              <a:gdLst>
                <a:gd name="T0" fmla="*/ 0 w 30"/>
                <a:gd name="T1" fmla="*/ 0 h 35"/>
                <a:gd name="T2" fmla="*/ 0 w 30"/>
                <a:gd name="T3" fmla="*/ 0 h 35"/>
                <a:gd name="T4" fmla="*/ 0 w 30"/>
                <a:gd name="T5" fmla="*/ 0 h 35"/>
                <a:gd name="T6" fmla="*/ 0 w 30"/>
                <a:gd name="T7" fmla="*/ 0 h 35"/>
                <a:gd name="T8" fmla="*/ 0 w 30"/>
                <a:gd name="T9" fmla="*/ 0 h 35"/>
                <a:gd name="T10" fmla="*/ 0 w 30"/>
                <a:gd name="T11" fmla="*/ 0 h 35"/>
                <a:gd name="T12" fmla="*/ 0 w 30"/>
                <a:gd name="T13" fmla="*/ 0 h 35"/>
                <a:gd name="T14" fmla="*/ 0 w 30"/>
                <a:gd name="T15" fmla="*/ 0 h 35"/>
                <a:gd name="T16" fmla="*/ 0 w 30"/>
                <a:gd name="T17" fmla="*/ 0 h 35"/>
                <a:gd name="T18" fmla="*/ 0 w 30"/>
                <a:gd name="T19" fmla="*/ 0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5"/>
                <a:gd name="T32" fmla="*/ 30 w 30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5">
                  <a:moveTo>
                    <a:pt x="9" y="35"/>
                  </a:moveTo>
                  <a:lnTo>
                    <a:pt x="13" y="33"/>
                  </a:lnTo>
                  <a:lnTo>
                    <a:pt x="30" y="10"/>
                  </a:lnTo>
                  <a:lnTo>
                    <a:pt x="17" y="0"/>
                  </a:lnTo>
                  <a:lnTo>
                    <a:pt x="0" y="23"/>
                  </a:lnTo>
                  <a:lnTo>
                    <a:pt x="3" y="21"/>
                  </a:lnTo>
                  <a:lnTo>
                    <a:pt x="9" y="35"/>
                  </a:lnTo>
                  <a:lnTo>
                    <a:pt x="11" y="35"/>
                  </a:lnTo>
                  <a:lnTo>
                    <a:pt x="13" y="33"/>
                  </a:lnTo>
                  <a:lnTo>
                    <a:pt x="9" y="3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50" name="Freeform 752"/>
            <p:cNvSpPr>
              <a:spLocks/>
            </p:cNvSpPr>
            <p:nvPr/>
          </p:nvSpPr>
          <p:spPr bwMode="auto">
            <a:xfrm>
              <a:off x="2385" y="2924"/>
              <a:ext cx="18" cy="13"/>
            </a:xfrm>
            <a:custGeom>
              <a:avLst/>
              <a:gdLst>
                <a:gd name="T0" fmla="*/ 1 w 33"/>
                <a:gd name="T1" fmla="*/ 0 h 29"/>
                <a:gd name="T2" fmla="*/ 1 w 33"/>
                <a:gd name="T3" fmla="*/ 0 h 29"/>
                <a:gd name="T4" fmla="*/ 1 w 33"/>
                <a:gd name="T5" fmla="*/ 0 h 29"/>
                <a:gd name="T6" fmla="*/ 1 w 33"/>
                <a:gd name="T7" fmla="*/ 0 h 29"/>
                <a:gd name="T8" fmla="*/ 0 w 33"/>
                <a:gd name="T9" fmla="*/ 0 h 29"/>
                <a:gd name="T10" fmla="*/ 1 w 33"/>
                <a:gd name="T11" fmla="*/ 0 h 29"/>
                <a:gd name="T12" fmla="*/ 1 w 33"/>
                <a:gd name="T13" fmla="*/ 0 h 29"/>
                <a:gd name="T14" fmla="*/ 1 w 33"/>
                <a:gd name="T15" fmla="*/ 0 h 29"/>
                <a:gd name="T16" fmla="*/ 1 w 33"/>
                <a:gd name="T17" fmla="*/ 0 h 29"/>
                <a:gd name="T18" fmla="*/ 1 w 33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9"/>
                <a:gd name="T32" fmla="*/ 33 w 33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9">
                  <a:moveTo>
                    <a:pt x="4" y="29"/>
                  </a:moveTo>
                  <a:lnTo>
                    <a:pt x="6" y="27"/>
                  </a:lnTo>
                  <a:lnTo>
                    <a:pt x="33" y="14"/>
                  </a:lnTo>
                  <a:lnTo>
                    <a:pt x="27" y="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51" name="Freeform 753"/>
            <p:cNvSpPr>
              <a:spLocks/>
            </p:cNvSpPr>
            <p:nvPr/>
          </p:nvSpPr>
          <p:spPr bwMode="auto">
            <a:xfrm>
              <a:off x="2368" y="2930"/>
              <a:ext cx="18" cy="12"/>
            </a:xfrm>
            <a:custGeom>
              <a:avLst/>
              <a:gdLst>
                <a:gd name="T0" fmla="*/ 0 w 36"/>
                <a:gd name="T1" fmla="*/ 0 h 25"/>
                <a:gd name="T2" fmla="*/ 1 w 36"/>
                <a:gd name="T3" fmla="*/ 0 h 25"/>
                <a:gd name="T4" fmla="*/ 1 w 36"/>
                <a:gd name="T5" fmla="*/ 0 h 25"/>
                <a:gd name="T6" fmla="*/ 1 w 36"/>
                <a:gd name="T7" fmla="*/ 0 h 25"/>
                <a:gd name="T8" fmla="*/ 0 w 36"/>
                <a:gd name="T9" fmla="*/ 0 h 25"/>
                <a:gd name="T10" fmla="*/ 1 w 36"/>
                <a:gd name="T11" fmla="*/ 0 h 25"/>
                <a:gd name="T12" fmla="*/ 0 w 36"/>
                <a:gd name="T13" fmla="*/ 0 h 25"/>
                <a:gd name="T14" fmla="*/ 1 w 36"/>
                <a:gd name="T15" fmla="*/ 0 h 25"/>
                <a:gd name="T16" fmla="*/ 1 w 36"/>
                <a:gd name="T17" fmla="*/ 0 h 25"/>
                <a:gd name="T18" fmla="*/ 0 w 36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6"/>
                <a:gd name="T31" fmla="*/ 0 h 25"/>
                <a:gd name="T32" fmla="*/ 36 w 36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6" h="25">
                  <a:moveTo>
                    <a:pt x="0" y="23"/>
                  </a:moveTo>
                  <a:lnTo>
                    <a:pt x="4" y="23"/>
                  </a:lnTo>
                  <a:lnTo>
                    <a:pt x="36" y="17"/>
                  </a:lnTo>
                  <a:lnTo>
                    <a:pt x="34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4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52" name="Freeform 754"/>
            <p:cNvSpPr>
              <a:spLocks/>
            </p:cNvSpPr>
            <p:nvPr/>
          </p:nvSpPr>
          <p:spPr bwMode="auto">
            <a:xfrm>
              <a:off x="2351" y="2927"/>
              <a:ext cx="20" cy="14"/>
            </a:xfrm>
            <a:custGeom>
              <a:avLst/>
              <a:gdLst>
                <a:gd name="T0" fmla="*/ 0 w 35"/>
                <a:gd name="T1" fmla="*/ 0 h 29"/>
                <a:gd name="T2" fmla="*/ 1 w 35"/>
                <a:gd name="T3" fmla="*/ 0 h 29"/>
                <a:gd name="T4" fmla="*/ 1 w 35"/>
                <a:gd name="T5" fmla="*/ 0 h 29"/>
                <a:gd name="T6" fmla="*/ 1 w 35"/>
                <a:gd name="T7" fmla="*/ 0 h 29"/>
                <a:gd name="T8" fmla="*/ 0 w 35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9"/>
                <a:gd name="T17" fmla="*/ 35 w 35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9">
                  <a:moveTo>
                    <a:pt x="0" y="15"/>
                  </a:moveTo>
                  <a:lnTo>
                    <a:pt x="29" y="29"/>
                  </a:lnTo>
                  <a:lnTo>
                    <a:pt x="35" y="13"/>
                  </a:lnTo>
                  <a:lnTo>
                    <a:pt x="6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53" name="Freeform 755"/>
            <p:cNvSpPr>
              <a:spLocks/>
            </p:cNvSpPr>
            <p:nvPr/>
          </p:nvSpPr>
          <p:spPr bwMode="auto">
            <a:xfrm>
              <a:off x="2337" y="2922"/>
              <a:ext cx="17" cy="12"/>
            </a:xfrm>
            <a:custGeom>
              <a:avLst/>
              <a:gdLst>
                <a:gd name="T0" fmla="*/ 1 w 33"/>
                <a:gd name="T1" fmla="*/ 0 h 26"/>
                <a:gd name="T2" fmla="*/ 0 w 33"/>
                <a:gd name="T3" fmla="*/ 0 h 26"/>
                <a:gd name="T4" fmla="*/ 1 w 33"/>
                <a:gd name="T5" fmla="*/ 0 h 26"/>
                <a:gd name="T6" fmla="*/ 1 w 33"/>
                <a:gd name="T7" fmla="*/ 0 h 26"/>
                <a:gd name="T8" fmla="*/ 1 w 33"/>
                <a:gd name="T9" fmla="*/ 0 h 26"/>
                <a:gd name="T10" fmla="*/ 0 w 33"/>
                <a:gd name="T11" fmla="*/ 0 h 26"/>
                <a:gd name="T12" fmla="*/ 1 w 33"/>
                <a:gd name="T13" fmla="*/ 0 h 26"/>
                <a:gd name="T14" fmla="*/ 1 w 33"/>
                <a:gd name="T15" fmla="*/ 0 h 26"/>
                <a:gd name="T16" fmla="*/ 0 w 33"/>
                <a:gd name="T17" fmla="*/ 0 h 26"/>
                <a:gd name="T18" fmla="*/ 1 w 33"/>
                <a:gd name="T19" fmla="*/ 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6"/>
                <a:gd name="T32" fmla="*/ 33 w 33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6">
                  <a:moveTo>
                    <a:pt x="6" y="15"/>
                  </a:moveTo>
                  <a:lnTo>
                    <a:pt x="0" y="17"/>
                  </a:lnTo>
                  <a:lnTo>
                    <a:pt x="27" y="26"/>
                  </a:lnTo>
                  <a:lnTo>
                    <a:pt x="33" y="11"/>
                  </a:lnTo>
                  <a:lnTo>
                    <a:pt x="6" y="1"/>
                  </a:lnTo>
                  <a:lnTo>
                    <a:pt x="0" y="1"/>
                  </a:lnTo>
                  <a:lnTo>
                    <a:pt x="6" y="1"/>
                  </a:lnTo>
                  <a:lnTo>
                    <a:pt x="2" y="0"/>
                  </a:lnTo>
                  <a:lnTo>
                    <a:pt x="0" y="1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54" name="Freeform 756"/>
            <p:cNvSpPr>
              <a:spLocks/>
            </p:cNvSpPr>
            <p:nvPr/>
          </p:nvSpPr>
          <p:spPr bwMode="auto">
            <a:xfrm>
              <a:off x="2326" y="2923"/>
              <a:ext cx="14" cy="10"/>
            </a:xfrm>
            <a:custGeom>
              <a:avLst/>
              <a:gdLst>
                <a:gd name="T0" fmla="*/ 1 w 27"/>
                <a:gd name="T1" fmla="*/ 0 h 23"/>
                <a:gd name="T2" fmla="*/ 1 w 27"/>
                <a:gd name="T3" fmla="*/ 0 h 23"/>
                <a:gd name="T4" fmla="*/ 1 w 27"/>
                <a:gd name="T5" fmla="*/ 0 h 23"/>
                <a:gd name="T6" fmla="*/ 1 w 27"/>
                <a:gd name="T7" fmla="*/ 0 h 23"/>
                <a:gd name="T8" fmla="*/ 1 w 27"/>
                <a:gd name="T9" fmla="*/ 0 h 23"/>
                <a:gd name="T10" fmla="*/ 0 w 27"/>
                <a:gd name="T11" fmla="*/ 0 h 23"/>
                <a:gd name="T12" fmla="*/ 1 w 27"/>
                <a:gd name="T13" fmla="*/ 0 h 23"/>
                <a:gd name="T14" fmla="*/ 0 w 27"/>
                <a:gd name="T15" fmla="*/ 0 h 23"/>
                <a:gd name="T16" fmla="*/ 1 w 27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23"/>
                <a:gd name="T29" fmla="*/ 27 w 27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23">
                  <a:moveTo>
                    <a:pt x="12" y="22"/>
                  </a:moveTo>
                  <a:lnTo>
                    <a:pt x="10" y="23"/>
                  </a:lnTo>
                  <a:lnTo>
                    <a:pt x="27" y="14"/>
                  </a:lnTo>
                  <a:lnTo>
                    <a:pt x="21" y="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12" y="2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55" name="Freeform 757"/>
            <p:cNvSpPr>
              <a:spLocks/>
            </p:cNvSpPr>
            <p:nvPr/>
          </p:nvSpPr>
          <p:spPr bwMode="auto">
            <a:xfrm>
              <a:off x="2316" y="2927"/>
              <a:ext cx="15" cy="10"/>
            </a:xfrm>
            <a:custGeom>
              <a:avLst/>
              <a:gdLst>
                <a:gd name="T0" fmla="*/ 1 w 27"/>
                <a:gd name="T1" fmla="*/ 0 h 25"/>
                <a:gd name="T2" fmla="*/ 1 w 27"/>
                <a:gd name="T3" fmla="*/ 0 h 25"/>
                <a:gd name="T4" fmla="*/ 1 w 27"/>
                <a:gd name="T5" fmla="*/ 0 h 25"/>
                <a:gd name="T6" fmla="*/ 1 w 27"/>
                <a:gd name="T7" fmla="*/ 0 h 25"/>
                <a:gd name="T8" fmla="*/ 1 w 27"/>
                <a:gd name="T9" fmla="*/ 0 h 25"/>
                <a:gd name="T10" fmla="*/ 0 w 27"/>
                <a:gd name="T11" fmla="*/ 0 h 25"/>
                <a:gd name="T12" fmla="*/ 1 w 27"/>
                <a:gd name="T13" fmla="*/ 0 h 25"/>
                <a:gd name="T14" fmla="*/ 1 w 27"/>
                <a:gd name="T15" fmla="*/ 0 h 25"/>
                <a:gd name="T16" fmla="*/ 0 w 27"/>
                <a:gd name="T17" fmla="*/ 0 h 25"/>
                <a:gd name="T18" fmla="*/ 1 w 27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5"/>
                <a:gd name="T32" fmla="*/ 27 w 2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5">
                  <a:moveTo>
                    <a:pt x="17" y="21"/>
                  </a:moveTo>
                  <a:lnTo>
                    <a:pt x="15" y="25"/>
                  </a:lnTo>
                  <a:lnTo>
                    <a:pt x="27" y="12"/>
                  </a:lnTo>
                  <a:lnTo>
                    <a:pt x="15" y="0"/>
                  </a:lnTo>
                  <a:lnTo>
                    <a:pt x="4" y="13"/>
                  </a:lnTo>
                  <a:lnTo>
                    <a:pt x="0" y="17"/>
                  </a:lnTo>
                  <a:lnTo>
                    <a:pt x="4" y="13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17" y="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56" name="Freeform 758"/>
            <p:cNvSpPr>
              <a:spLocks/>
            </p:cNvSpPr>
            <p:nvPr/>
          </p:nvSpPr>
          <p:spPr bwMode="auto">
            <a:xfrm>
              <a:off x="2313" y="2935"/>
              <a:ext cx="14" cy="11"/>
            </a:xfrm>
            <a:custGeom>
              <a:avLst/>
              <a:gdLst>
                <a:gd name="T0" fmla="*/ 1 w 23"/>
                <a:gd name="T1" fmla="*/ 0 h 23"/>
                <a:gd name="T2" fmla="*/ 1 w 23"/>
                <a:gd name="T3" fmla="*/ 0 h 23"/>
                <a:gd name="T4" fmla="*/ 1 w 23"/>
                <a:gd name="T5" fmla="*/ 0 h 23"/>
                <a:gd name="T6" fmla="*/ 1 w 23"/>
                <a:gd name="T7" fmla="*/ 0 h 23"/>
                <a:gd name="T8" fmla="*/ 1 w 23"/>
                <a:gd name="T9" fmla="*/ 0 h 23"/>
                <a:gd name="T10" fmla="*/ 1 w 23"/>
                <a:gd name="T11" fmla="*/ 0 h 23"/>
                <a:gd name="T12" fmla="*/ 1 w 23"/>
                <a:gd name="T13" fmla="*/ 0 h 23"/>
                <a:gd name="T14" fmla="*/ 0 w 23"/>
                <a:gd name="T15" fmla="*/ 0 h 23"/>
                <a:gd name="T16" fmla="*/ 1 w 23"/>
                <a:gd name="T17" fmla="*/ 0 h 23"/>
                <a:gd name="T18" fmla="*/ 1 w 23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17" y="19"/>
                  </a:moveTo>
                  <a:lnTo>
                    <a:pt x="17" y="23"/>
                  </a:lnTo>
                  <a:lnTo>
                    <a:pt x="23" y="4"/>
                  </a:lnTo>
                  <a:lnTo>
                    <a:pt x="6" y="0"/>
                  </a:lnTo>
                  <a:lnTo>
                    <a:pt x="2" y="19"/>
                  </a:lnTo>
                  <a:lnTo>
                    <a:pt x="2" y="23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23"/>
                  </a:lnTo>
                  <a:lnTo>
                    <a:pt x="17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57" name="Freeform 759"/>
            <p:cNvSpPr>
              <a:spLocks/>
            </p:cNvSpPr>
            <p:nvPr/>
          </p:nvSpPr>
          <p:spPr bwMode="auto">
            <a:xfrm>
              <a:off x="2315" y="2945"/>
              <a:ext cx="10" cy="11"/>
            </a:xfrm>
            <a:custGeom>
              <a:avLst/>
              <a:gdLst>
                <a:gd name="T0" fmla="*/ 1 w 17"/>
                <a:gd name="T1" fmla="*/ 0 h 25"/>
                <a:gd name="T2" fmla="*/ 1 w 17"/>
                <a:gd name="T3" fmla="*/ 0 h 25"/>
                <a:gd name="T4" fmla="*/ 1 w 17"/>
                <a:gd name="T5" fmla="*/ 0 h 25"/>
                <a:gd name="T6" fmla="*/ 0 w 17"/>
                <a:gd name="T7" fmla="*/ 0 h 25"/>
                <a:gd name="T8" fmla="*/ 1 w 17"/>
                <a:gd name="T9" fmla="*/ 0 h 25"/>
                <a:gd name="T10" fmla="*/ 1 w 17"/>
                <a:gd name="T11" fmla="*/ 0 h 25"/>
                <a:gd name="T12" fmla="*/ 1 w 17"/>
                <a:gd name="T13" fmla="*/ 0 h 25"/>
                <a:gd name="T14" fmla="*/ 1 w 17"/>
                <a:gd name="T15" fmla="*/ 0 h 25"/>
                <a:gd name="T16" fmla="*/ 1 w 17"/>
                <a:gd name="T17" fmla="*/ 0 h 25"/>
                <a:gd name="T18" fmla="*/ 1 w 17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5"/>
                <a:gd name="T32" fmla="*/ 17 w 1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5">
                  <a:moveTo>
                    <a:pt x="13" y="10"/>
                  </a:moveTo>
                  <a:lnTo>
                    <a:pt x="17" y="16"/>
                  </a:lnTo>
                  <a:lnTo>
                    <a:pt x="15" y="0"/>
                  </a:lnTo>
                  <a:lnTo>
                    <a:pt x="0" y="4"/>
                  </a:lnTo>
                  <a:lnTo>
                    <a:pt x="2" y="20"/>
                  </a:lnTo>
                  <a:lnTo>
                    <a:pt x="8" y="25"/>
                  </a:lnTo>
                  <a:lnTo>
                    <a:pt x="2" y="20"/>
                  </a:lnTo>
                  <a:lnTo>
                    <a:pt x="4" y="25"/>
                  </a:lnTo>
                  <a:lnTo>
                    <a:pt x="8" y="25"/>
                  </a:lnTo>
                  <a:lnTo>
                    <a:pt x="13" y="1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58" name="Freeform 760"/>
            <p:cNvSpPr>
              <a:spLocks/>
            </p:cNvSpPr>
            <p:nvPr/>
          </p:nvSpPr>
          <p:spPr bwMode="auto">
            <a:xfrm>
              <a:off x="2319" y="2948"/>
              <a:ext cx="22" cy="13"/>
            </a:xfrm>
            <a:custGeom>
              <a:avLst/>
              <a:gdLst>
                <a:gd name="T0" fmla="*/ 1 w 42"/>
                <a:gd name="T1" fmla="*/ 0 h 27"/>
                <a:gd name="T2" fmla="*/ 1 w 42"/>
                <a:gd name="T3" fmla="*/ 0 h 27"/>
                <a:gd name="T4" fmla="*/ 1 w 42"/>
                <a:gd name="T5" fmla="*/ 0 h 27"/>
                <a:gd name="T6" fmla="*/ 0 w 42"/>
                <a:gd name="T7" fmla="*/ 0 h 27"/>
                <a:gd name="T8" fmla="*/ 1 w 42"/>
                <a:gd name="T9" fmla="*/ 0 h 27"/>
                <a:gd name="T10" fmla="*/ 1 w 42"/>
                <a:gd name="T11" fmla="*/ 0 h 27"/>
                <a:gd name="T12" fmla="*/ 1 w 42"/>
                <a:gd name="T13" fmla="*/ 0 h 27"/>
                <a:gd name="T14" fmla="*/ 1 w 42"/>
                <a:gd name="T15" fmla="*/ 0 h 27"/>
                <a:gd name="T16" fmla="*/ 1 w 42"/>
                <a:gd name="T17" fmla="*/ 0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27"/>
                <a:gd name="T29" fmla="*/ 42 w 4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27">
                  <a:moveTo>
                    <a:pt x="42" y="12"/>
                  </a:moveTo>
                  <a:lnTo>
                    <a:pt x="40" y="12"/>
                  </a:lnTo>
                  <a:lnTo>
                    <a:pt x="5" y="0"/>
                  </a:lnTo>
                  <a:lnTo>
                    <a:pt x="0" y="15"/>
                  </a:lnTo>
                  <a:lnTo>
                    <a:pt x="36" y="27"/>
                  </a:lnTo>
                  <a:lnTo>
                    <a:pt x="34" y="27"/>
                  </a:lnTo>
                  <a:lnTo>
                    <a:pt x="42" y="12"/>
                  </a:lnTo>
                  <a:lnTo>
                    <a:pt x="40" y="12"/>
                  </a:lnTo>
                  <a:lnTo>
                    <a:pt x="42" y="1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59" name="Freeform 761"/>
            <p:cNvSpPr>
              <a:spLocks/>
            </p:cNvSpPr>
            <p:nvPr/>
          </p:nvSpPr>
          <p:spPr bwMode="auto">
            <a:xfrm>
              <a:off x="2339" y="2953"/>
              <a:ext cx="18" cy="15"/>
            </a:xfrm>
            <a:custGeom>
              <a:avLst/>
              <a:gdLst>
                <a:gd name="T0" fmla="*/ 0 w 37"/>
                <a:gd name="T1" fmla="*/ 0 h 32"/>
                <a:gd name="T2" fmla="*/ 0 w 37"/>
                <a:gd name="T3" fmla="*/ 0 h 32"/>
                <a:gd name="T4" fmla="*/ 0 w 37"/>
                <a:gd name="T5" fmla="*/ 0 h 32"/>
                <a:gd name="T6" fmla="*/ 0 w 37"/>
                <a:gd name="T7" fmla="*/ 0 h 32"/>
                <a:gd name="T8" fmla="*/ 0 w 37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32"/>
                <a:gd name="T17" fmla="*/ 37 w 3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32">
                  <a:moveTo>
                    <a:pt x="37" y="19"/>
                  </a:moveTo>
                  <a:lnTo>
                    <a:pt x="8" y="0"/>
                  </a:lnTo>
                  <a:lnTo>
                    <a:pt x="0" y="15"/>
                  </a:lnTo>
                  <a:lnTo>
                    <a:pt x="29" y="32"/>
                  </a:lnTo>
                  <a:lnTo>
                    <a:pt x="37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60" name="Freeform 762"/>
            <p:cNvSpPr>
              <a:spLocks/>
            </p:cNvSpPr>
            <p:nvPr/>
          </p:nvSpPr>
          <p:spPr bwMode="auto">
            <a:xfrm>
              <a:off x="2353" y="2963"/>
              <a:ext cx="21" cy="14"/>
            </a:xfrm>
            <a:custGeom>
              <a:avLst/>
              <a:gdLst>
                <a:gd name="T0" fmla="*/ 1 w 36"/>
                <a:gd name="T1" fmla="*/ 0 h 30"/>
                <a:gd name="T2" fmla="*/ 1 w 36"/>
                <a:gd name="T3" fmla="*/ 0 h 30"/>
                <a:gd name="T4" fmla="*/ 1 w 36"/>
                <a:gd name="T5" fmla="*/ 0 h 30"/>
                <a:gd name="T6" fmla="*/ 0 w 36"/>
                <a:gd name="T7" fmla="*/ 0 h 30"/>
                <a:gd name="T8" fmla="*/ 1 w 36"/>
                <a:gd name="T9" fmla="*/ 0 h 30"/>
                <a:gd name="T10" fmla="*/ 1 w 36"/>
                <a:gd name="T11" fmla="*/ 0 h 30"/>
                <a:gd name="T12" fmla="*/ 1 w 36"/>
                <a:gd name="T13" fmla="*/ 0 h 30"/>
                <a:gd name="T14" fmla="*/ 1 w 36"/>
                <a:gd name="T15" fmla="*/ 0 h 30"/>
                <a:gd name="T16" fmla="*/ 1 w 36"/>
                <a:gd name="T17" fmla="*/ 0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30"/>
                <a:gd name="T29" fmla="*/ 36 w 36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30">
                  <a:moveTo>
                    <a:pt x="36" y="19"/>
                  </a:moveTo>
                  <a:lnTo>
                    <a:pt x="36" y="17"/>
                  </a:lnTo>
                  <a:lnTo>
                    <a:pt x="8" y="0"/>
                  </a:lnTo>
                  <a:lnTo>
                    <a:pt x="0" y="13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36" y="19"/>
                  </a:lnTo>
                  <a:lnTo>
                    <a:pt x="36" y="17"/>
                  </a:lnTo>
                  <a:lnTo>
                    <a:pt x="36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61" name="Freeform 763"/>
            <p:cNvSpPr>
              <a:spLocks/>
            </p:cNvSpPr>
            <p:nvPr/>
          </p:nvSpPr>
          <p:spPr bwMode="auto">
            <a:xfrm>
              <a:off x="2368" y="2971"/>
              <a:ext cx="18" cy="18"/>
            </a:xfrm>
            <a:custGeom>
              <a:avLst/>
              <a:gdLst>
                <a:gd name="T0" fmla="*/ 1 w 36"/>
                <a:gd name="T1" fmla="*/ 1 h 36"/>
                <a:gd name="T2" fmla="*/ 1 w 36"/>
                <a:gd name="T3" fmla="*/ 0 h 36"/>
                <a:gd name="T4" fmla="*/ 0 w 36"/>
                <a:gd name="T5" fmla="*/ 1 h 36"/>
                <a:gd name="T6" fmla="*/ 1 w 36"/>
                <a:gd name="T7" fmla="*/ 1 h 36"/>
                <a:gd name="T8" fmla="*/ 1 w 36"/>
                <a:gd name="T9" fmla="*/ 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36" y="25"/>
                  </a:moveTo>
                  <a:lnTo>
                    <a:pt x="11" y="0"/>
                  </a:lnTo>
                  <a:lnTo>
                    <a:pt x="0" y="11"/>
                  </a:lnTo>
                  <a:lnTo>
                    <a:pt x="25" y="36"/>
                  </a:lnTo>
                  <a:lnTo>
                    <a:pt x="36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62" name="Freeform 764"/>
            <p:cNvSpPr>
              <a:spLocks/>
            </p:cNvSpPr>
            <p:nvPr/>
          </p:nvSpPr>
          <p:spPr bwMode="auto">
            <a:xfrm>
              <a:off x="2381" y="2983"/>
              <a:ext cx="25" cy="18"/>
            </a:xfrm>
            <a:custGeom>
              <a:avLst/>
              <a:gdLst>
                <a:gd name="T0" fmla="*/ 1 w 46"/>
                <a:gd name="T1" fmla="*/ 0 h 40"/>
                <a:gd name="T2" fmla="*/ 1 w 46"/>
                <a:gd name="T3" fmla="*/ 0 h 40"/>
                <a:gd name="T4" fmla="*/ 1 w 46"/>
                <a:gd name="T5" fmla="*/ 0 h 40"/>
                <a:gd name="T6" fmla="*/ 0 w 46"/>
                <a:gd name="T7" fmla="*/ 0 h 40"/>
                <a:gd name="T8" fmla="*/ 1 w 46"/>
                <a:gd name="T9" fmla="*/ 0 h 40"/>
                <a:gd name="T10" fmla="*/ 1 w 46"/>
                <a:gd name="T11" fmla="*/ 0 h 40"/>
                <a:gd name="T12" fmla="*/ 1 w 46"/>
                <a:gd name="T13" fmla="*/ 0 h 40"/>
                <a:gd name="T14" fmla="*/ 1 w 46"/>
                <a:gd name="T15" fmla="*/ 0 h 40"/>
                <a:gd name="T16" fmla="*/ 1 w 46"/>
                <a:gd name="T17" fmla="*/ 0 h 40"/>
                <a:gd name="T18" fmla="*/ 1 w 46"/>
                <a:gd name="T19" fmla="*/ 0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40"/>
                <a:gd name="T32" fmla="*/ 46 w 46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40">
                  <a:moveTo>
                    <a:pt x="46" y="34"/>
                  </a:moveTo>
                  <a:lnTo>
                    <a:pt x="42" y="29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32" y="40"/>
                  </a:lnTo>
                  <a:lnTo>
                    <a:pt x="29" y="34"/>
                  </a:lnTo>
                  <a:lnTo>
                    <a:pt x="46" y="34"/>
                  </a:lnTo>
                  <a:lnTo>
                    <a:pt x="46" y="31"/>
                  </a:lnTo>
                  <a:lnTo>
                    <a:pt x="42" y="29"/>
                  </a:lnTo>
                  <a:lnTo>
                    <a:pt x="46" y="3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63" name="Freeform 765"/>
            <p:cNvSpPr>
              <a:spLocks/>
            </p:cNvSpPr>
            <p:nvPr/>
          </p:nvSpPr>
          <p:spPr bwMode="auto">
            <a:xfrm>
              <a:off x="2396" y="2998"/>
              <a:ext cx="10" cy="10"/>
            </a:xfrm>
            <a:custGeom>
              <a:avLst/>
              <a:gdLst>
                <a:gd name="T0" fmla="*/ 1 w 17"/>
                <a:gd name="T1" fmla="*/ 1 h 20"/>
                <a:gd name="T2" fmla="*/ 1 w 17"/>
                <a:gd name="T3" fmla="*/ 1 h 20"/>
                <a:gd name="T4" fmla="*/ 1 w 17"/>
                <a:gd name="T5" fmla="*/ 0 h 20"/>
                <a:gd name="T6" fmla="*/ 0 w 17"/>
                <a:gd name="T7" fmla="*/ 0 h 20"/>
                <a:gd name="T8" fmla="*/ 1 w 17"/>
                <a:gd name="T9" fmla="*/ 1 h 20"/>
                <a:gd name="T10" fmla="*/ 1 w 17"/>
                <a:gd name="T11" fmla="*/ 1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0"/>
                <a:gd name="T29" fmla="*/ 17 w 17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0">
                  <a:moveTo>
                    <a:pt x="15" y="14"/>
                  </a:moveTo>
                  <a:lnTo>
                    <a:pt x="17" y="16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15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64" name="Freeform 766"/>
            <p:cNvSpPr>
              <a:spLocks/>
            </p:cNvSpPr>
            <p:nvPr/>
          </p:nvSpPr>
          <p:spPr bwMode="auto">
            <a:xfrm>
              <a:off x="2400" y="3005"/>
              <a:ext cx="14" cy="17"/>
            </a:xfrm>
            <a:custGeom>
              <a:avLst/>
              <a:gdLst>
                <a:gd name="T0" fmla="*/ 0 w 30"/>
                <a:gd name="T1" fmla="*/ 0 h 38"/>
                <a:gd name="T2" fmla="*/ 0 w 30"/>
                <a:gd name="T3" fmla="*/ 0 h 38"/>
                <a:gd name="T4" fmla="*/ 0 w 30"/>
                <a:gd name="T5" fmla="*/ 0 h 38"/>
                <a:gd name="T6" fmla="*/ 0 w 30"/>
                <a:gd name="T7" fmla="*/ 0 h 38"/>
                <a:gd name="T8" fmla="*/ 0 w 30"/>
                <a:gd name="T9" fmla="*/ 0 h 38"/>
                <a:gd name="T10" fmla="*/ 0 w 30"/>
                <a:gd name="T11" fmla="*/ 0 h 38"/>
                <a:gd name="T12" fmla="*/ 0 w 30"/>
                <a:gd name="T13" fmla="*/ 0 h 38"/>
                <a:gd name="T14" fmla="*/ 0 w 30"/>
                <a:gd name="T15" fmla="*/ 0 h 38"/>
                <a:gd name="T16" fmla="*/ 0 w 30"/>
                <a:gd name="T17" fmla="*/ 0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8"/>
                <a:gd name="T29" fmla="*/ 30 w 30"/>
                <a:gd name="T30" fmla="*/ 38 h 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8">
                  <a:moveTo>
                    <a:pt x="30" y="34"/>
                  </a:moveTo>
                  <a:lnTo>
                    <a:pt x="30" y="33"/>
                  </a:lnTo>
                  <a:lnTo>
                    <a:pt x="13" y="0"/>
                  </a:lnTo>
                  <a:lnTo>
                    <a:pt x="0" y="6"/>
                  </a:lnTo>
                  <a:lnTo>
                    <a:pt x="17" y="38"/>
                  </a:lnTo>
                  <a:lnTo>
                    <a:pt x="15" y="36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65" name="Freeform 767"/>
            <p:cNvSpPr>
              <a:spLocks/>
            </p:cNvSpPr>
            <p:nvPr/>
          </p:nvSpPr>
          <p:spPr bwMode="auto">
            <a:xfrm>
              <a:off x="2406" y="3020"/>
              <a:ext cx="11" cy="23"/>
            </a:xfrm>
            <a:custGeom>
              <a:avLst/>
              <a:gdLst>
                <a:gd name="T0" fmla="*/ 1 w 21"/>
                <a:gd name="T1" fmla="*/ 0 h 47"/>
                <a:gd name="T2" fmla="*/ 1 w 21"/>
                <a:gd name="T3" fmla="*/ 0 h 47"/>
                <a:gd name="T4" fmla="*/ 1 w 21"/>
                <a:gd name="T5" fmla="*/ 0 h 47"/>
                <a:gd name="T6" fmla="*/ 0 w 21"/>
                <a:gd name="T7" fmla="*/ 0 h 47"/>
                <a:gd name="T8" fmla="*/ 1 w 21"/>
                <a:gd name="T9" fmla="*/ 0 h 47"/>
                <a:gd name="T10" fmla="*/ 1 w 21"/>
                <a:gd name="T11" fmla="*/ 0 h 47"/>
                <a:gd name="T12" fmla="*/ 1 w 21"/>
                <a:gd name="T13" fmla="*/ 0 h 47"/>
                <a:gd name="T14" fmla="*/ 1 w 21"/>
                <a:gd name="T15" fmla="*/ 0 h 47"/>
                <a:gd name="T16" fmla="*/ 1 w 21"/>
                <a:gd name="T17" fmla="*/ 0 h 47"/>
                <a:gd name="T18" fmla="*/ 1 w 21"/>
                <a:gd name="T19" fmla="*/ 0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47"/>
                <a:gd name="T32" fmla="*/ 21 w 21"/>
                <a:gd name="T33" fmla="*/ 47 h 4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47">
                  <a:moveTo>
                    <a:pt x="19" y="47"/>
                  </a:moveTo>
                  <a:lnTo>
                    <a:pt x="19" y="41"/>
                  </a:lnTo>
                  <a:lnTo>
                    <a:pt x="15" y="0"/>
                  </a:lnTo>
                  <a:lnTo>
                    <a:pt x="0" y="2"/>
                  </a:lnTo>
                  <a:lnTo>
                    <a:pt x="4" y="41"/>
                  </a:lnTo>
                  <a:lnTo>
                    <a:pt x="6" y="35"/>
                  </a:lnTo>
                  <a:lnTo>
                    <a:pt x="19" y="47"/>
                  </a:lnTo>
                  <a:lnTo>
                    <a:pt x="21" y="43"/>
                  </a:lnTo>
                  <a:lnTo>
                    <a:pt x="19" y="41"/>
                  </a:lnTo>
                  <a:lnTo>
                    <a:pt x="19" y="4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66" name="Freeform 768"/>
            <p:cNvSpPr>
              <a:spLocks/>
            </p:cNvSpPr>
            <p:nvPr/>
          </p:nvSpPr>
          <p:spPr bwMode="auto">
            <a:xfrm>
              <a:off x="2395" y="3037"/>
              <a:ext cx="22" cy="20"/>
            </a:xfrm>
            <a:custGeom>
              <a:avLst/>
              <a:gdLst>
                <a:gd name="T0" fmla="*/ 1 w 38"/>
                <a:gd name="T1" fmla="*/ 0 h 44"/>
                <a:gd name="T2" fmla="*/ 1 w 38"/>
                <a:gd name="T3" fmla="*/ 0 h 44"/>
                <a:gd name="T4" fmla="*/ 1 w 38"/>
                <a:gd name="T5" fmla="*/ 0 h 44"/>
                <a:gd name="T6" fmla="*/ 1 w 38"/>
                <a:gd name="T7" fmla="*/ 0 h 44"/>
                <a:gd name="T8" fmla="*/ 0 w 38"/>
                <a:gd name="T9" fmla="*/ 0 h 44"/>
                <a:gd name="T10" fmla="*/ 1 w 38"/>
                <a:gd name="T11" fmla="*/ 0 h 44"/>
                <a:gd name="T12" fmla="*/ 1 w 38"/>
                <a:gd name="T13" fmla="*/ 0 h 44"/>
                <a:gd name="T14" fmla="*/ 1 w 38"/>
                <a:gd name="T15" fmla="*/ 0 h 44"/>
                <a:gd name="T16" fmla="*/ 1 w 38"/>
                <a:gd name="T17" fmla="*/ 0 h 44"/>
                <a:gd name="T18" fmla="*/ 1 w 38"/>
                <a:gd name="T19" fmla="*/ 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44"/>
                <a:gd name="T32" fmla="*/ 38 w 38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44">
                  <a:moveTo>
                    <a:pt x="7" y="44"/>
                  </a:moveTo>
                  <a:lnTo>
                    <a:pt x="11" y="42"/>
                  </a:lnTo>
                  <a:lnTo>
                    <a:pt x="38" y="12"/>
                  </a:lnTo>
                  <a:lnTo>
                    <a:pt x="25" y="0"/>
                  </a:lnTo>
                  <a:lnTo>
                    <a:pt x="0" y="31"/>
                  </a:lnTo>
                  <a:lnTo>
                    <a:pt x="4" y="29"/>
                  </a:lnTo>
                  <a:lnTo>
                    <a:pt x="7" y="44"/>
                  </a:lnTo>
                  <a:lnTo>
                    <a:pt x="11" y="44"/>
                  </a:lnTo>
                  <a:lnTo>
                    <a:pt x="11" y="40"/>
                  </a:lnTo>
                  <a:lnTo>
                    <a:pt x="7" y="4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67" name="Freeform 769"/>
            <p:cNvSpPr>
              <a:spLocks/>
            </p:cNvSpPr>
            <p:nvPr/>
          </p:nvSpPr>
          <p:spPr bwMode="auto">
            <a:xfrm>
              <a:off x="2375" y="3050"/>
              <a:ext cx="25" cy="10"/>
            </a:xfrm>
            <a:custGeom>
              <a:avLst/>
              <a:gdLst>
                <a:gd name="T0" fmla="*/ 1 w 44"/>
                <a:gd name="T1" fmla="*/ 0 h 23"/>
                <a:gd name="T2" fmla="*/ 1 w 44"/>
                <a:gd name="T3" fmla="*/ 0 h 23"/>
                <a:gd name="T4" fmla="*/ 1 w 44"/>
                <a:gd name="T5" fmla="*/ 0 h 23"/>
                <a:gd name="T6" fmla="*/ 0 w 44"/>
                <a:gd name="T7" fmla="*/ 0 h 23"/>
                <a:gd name="T8" fmla="*/ 1 w 44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23"/>
                <a:gd name="T17" fmla="*/ 44 w 44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23">
                  <a:moveTo>
                    <a:pt x="2" y="23"/>
                  </a:moveTo>
                  <a:lnTo>
                    <a:pt x="44" y="15"/>
                  </a:lnTo>
                  <a:lnTo>
                    <a:pt x="41" y="0"/>
                  </a:lnTo>
                  <a:lnTo>
                    <a:pt x="0" y="7"/>
                  </a:lnTo>
                  <a:lnTo>
                    <a:pt x="2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68" name="Freeform 770"/>
            <p:cNvSpPr>
              <a:spLocks/>
            </p:cNvSpPr>
            <p:nvPr/>
          </p:nvSpPr>
          <p:spPr bwMode="auto">
            <a:xfrm>
              <a:off x="2361" y="3053"/>
              <a:ext cx="17" cy="8"/>
            </a:xfrm>
            <a:custGeom>
              <a:avLst/>
              <a:gdLst>
                <a:gd name="T0" fmla="*/ 0 w 29"/>
                <a:gd name="T1" fmla="*/ 0 h 18"/>
                <a:gd name="T2" fmla="*/ 0 w 29"/>
                <a:gd name="T3" fmla="*/ 0 h 18"/>
                <a:gd name="T4" fmla="*/ 1 w 29"/>
                <a:gd name="T5" fmla="*/ 0 h 18"/>
                <a:gd name="T6" fmla="*/ 1 w 29"/>
                <a:gd name="T7" fmla="*/ 0 h 18"/>
                <a:gd name="T8" fmla="*/ 0 w 29"/>
                <a:gd name="T9" fmla="*/ 0 h 18"/>
                <a:gd name="T10" fmla="*/ 0 w 29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18"/>
                <a:gd name="T20" fmla="*/ 29 w 29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18">
                  <a:moveTo>
                    <a:pt x="0" y="8"/>
                  </a:moveTo>
                  <a:lnTo>
                    <a:pt x="0" y="18"/>
                  </a:lnTo>
                  <a:lnTo>
                    <a:pt x="29" y="16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69" name="Freeform 771"/>
            <p:cNvSpPr>
              <a:spLocks/>
            </p:cNvSpPr>
            <p:nvPr/>
          </p:nvSpPr>
          <p:spPr bwMode="auto">
            <a:xfrm>
              <a:off x="2334" y="2758"/>
              <a:ext cx="9" cy="8"/>
            </a:xfrm>
            <a:custGeom>
              <a:avLst/>
              <a:gdLst>
                <a:gd name="T0" fmla="*/ 1 w 18"/>
                <a:gd name="T1" fmla="*/ 0 h 18"/>
                <a:gd name="T2" fmla="*/ 1 w 18"/>
                <a:gd name="T3" fmla="*/ 0 h 18"/>
                <a:gd name="T4" fmla="*/ 1 w 18"/>
                <a:gd name="T5" fmla="*/ 0 h 18"/>
                <a:gd name="T6" fmla="*/ 1 w 18"/>
                <a:gd name="T7" fmla="*/ 0 h 18"/>
                <a:gd name="T8" fmla="*/ 1 w 18"/>
                <a:gd name="T9" fmla="*/ 0 h 18"/>
                <a:gd name="T10" fmla="*/ 0 w 18"/>
                <a:gd name="T11" fmla="*/ 0 h 18"/>
                <a:gd name="T12" fmla="*/ 1 w 18"/>
                <a:gd name="T13" fmla="*/ 0 h 18"/>
                <a:gd name="T14" fmla="*/ 1 w 18"/>
                <a:gd name="T15" fmla="*/ 0 h 18"/>
                <a:gd name="T16" fmla="*/ 0 w 18"/>
                <a:gd name="T17" fmla="*/ 0 h 18"/>
                <a:gd name="T18" fmla="*/ 1 w 18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14" y="14"/>
                  </a:moveTo>
                  <a:lnTo>
                    <a:pt x="8" y="18"/>
                  </a:lnTo>
                  <a:lnTo>
                    <a:pt x="18" y="16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14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70" name="Freeform 772"/>
            <p:cNvSpPr>
              <a:spLocks/>
            </p:cNvSpPr>
            <p:nvPr/>
          </p:nvSpPr>
          <p:spPr bwMode="auto">
            <a:xfrm>
              <a:off x="2329" y="2760"/>
              <a:ext cx="12" cy="13"/>
            </a:xfrm>
            <a:custGeom>
              <a:avLst/>
              <a:gdLst>
                <a:gd name="T0" fmla="*/ 1 w 23"/>
                <a:gd name="T1" fmla="*/ 1 h 25"/>
                <a:gd name="T2" fmla="*/ 1 w 23"/>
                <a:gd name="T3" fmla="*/ 1 h 25"/>
                <a:gd name="T4" fmla="*/ 1 w 23"/>
                <a:gd name="T5" fmla="*/ 0 h 25"/>
                <a:gd name="T6" fmla="*/ 0 w 23"/>
                <a:gd name="T7" fmla="*/ 1 h 25"/>
                <a:gd name="T8" fmla="*/ 1 w 23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5"/>
                <a:gd name="T17" fmla="*/ 23 w 23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5">
                  <a:moveTo>
                    <a:pt x="13" y="25"/>
                  </a:moveTo>
                  <a:lnTo>
                    <a:pt x="23" y="8"/>
                  </a:lnTo>
                  <a:lnTo>
                    <a:pt x="9" y="0"/>
                  </a:lnTo>
                  <a:lnTo>
                    <a:pt x="0" y="18"/>
                  </a:lnTo>
                  <a:lnTo>
                    <a:pt x="13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71" name="Freeform 773"/>
            <p:cNvSpPr>
              <a:spLocks/>
            </p:cNvSpPr>
            <p:nvPr/>
          </p:nvSpPr>
          <p:spPr bwMode="auto">
            <a:xfrm>
              <a:off x="2325" y="2769"/>
              <a:ext cx="11" cy="9"/>
            </a:xfrm>
            <a:custGeom>
              <a:avLst/>
              <a:gdLst>
                <a:gd name="T0" fmla="*/ 1 w 21"/>
                <a:gd name="T1" fmla="*/ 0 h 19"/>
                <a:gd name="T2" fmla="*/ 1 w 21"/>
                <a:gd name="T3" fmla="*/ 0 h 19"/>
                <a:gd name="T4" fmla="*/ 1 w 21"/>
                <a:gd name="T5" fmla="*/ 0 h 19"/>
                <a:gd name="T6" fmla="*/ 1 w 21"/>
                <a:gd name="T7" fmla="*/ 0 h 19"/>
                <a:gd name="T8" fmla="*/ 0 w 21"/>
                <a:gd name="T9" fmla="*/ 0 h 19"/>
                <a:gd name="T10" fmla="*/ 0 w 21"/>
                <a:gd name="T11" fmla="*/ 0 h 19"/>
                <a:gd name="T12" fmla="*/ 0 w 21"/>
                <a:gd name="T13" fmla="*/ 0 h 19"/>
                <a:gd name="T14" fmla="*/ 0 w 21"/>
                <a:gd name="T15" fmla="*/ 0 h 19"/>
                <a:gd name="T16" fmla="*/ 1 w 21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19"/>
                <a:gd name="T29" fmla="*/ 21 w 21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19">
                  <a:moveTo>
                    <a:pt x="16" y="17"/>
                  </a:moveTo>
                  <a:lnTo>
                    <a:pt x="16" y="19"/>
                  </a:lnTo>
                  <a:lnTo>
                    <a:pt x="21" y="7"/>
                  </a:lnTo>
                  <a:lnTo>
                    <a:pt x="8" y="0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16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72" name="Freeform 774"/>
            <p:cNvSpPr>
              <a:spLocks/>
            </p:cNvSpPr>
            <p:nvPr/>
          </p:nvSpPr>
          <p:spPr bwMode="auto">
            <a:xfrm>
              <a:off x="2323" y="2774"/>
              <a:ext cx="10" cy="7"/>
            </a:xfrm>
            <a:custGeom>
              <a:avLst/>
              <a:gdLst>
                <a:gd name="T0" fmla="*/ 1 w 18"/>
                <a:gd name="T1" fmla="*/ 0 h 13"/>
                <a:gd name="T2" fmla="*/ 1 w 18"/>
                <a:gd name="T3" fmla="*/ 1 h 13"/>
                <a:gd name="T4" fmla="*/ 1 w 18"/>
                <a:gd name="T5" fmla="*/ 1 h 13"/>
                <a:gd name="T6" fmla="*/ 1 w 18"/>
                <a:gd name="T7" fmla="*/ 0 h 13"/>
                <a:gd name="T8" fmla="*/ 0 w 18"/>
                <a:gd name="T9" fmla="*/ 1 h 13"/>
                <a:gd name="T10" fmla="*/ 1 w 18"/>
                <a:gd name="T11" fmla="*/ 1 h 13"/>
                <a:gd name="T12" fmla="*/ 0 w 18"/>
                <a:gd name="T13" fmla="*/ 1 h 13"/>
                <a:gd name="T14" fmla="*/ 0 w 18"/>
                <a:gd name="T15" fmla="*/ 1 h 13"/>
                <a:gd name="T16" fmla="*/ 1 w 18"/>
                <a:gd name="T17" fmla="*/ 1 h 13"/>
                <a:gd name="T18" fmla="*/ 1 w 18"/>
                <a:gd name="T19" fmla="*/ 0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3"/>
                <a:gd name="T32" fmla="*/ 18 w 18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3">
                  <a:moveTo>
                    <a:pt x="14" y="0"/>
                  </a:moveTo>
                  <a:lnTo>
                    <a:pt x="18" y="8"/>
                  </a:lnTo>
                  <a:lnTo>
                    <a:pt x="18" y="4"/>
                  </a:lnTo>
                  <a:lnTo>
                    <a:pt x="2" y="0"/>
                  </a:lnTo>
                  <a:lnTo>
                    <a:pt x="0" y="6"/>
                  </a:lnTo>
                  <a:lnTo>
                    <a:pt x="4" y="1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73" name="Freeform 775"/>
            <p:cNvSpPr>
              <a:spLocks/>
            </p:cNvSpPr>
            <p:nvPr/>
          </p:nvSpPr>
          <p:spPr bwMode="auto">
            <a:xfrm>
              <a:off x="2326" y="2774"/>
              <a:ext cx="11" cy="10"/>
            </a:xfrm>
            <a:custGeom>
              <a:avLst/>
              <a:gdLst>
                <a:gd name="T0" fmla="*/ 1 w 21"/>
                <a:gd name="T1" fmla="*/ 1 h 19"/>
                <a:gd name="T2" fmla="*/ 1 w 21"/>
                <a:gd name="T3" fmla="*/ 1 h 19"/>
                <a:gd name="T4" fmla="*/ 1 w 21"/>
                <a:gd name="T5" fmla="*/ 0 h 19"/>
                <a:gd name="T6" fmla="*/ 0 w 21"/>
                <a:gd name="T7" fmla="*/ 1 h 19"/>
                <a:gd name="T8" fmla="*/ 1 w 21"/>
                <a:gd name="T9" fmla="*/ 1 h 19"/>
                <a:gd name="T10" fmla="*/ 1 w 21"/>
                <a:gd name="T11" fmla="*/ 1 h 19"/>
                <a:gd name="T12" fmla="*/ 1 w 21"/>
                <a:gd name="T13" fmla="*/ 1 h 19"/>
                <a:gd name="T14" fmla="*/ 1 w 21"/>
                <a:gd name="T15" fmla="*/ 1 h 19"/>
                <a:gd name="T16" fmla="*/ 1 w 21"/>
                <a:gd name="T17" fmla="*/ 1 h 19"/>
                <a:gd name="T18" fmla="*/ 1 w 21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21" y="10"/>
                  </a:moveTo>
                  <a:lnTo>
                    <a:pt x="17" y="4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8" y="19"/>
                  </a:lnTo>
                  <a:lnTo>
                    <a:pt x="6" y="13"/>
                  </a:lnTo>
                  <a:lnTo>
                    <a:pt x="21" y="10"/>
                  </a:lnTo>
                  <a:lnTo>
                    <a:pt x="19" y="6"/>
                  </a:lnTo>
                  <a:lnTo>
                    <a:pt x="17" y="4"/>
                  </a:lnTo>
                  <a:lnTo>
                    <a:pt x="21" y="1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74" name="Freeform 776"/>
            <p:cNvSpPr>
              <a:spLocks/>
            </p:cNvSpPr>
            <p:nvPr/>
          </p:nvSpPr>
          <p:spPr bwMode="auto">
            <a:xfrm>
              <a:off x="2329" y="2780"/>
              <a:ext cx="10" cy="8"/>
            </a:xfrm>
            <a:custGeom>
              <a:avLst/>
              <a:gdLst>
                <a:gd name="T0" fmla="*/ 1 w 19"/>
                <a:gd name="T1" fmla="*/ 0 h 17"/>
                <a:gd name="T2" fmla="*/ 1 w 19"/>
                <a:gd name="T3" fmla="*/ 0 h 17"/>
                <a:gd name="T4" fmla="*/ 1 w 19"/>
                <a:gd name="T5" fmla="*/ 0 h 17"/>
                <a:gd name="T6" fmla="*/ 0 w 19"/>
                <a:gd name="T7" fmla="*/ 0 h 17"/>
                <a:gd name="T8" fmla="*/ 1 w 19"/>
                <a:gd name="T9" fmla="*/ 0 h 17"/>
                <a:gd name="T10" fmla="*/ 1 w 19"/>
                <a:gd name="T11" fmla="*/ 0 h 17"/>
                <a:gd name="T12" fmla="*/ 1 w 19"/>
                <a:gd name="T13" fmla="*/ 0 h 17"/>
                <a:gd name="T14" fmla="*/ 1 w 19"/>
                <a:gd name="T15" fmla="*/ 0 h 17"/>
                <a:gd name="T16" fmla="*/ 1 w 19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7"/>
                <a:gd name="T29" fmla="*/ 19 w 19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7">
                  <a:moveTo>
                    <a:pt x="19" y="13"/>
                  </a:moveTo>
                  <a:lnTo>
                    <a:pt x="19" y="11"/>
                  </a:lnTo>
                  <a:lnTo>
                    <a:pt x="15" y="0"/>
                  </a:lnTo>
                  <a:lnTo>
                    <a:pt x="0" y="3"/>
                  </a:lnTo>
                  <a:lnTo>
                    <a:pt x="4" y="17"/>
                  </a:lnTo>
                  <a:lnTo>
                    <a:pt x="2" y="15"/>
                  </a:lnTo>
                  <a:lnTo>
                    <a:pt x="19" y="13"/>
                  </a:lnTo>
                  <a:lnTo>
                    <a:pt x="19" y="11"/>
                  </a:lnTo>
                  <a:lnTo>
                    <a:pt x="19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75" name="Freeform 777"/>
            <p:cNvSpPr>
              <a:spLocks/>
            </p:cNvSpPr>
            <p:nvPr/>
          </p:nvSpPr>
          <p:spPr bwMode="auto">
            <a:xfrm>
              <a:off x="2329" y="2786"/>
              <a:ext cx="11" cy="7"/>
            </a:xfrm>
            <a:custGeom>
              <a:avLst/>
              <a:gdLst>
                <a:gd name="T0" fmla="*/ 1 w 19"/>
                <a:gd name="T1" fmla="*/ 0 h 17"/>
                <a:gd name="T2" fmla="*/ 1 w 19"/>
                <a:gd name="T3" fmla="*/ 0 h 17"/>
                <a:gd name="T4" fmla="*/ 1 w 19"/>
                <a:gd name="T5" fmla="*/ 0 h 17"/>
                <a:gd name="T6" fmla="*/ 0 w 19"/>
                <a:gd name="T7" fmla="*/ 0 h 17"/>
                <a:gd name="T8" fmla="*/ 1 w 19"/>
                <a:gd name="T9" fmla="*/ 0 h 17"/>
                <a:gd name="T10" fmla="*/ 1 w 19"/>
                <a:gd name="T11" fmla="*/ 0 h 17"/>
                <a:gd name="T12" fmla="*/ 1 w 19"/>
                <a:gd name="T13" fmla="*/ 0 h 17"/>
                <a:gd name="T14" fmla="*/ 1 w 19"/>
                <a:gd name="T15" fmla="*/ 0 h 17"/>
                <a:gd name="T16" fmla="*/ 1 w 19"/>
                <a:gd name="T17" fmla="*/ 0 h 17"/>
                <a:gd name="T18" fmla="*/ 1 w 19"/>
                <a:gd name="T19" fmla="*/ 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7"/>
                <a:gd name="T32" fmla="*/ 19 w 1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7">
                  <a:moveTo>
                    <a:pt x="17" y="17"/>
                  </a:moveTo>
                  <a:lnTo>
                    <a:pt x="19" y="13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17" y="17"/>
                  </a:lnTo>
                  <a:lnTo>
                    <a:pt x="19" y="15"/>
                  </a:lnTo>
                  <a:lnTo>
                    <a:pt x="19" y="13"/>
                  </a:lnTo>
                  <a:lnTo>
                    <a:pt x="17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76" name="Freeform 778"/>
            <p:cNvSpPr>
              <a:spLocks/>
            </p:cNvSpPr>
            <p:nvPr/>
          </p:nvSpPr>
          <p:spPr bwMode="auto">
            <a:xfrm>
              <a:off x="2329" y="2791"/>
              <a:ext cx="10" cy="9"/>
            </a:xfrm>
            <a:custGeom>
              <a:avLst/>
              <a:gdLst>
                <a:gd name="T0" fmla="*/ 1 w 19"/>
                <a:gd name="T1" fmla="*/ 0 h 20"/>
                <a:gd name="T2" fmla="*/ 1 w 19"/>
                <a:gd name="T3" fmla="*/ 0 h 20"/>
                <a:gd name="T4" fmla="*/ 1 w 19"/>
                <a:gd name="T5" fmla="*/ 0 h 20"/>
                <a:gd name="T6" fmla="*/ 1 w 19"/>
                <a:gd name="T7" fmla="*/ 0 h 20"/>
                <a:gd name="T8" fmla="*/ 0 w 19"/>
                <a:gd name="T9" fmla="*/ 0 h 20"/>
                <a:gd name="T10" fmla="*/ 0 w 19"/>
                <a:gd name="T11" fmla="*/ 0 h 20"/>
                <a:gd name="T12" fmla="*/ 0 w 19"/>
                <a:gd name="T13" fmla="*/ 0 h 20"/>
                <a:gd name="T14" fmla="*/ 0 w 19"/>
                <a:gd name="T15" fmla="*/ 0 h 20"/>
                <a:gd name="T16" fmla="*/ 0 w 19"/>
                <a:gd name="T17" fmla="*/ 0 h 20"/>
                <a:gd name="T18" fmla="*/ 1 w 19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0"/>
                <a:gd name="T32" fmla="*/ 19 w 19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0">
                  <a:moveTo>
                    <a:pt x="15" y="18"/>
                  </a:moveTo>
                  <a:lnTo>
                    <a:pt x="15" y="20"/>
                  </a:lnTo>
                  <a:lnTo>
                    <a:pt x="19" y="6"/>
                  </a:lnTo>
                  <a:lnTo>
                    <a:pt x="6" y="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15" y="1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77" name="Freeform 779"/>
            <p:cNvSpPr>
              <a:spLocks/>
            </p:cNvSpPr>
            <p:nvPr/>
          </p:nvSpPr>
          <p:spPr bwMode="auto">
            <a:xfrm>
              <a:off x="2329" y="2800"/>
              <a:ext cx="8" cy="6"/>
            </a:xfrm>
            <a:custGeom>
              <a:avLst/>
              <a:gdLst>
                <a:gd name="T0" fmla="*/ 1 w 15"/>
                <a:gd name="T1" fmla="*/ 0 h 13"/>
                <a:gd name="T2" fmla="*/ 1 w 15"/>
                <a:gd name="T3" fmla="*/ 0 h 13"/>
                <a:gd name="T4" fmla="*/ 1 w 15"/>
                <a:gd name="T5" fmla="*/ 0 h 13"/>
                <a:gd name="T6" fmla="*/ 0 w 15"/>
                <a:gd name="T7" fmla="*/ 0 h 13"/>
                <a:gd name="T8" fmla="*/ 0 w 15"/>
                <a:gd name="T9" fmla="*/ 0 h 13"/>
                <a:gd name="T10" fmla="*/ 1 w 15"/>
                <a:gd name="T11" fmla="*/ 0 h 13"/>
                <a:gd name="T12" fmla="*/ 0 w 15"/>
                <a:gd name="T13" fmla="*/ 0 h 13"/>
                <a:gd name="T14" fmla="*/ 0 w 15"/>
                <a:gd name="T15" fmla="*/ 0 h 13"/>
                <a:gd name="T16" fmla="*/ 1 w 15"/>
                <a:gd name="T17" fmla="*/ 0 h 13"/>
                <a:gd name="T18" fmla="*/ 1 w 15"/>
                <a:gd name="T19" fmla="*/ 0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3"/>
                <a:gd name="T32" fmla="*/ 15 w 15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3">
                  <a:moveTo>
                    <a:pt x="13" y="2"/>
                  </a:moveTo>
                  <a:lnTo>
                    <a:pt x="15" y="7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2" y="1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13" y="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78" name="Freeform 780"/>
            <p:cNvSpPr>
              <a:spLocks/>
            </p:cNvSpPr>
            <p:nvPr/>
          </p:nvSpPr>
          <p:spPr bwMode="auto">
            <a:xfrm>
              <a:off x="2329" y="2800"/>
              <a:ext cx="25" cy="23"/>
            </a:xfrm>
            <a:custGeom>
              <a:avLst/>
              <a:gdLst>
                <a:gd name="T0" fmla="*/ 1 w 46"/>
                <a:gd name="T1" fmla="*/ 0 h 50"/>
                <a:gd name="T2" fmla="*/ 1 w 46"/>
                <a:gd name="T3" fmla="*/ 0 h 50"/>
                <a:gd name="T4" fmla="*/ 1 w 46"/>
                <a:gd name="T5" fmla="*/ 0 h 50"/>
                <a:gd name="T6" fmla="*/ 0 w 46"/>
                <a:gd name="T7" fmla="*/ 0 h 50"/>
                <a:gd name="T8" fmla="*/ 1 w 46"/>
                <a:gd name="T9" fmla="*/ 0 h 50"/>
                <a:gd name="T10" fmla="*/ 1 w 46"/>
                <a:gd name="T11" fmla="*/ 0 h 50"/>
                <a:gd name="T12" fmla="*/ 1 w 46"/>
                <a:gd name="T13" fmla="*/ 0 h 50"/>
                <a:gd name="T14" fmla="*/ 1 w 46"/>
                <a:gd name="T15" fmla="*/ 0 h 50"/>
                <a:gd name="T16" fmla="*/ 1 w 46"/>
                <a:gd name="T17" fmla="*/ 0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"/>
                <a:gd name="T28" fmla="*/ 0 h 50"/>
                <a:gd name="T29" fmla="*/ 46 w 46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" h="50">
                  <a:moveTo>
                    <a:pt x="44" y="36"/>
                  </a:moveTo>
                  <a:lnTo>
                    <a:pt x="46" y="38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44" y="3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79" name="Freeform 781"/>
            <p:cNvSpPr>
              <a:spLocks/>
            </p:cNvSpPr>
            <p:nvPr/>
          </p:nvSpPr>
          <p:spPr bwMode="auto">
            <a:xfrm>
              <a:off x="2349" y="2815"/>
              <a:ext cx="26" cy="22"/>
            </a:xfrm>
            <a:custGeom>
              <a:avLst/>
              <a:gdLst>
                <a:gd name="T0" fmla="*/ 1 w 50"/>
                <a:gd name="T1" fmla="*/ 1 h 44"/>
                <a:gd name="T2" fmla="*/ 1 w 50"/>
                <a:gd name="T3" fmla="*/ 1 h 44"/>
                <a:gd name="T4" fmla="*/ 1 w 50"/>
                <a:gd name="T5" fmla="*/ 0 h 44"/>
                <a:gd name="T6" fmla="*/ 0 w 50"/>
                <a:gd name="T7" fmla="*/ 1 h 44"/>
                <a:gd name="T8" fmla="*/ 1 w 50"/>
                <a:gd name="T9" fmla="*/ 1 h 44"/>
                <a:gd name="T10" fmla="*/ 1 w 50"/>
                <a:gd name="T11" fmla="*/ 1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44"/>
                <a:gd name="T20" fmla="*/ 50 w 50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44">
                  <a:moveTo>
                    <a:pt x="46" y="37"/>
                  </a:moveTo>
                  <a:lnTo>
                    <a:pt x="50" y="31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41" y="44"/>
                  </a:lnTo>
                  <a:lnTo>
                    <a:pt x="46" y="3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80" name="Freeform 782"/>
            <p:cNvSpPr>
              <a:spLocks/>
            </p:cNvSpPr>
            <p:nvPr/>
          </p:nvSpPr>
          <p:spPr bwMode="auto">
            <a:xfrm>
              <a:off x="2363" y="2595"/>
              <a:ext cx="9" cy="11"/>
            </a:xfrm>
            <a:custGeom>
              <a:avLst/>
              <a:gdLst>
                <a:gd name="T0" fmla="*/ 1 w 18"/>
                <a:gd name="T1" fmla="*/ 0 h 23"/>
                <a:gd name="T2" fmla="*/ 1 w 18"/>
                <a:gd name="T3" fmla="*/ 0 h 23"/>
                <a:gd name="T4" fmla="*/ 1 w 18"/>
                <a:gd name="T5" fmla="*/ 0 h 23"/>
                <a:gd name="T6" fmla="*/ 0 w 18"/>
                <a:gd name="T7" fmla="*/ 0 h 23"/>
                <a:gd name="T8" fmla="*/ 1 w 18"/>
                <a:gd name="T9" fmla="*/ 0 h 23"/>
                <a:gd name="T10" fmla="*/ 1 w 18"/>
                <a:gd name="T11" fmla="*/ 0 h 23"/>
                <a:gd name="T12" fmla="*/ 1 w 18"/>
                <a:gd name="T13" fmla="*/ 0 h 23"/>
                <a:gd name="T14" fmla="*/ 1 w 18"/>
                <a:gd name="T15" fmla="*/ 0 h 23"/>
                <a:gd name="T16" fmla="*/ 1 w 18"/>
                <a:gd name="T17" fmla="*/ 0 h 23"/>
                <a:gd name="T18" fmla="*/ 1 w 18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3"/>
                <a:gd name="T32" fmla="*/ 18 w 18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3">
                  <a:moveTo>
                    <a:pt x="10" y="6"/>
                  </a:moveTo>
                  <a:lnTo>
                    <a:pt x="18" y="8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6" y="20"/>
                  </a:lnTo>
                  <a:lnTo>
                    <a:pt x="16" y="20"/>
                  </a:lnTo>
                  <a:lnTo>
                    <a:pt x="6" y="20"/>
                  </a:lnTo>
                  <a:lnTo>
                    <a:pt x="12" y="23"/>
                  </a:lnTo>
                  <a:lnTo>
                    <a:pt x="16" y="20"/>
                  </a:lnTo>
                  <a:lnTo>
                    <a:pt x="10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81" name="Freeform 783"/>
            <p:cNvSpPr>
              <a:spLocks/>
            </p:cNvSpPr>
            <p:nvPr/>
          </p:nvSpPr>
          <p:spPr bwMode="auto">
            <a:xfrm>
              <a:off x="2368" y="2594"/>
              <a:ext cx="17" cy="11"/>
            </a:xfrm>
            <a:custGeom>
              <a:avLst/>
              <a:gdLst>
                <a:gd name="T0" fmla="*/ 1 w 32"/>
                <a:gd name="T1" fmla="*/ 0 h 27"/>
                <a:gd name="T2" fmla="*/ 1 w 32"/>
                <a:gd name="T3" fmla="*/ 0 h 27"/>
                <a:gd name="T4" fmla="*/ 0 w 32"/>
                <a:gd name="T5" fmla="*/ 0 h 27"/>
                <a:gd name="T6" fmla="*/ 1 w 32"/>
                <a:gd name="T7" fmla="*/ 0 h 27"/>
                <a:gd name="T8" fmla="*/ 1 w 32"/>
                <a:gd name="T9" fmla="*/ 0 h 27"/>
                <a:gd name="T10" fmla="*/ 1 w 32"/>
                <a:gd name="T11" fmla="*/ 0 h 27"/>
                <a:gd name="T12" fmla="*/ 1 w 32"/>
                <a:gd name="T13" fmla="*/ 0 h 27"/>
                <a:gd name="T14" fmla="*/ 1 w 32"/>
                <a:gd name="T15" fmla="*/ 0 h 27"/>
                <a:gd name="T16" fmla="*/ 1 w 32"/>
                <a:gd name="T17" fmla="*/ 0 h 27"/>
                <a:gd name="T18" fmla="*/ 1 w 32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27"/>
                <a:gd name="T32" fmla="*/ 32 w 32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27">
                  <a:moveTo>
                    <a:pt x="29" y="0"/>
                  </a:moveTo>
                  <a:lnTo>
                    <a:pt x="25" y="0"/>
                  </a:lnTo>
                  <a:lnTo>
                    <a:pt x="0" y="13"/>
                  </a:lnTo>
                  <a:lnTo>
                    <a:pt x="6" y="27"/>
                  </a:lnTo>
                  <a:lnTo>
                    <a:pt x="32" y="15"/>
                  </a:lnTo>
                  <a:lnTo>
                    <a:pt x="29" y="15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82" name="Freeform 784"/>
            <p:cNvSpPr>
              <a:spLocks/>
            </p:cNvSpPr>
            <p:nvPr/>
          </p:nvSpPr>
          <p:spPr bwMode="auto">
            <a:xfrm>
              <a:off x="2383" y="2594"/>
              <a:ext cx="10" cy="5"/>
            </a:xfrm>
            <a:custGeom>
              <a:avLst/>
              <a:gdLst>
                <a:gd name="T0" fmla="*/ 1 w 19"/>
                <a:gd name="T1" fmla="*/ 0 h 15"/>
                <a:gd name="T2" fmla="*/ 1 w 19"/>
                <a:gd name="T3" fmla="*/ 0 h 15"/>
                <a:gd name="T4" fmla="*/ 0 w 19"/>
                <a:gd name="T5" fmla="*/ 0 h 15"/>
                <a:gd name="T6" fmla="*/ 0 w 19"/>
                <a:gd name="T7" fmla="*/ 0 h 15"/>
                <a:gd name="T8" fmla="*/ 1 w 19"/>
                <a:gd name="T9" fmla="*/ 0 h 15"/>
                <a:gd name="T10" fmla="*/ 1 w 19"/>
                <a:gd name="T11" fmla="*/ 0 h 15"/>
                <a:gd name="T12" fmla="*/ 1 w 19"/>
                <a:gd name="T13" fmla="*/ 0 h 15"/>
                <a:gd name="T14" fmla="*/ 1 w 19"/>
                <a:gd name="T15" fmla="*/ 0 h 15"/>
                <a:gd name="T16" fmla="*/ 1 w 19"/>
                <a:gd name="T17" fmla="*/ 0 h 15"/>
                <a:gd name="T18" fmla="*/ 1 w 19"/>
                <a:gd name="T19" fmla="*/ 0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5"/>
                <a:gd name="T32" fmla="*/ 19 w 19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5">
                  <a:moveTo>
                    <a:pt x="19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3" y="15"/>
                  </a:lnTo>
                  <a:lnTo>
                    <a:pt x="9" y="13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83" name="Freeform 785"/>
            <p:cNvSpPr>
              <a:spLocks/>
            </p:cNvSpPr>
            <p:nvPr/>
          </p:nvSpPr>
          <p:spPr bwMode="auto">
            <a:xfrm>
              <a:off x="2389" y="2594"/>
              <a:ext cx="17" cy="11"/>
            </a:xfrm>
            <a:custGeom>
              <a:avLst/>
              <a:gdLst>
                <a:gd name="T0" fmla="*/ 1 w 33"/>
                <a:gd name="T1" fmla="*/ 0 h 27"/>
                <a:gd name="T2" fmla="*/ 1 w 33"/>
                <a:gd name="T3" fmla="*/ 0 h 27"/>
                <a:gd name="T4" fmla="*/ 1 w 33"/>
                <a:gd name="T5" fmla="*/ 0 h 27"/>
                <a:gd name="T6" fmla="*/ 0 w 33"/>
                <a:gd name="T7" fmla="*/ 0 h 27"/>
                <a:gd name="T8" fmla="*/ 1 w 33"/>
                <a:gd name="T9" fmla="*/ 0 h 27"/>
                <a:gd name="T10" fmla="*/ 1 w 33"/>
                <a:gd name="T11" fmla="*/ 0 h 27"/>
                <a:gd name="T12" fmla="*/ 1 w 33"/>
                <a:gd name="T13" fmla="*/ 0 h 27"/>
                <a:gd name="T14" fmla="*/ 1 w 33"/>
                <a:gd name="T15" fmla="*/ 0 h 27"/>
                <a:gd name="T16" fmla="*/ 1 w 33"/>
                <a:gd name="T17" fmla="*/ 0 h 27"/>
                <a:gd name="T18" fmla="*/ 1 w 33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7"/>
                <a:gd name="T32" fmla="*/ 33 w 33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7">
                  <a:moveTo>
                    <a:pt x="33" y="17"/>
                  </a:moveTo>
                  <a:lnTo>
                    <a:pt x="29" y="13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19" y="27"/>
                  </a:lnTo>
                  <a:lnTo>
                    <a:pt x="18" y="23"/>
                  </a:lnTo>
                  <a:lnTo>
                    <a:pt x="33" y="17"/>
                  </a:lnTo>
                  <a:lnTo>
                    <a:pt x="31" y="15"/>
                  </a:lnTo>
                  <a:lnTo>
                    <a:pt x="29" y="13"/>
                  </a:lnTo>
                  <a:lnTo>
                    <a:pt x="33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84" name="Freeform 786"/>
            <p:cNvSpPr>
              <a:spLocks/>
            </p:cNvSpPr>
            <p:nvPr/>
          </p:nvSpPr>
          <p:spPr bwMode="auto">
            <a:xfrm>
              <a:off x="2400" y="2601"/>
              <a:ext cx="10" cy="9"/>
            </a:xfrm>
            <a:custGeom>
              <a:avLst/>
              <a:gdLst>
                <a:gd name="T0" fmla="*/ 0 w 21"/>
                <a:gd name="T1" fmla="*/ 0 h 23"/>
                <a:gd name="T2" fmla="*/ 0 w 21"/>
                <a:gd name="T3" fmla="*/ 0 h 23"/>
                <a:gd name="T4" fmla="*/ 0 w 21"/>
                <a:gd name="T5" fmla="*/ 0 h 23"/>
                <a:gd name="T6" fmla="*/ 0 w 21"/>
                <a:gd name="T7" fmla="*/ 0 h 23"/>
                <a:gd name="T8" fmla="*/ 0 w 21"/>
                <a:gd name="T9" fmla="*/ 0 h 23"/>
                <a:gd name="T10" fmla="*/ 0 w 21"/>
                <a:gd name="T11" fmla="*/ 0 h 23"/>
                <a:gd name="T12" fmla="*/ 0 w 21"/>
                <a:gd name="T13" fmla="*/ 0 h 23"/>
                <a:gd name="T14" fmla="*/ 0 w 21"/>
                <a:gd name="T15" fmla="*/ 0 h 23"/>
                <a:gd name="T16" fmla="*/ 0 w 21"/>
                <a:gd name="T17" fmla="*/ 0 h 23"/>
                <a:gd name="T18" fmla="*/ 0 w 21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21" y="23"/>
                  </a:moveTo>
                  <a:lnTo>
                    <a:pt x="21" y="17"/>
                  </a:lnTo>
                  <a:lnTo>
                    <a:pt x="15" y="0"/>
                  </a:lnTo>
                  <a:lnTo>
                    <a:pt x="0" y="6"/>
                  </a:lnTo>
                  <a:lnTo>
                    <a:pt x="5" y="23"/>
                  </a:lnTo>
                  <a:lnTo>
                    <a:pt x="5" y="17"/>
                  </a:lnTo>
                  <a:lnTo>
                    <a:pt x="21" y="23"/>
                  </a:lnTo>
                  <a:lnTo>
                    <a:pt x="21" y="19"/>
                  </a:lnTo>
                  <a:lnTo>
                    <a:pt x="21" y="17"/>
                  </a:lnTo>
                  <a:lnTo>
                    <a:pt x="21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85" name="Freeform 787"/>
            <p:cNvSpPr>
              <a:spLocks/>
            </p:cNvSpPr>
            <p:nvPr/>
          </p:nvSpPr>
          <p:spPr bwMode="auto">
            <a:xfrm>
              <a:off x="2393" y="2608"/>
              <a:ext cx="17" cy="22"/>
            </a:xfrm>
            <a:custGeom>
              <a:avLst/>
              <a:gdLst>
                <a:gd name="T0" fmla="*/ 1 w 29"/>
                <a:gd name="T1" fmla="*/ 0 h 48"/>
                <a:gd name="T2" fmla="*/ 1 w 29"/>
                <a:gd name="T3" fmla="*/ 0 h 48"/>
                <a:gd name="T4" fmla="*/ 1 w 29"/>
                <a:gd name="T5" fmla="*/ 0 h 48"/>
                <a:gd name="T6" fmla="*/ 1 w 29"/>
                <a:gd name="T7" fmla="*/ 0 h 48"/>
                <a:gd name="T8" fmla="*/ 0 w 29"/>
                <a:gd name="T9" fmla="*/ 0 h 48"/>
                <a:gd name="T10" fmla="*/ 1 w 29"/>
                <a:gd name="T11" fmla="*/ 0 h 48"/>
                <a:gd name="T12" fmla="*/ 1 w 29"/>
                <a:gd name="T13" fmla="*/ 0 h 48"/>
                <a:gd name="T14" fmla="*/ 1 w 29"/>
                <a:gd name="T15" fmla="*/ 0 h 48"/>
                <a:gd name="T16" fmla="*/ 1 w 29"/>
                <a:gd name="T17" fmla="*/ 0 h 48"/>
                <a:gd name="T18" fmla="*/ 1 w 29"/>
                <a:gd name="T19" fmla="*/ 0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48"/>
                <a:gd name="T32" fmla="*/ 29 w 29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48">
                  <a:moveTo>
                    <a:pt x="13" y="48"/>
                  </a:moveTo>
                  <a:lnTo>
                    <a:pt x="15" y="46"/>
                  </a:lnTo>
                  <a:lnTo>
                    <a:pt x="29" y="6"/>
                  </a:lnTo>
                  <a:lnTo>
                    <a:pt x="13" y="0"/>
                  </a:lnTo>
                  <a:lnTo>
                    <a:pt x="0" y="41"/>
                  </a:lnTo>
                  <a:lnTo>
                    <a:pt x="2" y="39"/>
                  </a:lnTo>
                  <a:lnTo>
                    <a:pt x="13" y="48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3" y="4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86" name="Freeform 788"/>
            <p:cNvSpPr>
              <a:spLocks/>
            </p:cNvSpPr>
            <p:nvPr/>
          </p:nvSpPr>
          <p:spPr bwMode="auto">
            <a:xfrm>
              <a:off x="2392" y="2627"/>
              <a:ext cx="9" cy="10"/>
            </a:xfrm>
            <a:custGeom>
              <a:avLst/>
              <a:gdLst>
                <a:gd name="T0" fmla="*/ 0 w 19"/>
                <a:gd name="T1" fmla="*/ 0 h 23"/>
                <a:gd name="T2" fmla="*/ 0 w 19"/>
                <a:gd name="T3" fmla="*/ 0 h 23"/>
                <a:gd name="T4" fmla="*/ 0 w 19"/>
                <a:gd name="T5" fmla="*/ 0 h 23"/>
                <a:gd name="T6" fmla="*/ 0 w 19"/>
                <a:gd name="T7" fmla="*/ 0 h 23"/>
                <a:gd name="T8" fmla="*/ 0 w 19"/>
                <a:gd name="T9" fmla="*/ 0 h 23"/>
                <a:gd name="T10" fmla="*/ 0 w 19"/>
                <a:gd name="T11" fmla="*/ 0 h 23"/>
                <a:gd name="T12" fmla="*/ 0 w 19"/>
                <a:gd name="T13" fmla="*/ 0 h 23"/>
                <a:gd name="T14" fmla="*/ 0 w 19"/>
                <a:gd name="T15" fmla="*/ 0 h 23"/>
                <a:gd name="T16" fmla="*/ 0 w 19"/>
                <a:gd name="T17" fmla="*/ 0 h 23"/>
                <a:gd name="T18" fmla="*/ 0 w 19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3"/>
                <a:gd name="T32" fmla="*/ 19 w 1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3">
                  <a:moveTo>
                    <a:pt x="8" y="23"/>
                  </a:moveTo>
                  <a:lnTo>
                    <a:pt x="12" y="21"/>
                  </a:lnTo>
                  <a:lnTo>
                    <a:pt x="19" y="9"/>
                  </a:lnTo>
                  <a:lnTo>
                    <a:pt x="8" y="0"/>
                  </a:lnTo>
                  <a:lnTo>
                    <a:pt x="0" y="9"/>
                  </a:lnTo>
                  <a:lnTo>
                    <a:pt x="4" y="7"/>
                  </a:lnTo>
                  <a:lnTo>
                    <a:pt x="8" y="23"/>
                  </a:lnTo>
                  <a:lnTo>
                    <a:pt x="10" y="21"/>
                  </a:lnTo>
                  <a:lnTo>
                    <a:pt x="12" y="19"/>
                  </a:lnTo>
                  <a:lnTo>
                    <a:pt x="8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87" name="Freeform 789"/>
            <p:cNvSpPr>
              <a:spLocks/>
            </p:cNvSpPr>
            <p:nvPr/>
          </p:nvSpPr>
          <p:spPr bwMode="auto">
            <a:xfrm>
              <a:off x="2383" y="2629"/>
              <a:ext cx="12" cy="10"/>
            </a:xfrm>
            <a:custGeom>
              <a:avLst/>
              <a:gdLst>
                <a:gd name="T0" fmla="*/ 1 w 19"/>
                <a:gd name="T1" fmla="*/ 1 h 19"/>
                <a:gd name="T2" fmla="*/ 1 w 19"/>
                <a:gd name="T3" fmla="*/ 1 h 19"/>
                <a:gd name="T4" fmla="*/ 1 w 19"/>
                <a:gd name="T5" fmla="*/ 1 h 19"/>
                <a:gd name="T6" fmla="*/ 1 w 19"/>
                <a:gd name="T7" fmla="*/ 0 h 19"/>
                <a:gd name="T8" fmla="*/ 1 w 19"/>
                <a:gd name="T9" fmla="*/ 1 h 19"/>
                <a:gd name="T10" fmla="*/ 0 w 19"/>
                <a:gd name="T11" fmla="*/ 1 h 19"/>
                <a:gd name="T12" fmla="*/ 1 w 19"/>
                <a:gd name="T13" fmla="*/ 1 h 19"/>
                <a:gd name="T14" fmla="*/ 1 w 19"/>
                <a:gd name="T15" fmla="*/ 1 h 19"/>
                <a:gd name="T16" fmla="*/ 0 w 19"/>
                <a:gd name="T17" fmla="*/ 1 h 19"/>
                <a:gd name="T18" fmla="*/ 1 w 19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15" y="14"/>
                  </a:moveTo>
                  <a:lnTo>
                    <a:pt x="9" y="19"/>
                  </a:lnTo>
                  <a:lnTo>
                    <a:pt x="19" y="16"/>
                  </a:lnTo>
                  <a:lnTo>
                    <a:pt x="15" y="0"/>
                  </a:lnTo>
                  <a:lnTo>
                    <a:pt x="3" y="4"/>
                  </a:lnTo>
                  <a:lnTo>
                    <a:pt x="0" y="8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8"/>
                  </a:lnTo>
                  <a:lnTo>
                    <a:pt x="15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88" name="Freeform 790"/>
            <p:cNvSpPr>
              <a:spLocks/>
            </p:cNvSpPr>
            <p:nvPr/>
          </p:nvSpPr>
          <p:spPr bwMode="auto">
            <a:xfrm>
              <a:off x="2382" y="2633"/>
              <a:ext cx="10" cy="6"/>
            </a:xfrm>
            <a:custGeom>
              <a:avLst/>
              <a:gdLst>
                <a:gd name="T0" fmla="*/ 1 w 19"/>
                <a:gd name="T1" fmla="*/ 1 h 11"/>
                <a:gd name="T2" fmla="*/ 1 w 19"/>
                <a:gd name="T3" fmla="*/ 1 h 11"/>
                <a:gd name="T4" fmla="*/ 1 w 19"/>
                <a:gd name="T5" fmla="*/ 1 h 11"/>
                <a:gd name="T6" fmla="*/ 1 w 19"/>
                <a:gd name="T7" fmla="*/ 0 h 11"/>
                <a:gd name="T8" fmla="*/ 1 w 19"/>
                <a:gd name="T9" fmla="*/ 1 h 11"/>
                <a:gd name="T10" fmla="*/ 0 w 19"/>
                <a:gd name="T11" fmla="*/ 1 h 11"/>
                <a:gd name="T12" fmla="*/ 1 w 19"/>
                <a:gd name="T13" fmla="*/ 1 h 11"/>
                <a:gd name="T14" fmla="*/ 0 w 19"/>
                <a:gd name="T15" fmla="*/ 1 h 11"/>
                <a:gd name="T16" fmla="*/ 0 w 19"/>
                <a:gd name="T17" fmla="*/ 1 h 11"/>
                <a:gd name="T18" fmla="*/ 1 w 19"/>
                <a:gd name="T19" fmla="*/ 1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1"/>
                <a:gd name="T32" fmla="*/ 19 w 19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1">
                  <a:moveTo>
                    <a:pt x="17" y="6"/>
                  </a:moveTo>
                  <a:lnTo>
                    <a:pt x="15" y="11"/>
                  </a:lnTo>
                  <a:lnTo>
                    <a:pt x="19" y="6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17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89" name="Freeform 791"/>
            <p:cNvSpPr>
              <a:spLocks/>
            </p:cNvSpPr>
            <p:nvPr/>
          </p:nvSpPr>
          <p:spPr bwMode="auto">
            <a:xfrm>
              <a:off x="2382" y="2636"/>
              <a:ext cx="10" cy="6"/>
            </a:xfrm>
            <a:custGeom>
              <a:avLst/>
              <a:gdLst>
                <a:gd name="T0" fmla="*/ 1 w 17"/>
                <a:gd name="T1" fmla="*/ 0 h 15"/>
                <a:gd name="T2" fmla="*/ 1 w 17"/>
                <a:gd name="T3" fmla="*/ 0 h 15"/>
                <a:gd name="T4" fmla="*/ 1 w 17"/>
                <a:gd name="T5" fmla="*/ 0 h 15"/>
                <a:gd name="T6" fmla="*/ 0 w 17"/>
                <a:gd name="T7" fmla="*/ 0 h 15"/>
                <a:gd name="T8" fmla="*/ 1 w 17"/>
                <a:gd name="T9" fmla="*/ 0 h 15"/>
                <a:gd name="T10" fmla="*/ 1 w 17"/>
                <a:gd name="T11" fmla="*/ 0 h 15"/>
                <a:gd name="T12" fmla="*/ 1 w 17"/>
                <a:gd name="T13" fmla="*/ 0 h 15"/>
                <a:gd name="T14" fmla="*/ 1 w 17"/>
                <a:gd name="T15" fmla="*/ 0 h 15"/>
                <a:gd name="T16" fmla="*/ 1 w 17"/>
                <a:gd name="T17" fmla="*/ 0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5"/>
                <a:gd name="T29" fmla="*/ 17 w 17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5">
                  <a:moveTo>
                    <a:pt x="17" y="7"/>
                  </a:moveTo>
                  <a:lnTo>
                    <a:pt x="17" y="11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17" y="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90" name="Freeform 792"/>
            <p:cNvSpPr>
              <a:spLocks/>
            </p:cNvSpPr>
            <p:nvPr/>
          </p:nvSpPr>
          <p:spPr bwMode="auto">
            <a:xfrm>
              <a:off x="2383" y="2640"/>
              <a:ext cx="17" cy="15"/>
            </a:xfrm>
            <a:custGeom>
              <a:avLst/>
              <a:gdLst>
                <a:gd name="T0" fmla="*/ 1 w 28"/>
                <a:gd name="T1" fmla="*/ 0 h 33"/>
                <a:gd name="T2" fmla="*/ 1 w 28"/>
                <a:gd name="T3" fmla="*/ 0 h 33"/>
                <a:gd name="T4" fmla="*/ 1 w 28"/>
                <a:gd name="T5" fmla="*/ 0 h 33"/>
                <a:gd name="T6" fmla="*/ 0 w 28"/>
                <a:gd name="T7" fmla="*/ 0 h 33"/>
                <a:gd name="T8" fmla="*/ 1 w 28"/>
                <a:gd name="T9" fmla="*/ 0 h 33"/>
                <a:gd name="T10" fmla="*/ 1 w 28"/>
                <a:gd name="T11" fmla="*/ 0 h 33"/>
                <a:gd name="T12" fmla="*/ 1 w 28"/>
                <a:gd name="T13" fmla="*/ 0 h 33"/>
                <a:gd name="T14" fmla="*/ 1 w 28"/>
                <a:gd name="T15" fmla="*/ 0 h 33"/>
                <a:gd name="T16" fmla="*/ 1 w 28"/>
                <a:gd name="T17" fmla="*/ 0 h 33"/>
                <a:gd name="T18" fmla="*/ 1 w 28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"/>
                <a:gd name="T31" fmla="*/ 0 h 33"/>
                <a:gd name="T32" fmla="*/ 28 w 28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" h="33">
                  <a:moveTo>
                    <a:pt x="28" y="27"/>
                  </a:moveTo>
                  <a:lnTo>
                    <a:pt x="26" y="25"/>
                  </a:lnTo>
                  <a:lnTo>
                    <a:pt x="13" y="0"/>
                  </a:lnTo>
                  <a:lnTo>
                    <a:pt x="0" y="8"/>
                  </a:lnTo>
                  <a:lnTo>
                    <a:pt x="13" y="33"/>
                  </a:lnTo>
                  <a:lnTo>
                    <a:pt x="11" y="31"/>
                  </a:lnTo>
                  <a:lnTo>
                    <a:pt x="28" y="27"/>
                  </a:lnTo>
                  <a:lnTo>
                    <a:pt x="28" y="25"/>
                  </a:lnTo>
                  <a:lnTo>
                    <a:pt x="26" y="25"/>
                  </a:lnTo>
                  <a:lnTo>
                    <a:pt x="28" y="2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91" name="Freeform 793"/>
            <p:cNvSpPr>
              <a:spLocks/>
            </p:cNvSpPr>
            <p:nvPr/>
          </p:nvSpPr>
          <p:spPr bwMode="auto">
            <a:xfrm>
              <a:off x="2392" y="2651"/>
              <a:ext cx="9" cy="10"/>
            </a:xfrm>
            <a:custGeom>
              <a:avLst/>
              <a:gdLst>
                <a:gd name="T0" fmla="*/ 0 w 19"/>
                <a:gd name="T1" fmla="*/ 0 h 21"/>
                <a:gd name="T2" fmla="*/ 0 w 19"/>
                <a:gd name="T3" fmla="*/ 0 h 21"/>
                <a:gd name="T4" fmla="*/ 0 w 19"/>
                <a:gd name="T5" fmla="*/ 0 h 21"/>
                <a:gd name="T6" fmla="*/ 0 w 19"/>
                <a:gd name="T7" fmla="*/ 0 h 21"/>
                <a:gd name="T8" fmla="*/ 0 w 19"/>
                <a:gd name="T9" fmla="*/ 0 h 21"/>
                <a:gd name="T10" fmla="*/ 0 w 19"/>
                <a:gd name="T11" fmla="*/ 0 h 21"/>
                <a:gd name="T12" fmla="*/ 0 w 19"/>
                <a:gd name="T13" fmla="*/ 0 h 21"/>
                <a:gd name="T14" fmla="*/ 0 w 19"/>
                <a:gd name="T15" fmla="*/ 0 h 21"/>
                <a:gd name="T16" fmla="*/ 0 w 19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21"/>
                <a:gd name="T29" fmla="*/ 19 w 19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21">
                  <a:moveTo>
                    <a:pt x="19" y="12"/>
                  </a:moveTo>
                  <a:lnTo>
                    <a:pt x="19" y="16"/>
                  </a:lnTo>
                  <a:lnTo>
                    <a:pt x="17" y="0"/>
                  </a:lnTo>
                  <a:lnTo>
                    <a:pt x="0" y="4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19" y="1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92" name="Freeform 794"/>
            <p:cNvSpPr>
              <a:spLocks/>
            </p:cNvSpPr>
            <p:nvPr/>
          </p:nvSpPr>
          <p:spPr bwMode="auto">
            <a:xfrm>
              <a:off x="2393" y="2657"/>
              <a:ext cx="10" cy="9"/>
            </a:xfrm>
            <a:custGeom>
              <a:avLst/>
              <a:gdLst>
                <a:gd name="T0" fmla="*/ 1 w 15"/>
                <a:gd name="T1" fmla="*/ 0 h 19"/>
                <a:gd name="T2" fmla="*/ 1 w 15"/>
                <a:gd name="T3" fmla="*/ 0 h 19"/>
                <a:gd name="T4" fmla="*/ 1 w 15"/>
                <a:gd name="T5" fmla="*/ 0 h 19"/>
                <a:gd name="T6" fmla="*/ 0 w 15"/>
                <a:gd name="T7" fmla="*/ 0 h 19"/>
                <a:gd name="T8" fmla="*/ 1 w 15"/>
                <a:gd name="T9" fmla="*/ 0 h 19"/>
                <a:gd name="T10" fmla="*/ 1 w 15"/>
                <a:gd name="T11" fmla="*/ 0 h 19"/>
                <a:gd name="T12" fmla="*/ 1 w 15"/>
                <a:gd name="T13" fmla="*/ 0 h 19"/>
                <a:gd name="T14" fmla="*/ 1 w 15"/>
                <a:gd name="T15" fmla="*/ 0 h 19"/>
                <a:gd name="T16" fmla="*/ 1 w 15"/>
                <a:gd name="T17" fmla="*/ 0 h 19"/>
                <a:gd name="T18" fmla="*/ 1 w 15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9"/>
                <a:gd name="T32" fmla="*/ 15 w 1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9">
                  <a:moveTo>
                    <a:pt x="6" y="2"/>
                  </a:moveTo>
                  <a:lnTo>
                    <a:pt x="15" y="4"/>
                  </a:lnTo>
                  <a:lnTo>
                    <a:pt x="13" y="0"/>
                  </a:lnTo>
                  <a:lnTo>
                    <a:pt x="0" y="9"/>
                  </a:lnTo>
                  <a:lnTo>
                    <a:pt x="4" y="13"/>
                  </a:lnTo>
                  <a:lnTo>
                    <a:pt x="13" y="15"/>
                  </a:lnTo>
                  <a:lnTo>
                    <a:pt x="4" y="13"/>
                  </a:lnTo>
                  <a:lnTo>
                    <a:pt x="8" y="19"/>
                  </a:lnTo>
                  <a:lnTo>
                    <a:pt x="13" y="15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93" name="Freeform 795"/>
            <p:cNvSpPr>
              <a:spLocks/>
            </p:cNvSpPr>
            <p:nvPr/>
          </p:nvSpPr>
          <p:spPr bwMode="auto">
            <a:xfrm>
              <a:off x="2396" y="2651"/>
              <a:ext cx="18" cy="13"/>
            </a:xfrm>
            <a:custGeom>
              <a:avLst/>
              <a:gdLst>
                <a:gd name="T0" fmla="*/ 1 w 32"/>
                <a:gd name="T1" fmla="*/ 0 h 27"/>
                <a:gd name="T2" fmla="*/ 1 w 32"/>
                <a:gd name="T3" fmla="*/ 0 h 27"/>
                <a:gd name="T4" fmla="*/ 0 w 32"/>
                <a:gd name="T5" fmla="*/ 0 h 27"/>
                <a:gd name="T6" fmla="*/ 1 w 32"/>
                <a:gd name="T7" fmla="*/ 0 h 27"/>
                <a:gd name="T8" fmla="*/ 1 w 32"/>
                <a:gd name="T9" fmla="*/ 0 h 27"/>
                <a:gd name="T10" fmla="*/ 1 w 32"/>
                <a:gd name="T11" fmla="*/ 0 h 27"/>
                <a:gd name="T12" fmla="*/ 1 w 32"/>
                <a:gd name="T13" fmla="*/ 0 h 27"/>
                <a:gd name="T14" fmla="*/ 1 w 32"/>
                <a:gd name="T15" fmla="*/ 0 h 27"/>
                <a:gd name="T16" fmla="*/ 1 w 32"/>
                <a:gd name="T17" fmla="*/ 0 h 27"/>
                <a:gd name="T18" fmla="*/ 1 w 32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27"/>
                <a:gd name="T32" fmla="*/ 32 w 32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27">
                  <a:moveTo>
                    <a:pt x="32" y="6"/>
                  </a:moveTo>
                  <a:lnTo>
                    <a:pt x="23" y="2"/>
                  </a:lnTo>
                  <a:lnTo>
                    <a:pt x="0" y="14"/>
                  </a:lnTo>
                  <a:lnTo>
                    <a:pt x="7" y="27"/>
                  </a:lnTo>
                  <a:lnTo>
                    <a:pt x="28" y="18"/>
                  </a:lnTo>
                  <a:lnTo>
                    <a:pt x="19" y="14"/>
                  </a:lnTo>
                  <a:lnTo>
                    <a:pt x="32" y="6"/>
                  </a:lnTo>
                  <a:lnTo>
                    <a:pt x="28" y="0"/>
                  </a:lnTo>
                  <a:lnTo>
                    <a:pt x="23" y="2"/>
                  </a:lnTo>
                  <a:lnTo>
                    <a:pt x="32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94" name="Freeform 796"/>
            <p:cNvSpPr>
              <a:spLocks/>
            </p:cNvSpPr>
            <p:nvPr/>
          </p:nvSpPr>
          <p:spPr bwMode="auto">
            <a:xfrm>
              <a:off x="2407" y="2655"/>
              <a:ext cx="20" cy="18"/>
            </a:xfrm>
            <a:custGeom>
              <a:avLst/>
              <a:gdLst>
                <a:gd name="T0" fmla="*/ 1 w 34"/>
                <a:gd name="T1" fmla="*/ 0 h 40"/>
                <a:gd name="T2" fmla="*/ 1 w 34"/>
                <a:gd name="T3" fmla="*/ 0 h 40"/>
                <a:gd name="T4" fmla="*/ 0 w 34"/>
                <a:gd name="T5" fmla="*/ 0 h 40"/>
                <a:gd name="T6" fmla="*/ 1 w 34"/>
                <a:gd name="T7" fmla="*/ 0 h 40"/>
                <a:gd name="T8" fmla="*/ 1 w 34"/>
                <a:gd name="T9" fmla="*/ 0 h 40"/>
                <a:gd name="T10" fmla="*/ 1 w 34"/>
                <a:gd name="T11" fmla="*/ 0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40"/>
                <a:gd name="T20" fmla="*/ 34 w 34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40">
                  <a:moveTo>
                    <a:pt x="34" y="31"/>
                  </a:moveTo>
                  <a:lnTo>
                    <a:pt x="13" y="0"/>
                  </a:lnTo>
                  <a:lnTo>
                    <a:pt x="0" y="8"/>
                  </a:lnTo>
                  <a:lnTo>
                    <a:pt x="21" y="40"/>
                  </a:lnTo>
                  <a:lnTo>
                    <a:pt x="21" y="38"/>
                  </a:lnTo>
                  <a:lnTo>
                    <a:pt x="34" y="3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95" name="Freeform 797"/>
            <p:cNvSpPr>
              <a:spLocks/>
            </p:cNvSpPr>
            <p:nvPr/>
          </p:nvSpPr>
          <p:spPr bwMode="auto">
            <a:xfrm>
              <a:off x="2419" y="2669"/>
              <a:ext cx="24" cy="27"/>
            </a:xfrm>
            <a:custGeom>
              <a:avLst/>
              <a:gdLst>
                <a:gd name="T0" fmla="*/ 1 w 44"/>
                <a:gd name="T1" fmla="*/ 0 h 57"/>
                <a:gd name="T2" fmla="*/ 1 w 44"/>
                <a:gd name="T3" fmla="*/ 0 h 57"/>
                <a:gd name="T4" fmla="*/ 1 w 44"/>
                <a:gd name="T5" fmla="*/ 0 h 57"/>
                <a:gd name="T6" fmla="*/ 0 w 44"/>
                <a:gd name="T7" fmla="*/ 0 h 57"/>
                <a:gd name="T8" fmla="*/ 1 w 44"/>
                <a:gd name="T9" fmla="*/ 0 h 57"/>
                <a:gd name="T10" fmla="*/ 1 w 44"/>
                <a:gd name="T11" fmla="*/ 0 h 57"/>
                <a:gd name="T12" fmla="*/ 1 w 44"/>
                <a:gd name="T13" fmla="*/ 0 h 57"/>
                <a:gd name="T14" fmla="*/ 1 w 44"/>
                <a:gd name="T15" fmla="*/ 0 h 57"/>
                <a:gd name="T16" fmla="*/ 1 w 44"/>
                <a:gd name="T17" fmla="*/ 0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57"/>
                <a:gd name="T29" fmla="*/ 44 w 44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57">
                  <a:moveTo>
                    <a:pt x="44" y="52"/>
                  </a:moveTo>
                  <a:lnTo>
                    <a:pt x="42" y="50"/>
                  </a:lnTo>
                  <a:lnTo>
                    <a:pt x="13" y="0"/>
                  </a:lnTo>
                  <a:lnTo>
                    <a:pt x="0" y="7"/>
                  </a:lnTo>
                  <a:lnTo>
                    <a:pt x="29" y="57"/>
                  </a:lnTo>
                  <a:lnTo>
                    <a:pt x="27" y="55"/>
                  </a:lnTo>
                  <a:lnTo>
                    <a:pt x="44" y="52"/>
                  </a:lnTo>
                  <a:lnTo>
                    <a:pt x="42" y="50"/>
                  </a:lnTo>
                  <a:lnTo>
                    <a:pt x="44" y="5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96" name="Freeform 798"/>
            <p:cNvSpPr>
              <a:spLocks/>
            </p:cNvSpPr>
            <p:nvPr/>
          </p:nvSpPr>
          <p:spPr bwMode="auto">
            <a:xfrm>
              <a:off x="2434" y="2692"/>
              <a:ext cx="11" cy="15"/>
            </a:xfrm>
            <a:custGeom>
              <a:avLst/>
              <a:gdLst>
                <a:gd name="T0" fmla="*/ 1 w 21"/>
                <a:gd name="T1" fmla="*/ 1 h 30"/>
                <a:gd name="T2" fmla="*/ 1 w 21"/>
                <a:gd name="T3" fmla="*/ 1 h 30"/>
                <a:gd name="T4" fmla="*/ 1 w 21"/>
                <a:gd name="T5" fmla="*/ 0 h 30"/>
                <a:gd name="T6" fmla="*/ 0 w 21"/>
                <a:gd name="T7" fmla="*/ 1 h 30"/>
                <a:gd name="T8" fmla="*/ 1 w 21"/>
                <a:gd name="T9" fmla="*/ 1 h 30"/>
                <a:gd name="T10" fmla="*/ 1 w 21"/>
                <a:gd name="T11" fmla="*/ 1 h 30"/>
                <a:gd name="T12" fmla="*/ 1 w 21"/>
                <a:gd name="T13" fmla="*/ 1 h 30"/>
                <a:gd name="T14" fmla="*/ 1 w 21"/>
                <a:gd name="T15" fmla="*/ 1 h 30"/>
                <a:gd name="T16" fmla="*/ 1 w 21"/>
                <a:gd name="T17" fmla="*/ 1 h 30"/>
                <a:gd name="T18" fmla="*/ 1 w 21"/>
                <a:gd name="T19" fmla="*/ 1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30"/>
                <a:gd name="T32" fmla="*/ 21 w 21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30">
                  <a:moveTo>
                    <a:pt x="19" y="30"/>
                  </a:moveTo>
                  <a:lnTo>
                    <a:pt x="21" y="23"/>
                  </a:lnTo>
                  <a:lnTo>
                    <a:pt x="17" y="0"/>
                  </a:lnTo>
                  <a:lnTo>
                    <a:pt x="0" y="3"/>
                  </a:lnTo>
                  <a:lnTo>
                    <a:pt x="4" y="26"/>
                  </a:lnTo>
                  <a:lnTo>
                    <a:pt x="6" y="21"/>
                  </a:lnTo>
                  <a:lnTo>
                    <a:pt x="19" y="30"/>
                  </a:lnTo>
                  <a:lnTo>
                    <a:pt x="21" y="26"/>
                  </a:lnTo>
                  <a:lnTo>
                    <a:pt x="21" y="23"/>
                  </a:lnTo>
                  <a:lnTo>
                    <a:pt x="19" y="3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97" name="Freeform 799"/>
            <p:cNvSpPr>
              <a:spLocks/>
            </p:cNvSpPr>
            <p:nvPr/>
          </p:nvSpPr>
          <p:spPr bwMode="auto">
            <a:xfrm>
              <a:off x="2432" y="2702"/>
              <a:ext cx="13" cy="12"/>
            </a:xfrm>
            <a:custGeom>
              <a:avLst/>
              <a:gdLst>
                <a:gd name="T0" fmla="*/ 1 w 23"/>
                <a:gd name="T1" fmla="*/ 1 h 23"/>
                <a:gd name="T2" fmla="*/ 1 w 23"/>
                <a:gd name="T3" fmla="*/ 1 h 23"/>
                <a:gd name="T4" fmla="*/ 1 w 23"/>
                <a:gd name="T5" fmla="*/ 1 h 23"/>
                <a:gd name="T6" fmla="*/ 1 w 23"/>
                <a:gd name="T7" fmla="*/ 0 h 23"/>
                <a:gd name="T8" fmla="*/ 0 w 23"/>
                <a:gd name="T9" fmla="*/ 1 h 23"/>
                <a:gd name="T10" fmla="*/ 1 w 23"/>
                <a:gd name="T11" fmla="*/ 1 h 23"/>
                <a:gd name="T12" fmla="*/ 1 w 23"/>
                <a:gd name="T13" fmla="*/ 1 h 23"/>
                <a:gd name="T14" fmla="*/ 1 w 23"/>
                <a:gd name="T15" fmla="*/ 1 h 23"/>
                <a:gd name="T16" fmla="*/ 1 w 23"/>
                <a:gd name="T17" fmla="*/ 1 h 23"/>
                <a:gd name="T18" fmla="*/ 1 w 23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8" y="23"/>
                  </a:moveTo>
                  <a:lnTo>
                    <a:pt x="13" y="21"/>
                  </a:lnTo>
                  <a:lnTo>
                    <a:pt x="23" y="9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6" y="7"/>
                  </a:lnTo>
                  <a:lnTo>
                    <a:pt x="8" y="23"/>
                  </a:lnTo>
                  <a:lnTo>
                    <a:pt x="11" y="23"/>
                  </a:lnTo>
                  <a:lnTo>
                    <a:pt x="13" y="21"/>
                  </a:lnTo>
                  <a:lnTo>
                    <a:pt x="8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98" name="Freeform 800"/>
            <p:cNvSpPr>
              <a:spLocks/>
            </p:cNvSpPr>
            <p:nvPr/>
          </p:nvSpPr>
          <p:spPr bwMode="auto">
            <a:xfrm>
              <a:off x="2425" y="2706"/>
              <a:ext cx="11" cy="8"/>
            </a:xfrm>
            <a:custGeom>
              <a:avLst/>
              <a:gdLst>
                <a:gd name="T0" fmla="*/ 1 w 20"/>
                <a:gd name="T1" fmla="*/ 0 h 18"/>
                <a:gd name="T2" fmla="*/ 1 w 20"/>
                <a:gd name="T3" fmla="*/ 0 h 18"/>
                <a:gd name="T4" fmla="*/ 1 w 20"/>
                <a:gd name="T5" fmla="*/ 0 h 18"/>
                <a:gd name="T6" fmla="*/ 1 w 20"/>
                <a:gd name="T7" fmla="*/ 0 h 18"/>
                <a:gd name="T8" fmla="*/ 1 w 20"/>
                <a:gd name="T9" fmla="*/ 0 h 18"/>
                <a:gd name="T10" fmla="*/ 0 w 20"/>
                <a:gd name="T11" fmla="*/ 0 h 18"/>
                <a:gd name="T12" fmla="*/ 1 w 20"/>
                <a:gd name="T13" fmla="*/ 0 h 18"/>
                <a:gd name="T14" fmla="*/ 0 w 20"/>
                <a:gd name="T15" fmla="*/ 0 h 18"/>
                <a:gd name="T16" fmla="*/ 1 w 20"/>
                <a:gd name="T17" fmla="*/ 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18"/>
                <a:gd name="T29" fmla="*/ 20 w 20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18">
                  <a:moveTo>
                    <a:pt x="8" y="18"/>
                  </a:moveTo>
                  <a:lnTo>
                    <a:pt x="4" y="18"/>
                  </a:lnTo>
                  <a:lnTo>
                    <a:pt x="20" y="16"/>
                  </a:lnTo>
                  <a:lnTo>
                    <a:pt x="18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8" y="1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99" name="Freeform 801"/>
            <p:cNvSpPr>
              <a:spLocks/>
            </p:cNvSpPr>
            <p:nvPr/>
          </p:nvSpPr>
          <p:spPr bwMode="auto">
            <a:xfrm>
              <a:off x="2422" y="2707"/>
              <a:ext cx="7" cy="8"/>
            </a:xfrm>
            <a:custGeom>
              <a:avLst/>
              <a:gdLst>
                <a:gd name="T0" fmla="*/ 0 w 15"/>
                <a:gd name="T1" fmla="*/ 0 h 18"/>
                <a:gd name="T2" fmla="*/ 0 w 15"/>
                <a:gd name="T3" fmla="*/ 0 h 18"/>
                <a:gd name="T4" fmla="*/ 0 w 15"/>
                <a:gd name="T5" fmla="*/ 0 h 18"/>
                <a:gd name="T6" fmla="*/ 0 w 15"/>
                <a:gd name="T7" fmla="*/ 0 h 18"/>
                <a:gd name="T8" fmla="*/ 0 w 15"/>
                <a:gd name="T9" fmla="*/ 0 h 18"/>
                <a:gd name="T10" fmla="*/ 0 w 15"/>
                <a:gd name="T11" fmla="*/ 0 h 18"/>
                <a:gd name="T12" fmla="*/ 0 w 15"/>
                <a:gd name="T13" fmla="*/ 0 h 18"/>
                <a:gd name="T14" fmla="*/ 0 w 15"/>
                <a:gd name="T15" fmla="*/ 0 h 18"/>
                <a:gd name="T16" fmla="*/ 0 w 15"/>
                <a:gd name="T17" fmla="*/ 0 h 18"/>
                <a:gd name="T18" fmla="*/ 0 w 15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8"/>
                <a:gd name="T32" fmla="*/ 15 w 15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8">
                  <a:moveTo>
                    <a:pt x="15" y="10"/>
                  </a:moveTo>
                  <a:lnTo>
                    <a:pt x="11" y="18"/>
                  </a:lnTo>
                  <a:lnTo>
                    <a:pt x="15" y="16"/>
                  </a:lnTo>
                  <a:lnTo>
                    <a:pt x="7" y="0"/>
                  </a:lnTo>
                  <a:lnTo>
                    <a:pt x="4" y="2"/>
                  </a:lnTo>
                  <a:lnTo>
                    <a:pt x="0" y="1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15" y="1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00" name="Freeform 802"/>
            <p:cNvSpPr>
              <a:spLocks/>
            </p:cNvSpPr>
            <p:nvPr/>
          </p:nvSpPr>
          <p:spPr bwMode="auto">
            <a:xfrm>
              <a:off x="2422" y="2710"/>
              <a:ext cx="7" cy="8"/>
            </a:xfrm>
            <a:custGeom>
              <a:avLst/>
              <a:gdLst>
                <a:gd name="T0" fmla="*/ 0 w 15"/>
                <a:gd name="T1" fmla="*/ 1 h 15"/>
                <a:gd name="T2" fmla="*/ 0 w 15"/>
                <a:gd name="T3" fmla="*/ 1 h 15"/>
                <a:gd name="T4" fmla="*/ 0 w 15"/>
                <a:gd name="T5" fmla="*/ 0 h 15"/>
                <a:gd name="T6" fmla="*/ 0 w 15"/>
                <a:gd name="T7" fmla="*/ 0 h 15"/>
                <a:gd name="T8" fmla="*/ 0 w 15"/>
                <a:gd name="T9" fmla="*/ 1 h 15"/>
                <a:gd name="T10" fmla="*/ 0 w 15"/>
                <a:gd name="T11" fmla="*/ 1 h 15"/>
                <a:gd name="T12" fmla="*/ 0 w 15"/>
                <a:gd name="T13" fmla="*/ 1 h 15"/>
                <a:gd name="T14" fmla="*/ 0 w 15"/>
                <a:gd name="T15" fmla="*/ 1 h 15"/>
                <a:gd name="T16" fmla="*/ 0 w 15"/>
                <a:gd name="T17" fmla="*/ 1 h 15"/>
                <a:gd name="T18" fmla="*/ 0 w 15"/>
                <a:gd name="T19" fmla="*/ 1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5"/>
                <a:gd name="T32" fmla="*/ 15 w 15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5">
                  <a:moveTo>
                    <a:pt x="13" y="15"/>
                  </a:moveTo>
                  <a:lnTo>
                    <a:pt x="15" y="9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2" y="4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5" y="9"/>
                  </a:lnTo>
                  <a:lnTo>
                    <a:pt x="13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01" name="Freeform 803"/>
            <p:cNvSpPr>
              <a:spLocks/>
            </p:cNvSpPr>
            <p:nvPr/>
          </p:nvSpPr>
          <p:spPr bwMode="auto">
            <a:xfrm>
              <a:off x="2417" y="2714"/>
              <a:ext cx="12" cy="10"/>
            </a:xfrm>
            <a:custGeom>
              <a:avLst/>
              <a:gdLst>
                <a:gd name="T0" fmla="*/ 1 w 21"/>
                <a:gd name="T1" fmla="*/ 0 h 23"/>
                <a:gd name="T2" fmla="*/ 1 w 21"/>
                <a:gd name="T3" fmla="*/ 0 h 23"/>
                <a:gd name="T4" fmla="*/ 1 w 21"/>
                <a:gd name="T5" fmla="*/ 0 h 23"/>
                <a:gd name="T6" fmla="*/ 1 w 21"/>
                <a:gd name="T7" fmla="*/ 0 h 23"/>
                <a:gd name="T8" fmla="*/ 0 w 21"/>
                <a:gd name="T9" fmla="*/ 0 h 23"/>
                <a:gd name="T10" fmla="*/ 1 w 21"/>
                <a:gd name="T11" fmla="*/ 0 h 23"/>
                <a:gd name="T12" fmla="*/ 1 w 21"/>
                <a:gd name="T13" fmla="*/ 0 h 23"/>
                <a:gd name="T14" fmla="*/ 1 w 21"/>
                <a:gd name="T15" fmla="*/ 0 h 23"/>
                <a:gd name="T16" fmla="*/ 1 w 21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3"/>
                <a:gd name="T29" fmla="*/ 21 w 21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3">
                  <a:moveTo>
                    <a:pt x="12" y="23"/>
                  </a:moveTo>
                  <a:lnTo>
                    <a:pt x="14" y="21"/>
                  </a:lnTo>
                  <a:lnTo>
                    <a:pt x="21" y="11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2" y="23"/>
                  </a:lnTo>
                  <a:lnTo>
                    <a:pt x="14" y="21"/>
                  </a:lnTo>
                  <a:lnTo>
                    <a:pt x="12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02" name="Freeform 804"/>
            <p:cNvSpPr>
              <a:spLocks/>
            </p:cNvSpPr>
            <p:nvPr/>
          </p:nvSpPr>
          <p:spPr bwMode="auto">
            <a:xfrm>
              <a:off x="2411" y="2717"/>
              <a:ext cx="13" cy="10"/>
            </a:xfrm>
            <a:custGeom>
              <a:avLst/>
              <a:gdLst>
                <a:gd name="T0" fmla="*/ 1 w 23"/>
                <a:gd name="T1" fmla="*/ 0 h 23"/>
                <a:gd name="T2" fmla="*/ 1 w 23"/>
                <a:gd name="T3" fmla="*/ 0 h 23"/>
                <a:gd name="T4" fmla="*/ 1 w 23"/>
                <a:gd name="T5" fmla="*/ 0 h 23"/>
                <a:gd name="T6" fmla="*/ 0 w 23"/>
                <a:gd name="T7" fmla="*/ 0 h 23"/>
                <a:gd name="T8" fmla="*/ 1 w 23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7" y="23"/>
                  </a:moveTo>
                  <a:lnTo>
                    <a:pt x="23" y="14"/>
                  </a:lnTo>
                  <a:lnTo>
                    <a:pt x="13" y="0"/>
                  </a:lnTo>
                  <a:lnTo>
                    <a:pt x="0" y="10"/>
                  </a:lnTo>
                  <a:lnTo>
                    <a:pt x="7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03" name="Freeform 805"/>
            <p:cNvSpPr>
              <a:spLocks/>
            </p:cNvSpPr>
            <p:nvPr/>
          </p:nvSpPr>
          <p:spPr bwMode="auto">
            <a:xfrm>
              <a:off x="2395" y="2721"/>
              <a:ext cx="19" cy="14"/>
            </a:xfrm>
            <a:custGeom>
              <a:avLst/>
              <a:gdLst>
                <a:gd name="T0" fmla="*/ 1 w 34"/>
                <a:gd name="T1" fmla="*/ 0 h 29"/>
                <a:gd name="T2" fmla="*/ 1 w 34"/>
                <a:gd name="T3" fmla="*/ 0 h 29"/>
                <a:gd name="T4" fmla="*/ 1 w 34"/>
                <a:gd name="T5" fmla="*/ 0 h 29"/>
                <a:gd name="T6" fmla="*/ 1 w 34"/>
                <a:gd name="T7" fmla="*/ 0 h 29"/>
                <a:gd name="T8" fmla="*/ 1 w 34"/>
                <a:gd name="T9" fmla="*/ 0 h 29"/>
                <a:gd name="T10" fmla="*/ 0 w 34"/>
                <a:gd name="T11" fmla="*/ 0 h 29"/>
                <a:gd name="T12" fmla="*/ 1 w 34"/>
                <a:gd name="T13" fmla="*/ 0 h 29"/>
                <a:gd name="T14" fmla="*/ 0 w 34"/>
                <a:gd name="T15" fmla="*/ 0 h 29"/>
                <a:gd name="T16" fmla="*/ 1 w 34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9"/>
                <a:gd name="T29" fmla="*/ 34 w 34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9">
                  <a:moveTo>
                    <a:pt x="13" y="27"/>
                  </a:moveTo>
                  <a:lnTo>
                    <a:pt x="11" y="29"/>
                  </a:lnTo>
                  <a:lnTo>
                    <a:pt x="34" y="13"/>
                  </a:lnTo>
                  <a:lnTo>
                    <a:pt x="27" y="0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13" y="2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04" name="Freeform 806"/>
            <p:cNvSpPr>
              <a:spLocks/>
            </p:cNvSpPr>
            <p:nvPr/>
          </p:nvSpPr>
          <p:spPr bwMode="auto">
            <a:xfrm>
              <a:off x="2392" y="2731"/>
              <a:ext cx="11" cy="8"/>
            </a:xfrm>
            <a:custGeom>
              <a:avLst/>
              <a:gdLst>
                <a:gd name="T0" fmla="*/ 1 w 19"/>
                <a:gd name="T1" fmla="*/ 0 h 19"/>
                <a:gd name="T2" fmla="*/ 1 w 19"/>
                <a:gd name="T3" fmla="*/ 0 h 19"/>
                <a:gd name="T4" fmla="*/ 1 w 19"/>
                <a:gd name="T5" fmla="*/ 0 h 19"/>
                <a:gd name="T6" fmla="*/ 1 w 19"/>
                <a:gd name="T7" fmla="*/ 0 h 19"/>
                <a:gd name="T8" fmla="*/ 0 w 19"/>
                <a:gd name="T9" fmla="*/ 0 h 19"/>
                <a:gd name="T10" fmla="*/ 0 w 19"/>
                <a:gd name="T11" fmla="*/ 0 h 19"/>
                <a:gd name="T12" fmla="*/ 1 w 19"/>
                <a:gd name="T13" fmla="*/ 0 h 19"/>
                <a:gd name="T14" fmla="*/ 1 w 19"/>
                <a:gd name="T15" fmla="*/ 0 h 19"/>
                <a:gd name="T16" fmla="*/ 1 w 19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1" y="19"/>
                  </a:moveTo>
                  <a:lnTo>
                    <a:pt x="13" y="19"/>
                  </a:lnTo>
                  <a:lnTo>
                    <a:pt x="19" y="8"/>
                  </a:lnTo>
                  <a:lnTo>
                    <a:pt x="6" y="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1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05" name="Freeform 807"/>
            <p:cNvSpPr>
              <a:spLocks/>
            </p:cNvSpPr>
            <p:nvPr/>
          </p:nvSpPr>
          <p:spPr bwMode="auto">
            <a:xfrm>
              <a:off x="2385" y="2733"/>
              <a:ext cx="15" cy="14"/>
            </a:xfrm>
            <a:custGeom>
              <a:avLst/>
              <a:gdLst>
                <a:gd name="T0" fmla="*/ 1 w 25"/>
                <a:gd name="T1" fmla="*/ 0 h 29"/>
                <a:gd name="T2" fmla="*/ 1 w 25"/>
                <a:gd name="T3" fmla="*/ 0 h 29"/>
                <a:gd name="T4" fmla="*/ 1 w 25"/>
                <a:gd name="T5" fmla="*/ 0 h 29"/>
                <a:gd name="T6" fmla="*/ 1 w 25"/>
                <a:gd name="T7" fmla="*/ 0 h 29"/>
                <a:gd name="T8" fmla="*/ 0 w 25"/>
                <a:gd name="T9" fmla="*/ 0 h 29"/>
                <a:gd name="T10" fmla="*/ 1 w 25"/>
                <a:gd name="T11" fmla="*/ 0 h 29"/>
                <a:gd name="T12" fmla="*/ 1 w 25"/>
                <a:gd name="T13" fmla="*/ 0 h 29"/>
                <a:gd name="T14" fmla="*/ 1 w 25"/>
                <a:gd name="T15" fmla="*/ 0 h 29"/>
                <a:gd name="T16" fmla="*/ 1 w 25"/>
                <a:gd name="T17" fmla="*/ 0 h 29"/>
                <a:gd name="T18" fmla="*/ 1 w 25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9"/>
                <a:gd name="T32" fmla="*/ 25 w 2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9">
                  <a:moveTo>
                    <a:pt x="6" y="29"/>
                  </a:moveTo>
                  <a:lnTo>
                    <a:pt x="12" y="25"/>
                  </a:lnTo>
                  <a:lnTo>
                    <a:pt x="25" y="11"/>
                  </a:lnTo>
                  <a:lnTo>
                    <a:pt x="14" y="0"/>
                  </a:lnTo>
                  <a:lnTo>
                    <a:pt x="0" y="13"/>
                  </a:lnTo>
                  <a:lnTo>
                    <a:pt x="6" y="11"/>
                  </a:lnTo>
                  <a:lnTo>
                    <a:pt x="6" y="29"/>
                  </a:lnTo>
                  <a:lnTo>
                    <a:pt x="10" y="29"/>
                  </a:lnTo>
                  <a:lnTo>
                    <a:pt x="12" y="25"/>
                  </a:lnTo>
                  <a:lnTo>
                    <a:pt x="6" y="2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06" name="Freeform 808"/>
            <p:cNvSpPr>
              <a:spLocks/>
            </p:cNvSpPr>
            <p:nvPr/>
          </p:nvSpPr>
          <p:spPr bwMode="auto">
            <a:xfrm>
              <a:off x="2378" y="2739"/>
              <a:ext cx="11" cy="8"/>
            </a:xfrm>
            <a:custGeom>
              <a:avLst/>
              <a:gdLst>
                <a:gd name="T0" fmla="*/ 0 w 19"/>
                <a:gd name="T1" fmla="*/ 0 h 18"/>
                <a:gd name="T2" fmla="*/ 1 w 19"/>
                <a:gd name="T3" fmla="*/ 0 h 18"/>
                <a:gd name="T4" fmla="*/ 1 w 19"/>
                <a:gd name="T5" fmla="*/ 0 h 18"/>
                <a:gd name="T6" fmla="*/ 1 w 19"/>
                <a:gd name="T7" fmla="*/ 0 h 18"/>
                <a:gd name="T8" fmla="*/ 1 w 19"/>
                <a:gd name="T9" fmla="*/ 0 h 18"/>
                <a:gd name="T10" fmla="*/ 1 w 19"/>
                <a:gd name="T11" fmla="*/ 0 h 18"/>
                <a:gd name="T12" fmla="*/ 0 w 19"/>
                <a:gd name="T13" fmla="*/ 0 h 18"/>
                <a:gd name="T14" fmla="*/ 1 w 19"/>
                <a:gd name="T15" fmla="*/ 0 h 18"/>
                <a:gd name="T16" fmla="*/ 0 w 19"/>
                <a:gd name="T17" fmla="*/ 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8"/>
                <a:gd name="T29" fmla="*/ 19 w 19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8">
                  <a:moveTo>
                    <a:pt x="0" y="16"/>
                  </a:moveTo>
                  <a:lnTo>
                    <a:pt x="2" y="18"/>
                  </a:lnTo>
                  <a:lnTo>
                    <a:pt x="19" y="18"/>
                  </a:lnTo>
                  <a:lnTo>
                    <a:pt x="19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07" name="Freeform 809"/>
            <p:cNvSpPr>
              <a:spLocks/>
            </p:cNvSpPr>
            <p:nvPr/>
          </p:nvSpPr>
          <p:spPr bwMode="auto">
            <a:xfrm>
              <a:off x="2372" y="2738"/>
              <a:ext cx="9" cy="9"/>
            </a:xfrm>
            <a:custGeom>
              <a:avLst/>
              <a:gdLst>
                <a:gd name="T0" fmla="*/ 1 w 16"/>
                <a:gd name="T1" fmla="*/ 0 h 20"/>
                <a:gd name="T2" fmla="*/ 0 w 16"/>
                <a:gd name="T3" fmla="*/ 0 h 20"/>
                <a:gd name="T4" fmla="*/ 1 w 16"/>
                <a:gd name="T5" fmla="*/ 0 h 20"/>
                <a:gd name="T6" fmla="*/ 1 w 16"/>
                <a:gd name="T7" fmla="*/ 0 h 20"/>
                <a:gd name="T8" fmla="*/ 1 w 16"/>
                <a:gd name="T9" fmla="*/ 0 h 20"/>
                <a:gd name="T10" fmla="*/ 1 w 16"/>
                <a:gd name="T11" fmla="*/ 0 h 20"/>
                <a:gd name="T12" fmla="*/ 1 w 16"/>
                <a:gd name="T13" fmla="*/ 0 h 20"/>
                <a:gd name="T14" fmla="*/ 1 w 16"/>
                <a:gd name="T15" fmla="*/ 0 h 20"/>
                <a:gd name="T16" fmla="*/ 1 w 16"/>
                <a:gd name="T17" fmla="*/ 0 h 20"/>
                <a:gd name="T18" fmla="*/ 1 w 16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20"/>
                <a:gd name="T32" fmla="*/ 16 w 16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20">
                  <a:moveTo>
                    <a:pt x="2" y="18"/>
                  </a:moveTo>
                  <a:lnTo>
                    <a:pt x="0" y="16"/>
                  </a:lnTo>
                  <a:lnTo>
                    <a:pt x="10" y="20"/>
                  </a:lnTo>
                  <a:lnTo>
                    <a:pt x="1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08" name="Freeform 810"/>
            <p:cNvSpPr>
              <a:spLocks/>
            </p:cNvSpPr>
            <p:nvPr/>
          </p:nvSpPr>
          <p:spPr bwMode="auto">
            <a:xfrm>
              <a:off x="2367" y="2738"/>
              <a:ext cx="8" cy="8"/>
            </a:xfrm>
            <a:custGeom>
              <a:avLst/>
              <a:gdLst>
                <a:gd name="T0" fmla="*/ 0 w 17"/>
                <a:gd name="T1" fmla="*/ 0 h 18"/>
                <a:gd name="T2" fmla="*/ 0 w 17"/>
                <a:gd name="T3" fmla="*/ 0 h 18"/>
                <a:gd name="T4" fmla="*/ 0 w 17"/>
                <a:gd name="T5" fmla="*/ 0 h 18"/>
                <a:gd name="T6" fmla="*/ 0 w 17"/>
                <a:gd name="T7" fmla="*/ 0 h 18"/>
                <a:gd name="T8" fmla="*/ 0 w 17"/>
                <a:gd name="T9" fmla="*/ 0 h 18"/>
                <a:gd name="T10" fmla="*/ 0 w 17"/>
                <a:gd name="T11" fmla="*/ 0 h 18"/>
                <a:gd name="T12" fmla="*/ 0 w 17"/>
                <a:gd name="T13" fmla="*/ 0 h 18"/>
                <a:gd name="T14" fmla="*/ 0 w 17"/>
                <a:gd name="T15" fmla="*/ 0 h 18"/>
                <a:gd name="T16" fmla="*/ 0 w 17"/>
                <a:gd name="T17" fmla="*/ 0 h 18"/>
                <a:gd name="T18" fmla="*/ 0 w 17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8"/>
                <a:gd name="T32" fmla="*/ 17 w 17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8">
                  <a:moveTo>
                    <a:pt x="17" y="10"/>
                  </a:moveTo>
                  <a:lnTo>
                    <a:pt x="8" y="18"/>
                  </a:lnTo>
                  <a:lnTo>
                    <a:pt x="13" y="18"/>
                  </a:lnTo>
                  <a:lnTo>
                    <a:pt x="13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17" y="1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09" name="Freeform 811"/>
            <p:cNvSpPr>
              <a:spLocks/>
            </p:cNvSpPr>
            <p:nvPr/>
          </p:nvSpPr>
          <p:spPr bwMode="auto">
            <a:xfrm>
              <a:off x="2367" y="2741"/>
              <a:ext cx="8" cy="7"/>
            </a:xfrm>
            <a:custGeom>
              <a:avLst/>
              <a:gdLst>
                <a:gd name="T0" fmla="*/ 0 w 17"/>
                <a:gd name="T1" fmla="*/ 0 h 17"/>
                <a:gd name="T2" fmla="*/ 0 w 17"/>
                <a:gd name="T3" fmla="*/ 0 h 17"/>
                <a:gd name="T4" fmla="*/ 0 w 17"/>
                <a:gd name="T5" fmla="*/ 0 h 17"/>
                <a:gd name="T6" fmla="*/ 0 w 17"/>
                <a:gd name="T7" fmla="*/ 0 h 17"/>
                <a:gd name="T8" fmla="*/ 0 w 17"/>
                <a:gd name="T9" fmla="*/ 0 h 17"/>
                <a:gd name="T10" fmla="*/ 0 w 17"/>
                <a:gd name="T11" fmla="*/ 0 h 17"/>
                <a:gd name="T12" fmla="*/ 0 w 17"/>
                <a:gd name="T13" fmla="*/ 0 h 17"/>
                <a:gd name="T14" fmla="*/ 0 w 17"/>
                <a:gd name="T15" fmla="*/ 0 h 17"/>
                <a:gd name="T16" fmla="*/ 0 w 17"/>
                <a:gd name="T17" fmla="*/ 0 h 17"/>
                <a:gd name="T18" fmla="*/ 0 w 17"/>
                <a:gd name="T19" fmla="*/ 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7"/>
                <a:gd name="T32" fmla="*/ 17 w 1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7">
                  <a:moveTo>
                    <a:pt x="15" y="17"/>
                  </a:moveTo>
                  <a:lnTo>
                    <a:pt x="15" y="14"/>
                  </a:lnTo>
                  <a:lnTo>
                    <a:pt x="17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15" y="17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5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10" name="Freeform 812"/>
            <p:cNvSpPr>
              <a:spLocks/>
            </p:cNvSpPr>
            <p:nvPr/>
          </p:nvSpPr>
          <p:spPr bwMode="auto">
            <a:xfrm>
              <a:off x="2364" y="2746"/>
              <a:ext cx="11" cy="10"/>
            </a:xfrm>
            <a:custGeom>
              <a:avLst/>
              <a:gdLst>
                <a:gd name="T0" fmla="*/ 1 w 21"/>
                <a:gd name="T1" fmla="*/ 0 h 21"/>
                <a:gd name="T2" fmla="*/ 1 w 21"/>
                <a:gd name="T3" fmla="*/ 0 h 21"/>
                <a:gd name="T4" fmla="*/ 1 w 21"/>
                <a:gd name="T5" fmla="*/ 0 h 21"/>
                <a:gd name="T6" fmla="*/ 1 w 21"/>
                <a:gd name="T7" fmla="*/ 0 h 21"/>
                <a:gd name="T8" fmla="*/ 0 w 21"/>
                <a:gd name="T9" fmla="*/ 0 h 21"/>
                <a:gd name="T10" fmla="*/ 1 w 21"/>
                <a:gd name="T11" fmla="*/ 0 h 21"/>
                <a:gd name="T12" fmla="*/ 1 w 21"/>
                <a:gd name="T13" fmla="*/ 0 h 21"/>
                <a:gd name="T14" fmla="*/ 1 w 21"/>
                <a:gd name="T15" fmla="*/ 0 h 21"/>
                <a:gd name="T16" fmla="*/ 1 w 21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14" y="21"/>
                  </a:moveTo>
                  <a:lnTo>
                    <a:pt x="16" y="19"/>
                  </a:lnTo>
                  <a:lnTo>
                    <a:pt x="21" y="7"/>
                  </a:lnTo>
                  <a:lnTo>
                    <a:pt x="6" y="0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4" y="21"/>
                  </a:lnTo>
                  <a:lnTo>
                    <a:pt x="16" y="19"/>
                  </a:lnTo>
                  <a:lnTo>
                    <a:pt x="14" y="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11" name="Freeform 813"/>
            <p:cNvSpPr>
              <a:spLocks/>
            </p:cNvSpPr>
            <p:nvPr/>
          </p:nvSpPr>
          <p:spPr bwMode="auto">
            <a:xfrm>
              <a:off x="2354" y="2750"/>
              <a:ext cx="17" cy="13"/>
            </a:xfrm>
            <a:custGeom>
              <a:avLst/>
              <a:gdLst>
                <a:gd name="T0" fmla="*/ 1 w 29"/>
                <a:gd name="T1" fmla="*/ 0 h 29"/>
                <a:gd name="T2" fmla="*/ 1 w 29"/>
                <a:gd name="T3" fmla="*/ 0 h 29"/>
                <a:gd name="T4" fmla="*/ 1 w 29"/>
                <a:gd name="T5" fmla="*/ 0 h 29"/>
                <a:gd name="T6" fmla="*/ 1 w 29"/>
                <a:gd name="T7" fmla="*/ 0 h 29"/>
                <a:gd name="T8" fmla="*/ 0 w 29"/>
                <a:gd name="T9" fmla="*/ 0 h 29"/>
                <a:gd name="T10" fmla="*/ 1 w 29"/>
                <a:gd name="T11" fmla="*/ 0 h 29"/>
                <a:gd name="T12" fmla="*/ 1 w 29"/>
                <a:gd name="T13" fmla="*/ 0 h 29"/>
                <a:gd name="T14" fmla="*/ 1 w 29"/>
                <a:gd name="T15" fmla="*/ 0 h 29"/>
                <a:gd name="T16" fmla="*/ 1 w 29"/>
                <a:gd name="T17" fmla="*/ 0 h 29"/>
                <a:gd name="T18" fmla="*/ 1 w 29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9"/>
                <a:gd name="T32" fmla="*/ 29 w 2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9">
                  <a:moveTo>
                    <a:pt x="9" y="29"/>
                  </a:moveTo>
                  <a:lnTo>
                    <a:pt x="11" y="27"/>
                  </a:lnTo>
                  <a:lnTo>
                    <a:pt x="29" y="12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9" y="29"/>
                  </a:lnTo>
                  <a:lnTo>
                    <a:pt x="11" y="29"/>
                  </a:lnTo>
                  <a:lnTo>
                    <a:pt x="11" y="27"/>
                  </a:lnTo>
                  <a:lnTo>
                    <a:pt x="9" y="2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12" name="Freeform 814"/>
            <p:cNvSpPr>
              <a:spLocks/>
            </p:cNvSpPr>
            <p:nvPr/>
          </p:nvSpPr>
          <p:spPr bwMode="auto">
            <a:xfrm>
              <a:off x="2347" y="2756"/>
              <a:ext cx="13" cy="10"/>
            </a:xfrm>
            <a:custGeom>
              <a:avLst/>
              <a:gdLst>
                <a:gd name="T0" fmla="*/ 1 w 23"/>
                <a:gd name="T1" fmla="*/ 0 h 23"/>
                <a:gd name="T2" fmla="*/ 1 w 23"/>
                <a:gd name="T3" fmla="*/ 0 h 23"/>
                <a:gd name="T4" fmla="*/ 1 w 23"/>
                <a:gd name="T5" fmla="*/ 0 h 23"/>
                <a:gd name="T6" fmla="*/ 1 w 23"/>
                <a:gd name="T7" fmla="*/ 0 h 23"/>
                <a:gd name="T8" fmla="*/ 0 w 23"/>
                <a:gd name="T9" fmla="*/ 0 h 23"/>
                <a:gd name="T10" fmla="*/ 1 w 23"/>
                <a:gd name="T11" fmla="*/ 0 h 23"/>
                <a:gd name="T12" fmla="*/ 1 w 23"/>
                <a:gd name="T13" fmla="*/ 0 h 23"/>
                <a:gd name="T14" fmla="*/ 1 w 23"/>
                <a:gd name="T15" fmla="*/ 0 h 23"/>
                <a:gd name="T16" fmla="*/ 1 w 23"/>
                <a:gd name="T17" fmla="*/ 0 h 23"/>
                <a:gd name="T18" fmla="*/ 1 w 23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2" y="23"/>
                  </a:moveTo>
                  <a:lnTo>
                    <a:pt x="8" y="23"/>
                  </a:lnTo>
                  <a:lnTo>
                    <a:pt x="23" y="15"/>
                  </a:lnTo>
                  <a:lnTo>
                    <a:pt x="16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2" y="23"/>
                  </a:lnTo>
                  <a:lnTo>
                    <a:pt x="6" y="23"/>
                  </a:lnTo>
                  <a:lnTo>
                    <a:pt x="8" y="23"/>
                  </a:lnTo>
                  <a:lnTo>
                    <a:pt x="2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13" name="Freeform 815"/>
            <p:cNvSpPr>
              <a:spLocks/>
            </p:cNvSpPr>
            <p:nvPr/>
          </p:nvSpPr>
          <p:spPr bwMode="auto">
            <a:xfrm>
              <a:off x="2341" y="2758"/>
              <a:ext cx="10" cy="8"/>
            </a:xfrm>
            <a:custGeom>
              <a:avLst/>
              <a:gdLst>
                <a:gd name="T0" fmla="*/ 0 w 15"/>
                <a:gd name="T1" fmla="*/ 0 h 18"/>
                <a:gd name="T2" fmla="*/ 0 w 15"/>
                <a:gd name="T3" fmla="*/ 0 h 18"/>
                <a:gd name="T4" fmla="*/ 1 w 15"/>
                <a:gd name="T5" fmla="*/ 0 h 18"/>
                <a:gd name="T6" fmla="*/ 1 w 15"/>
                <a:gd name="T7" fmla="*/ 0 h 18"/>
                <a:gd name="T8" fmla="*/ 1 w 15"/>
                <a:gd name="T9" fmla="*/ 0 h 18"/>
                <a:gd name="T10" fmla="*/ 0 w 15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8"/>
                <a:gd name="T20" fmla="*/ 15 w 15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8">
                  <a:moveTo>
                    <a:pt x="0" y="8"/>
                  </a:moveTo>
                  <a:lnTo>
                    <a:pt x="0" y="16"/>
                  </a:lnTo>
                  <a:lnTo>
                    <a:pt x="11" y="18"/>
                  </a:lnTo>
                  <a:lnTo>
                    <a:pt x="15" y="2"/>
                  </a:lnTo>
                  <a:lnTo>
                    <a:pt x="2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14" name="Freeform 816"/>
            <p:cNvSpPr>
              <a:spLocks/>
            </p:cNvSpPr>
            <p:nvPr/>
          </p:nvSpPr>
          <p:spPr bwMode="auto">
            <a:xfrm>
              <a:off x="2365" y="2594"/>
              <a:ext cx="20" cy="4"/>
            </a:xfrm>
            <a:custGeom>
              <a:avLst/>
              <a:gdLst>
                <a:gd name="T0" fmla="*/ 1 w 36"/>
                <a:gd name="T1" fmla="*/ 0 h 11"/>
                <a:gd name="T2" fmla="*/ 1 w 36"/>
                <a:gd name="T3" fmla="*/ 0 h 11"/>
                <a:gd name="T4" fmla="*/ 0 w 36"/>
                <a:gd name="T5" fmla="*/ 0 h 11"/>
                <a:gd name="T6" fmla="*/ 0 60000 65536"/>
                <a:gd name="T7" fmla="*/ 0 60000 65536"/>
                <a:gd name="T8" fmla="*/ 0 60000 65536"/>
                <a:gd name="T9" fmla="*/ 0 w 36"/>
                <a:gd name="T10" fmla="*/ 0 h 11"/>
                <a:gd name="T11" fmla="*/ 36 w 36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" h="11">
                  <a:moveTo>
                    <a:pt x="36" y="0"/>
                  </a:moveTo>
                  <a:lnTo>
                    <a:pt x="17" y="11"/>
                  </a:lnTo>
                  <a:lnTo>
                    <a:pt x="0" y="1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15" name="Freeform 817"/>
            <p:cNvSpPr>
              <a:spLocks/>
            </p:cNvSpPr>
            <p:nvPr/>
          </p:nvSpPr>
          <p:spPr bwMode="auto">
            <a:xfrm>
              <a:off x="2421" y="2580"/>
              <a:ext cx="13" cy="15"/>
            </a:xfrm>
            <a:custGeom>
              <a:avLst/>
              <a:gdLst>
                <a:gd name="T0" fmla="*/ 1 w 25"/>
                <a:gd name="T1" fmla="*/ 0 h 31"/>
                <a:gd name="T2" fmla="*/ 1 w 25"/>
                <a:gd name="T3" fmla="*/ 0 h 31"/>
                <a:gd name="T4" fmla="*/ 1 w 25"/>
                <a:gd name="T5" fmla="*/ 0 h 31"/>
                <a:gd name="T6" fmla="*/ 1 w 25"/>
                <a:gd name="T7" fmla="*/ 0 h 31"/>
                <a:gd name="T8" fmla="*/ 0 w 25"/>
                <a:gd name="T9" fmla="*/ 0 h 31"/>
                <a:gd name="T10" fmla="*/ 1 w 25"/>
                <a:gd name="T11" fmla="*/ 0 h 31"/>
                <a:gd name="T12" fmla="*/ 1 w 25"/>
                <a:gd name="T13" fmla="*/ 0 h 31"/>
                <a:gd name="T14" fmla="*/ 1 w 25"/>
                <a:gd name="T15" fmla="*/ 0 h 31"/>
                <a:gd name="T16" fmla="*/ 1 w 25"/>
                <a:gd name="T17" fmla="*/ 0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31"/>
                <a:gd name="T29" fmla="*/ 25 w 25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31">
                  <a:moveTo>
                    <a:pt x="13" y="31"/>
                  </a:moveTo>
                  <a:lnTo>
                    <a:pt x="13" y="29"/>
                  </a:lnTo>
                  <a:lnTo>
                    <a:pt x="25" y="8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13" y="31"/>
                  </a:lnTo>
                  <a:lnTo>
                    <a:pt x="13" y="29"/>
                  </a:lnTo>
                  <a:lnTo>
                    <a:pt x="13" y="3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16" name="Freeform 818"/>
            <p:cNvSpPr>
              <a:spLocks/>
            </p:cNvSpPr>
            <p:nvPr/>
          </p:nvSpPr>
          <p:spPr bwMode="auto">
            <a:xfrm>
              <a:off x="2413" y="2588"/>
              <a:ext cx="16" cy="14"/>
            </a:xfrm>
            <a:custGeom>
              <a:avLst/>
              <a:gdLst>
                <a:gd name="T0" fmla="*/ 1 w 27"/>
                <a:gd name="T1" fmla="*/ 1 h 27"/>
                <a:gd name="T2" fmla="*/ 1 w 27"/>
                <a:gd name="T3" fmla="*/ 1 h 27"/>
                <a:gd name="T4" fmla="*/ 1 w 27"/>
                <a:gd name="T5" fmla="*/ 1 h 27"/>
                <a:gd name="T6" fmla="*/ 1 w 27"/>
                <a:gd name="T7" fmla="*/ 0 h 27"/>
                <a:gd name="T8" fmla="*/ 0 w 27"/>
                <a:gd name="T9" fmla="*/ 1 h 27"/>
                <a:gd name="T10" fmla="*/ 1 w 27"/>
                <a:gd name="T11" fmla="*/ 1 h 27"/>
                <a:gd name="T12" fmla="*/ 1 w 27"/>
                <a:gd name="T13" fmla="*/ 1 h 27"/>
                <a:gd name="T14" fmla="*/ 1 w 27"/>
                <a:gd name="T15" fmla="*/ 1 h 27"/>
                <a:gd name="T16" fmla="*/ 1 w 27"/>
                <a:gd name="T17" fmla="*/ 1 h 27"/>
                <a:gd name="T18" fmla="*/ 1 w 27"/>
                <a:gd name="T19" fmla="*/ 1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8" y="27"/>
                  </a:moveTo>
                  <a:lnTo>
                    <a:pt x="12" y="25"/>
                  </a:lnTo>
                  <a:lnTo>
                    <a:pt x="27" y="12"/>
                  </a:lnTo>
                  <a:lnTo>
                    <a:pt x="16" y="0"/>
                  </a:lnTo>
                  <a:lnTo>
                    <a:pt x="0" y="13"/>
                  </a:lnTo>
                  <a:lnTo>
                    <a:pt x="6" y="12"/>
                  </a:lnTo>
                  <a:lnTo>
                    <a:pt x="8" y="27"/>
                  </a:lnTo>
                  <a:lnTo>
                    <a:pt x="10" y="27"/>
                  </a:lnTo>
                  <a:lnTo>
                    <a:pt x="12" y="25"/>
                  </a:lnTo>
                  <a:lnTo>
                    <a:pt x="8" y="2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17" name="Freeform 819"/>
            <p:cNvSpPr>
              <a:spLocks/>
            </p:cNvSpPr>
            <p:nvPr/>
          </p:nvSpPr>
          <p:spPr bwMode="auto">
            <a:xfrm>
              <a:off x="2407" y="2595"/>
              <a:ext cx="10" cy="7"/>
            </a:xfrm>
            <a:custGeom>
              <a:avLst/>
              <a:gdLst>
                <a:gd name="T0" fmla="*/ 0 w 17"/>
                <a:gd name="T1" fmla="*/ 0 h 17"/>
                <a:gd name="T2" fmla="*/ 1 w 17"/>
                <a:gd name="T3" fmla="*/ 0 h 17"/>
                <a:gd name="T4" fmla="*/ 1 w 17"/>
                <a:gd name="T5" fmla="*/ 0 h 17"/>
                <a:gd name="T6" fmla="*/ 1 w 17"/>
                <a:gd name="T7" fmla="*/ 0 h 17"/>
                <a:gd name="T8" fmla="*/ 0 w 17"/>
                <a:gd name="T9" fmla="*/ 0 h 17"/>
                <a:gd name="T10" fmla="*/ 0 w 17"/>
                <a:gd name="T11" fmla="*/ 0 h 17"/>
                <a:gd name="T12" fmla="*/ 1 w 17"/>
                <a:gd name="T13" fmla="*/ 0 h 17"/>
                <a:gd name="T14" fmla="*/ 0 w 17"/>
                <a:gd name="T15" fmla="*/ 0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"/>
                <a:gd name="T25" fmla="*/ 0 h 17"/>
                <a:gd name="T26" fmla="*/ 17 w 17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" h="17">
                  <a:moveTo>
                    <a:pt x="0" y="17"/>
                  </a:moveTo>
                  <a:lnTo>
                    <a:pt x="2" y="17"/>
                  </a:lnTo>
                  <a:lnTo>
                    <a:pt x="17" y="15"/>
                  </a:lnTo>
                  <a:lnTo>
                    <a:pt x="15" y="0"/>
                  </a:lnTo>
                  <a:lnTo>
                    <a:pt x="0" y="1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18" name="Freeform 820"/>
            <p:cNvSpPr>
              <a:spLocks/>
            </p:cNvSpPr>
            <p:nvPr/>
          </p:nvSpPr>
          <p:spPr bwMode="auto">
            <a:xfrm>
              <a:off x="2401" y="2595"/>
              <a:ext cx="6" cy="7"/>
            </a:xfrm>
            <a:custGeom>
              <a:avLst/>
              <a:gdLst>
                <a:gd name="T0" fmla="*/ 0 w 12"/>
                <a:gd name="T1" fmla="*/ 0 h 16"/>
                <a:gd name="T2" fmla="*/ 1 w 12"/>
                <a:gd name="T3" fmla="*/ 0 h 16"/>
                <a:gd name="T4" fmla="*/ 1 w 12"/>
                <a:gd name="T5" fmla="*/ 0 h 16"/>
                <a:gd name="T6" fmla="*/ 1 w 12"/>
                <a:gd name="T7" fmla="*/ 0 h 16"/>
                <a:gd name="T8" fmla="*/ 1 w 12"/>
                <a:gd name="T9" fmla="*/ 0 h 16"/>
                <a:gd name="T10" fmla="*/ 1 w 12"/>
                <a:gd name="T11" fmla="*/ 0 h 16"/>
                <a:gd name="T12" fmla="*/ 0 w 12"/>
                <a:gd name="T13" fmla="*/ 0 h 16"/>
                <a:gd name="T14" fmla="*/ 1 w 12"/>
                <a:gd name="T15" fmla="*/ 0 h 16"/>
                <a:gd name="T16" fmla="*/ 0 w 12"/>
                <a:gd name="T17" fmla="*/ 0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6"/>
                <a:gd name="T29" fmla="*/ 12 w 12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6">
                  <a:moveTo>
                    <a:pt x="0" y="16"/>
                  </a:moveTo>
                  <a:lnTo>
                    <a:pt x="2" y="16"/>
                  </a:lnTo>
                  <a:lnTo>
                    <a:pt x="12" y="16"/>
                  </a:lnTo>
                  <a:lnTo>
                    <a:pt x="12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19" name="Freeform 821"/>
            <p:cNvSpPr>
              <a:spLocks/>
            </p:cNvSpPr>
            <p:nvPr/>
          </p:nvSpPr>
          <p:spPr bwMode="auto">
            <a:xfrm>
              <a:off x="2383" y="2589"/>
              <a:ext cx="21" cy="13"/>
            </a:xfrm>
            <a:custGeom>
              <a:avLst/>
              <a:gdLst>
                <a:gd name="T0" fmla="*/ 1 w 36"/>
                <a:gd name="T1" fmla="*/ 0 h 27"/>
                <a:gd name="T2" fmla="*/ 0 w 36"/>
                <a:gd name="T3" fmla="*/ 0 h 27"/>
                <a:gd name="T4" fmla="*/ 1 w 36"/>
                <a:gd name="T5" fmla="*/ 0 h 27"/>
                <a:gd name="T6" fmla="*/ 1 w 36"/>
                <a:gd name="T7" fmla="*/ 0 h 27"/>
                <a:gd name="T8" fmla="*/ 1 w 36"/>
                <a:gd name="T9" fmla="*/ 0 h 27"/>
                <a:gd name="T10" fmla="*/ 1 w 36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27"/>
                <a:gd name="T20" fmla="*/ 36 w 36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27">
                  <a:moveTo>
                    <a:pt x="1" y="8"/>
                  </a:moveTo>
                  <a:lnTo>
                    <a:pt x="0" y="15"/>
                  </a:lnTo>
                  <a:lnTo>
                    <a:pt x="30" y="27"/>
                  </a:lnTo>
                  <a:lnTo>
                    <a:pt x="36" y="11"/>
                  </a:lnTo>
                  <a:lnTo>
                    <a:pt x="5" y="0"/>
                  </a:lnTo>
                  <a:lnTo>
                    <a:pt x="1" y="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20" name="Freeform 822"/>
            <p:cNvSpPr>
              <a:spLocks/>
            </p:cNvSpPr>
            <p:nvPr/>
          </p:nvSpPr>
          <p:spPr bwMode="auto">
            <a:xfrm>
              <a:off x="2082" y="2363"/>
              <a:ext cx="18" cy="12"/>
            </a:xfrm>
            <a:custGeom>
              <a:avLst/>
              <a:gdLst>
                <a:gd name="T0" fmla="*/ 1 w 32"/>
                <a:gd name="T1" fmla="*/ 0 h 27"/>
                <a:gd name="T2" fmla="*/ 1 w 32"/>
                <a:gd name="T3" fmla="*/ 0 h 27"/>
                <a:gd name="T4" fmla="*/ 1 w 32"/>
                <a:gd name="T5" fmla="*/ 0 h 27"/>
                <a:gd name="T6" fmla="*/ 0 w 32"/>
                <a:gd name="T7" fmla="*/ 0 h 27"/>
                <a:gd name="T8" fmla="*/ 1 w 32"/>
                <a:gd name="T9" fmla="*/ 0 h 27"/>
                <a:gd name="T10" fmla="*/ 1 w 32"/>
                <a:gd name="T11" fmla="*/ 0 h 27"/>
                <a:gd name="T12" fmla="*/ 1 w 32"/>
                <a:gd name="T13" fmla="*/ 0 h 27"/>
                <a:gd name="T14" fmla="*/ 1 w 32"/>
                <a:gd name="T15" fmla="*/ 0 h 27"/>
                <a:gd name="T16" fmla="*/ 1 w 32"/>
                <a:gd name="T17" fmla="*/ 0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7"/>
                <a:gd name="T29" fmla="*/ 32 w 3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7">
                  <a:moveTo>
                    <a:pt x="30" y="11"/>
                  </a:moveTo>
                  <a:lnTo>
                    <a:pt x="32" y="13"/>
                  </a:lnTo>
                  <a:lnTo>
                    <a:pt x="7" y="0"/>
                  </a:lnTo>
                  <a:lnTo>
                    <a:pt x="0" y="13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30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21" name="Freeform 823"/>
            <p:cNvSpPr>
              <a:spLocks/>
            </p:cNvSpPr>
            <p:nvPr/>
          </p:nvSpPr>
          <p:spPr bwMode="auto">
            <a:xfrm>
              <a:off x="2097" y="2368"/>
              <a:ext cx="52" cy="21"/>
            </a:xfrm>
            <a:custGeom>
              <a:avLst/>
              <a:gdLst>
                <a:gd name="T0" fmla="*/ 1 w 96"/>
                <a:gd name="T1" fmla="*/ 0 h 44"/>
                <a:gd name="T2" fmla="*/ 1 w 96"/>
                <a:gd name="T3" fmla="*/ 0 h 44"/>
                <a:gd name="T4" fmla="*/ 1 w 96"/>
                <a:gd name="T5" fmla="*/ 0 h 44"/>
                <a:gd name="T6" fmla="*/ 0 w 96"/>
                <a:gd name="T7" fmla="*/ 0 h 44"/>
                <a:gd name="T8" fmla="*/ 1 w 96"/>
                <a:gd name="T9" fmla="*/ 0 h 44"/>
                <a:gd name="T10" fmla="*/ 1 w 96"/>
                <a:gd name="T11" fmla="*/ 0 h 44"/>
                <a:gd name="T12" fmla="*/ 1 w 96"/>
                <a:gd name="T13" fmla="*/ 0 h 44"/>
                <a:gd name="T14" fmla="*/ 1 w 96"/>
                <a:gd name="T15" fmla="*/ 0 h 44"/>
                <a:gd name="T16" fmla="*/ 1 w 96"/>
                <a:gd name="T17" fmla="*/ 0 h 44"/>
                <a:gd name="T18" fmla="*/ 1 w 96"/>
                <a:gd name="T19" fmla="*/ 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6"/>
                <a:gd name="T31" fmla="*/ 0 h 44"/>
                <a:gd name="T32" fmla="*/ 96 w 96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6" h="44">
                  <a:moveTo>
                    <a:pt x="92" y="29"/>
                  </a:moveTo>
                  <a:lnTo>
                    <a:pt x="96" y="29"/>
                  </a:lnTo>
                  <a:lnTo>
                    <a:pt x="3" y="0"/>
                  </a:lnTo>
                  <a:lnTo>
                    <a:pt x="0" y="16"/>
                  </a:lnTo>
                  <a:lnTo>
                    <a:pt x="90" y="44"/>
                  </a:lnTo>
                  <a:lnTo>
                    <a:pt x="94" y="44"/>
                  </a:lnTo>
                  <a:lnTo>
                    <a:pt x="90" y="44"/>
                  </a:lnTo>
                  <a:lnTo>
                    <a:pt x="92" y="44"/>
                  </a:lnTo>
                  <a:lnTo>
                    <a:pt x="94" y="44"/>
                  </a:lnTo>
                  <a:lnTo>
                    <a:pt x="92" y="2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22" name="Freeform 824"/>
            <p:cNvSpPr>
              <a:spLocks/>
            </p:cNvSpPr>
            <p:nvPr/>
          </p:nvSpPr>
          <p:spPr bwMode="auto">
            <a:xfrm>
              <a:off x="2147" y="2379"/>
              <a:ext cx="13" cy="10"/>
            </a:xfrm>
            <a:custGeom>
              <a:avLst/>
              <a:gdLst>
                <a:gd name="T0" fmla="*/ 1 w 25"/>
                <a:gd name="T1" fmla="*/ 0 h 19"/>
                <a:gd name="T2" fmla="*/ 0 w 25"/>
                <a:gd name="T3" fmla="*/ 1 h 19"/>
                <a:gd name="T4" fmla="*/ 1 w 25"/>
                <a:gd name="T5" fmla="*/ 1 h 19"/>
                <a:gd name="T6" fmla="*/ 1 w 25"/>
                <a:gd name="T7" fmla="*/ 1 h 19"/>
                <a:gd name="T8" fmla="*/ 1 w 25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9"/>
                <a:gd name="T17" fmla="*/ 25 w 25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9">
                  <a:moveTo>
                    <a:pt x="21" y="0"/>
                  </a:moveTo>
                  <a:lnTo>
                    <a:pt x="0" y="4"/>
                  </a:lnTo>
                  <a:lnTo>
                    <a:pt x="2" y="19"/>
                  </a:lnTo>
                  <a:lnTo>
                    <a:pt x="25" y="16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23" name="Freeform 825"/>
            <p:cNvSpPr>
              <a:spLocks/>
            </p:cNvSpPr>
            <p:nvPr/>
          </p:nvSpPr>
          <p:spPr bwMode="auto">
            <a:xfrm>
              <a:off x="2159" y="2374"/>
              <a:ext cx="28" cy="13"/>
            </a:xfrm>
            <a:custGeom>
              <a:avLst/>
              <a:gdLst>
                <a:gd name="T0" fmla="*/ 1 w 52"/>
                <a:gd name="T1" fmla="*/ 0 h 29"/>
                <a:gd name="T2" fmla="*/ 0 w 52"/>
                <a:gd name="T3" fmla="*/ 0 h 29"/>
                <a:gd name="T4" fmla="*/ 1 w 52"/>
                <a:gd name="T5" fmla="*/ 0 h 29"/>
                <a:gd name="T6" fmla="*/ 1 w 52"/>
                <a:gd name="T7" fmla="*/ 0 h 29"/>
                <a:gd name="T8" fmla="*/ 1 w 52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29"/>
                <a:gd name="T17" fmla="*/ 52 w 52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29">
                  <a:moveTo>
                    <a:pt x="48" y="0"/>
                  </a:moveTo>
                  <a:lnTo>
                    <a:pt x="0" y="13"/>
                  </a:lnTo>
                  <a:lnTo>
                    <a:pt x="4" y="29"/>
                  </a:lnTo>
                  <a:lnTo>
                    <a:pt x="52" y="15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24" name="Freeform 826"/>
            <p:cNvSpPr>
              <a:spLocks/>
            </p:cNvSpPr>
            <p:nvPr/>
          </p:nvSpPr>
          <p:spPr bwMode="auto">
            <a:xfrm>
              <a:off x="2185" y="2363"/>
              <a:ext cx="48" cy="18"/>
            </a:xfrm>
            <a:custGeom>
              <a:avLst/>
              <a:gdLst>
                <a:gd name="T0" fmla="*/ 1 w 88"/>
                <a:gd name="T1" fmla="*/ 0 h 38"/>
                <a:gd name="T2" fmla="*/ 1 w 88"/>
                <a:gd name="T3" fmla="*/ 0 h 38"/>
                <a:gd name="T4" fmla="*/ 0 w 88"/>
                <a:gd name="T5" fmla="*/ 0 h 38"/>
                <a:gd name="T6" fmla="*/ 1 w 88"/>
                <a:gd name="T7" fmla="*/ 0 h 38"/>
                <a:gd name="T8" fmla="*/ 1 w 88"/>
                <a:gd name="T9" fmla="*/ 0 h 38"/>
                <a:gd name="T10" fmla="*/ 1 w 88"/>
                <a:gd name="T11" fmla="*/ 0 h 38"/>
                <a:gd name="T12" fmla="*/ 1 w 88"/>
                <a:gd name="T13" fmla="*/ 0 h 38"/>
                <a:gd name="T14" fmla="*/ 1 w 88"/>
                <a:gd name="T15" fmla="*/ 0 h 38"/>
                <a:gd name="T16" fmla="*/ 1 w 88"/>
                <a:gd name="T17" fmla="*/ 0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"/>
                <a:gd name="T28" fmla="*/ 0 h 38"/>
                <a:gd name="T29" fmla="*/ 88 w 88"/>
                <a:gd name="T30" fmla="*/ 38 h 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" h="38">
                  <a:moveTo>
                    <a:pt x="79" y="0"/>
                  </a:moveTo>
                  <a:lnTo>
                    <a:pt x="80" y="0"/>
                  </a:lnTo>
                  <a:lnTo>
                    <a:pt x="0" y="23"/>
                  </a:lnTo>
                  <a:lnTo>
                    <a:pt x="4" y="38"/>
                  </a:lnTo>
                  <a:lnTo>
                    <a:pt x="86" y="15"/>
                  </a:lnTo>
                  <a:lnTo>
                    <a:pt x="88" y="13"/>
                  </a:lnTo>
                  <a:lnTo>
                    <a:pt x="86" y="15"/>
                  </a:lnTo>
                  <a:lnTo>
                    <a:pt x="88" y="13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25" name="Freeform 827"/>
            <p:cNvSpPr>
              <a:spLocks/>
            </p:cNvSpPr>
            <p:nvPr/>
          </p:nvSpPr>
          <p:spPr bwMode="auto">
            <a:xfrm>
              <a:off x="2229" y="2353"/>
              <a:ext cx="21" cy="17"/>
            </a:xfrm>
            <a:custGeom>
              <a:avLst/>
              <a:gdLst>
                <a:gd name="T0" fmla="*/ 1 w 40"/>
                <a:gd name="T1" fmla="*/ 0 h 34"/>
                <a:gd name="T2" fmla="*/ 1 w 40"/>
                <a:gd name="T3" fmla="*/ 1 h 34"/>
                <a:gd name="T4" fmla="*/ 0 w 40"/>
                <a:gd name="T5" fmla="*/ 1 h 34"/>
                <a:gd name="T6" fmla="*/ 1 w 40"/>
                <a:gd name="T7" fmla="*/ 1 h 34"/>
                <a:gd name="T8" fmla="*/ 1 w 40"/>
                <a:gd name="T9" fmla="*/ 1 h 34"/>
                <a:gd name="T10" fmla="*/ 1 w 40"/>
                <a:gd name="T11" fmla="*/ 1 h 34"/>
                <a:gd name="T12" fmla="*/ 1 w 40"/>
                <a:gd name="T13" fmla="*/ 0 h 34"/>
                <a:gd name="T14" fmla="*/ 1 w 40"/>
                <a:gd name="T15" fmla="*/ 0 h 34"/>
                <a:gd name="T16" fmla="*/ 1 w 40"/>
                <a:gd name="T17" fmla="*/ 1 h 34"/>
                <a:gd name="T18" fmla="*/ 1 w 40"/>
                <a:gd name="T19" fmla="*/ 0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34"/>
                <a:gd name="T32" fmla="*/ 40 w 40"/>
                <a:gd name="T33" fmla="*/ 34 h 3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34">
                  <a:moveTo>
                    <a:pt x="36" y="0"/>
                  </a:moveTo>
                  <a:lnTo>
                    <a:pt x="32" y="2"/>
                  </a:lnTo>
                  <a:lnTo>
                    <a:pt x="0" y="21"/>
                  </a:lnTo>
                  <a:lnTo>
                    <a:pt x="9" y="34"/>
                  </a:lnTo>
                  <a:lnTo>
                    <a:pt x="40" y="15"/>
                  </a:lnTo>
                  <a:lnTo>
                    <a:pt x="36" y="17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26" name="Freeform 828"/>
            <p:cNvSpPr>
              <a:spLocks/>
            </p:cNvSpPr>
            <p:nvPr/>
          </p:nvSpPr>
          <p:spPr bwMode="auto">
            <a:xfrm>
              <a:off x="2271" y="2353"/>
              <a:ext cx="21" cy="8"/>
            </a:xfrm>
            <a:custGeom>
              <a:avLst/>
              <a:gdLst>
                <a:gd name="T0" fmla="*/ 1 w 37"/>
                <a:gd name="T1" fmla="*/ 0 h 17"/>
                <a:gd name="T2" fmla="*/ 1 w 37"/>
                <a:gd name="T3" fmla="*/ 0 h 17"/>
                <a:gd name="T4" fmla="*/ 0 w 37"/>
                <a:gd name="T5" fmla="*/ 0 h 17"/>
                <a:gd name="T6" fmla="*/ 0 w 37"/>
                <a:gd name="T7" fmla="*/ 0 h 17"/>
                <a:gd name="T8" fmla="*/ 1 w 37"/>
                <a:gd name="T9" fmla="*/ 0 h 17"/>
                <a:gd name="T10" fmla="*/ 1 w 37"/>
                <a:gd name="T11" fmla="*/ 0 h 17"/>
                <a:gd name="T12" fmla="*/ 1 w 37"/>
                <a:gd name="T13" fmla="*/ 0 h 17"/>
                <a:gd name="T14" fmla="*/ 1 w 37"/>
                <a:gd name="T15" fmla="*/ 0 h 17"/>
                <a:gd name="T16" fmla="*/ 1 w 37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17"/>
                <a:gd name="T29" fmla="*/ 37 w 37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17">
                  <a:moveTo>
                    <a:pt x="31" y="0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27" name="Freeform 829"/>
            <p:cNvSpPr>
              <a:spLocks/>
            </p:cNvSpPr>
            <p:nvPr/>
          </p:nvSpPr>
          <p:spPr bwMode="auto">
            <a:xfrm>
              <a:off x="2289" y="2350"/>
              <a:ext cx="16" cy="10"/>
            </a:xfrm>
            <a:custGeom>
              <a:avLst/>
              <a:gdLst>
                <a:gd name="T0" fmla="*/ 1 w 31"/>
                <a:gd name="T1" fmla="*/ 0 h 23"/>
                <a:gd name="T2" fmla="*/ 1 w 31"/>
                <a:gd name="T3" fmla="*/ 0 h 23"/>
                <a:gd name="T4" fmla="*/ 0 w 31"/>
                <a:gd name="T5" fmla="*/ 0 h 23"/>
                <a:gd name="T6" fmla="*/ 1 w 31"/>
                <a:gd name="T7" fmla="*/ 0 h 23"/>
                <a:gd name="T8" fmla="*/ 1 w 31"/>
                <a:gd name="T9" fmla="*/ 0 h 23"/>
                <a:gd name="T10" fmla="*/ 1 w 31"/>
                <a:gd name="T11" fmla="*/ 0 h 23"/>
                <a:gd name="T12" fmla="*/ 1 w 31"/>
                <a:gd name="T13" fmla="*/ 0 h 23"/>
                <a:gd name="T14" fmla="*/ 1 w 31"/>
                <a:gd name="T15" fmla="*/ 0 h 23"/>
                <a:gd name="T16" fmla="*/ 1 w 31"/>
                <a:gd name="T17" fmla="*/ 0 h 23"/>
                <a:gd name="T18" fmla="*/ 1 w 31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3"/>
                <a:gd name="T32" fmla="*/ 31 w 3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3">
                  <a:moveTo>
                    <a:pt x="31" y="2"/>
                  </a:moveTo>
                  <a:lnTo>
                    <a:pt x="25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29" y="15"/>
                  </a:lnTo>
                  <a:lnTo>
                    <a:pt x="23" y="15"/>
                  </a:lnTo>
                  <a:lnTo>
                    <a:pt x="31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31" y="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28" name="Freeform 830"/>
            <p:cNvSpPr>
              <a:spLocks/>
            </p:cNvSpPr>
            <p:nvPr/>
          </p:nvSpPr>
          <p:spPr bwMode="auto">
            <a:xfrm>
              <a:off x="2301" y="2350"/>
              <a:ext cx="8" cy="8"/>
            </a:xfrm>
            <a:custGeom>
              <a:avLst/>
              <a:gdLst>
                <a:gd name="T0" fmla="*/ 1 w 15"/>
                <a:gd name="T1" fmla="*/ 0 h 17"/>
                <a:gd name="T2" fmla="*/ 1 w 15"/>
                <a:gd name="T3" fmla="*/ 0 h 17"/>
                <a:gd name="T4" fmla="*/ 1 w 15"/>
                <a:gd name="T5" fmla="*/ 0 h 17"/>
                <a:gd name="T6" fmla="*/ 0 w 15"/>
                <a:gd name="T7" fmla="*/ 0 h 17"/>
                <a:gd name="T8" fmla="*/ 1 w 15"/>
                <a:gd name="T9" fmla="*/ 0 h 17"/>
                <a:gd name="T10" fmla="*/ 1 w 15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7"/>
                <a:gd name="T20" fmla="*/ 15 w 15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7">
                  <a:moveTo>
                    <a:pt x="11" y="9"/>
                  </a:moveTo>
                  <a:lnTo>
                    <a:pt x="15" y="4"/>
                  </a:lnTo>
                  <a:lnTo>
                    <a:pt x="8" y="0"/>
                  </a:lnTo>
                  <a:lnTo>
                    <a:pt x="0" y="13"/>
                  </a:lnTo>
                  <a:lnTo>
                    <a:pt x="8" y="17"/>
                  </a:lnTo>
                  <a:lnTo>
                    <a:pt x="11" y="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29" name="Freeform 831"/>
            <p:cNvSpPr>
              <a:spLocks/>
            </p:cNvSpPr>
            <p:nvPr/>
          </p:nvSpPr>
          <p:spPr bwMode="auto">
            <a:xfrm>
              <a:off x="1953" y="2340"/>
              <a:ext cx="23" cy="8"/>
            </a:xfrm>
            <a:custGeom>
              <a:avLst/>
              <a:gdLst>
                <a:gd name="T0" fmla="*/ 1 w 42"/>
                <a:gd name="T1" fmla="*/ 0 h 17"/>
                <a:gd name="T2" fmla="*/ 0 w 42"/>
                <a:gd name="T3" fmla="*/ 0 h 17"/>
                <a:gd name="T4" fmla="*/ 0 w 42"/>
                <a:gd name="T5" fmla="*/ 0 h 17"/>
                <a:gd name="T6" fmla="*/ 1 w 42"/>
                <a:gd name="T7" fmla="*/ 0 h 17"/>
                <a:gd name="T8" fmla="*/ 1 w 42"/>
                <a:gd name="T9" fmla="*/ 0 h 17"/>
                <a:gd name="T10" fmla="*/ 1 w 42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17"/>
                <a:gd name="T20" fmla="*/ 42 w 42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17">
                  <a:moveTo>
                    <a:pt x="42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42" y="17"/>
                  </a:lnTo>
                  <a:lnTo>
                    <a:pt x="40" y="17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30" name="Freeform 832"/>
            <p:cNvSpPr>
              <a:spLocks/>
            </p:cNvSpPr>
            <p:nvPr/>
          </p:nvSpPr>
          <p:spPr bwMode="auto">
            <a:xfrm>
              <a:off x="1975" y="2340"/>
              <a:ext cx="28" cy="10"/>
            </a:xfrm>
            <a:custGeom>
              <a:avLst/>
              <a:gdLst>
                <a:gd name="T0" fmla="*/ 1 w 52"/>
                <a:gd name="T1" fmla="*/ 0 h 21"/>
                <a:gd name="T2" fmla="*/ 1 w 52"/>
                <a:gd name="T3" fmla="*/ 0 h 21"/>
                <a:gd name="T4" fmla="*/ 1 w 52"/>
                <a:gd name="T5" fmla="*/ 0 h 21"/>
                <a:gd name="T6" fmla="*/ 0 w 52"/>
                <a:gd name="T7" fmla="*/ 0 h 21"/>
                <a:gd name="T8" fmla="*/ 1 w 52"/>
                <a:gd name="T9" fmla="*/ 0 h 21"/>
                <a:gd name="T10" fmla="*/ 1 w 52"/>
                <a:gd name="T11" fmla="*/ 0 h 21"/>
                <a:gd name="T12" fmla="*/ 1 w 52"/>
                <a:gd name="T13" fmla="*/ 0 h 21"/>
                <a:gd name="T14" fmla="*/ 1 w 52"/>
                <a:gd name="T15" fmla="*/ 0 h 21"/>
                <a:gd name="T16" fmla="*/ 1 w 52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21"/>
                <a:gd name="T29" fmla="*/ 52 w 52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21">
                  <a:moveTo>
                    <a:pt x="52" y="6"/>
                  </a:moveTo>
                  <a:lnTo>
                    <a:pt x="50" y="6"/>
                  </a:lnTo>
                  <a:lnTo>
                    <a:pt x="2" y="0"/>
                  </a:lnTo>
                  <a:lnTo>
                    <a:pt x="0" y="17"/>
                  </a:lnTo>
                  <a:lnTo>
                    <a:pt x="50" y="21"/>
                  </a:lnTo>
                  <a:lnTo>
                    <a:pt x="48" y="21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31" name="Freeform 833"/>
            <p:cNvSpPr>
              <a:spLocks/>
            </p:cNvSpPr>
            <p:nvPr/>
          </p:nvSpPr>
          <p:spPr bwMode="auto">
            <a:xfrm>
              <a:off x="2000" y="2343"/>
              <a:ext cx="35" cy="12"/>
            </a:xfrm>
            <a:custGeom>
              <a:avLst/>
              <a:gdLst>
                <a:gd name="T0" fmla="*/ 1 w 61"/>
                <a:gd name="T1" fmla="*/ 1 h 24"/>
                <a:gd name="T2" fmla="*/ 1 w 61"/>
                <a:gd name="T3" fmla="*/ 1 h 24"/>
                <a:gd name="T4" fmla="*/ 1 w 61"/>
                <a:gd name="T5" fmla="*/ 0 h 24"/>
                <a:gd name="T6" fmla="*/ 0 w 61"/>
                <a:gd name="T7" fmla="*/ 1 h 24"/>
                <a:gd name="T8" fmla="*/ 1 w 61"/>
                <a:gd name="T9" fmla="*/ 1 h 24"/>
                <a:gd name="T10" fmla="*/ 1 w 61"/>
                <a:gd name="T11" fmla="*/ 1 h 24"/>
                <a:gd name="T12" fmla="*/ 1 w 61"/>
                <a:gd name="T13" fmla="*/ 1 h 24"/>
                <a:gd name="T14" fmla="*/ 1 w 61"/>
                <a:gd name="T15" fmla="*/ 1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1"/>
                <a:gd name="T25" fmla="*/ 0 h 24"/>
                <a:gd name="T26" fmla="*/ 61 w 61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1" h="24">
                  <a:moveTo>
                    <a:pt x="61" y="9"/>
                  </a:moveTo>
                  <a:lnTo>
                    <a:pt x="59" y="9"/>
                  </a:lnTo>
                  <a:lnTo>
                    <a:pt x="4" y="0"/>
                  </a:lnTo>
                  <a:lnTo>
                    <a:pt x="0" y="15"/>
                  </a:lnTo>
                  <a:lnTo>
                    <a:pt x="58" y="24"/>
                  </a:lnTo>
                  <a:lnTo>
                    <a:pt x="61" y="9"/>
                  </a:lnTo>
                  <a:lnTo>
                    <a:pt x="59" y="9"/>
                  </a:lnTo>
                  <a:lnTo>
                    <a:pt x="61" y="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32" name="Freeform 834"/>
            <p:cNvSpPr>
              <a:spLocks/>
            </p:cNvSpPr>
            <p:nvPr/>
          </p:nvSpPr>
          <p:spPr bwMode="auto">
            <a:xfrm>
              <a:off x="2032" y="2348"/>
              <a:ext cx="36" cy="14"/>
            </a:xfrm>
            <a:custGeom>
              <a:avLst/>
              <a:gdLst>
                <a:gd name="T0" fmla="*/ 1 w 65"/>
                <a:gd name="T1" fmla="*/ 0 h 31"/>
                <a:gd name="T2" fmla="*/ 1 w 65"/>
                <a:gd name="T3" fmla="*/ 0 h 31"/>
                <a:gd name="T4" fmla="*/ 1 w 65"/>
                <a:gd name="T5" fmla="*/ 0 h 31"/>
                <a:gd name="T6" fmla="*/ 0 w 65"/>
                <a:gd name="T7" fmla="*/ 0 h 31"/>
                <a:gd name="T8" fmla="*/ 1 w 65"/>
                <a:gd name="T9" fmla="*/ 0 h 31"/>
                <a:gd name="T10" fmla="*/ 1 w 65"/>
                <a:gd name="T11" fmla="*/ 0 h 31"/>
                <a:gd name="T12" fmla="*/ 1 w 65"/>
                <a:gd name="T13" fmla="*/ 0 h 31"/>
                <a:gd name="T14" fmla="*/ 1 w 65"/>
                <a:gd name="T15" fmla="*/ 0 h 31"/>
                <a:gd name="T16" fmla="*/ 1 w 65"/>
                <a:gd name="T17" fmla="*/ 0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5"/>
                <a:gd name="T28" fmla="*/ 0 h 31"/>
                <a:gd name="T29" fmla="*/ 65 w 65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5" h="31">
                  <a:moveTo>
                    <a:pt x="65" y="15"/>
                  </a:moveTo>
                  <a:lnTo>
                    <a:pt x="63" y="15"/>
                  </a:lnTo>
                  <a:lnTo>
                    <a:pt x="3" y="0"/>
                  </a:lnTo>
                  <a:lnTo>
                    <a:pt x="0" y="15"/>
                  </a:lnTo>
                  <a:lnTo>
                    <a:pt x="59" y="31"/>
                  </a:lnTo>
                  <a:lnTo>
                    <a:pt x="57" y="31"/>
                  </a:lnTo>
                  <a:lnTo>
                    <a:pt x="65" y="15"/>
                  </a:lnTo>
                  <a:lnTo>
                    <a:pt x="63" y="15"/>
                  </a:lnTo>
                  <a:lnTo>
                    <a:pt x="65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33" name="Freeform 835"/>
            <p:cNvSpPr>
              <a:spLocks/>
            </p:cNvSpPr>
            <p:nvPr/>
          </p:nvSpPr>
          <p:spPr bwMode="auto">
            <a:xfrm>
              <a:off x="2063" y="2355"/>
              <a:ext cx="23" cy="15"/>
            </a:xfrm>
            <a:custGeom>
              <a:avLst/>
              <a:gdLst>
                <a:gd name="T0" fmla="*/ 1 w 40"/>
                <a:gd name="T1" fmla="*/ 0 h 31"/>
                <a:gd name="T2" fmla="*/ 1 w 40"/>
                <a:gd name="T3" fmla="*/ 0 h 31"/>
                <a:gd name="T4" fmla="*/ 1 w 40"/>
                <a:gd name="T5" fmla="*/ 0 h 31"/>
                <a:gd name="T6" fmla="*/ 0 w 40"/>
                <a:gd name="T7" fmla="*/ 0 h 31"/>
                <a:gd name="T8" fmla="*/ 1 w 40"/>
                <a:gd name="T9" fmla="*/ 0 h 31"/>
                <a:gd name="T10" fmla="*/ 1 w 40"/>
                <a:gd name="T11" fmla="*/ 0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31"/>
                <a:gd name="T20" fmla="*/ 40 w 40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31">
                  <a:moveTo>
                    <a:pt x="37" y="25"/>
                  </a:moveTo>
                  <a:lnTo>
                    <a:pt x="40" y="1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33" y="31"/>
                  </a:lnTo>
                  <a:lnTo>
                    <a:pt x="37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34" name="Freeform 836"/>
            <p:cNvSpPr>
              <a:spLocks/>
            </p:cNvSpPr>
            <p:nvPr/>
          </p:nvSpPr>
          <p:spPr bwMode="auto">
            <a:xfrm>
              <a:off x="1733" y="2192"/>
              <a:ext cx="21" cy="35"/>
            </a:xfrm>
            <a:custGeom>
              <a:avLst/>
              <a:gdLst>
                <a:gd name="T0" fmla="*/ 0 w 36"/>
                <a:gd name="T1" fmla="*/ 0 h 71"/>
                <a:gd name="T2" fmla="*/ 1 w 36"/>
                <a:gd name="T3" fmla="*/ 0 h 71"/>
                <a:gd name="T4" fmla="*/ 1 w 36"/>
                <a:gd name="T5" fmla="*/ 0 h 71"/>
                <a:gd name="T6" fmla="*/ 1 w 36"/>
                <a:gd name="T7" fmla="*/ 0 h 71"/>
                <a:gd name="T8" fmla="*/ 0 w 36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71"/>
                <a:gd name="T17" fmla="*/ 36 w 36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71">
                  <a:moveTo>
                    <a:pt x="0" y="4"/>
                  </a:moveTo>
                  <a:lnTo>
                    <a:pt x="21" y="71"/>
                  </a:lnTo>
                  <a:lnTo>
                    <a:pt x="36" y="67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35" name="Freeform 837"/>
            <p:cNvSpPr>
              <a:spLocks/>
            </p:cNvSpPr>
            <p:nvPr/>
          </p:nvSpPr>
          <p:spPr bwMode="auto">
            <a:xfrm>
              <a:off x="1725" y="2174"/>
              <a:ext cx="16" cy="21"/>
            </a:xfrm>
            <a:custGeom>
              <a:avLst/>
              <a:gdLst>
                <a:gd name="T0" fmla="*/ 0 w 31"/>
                <a:gd name="T1" fmla="*/ 0 h 44"/>
                <a:gd name="T2" fmla="*/ 1 w 31"/>
                <a:gd name="T3" fmla="*/ 0 h 44"/>
                <a:gd name="T4" fmla="*/ 1 w 31"/>
                <a:gd name="T5" fmla="*/ 0 h 44"/>
                <a:gd name="T6" fmla="*/ 1 w 31"/>
                <a:gd name="T7" fmla="*/ 0 h 44"/>
                <a:gd name="T8" fmla="*/ 0 w 31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44"/>
                <a:gd name="T17" fmla="*/ 31 w 3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44">
                  <a:moveTo>
                    <a:pt x="0" y="6"/>
                  </a:moveTo>
                  <a:lnTo>
                    <a:pt x="16" y="44"/>
                  </a:lnTo>
                  <a:lnTo>
                    <a:pt x="31" y="40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36" name="Freeform 838"/>
            <p:cNvSpPr>
              <a:spLocks/>
            </p:cNvSpPr>
            <p:nvPr/>
          </p:nvSpPr>
          <p:spPr bwMode="auto">
            <a:xfrm>
              <a:off x="1717" y="2162"/>
              <a:ext cx="16" cy="15"/>
            </a:xfrm>
            <a:custGeom>
              <a:avLst/>
              <a:gdLst>
                <a:gd name="T0" fmla="*/ 1 w 27"/>
                <a:gd name="T1" fmla="*/ 0 h 37"/>
                <a:gd name="T2" fmla="*/ 1 w 27"/>
                <a:gd name="T3" fmla="*/ 0 h 37"/>
                <a:gd name="T4" fmla="*/ 1 w 27"/>
                <a:gd name="T5" fmla="*/ 0 h 37"/>
                <a:gd name="T6" fmla="*/ 1 w 27"/>
                <a:gd name="T7" fmla="*/ 0 h 37"/>
                <a:gd name="T8" fmla="*/ 1 w 27"/>
                <a:gd name="T9" fmla="*/ 0 h 37"/>
                <a:gd name="T10" fmla="*/ 1 w 27"/>
                <a:gd name="T11" fmla="*/ 0 h 37"/>
                <a:gd name="T12" fmla="*/ 1 w 27"/>
                <a:gd name="T13" fmla="*/ 0 h 37"/>
                <a:gd name="T14" fmla="*/ 0 w 27"/>
                <a:gd name="T15" fmla="*/ 0 h 37"/>
                <a:gd name="T16" fmla="*/ 1 w 27"/>
                <a:gd name="T17" fmla="*/ 0 h 37"/>
                <a:gd name="T18" fmla="*/ 1 w 27"/>
                <a:gd name="T19" fmla="*/ 0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7"/>
                <a:gd name="T32" fmla="*/ 27 w 27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7">
                  <a:moveTo>
                    <a:pt x="3" y="0"/>
                  </a:moveTo>
                  <a:lnTo>
                    <a:pt x="2" y="8"/>
                  </a:lnTo>
                  <a:lnTo>
                    <a:pt x="11" y="37"/>
                  </a:lnTo>
                  <a:lnTo>
                    <a:pt x="27" y="31"/>
                  </a:lnTo>
                  <a:lnTo>
                    <a:pt x="17" y="2"/>
                  </a:lnTo>
                  <a:lnTo>
                    <a:pt x="15" y="10"/>
                  </a:lnTo>
                  <a:lnTo>
                    <a:pt x="3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37" name="Freeform 839"/>
            <p:cNvSpPr>
              <a:spLocks/>
            </p:cNvSpPr>
            <p:nvPr/>
          </p:nvSpPr>
          <p:spPr bwMode="auto">
            <a:xfrm>
              <a:off x="1720" y="2155"/>
              <a:ext cx="10" cy="11"/>
            </a:xfrm>
            <a:custGeom>
              <a:avLst/>
              <a:gdLst>
                <a:gd name="T0" fmla="*/ 1 w 20"/>
                <a:gd name="T1" fmla="*/ 0 h 19"/>
                <a:gd name="T2" fmla="*/ 1 w 20"/>
                <a:gd name="T3" fmla="*/ 0 h 19"/>
                <a:gd name="T4" fmla="*/ 0 w 20"/>
                <a:gd name="T5" fmla="*/ 1 h 19"/>
                <a:gd name="T6" fmla="*/ 1 w 20"/>
                <a:gd name="T7" fmla="*/ 1 h 19"/>
                <a:gd name="T8" fmla="*/ 1 w 20"/>
                <a:gd name="T9" fmla="*/ 1 h 19"/>
                <a:gd name="T10" fmla="*/ 1 w 20"/>
                <a:gd name="T11" fmla="*/ 1 h 19"/>
                <a:gd name="T12" fmla="*/ 1 w 20"/>
                <a:gd name="T13" fmla="*/ 0 h 19"/>
                <a:gd name="T14" fmla="*/ 1 w 20"/>
                <a:gd name="T15" fmla="*/ 0 h 19"/>
                <a:gd name="T16" fmla="*/ 1 w 20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19"/>
                <a:gd name="T29" fmla="*/ 20 w 20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19">
                  <a:moveTo>
                    <a:pt x="10" y="0"/>
                  </a:moveTo>
                  <a:lnTo>
                    <a:pt x="8" y="0"/>
                  </a:lnTo>
                  <a:lnTo>
                    <a:pt x="0" y="9"/>
                  </a:lnTo>
                  <a:lnTo>
                    <a:pt x="12" y="19"/>
                  </a:lnTo>
                  <a:lnTo>
                    <a:pt x="20" y="11"/>
                  </a:lnTo>
                  <a:lnTo>
                    <a:pt x="18" y="13"/>
                  </a:lnTo>
                  <a:lnTo>
                    <a:pt x="10" y="0"/>
                  </a:lnTo>
                  <a:lnTo>
                    <a:pt x="8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38" name="Freeform 840"/>
            <p:cNvSpPr>
              <a:spLocks/>
            </p:cNvSpPr>
            <p:nvPr/>
          </p:nvSpPr>
          <p:spPr bwMode="auto">
            <a:xfrm>
              <a:off x="1725" y="2151"/>
              <a:ext cx="11" cy="11"/>
            </a:xfrm>
            <a:custGeom>
              <a:avLst/>
              <a:gdLst>
                <a:gd name="T0" fmla="*/ 1 w 19"/>
                <a:gd name="T1" fmla="*/ 0 h 25"/>
                <a:gd name="T2" fmla="*/ 1 w 19"/>
                <a:gd name="T3" fmla="*/ 0 h 25"/>
                <a:gd name="T4" fmla="*/ 0 w 19"/>
                <a:gd name="T5" fmla="*/ 0 h 25"/>
                <a:gd name="T6" fmla="*/ 1 w 19"/>
                <a:gd name="T7" fmla="*/ 0 h 25"/>
                <a:gd name="T8" fmla="*/ 1 w 19"/>
                <a:gd name="T9" fmla="*/ 0 h 25"/>
                <a:gd name="T10" fmla="*/ 1 w 19"/>
                <a:gd name="T11" fmla="*/ 0 h 25"/>
                <a:gd name="T12" fmla="*/ 1 w 19"/>
                <a:gd name="T13" fmla="*/ 0 h 25"/>
                <a:gd name="T14" fmla="*/ 1 w 19"/>
                <a:gd name="T15" fmla="*/ 0 h 25"/>
                <a:gd name="T16" fmla="*/ 1 w 19"/>
                <a:gd name="T17" fmla="*/ 0 h 25"/>
                <a:gd name="T18" fmla="*/ 1 w 19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19" y="2"/>
                  </a:moveTo>
                  <a:lnTo>
                    <a:pt x="12" y="4"/>
                  </a:lnTo>
                  <a:lnTo>
                    <a:pt x="0" y="12"/>
                  </a:lnTo>
                  <a:lnTo>
                    <a:pt x="8" y="25"/>
                  </a:lnTo>
                  <a:lnTo>
                    <a:pt x="19" y="17"/>
                  </a:lnTo>
                  <a:lnTo>
                    <a:pt x="12" y="17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2" y="4"/>
                  </a:lnTo>
                  <a:lnTo>
                    <a:pt x="19" y="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39" name="Freeform 841"/>
            <p:cNvSpPr>
              <a:spLocks/>
            </p:cNvSpPr>
            <p:nvPr/>
          </p:nvSpPr>
          <p:spPr bwMode="auto">
            <a:xfrm>
              <a:off x="1733" y="2152"/>
              <a:ext cx="13" cy="10"/>
            </a:xfrm>
            <a:custGeom>
              <a:avLst/>
              <a:gdLst>
                <a:gd name="T0" fmla="*/ 1 w 25"/>
                <a:gd name="T1" fmla="*/ 0 h 23"/>
                <a:gd name="T2" fmla="*/ 1 w 25"/>
                <a:gd name="T3" fmla="*/ 0 h 23"/>
                <a:gd name="T4" fmla="*/ 1 w 25"/>
                <a:gd name="T5" fmla="*/ 0 h 23"/>
                <a:gd name="T6" fmla="*/ 0 w 25"/>
                <a:gd name="T7" fmla="*/ 0 h 23"/>
                <a:gd name="T8" fmla="*/ 1 w 25"/>
                <a:gd name="T9" fmla="*/ 0 h 23"/>
                <a:gd name="T10" fmla="*/ 1 w 25"/>
                <a:gd name="T11" fmla="*/ 0 h 23"/>
                <a:gd name="T12" fmla="*/ 1 w 25"/>
                <a:gd name="T13" fmla="*/ 0 h 23"/>
                <a:gd name="T14" fmla="*/ 1 w 25"/>
                <a:gd name="T15" fmla="*/ 0 h 23"/>
                <a:gd name="T16" fmla="*/ 1 w 25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3"/>
                <a:gd name="T29" fmla="*/ 25 w 25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3">
                  <a:moveTo>
                    <a:pt x="25" y="10"/>
                  </a:moveTo>
                  <a:lnTo>
                    <a:pt x="23" y="10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5" y="23"/>
                  </a:lnTo>
                  <a:lnTo>
                    <a:pt x="13" y="21"/>
                  </a:lnTo>
                  <a:lnTo>
                    <a:pt x="25" y="10"/>
                  </a:lnTo>
                  <a:lnTo>
                    <a:pt x="23" y="10"/>
                  </a:lnTo>
                  <a:lnTo>
                    <a:pt x="25" y="1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40" name="Freeform 842"/>
            <p:cNvSpPr>
              <a:spLocks/>
            </p:cNvSpPr>
            <p:nvPr/>
          </p:nvSpPr>
          <p:spPr bwMode="auto">
            <a:xfrm>
              <a:off x="1740" y="2155"/>
              <a:ext cx="29" cy="26"/>
            </a:xfrm>
            <a:custGeom>
              <a:avLst/>
              <a:gdLst>
                <a:gd name="T0" fmla="*/ 1 w 56"/>
                <a:gd name="T1" fmla="*/ 0 h 53"/>
                <a:gd name="T2" fmla="*/ 1 w 56"/>
                <a:gd name="T3" fmla="*/ 0 h 53"/>
                <a:gd name="T4" fmla="*/ 1 w 56"/>
                <a:gd name="T5" fmla="*/ 0 h 53"/>
                <a:gd name="T6" fmla="*/ 0 w 56"/>
                <a:gd name="T7" fmla="*/ 0 h 53"/>
                <a:gd name="T8" fmla="*/ 1 w 56"/>
                <a:gd name="T9" fmla="*/ 0 h 53"/>
                <a:gd name="T10" fmla="*/ 1 w 56"/>
                <a:gd name="T11" fmla="*/ 0 h 53"/>
                <a:gd name="T12" fmla="*/ 1 w 56"/>
                <a:gd name="T13" fmla="*/ 0 h 53"/>
                <a:gd name="T14" fmla="*/ 1 w 56"/>
                <a:gd name="T15" fmla="*/ 0 h 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53"/>
                <a:gd name="T26" fmla="*/ 56 w 56"/>
                <a:gd name="T27" fmla="*/ 53 h 5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53">
                  <a:moveTo>
                    <a:pt x="56" y="44"/>
                  </a:moveTo>
                  <a:lnTo>
                    <a:pt x="56" y="42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44" y="53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6" y="4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41" name="Freeform 843"/>
            <p:cNvSpPr>
              <a:spLocks/>
            </p:cNvSpPr>
            <p:nvPr/>
          </p:nvSpPr>
          <p:spPr bwMode="auto">
            <a:xfrm>
              <a:off x="1762" y="2176"/>
              <a:ext cx="30" cy="27"/>
            </a:xfrm>
            <a:custGeom>
              <a:avLst/>
              <a:gdLst>
                <a:gd name="T0" fmla="*/ 1 w 52"/>
                <a:gd name="T1" fmla="*/ 0 h 57"/>
                <a:gd name="T2" fmla="*/ 1 w 52"/>
                <a:gd name="T3" fmla="*/ 0 h 57"/>
                <a:gd name="T4" fmla="*/ 1 w 52"/>
                <a:gd name="T5" fmla="*/ 0 h 57"/>
                <a:gd name="T6" fmla="*/ 0 w 52"/>
                <a:gd name="T7" fmla="*/ 0 h 57"/>
                <a:gd name="T8" fmla="*/ 1 w 52"/>
                <a:gd name="T9" fmla="*/ 0 h 57"/>
                <a:gd name="T10" fmla="*/ 1 w 52"/>
                <a:gd name="T11" fmla="*/ 0 h 57"/>
                <a:gd name="T12" fmla="*/ 1 w 52"/>
                <a:gd name="T13" fmla="*/ 0 h 57"/>
                <a:gd name="T14" fmla="*/ 1 w 52"/>
                <a:gd name="T15" fmla="*/ 0 h 57"/>
                <a:gd name="T16" fmla="*/ 1 w 52"/>
                <a:gd name="T17" fmla="*/ 0 h 57"/>
                <a:gd name="T18" fmla="*/ 1 w 52"/>
                <a:gd name="T19" fmla="*/ 0 h 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2"/>
                <a:gd name="T31" fmla="*/ 0 h 57"/>
                <a:gd name="T32" fmla="*/ 52 w 52"/>
                <a:gd name="T33" fmla="*/ 57 h 5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2" h="57">
                  <a:moveTo>
                    <a:pt x="46" y="42"/>
                  </a:moveTo>
                  <a:lnTo>
                    <a:pt x="52" y="44"/>
                  </a:lnTo>
                  <a:lnTo>
                    <a:pt x="12" y="0"/>
                  </a:lnTo>
                  <a:lnTo>
                    <a:pt x="0" y="9"/>
                  </a:lnTo>
                  <a:lnTo>
                    <a:pt x="39" y="55"/>
                  </a:lnTo>
                  <a:lnTo>
                    <a:pt x="44" y="57"/>
                  </a:lnTo>
                  <a:lnTo>
                    <a:pt x="39" y="55"/>
                  </a:lnTo>
                  <a:lnTo>
                    <a:pt x="40" y="57"/>
                  </a:lnTo>
                  <a:lnTo>
                    <a:pt x="44" y="57"/>
                  </a:lnTo>
                  <a:lnTo>
                    <a:pt x="46" y="4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42" name="Freeform 844"/>
            <p:cNvSpPr>
              <a:spLocks/>
            </p:cNvSpPr>
            <p:nvPr/>
          </p:nvSpPr>
          <p:spPr bwMode="auto">
            <a:xfrm>
              <a:off x="1789" y="2196"/>
              <a:ext cx="12" cy="8"/>
            </a:xfrm>
            <a:custGeom>
              <a:avLst/>
              <a:gdLst>
                <a:gd name="T0" fmla="*/ 0 w 25"/>
                <a:gd name="T1" fmla="*/ 0 h 17"/>
                <a:gd name="T2" fmla="*/ 0 w 25"/>
                <a:gd name="T3" fmla="*/ 0 h 17"/>
                <a:gd name="T4" fmla="*/ 0 w 25"/>
                <a:gd name="T5" fmla="*/ 0 h 17"/>
                <a:gd name="T6" fmla="*/ 0 w 25"/>
                <a:gd name="T7" fmla="*/ 0 h 17"/>
                <a:gd name="T8" fmla="*/ 0 w 25"/>
                <a:gd name="T9" fmla="*/ 0 h 17"/>
                <a:gd name="T10" fmla="*/ 0 w 25"/>
                <a:gd name="T11" fmla="*/ 0 h 17"/>
                <a:gd name="T12" fmla="*/ 0 w 25"/>
                <a:gd name="T13" fmla="*/ 0 h 17"/>
                <a:gd name="T14" fmla="*/ 0 w 25"/>
                <a:gd name="T15" fmla="*/ 0 h 17"/>
                <a:gd name="T16" fmla="*/ 0 w 25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17"/>
                <a:gd name="T29" fmla="*/ 25 w 25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17">
                  <a:moveTo>
                    <a:pt x="21" y="2"/>
                  </a:moveTo>
                  <a:lnTo>
                    <a:pt x="25" y="2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1" y="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43" name="Freeform 845"/>
            <p:cNvSpPr>
              <a:spLocks/>
            </p:cNvSpPr>
            <p:nvPr/>
          </p:nvSpPr>
          <p:spPr bwMode="auto">
            <a:xfrm>
              <a:off x="1800" y="2195"/>
              <a:ext cx="12" cy="9"/>
            </a:xfrm>
            <a:custGeom>
              <a:avLst/>
              <a:gdLst>
                <a:gd name="T0" fmla="*/ 1 w 22"/>
                <a:gd name="T1" fmla="*/ 0 h 19"/>
                <a:gd name="T2" fmla="*/ 1 w 22"/>
                <a:gd name="T3" fmla="*/ 0 h 19"/>
                <a:gd name="T4" fmla="*/ 0 w 22"/>
                <a:gd name="T5" fmla="*/ 0 h 19"/>
                <a:gd name="T6" fmla="*/ 1 w 22"/>
                <a:gd name="T7" fmla="*/ 0 h 19"/>
                <a:gd name="T8" fmla="*/ 1 w 22"/>
                <a:gd name="T9" fmla="*/ 0 h 19"/>
                <a:gd name="T10" fmla="*/ 1 w 22"/>
                <a:gd name="T11" fmla="*/ 0 h 19"/>
                <a:gd name="T12" fmla="*/ 1 w 22"/>
                <a:gd name="T13" fmla="*/ 0 h 19"/>
                <a:gd name="T14" fmla="*/ 1 w 22"/>
                <a:gd name="T15" fmla="*/ 0 h 19"/>
                <a:gd name="T16" fmla="*/ 1 w 22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19"/>
                <a:gd name="T29" fmla="*/ 22 w 2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19">
                  <a:moveTo>
                    <a:pt x="22" y="0"/>
                  </a:moveTo>
                  <a:lnTo>
                    <a:pt x="20" y="0"/>
                  </a:lnTo>
                  <a:lnTo>
                    <a:pt x="0" y="4"/>
                  </a:lnTo>
                  <a:lnTo>
                    <a:pt x="4" y="19"/>
                  </a:lnTo>
                  <a:lnTo>
                    <a:pt x="22" y="15"/>
                  </a:lnTo>
                  <a:lnTo>
                    <a:pt x="20" y="15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44" name="Freeform 846"/>
            <p:cNvSpPr>
              <a:spLocks/>
            </p:cNvSpPr>
            <p:nvPr/>
          </p:nvSpPr>
          <p:spPr bwMode="auto">
            <a:xfrm>
              <a:off x="1811" y="2195"/>
              <a:ext cx="13" cy="9"/>
            </a:xfrm>
            <a:custGeom>
              <a:avLst/>
              <a:gdLst>
                <a:gd name="T0" fmla="*/ 1 w 25"/>
                <a:gd name="T1" fmla="*/ 0 h 19"/>
                <a:gd name="T2" fmla="*/ 1 w 25"/>
                <a:gd name="T3" fmla="*/ 0 h 19"/>
                <a:gd name="T4" fmla="*/ 1 w 25"/>
                <a:gd name="T5" fmla="*/ 0 h 19"/>
                <a:gd name="T6" fmla="*/ 0 w 25"/>
                <a:gd name="T7" fmla="*/ 0 h 19"/>
                <a:gd name="T8" fmla="*/ 1 w 25"/>
                <a:gd name="T9" fmla="*/ 0 h 19"/>
                <a:gd name="T10" fmla="*/ 1 w 25"/>
                <a:gd name="T11" fmla="*/ 0 h 19"/>
                <a:gd name="T12" fmla="*/ 1 w 25"/>
                <a:gd name="T13" fmla="*/ 0 h 19"/>
                <a:gd name="T14" fmla="*/ 1 w 25"/>
                <a:gd name="T15" fmla="*/ 0 h 19"/>
                <a:gd name="T16" fmla="*/ 1 w 25"/>
                <a:gd name="T17" fmla="*/ 0 h 19"/>
                <a:gd name="T18" fmla="*/ 1 w 25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19"/>
                <a:gd name="T32" fmla="*/ 25 w 2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19">
                  <a:moveTo>
                    <a:pt x="25" y="6"/>
                  </a:moveTo>
                  <a:lnTo>
                    <a:pt x="19" y="2"/>
                  </a:lnTo>
                  <a:lnTo>
                    <a:pt x="2" y="0"/>
                  </a:lnTo>
                  <a:lnTo>
                    <a:pt x="0" y="15"/>
                  </a:lnTo>
                  <a:lnTo>
                    <a:pt x="17" y="19"/>
                  </a:lnTo>
                  <a:lnTo>
                    <a:pt x="13" y="15"/>
                  </a:lnTo>
                  <a:lnTo>
                    <a:pt x="25" y="6"/>
                  </a:lnTo>
                  <a:lnTo>
                    <a:pt x="23" y="4"/>
                  </a:lnTo>
                  <a:lnTo>
                    <a:pt x="19" y="2"/>
                  </a:lnTo>
                  <a:lnTo>
                    <a:pt x="25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45" name="Freeform 847"/>
            <p:cNvSpPr>
              <a:spLocks/>
            </p:cNvSpPr>
            <p:nvPr/>
          </p:nvSpPr>
          <p:spPr bwMode="auto">
            <a:xfrm>
              <a:off x="1819" y="2198"/>
              <a:ext cx="36" cy="36"/>
            </a:xfrm>
            <a:custGeom>
              <a:avLst/>
              <a:gdLst>
                <a:gd name="T0" fmla="*/ 1 w 69"/>
                <a:gd name="T1" fmla="*/ 0 h 80"/>
                <a:gd name="T2" fmla="*/ 1 w 69"/>
                <a:gd name="T3" fmla="*/ 0 h 80"/>
                <a:gd name="T4" fmla="*/ 0 w 69"/>
                <a:gd name="T5" fmla="*/ 0 h 80"/>
                <a:gd name="T6" fmla="*/ 1 w 69"/>
                <a:gd name="T7" fmla="*/ 0 h 80"/>
                <a:gd name="T8" fmla="*/ 1 w 69"/>
                <a:gd name="T9" fmla="*/ 0 h 80"/>
                <a:gd name="T10" fmla="*/ 1 w 69"/>
                <a:gd name="T11" fmla="*/ 0 h 80"/>
                <a:gd name="T12" fmla="*/ 1 w 69"/>
                <a:gd name="T13" fmla="*/ 0 h 80"/>
                <a:gd name="T14" fmla="*/ 1 w 69"/>
                <a:gd name="T15" fmla="*/ 0 h 80"/>
                <a:gd name="T16" fmla="*/ 1 w 69"/>
                <a:gd name="T17" fmla="*/ 0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"/>
                <a:gd name="T28" fmla="*/ 0 h 80"/>
                <a:gd name="T29" fmla="*/ 69 w 69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" h="80">
                  <a:moveTo>
                    <a:pt x="69" y="69"/>
                  </a:moveTo>
                  <a:lnTo>
                    <a:pt x="12" y="0"/>
                  </a:lnTo>
                  <a:lnTo>
                    <a:pt x="0" y="9"/>
                  </a:lnTo>
                  <a:lnTo>
                    <a:pt x="56" y="79"/>
                  </a:lnTo>
                  <a:lnTo>
                    <a:pt x="58" y="80"/>
                  </a:lnTo>
                  <a:lnTo>
                    <a:pt x="56" y="79"/>
                  </a:lnTo>
                  <a:lnTo>
                    <a:pt x="58" y="79"/>
                  </a:lnTo>
                  <a:lnTo>
                    <a:pt x="58" y="80"/>
                  </a:lnTo>
                  <a:lnTo>
                    <a:pt x="69" y="6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46" name="Freeform 848"/>
            <p:cNvSpPr>
              <a:spLocks/>
            </p:cNvSpPr>
            <p:nvPr/>
          </p:nvSpPr>
          <p:spPr bwMode="auto">
            <a:xfrm>
              <a:off x="1848" y="2229"/>
              <a:ext cx="49" cy="42"/>
            </a:xfrm>
            <a:custGeom>
              <a:avLst/>
              <a:gdLst>
                <a:gd name="T0" fmla="*/ 1 w 88"/>
                <a:gd name="T1" fmla="*/ 0 h 90"/>
                <a:gd name="T2" fmla="*/ 1 w 88"/>
                <a:gd name="T3" fmla="*/ 0 h 90"/>
                <a:gd name="T4" fmla="*/ 1 w 88"/>
                <a:gd name="T5" fmla="*/ 0 h 90"/>
                <a:gd name="T6" fmla="*/ 0 w 88"/>
                <a:gd name="T7" fmla="*/ 0 h 90"/>
                <a:gd name="T8" fmla="*/ 1 w 88"/>
                <a:gd name="T9" fmla="*/ 0 h 90"/>
                <a:gd name="T10" fmla="*/ 1 w 88"/>
                <a:gd name="T11" fmla="*/ 0 h 90"/>
                <a:gd name="T12" fmla="*/ 1 w 88"/>
                <a:gd name="T13" fmla="*/ 0 h 90"/>
                <a:gd name="T14" fmla="*/ 1 w 88"/>
                <a:gd name="T15" fmla="*/ 0 h 9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90"/>
                <a:gd name="T26" fmla="*/ 88 w 88"/>
                <a:gd name="T27" fmla="*/ 90 h 9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90">
                  <a:moveTo>
                    <a:pt x="88" y="81"/>
                  </a:moveTo>
                  <a:lnTo>
                    <a:pt x="86" y="81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74" y="90"/>
                  </a:lnTo>
                  <a:lnTo>
                    <a:pt x="88" y="81"/>
                  </a:lnTo>
                  <a:lnTo>
                    <a:pt x="86" y="81"/>
                  </a:lnTo>
                  <a:lnTo>
                    <a:pt x="88" y="8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47" name="Freeform 849"/>
            <p:cNvSpPr>
              <a:spLocks/>
            </p:cNvSpPr>
            <p:nvPr/>
          </p:nvSpPr>
          <p:spPr bwMode="auto">
            <a:xfrm>
              <a:off x="1889" y="2267"/>
              <a:ext cx="66" cy="81"/>
            </a:xfrm>
            <a:custGeom>
              <a:avLst/>
              <a:gdLst>
                <a:gd name="T0" fmla="*/ 1 w 119"/>
                <a:gd name="T1" fmla="*/ 0 h 174"/>
                <a:gd name="T2" fmla="*/ 1 w 119"/>
                <a:gd name="T3" fmla="*/ 0 h 174"/>
                <a:gd name="T4" fmla="*/ 1 w 119"/>
                <a:gd name="T5" fmla="*/ 0 h 174"/>
                <a:gd name="T6" fmla="*/ 0 w 119"/>
                <a:gd name="T7" fmla="*/ 0 h 174"/>
                <a:gd name="T8" fmla="*/ 1 w 119"/>
                <a:gd name="T9" fmla="*/ 0 h 174"/>
                <a:gd name="T10" fmla="*/ 1 w 119"/>
                <a:gd name="T11" fmla="*/ 0 h 1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9"/>
                <a:gd name="T19" fmla="*/ 0 h 174"/>
                <a:gd name="T20" fmla="*/ 119 w 119"/>
                <a:gd name="T21" fmla="*/ 174 h 17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9" h="174">
                  <a:moveTo>
                    <a:pt x="114" y="170"/>
                  </a:moveTo>
                  <a:lnTo>
                    <a:pt x="119" y="165"/>
                  </a:lnTo>
                  <a:lnTo>
                    <a:pt x="14" y="0"/>
                  </a:lnTo>
                  <a:lnTo>
                    <a:pt x="0" y="9"/>
                  </a:lnTo>
                  <a:lnTo>
                    <a:pt x="106" y="174"/>
                  </a:lnTo>
                  <a:lnTo>
                    <a:pt x="114" y="17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48" name="Freeform 850"/>
            <p:cNvSpPr>
              <a:spLocks/>
            </p:cNvSpPr>
            <p:nvPr/>
          </p:nvSpPr>
          <p:spPr bwMode="auto">
            <a:xfrm>
              <a:off x="1463" y="2147"/>
              <a:ext cx="24" cy="15"/>
            </a:xfrm>
            <a:custGeom>
              <a:avLst/>
              <a:gdLst>
                <a:gd name="T0" fmla="*/ 1 w 42"/>
                <a:gd name="T1" fmla="*/ 0 h 33"/>
                <a:gd name="T2" fmla="*/ 1 w 42"/>
                <a:gd name="T3" fmla="*/ 0 h 33"/>
                <a:gd name="T4" fmla="*/ 1 w 42"/>
                <a:gd name="T5" fmla="*/ 0 h 33"/>
                <a:gd name="T6" fmla="*/ 0 w 42"/>
                <a:gd name="T7" fmla="*/ 0 h 33"/>
                <a:gd name="T8" fmla="*/ 1 w 42"/>
                <a:gd name="T9" fmla="*/ 0 h 33"/>
                <a:gd name="T10" fmla="*/ 1 w 42"/>
                <a:gd name="T11" fmla="*/ 0 h 33"/>
                <a:gd name="T12" fmla="*/ 1 w 42"/>
                <a:gd name="T13" fmla="*/ 0 h 33"/>
                <a:gd name="T14" fmla="*/ 1 w 42"/>
                <a:gd name="T15" fmla="*/ 0 h 33"/>
                <a:gd name="T16" fmla="*/ 1 w 42"/>
                <a:gd name="T17" fmla="*/ 0 h 33"/>
                <a:gd name="T18" fmla="*/ 1 w 42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33"/>
                <a:gd name="T32" fmla="*/ 42 w 42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33">
                  <a:moveTo>
                    <a:pt x="40" y="16"/>
                  </a:moveTo>
                  <a:lnTo>
                    <a:pt x="42" y="18"/>
                  </a:lnTo>
                  <a:lnTo>
                    <a:pt x="6" y="0"/>
                  </a:lnTo>
                  <a:lnTo>
                    <a:pt x="0" y="16"/>
                  </a:lnTo>
                  <a:lnTo>
                    <a:pt x="37" y="31"/>
                  </a:lnTo>
                  <a:lnTo>
                    <a:pt x="39" y="33"/>
                  </a:lnTo>
                  <a:lnTo>
                    <a:pt x="37" y="31"/>
                  </a:lnTo>
                  <a:lnTo>
                    <a:pt x="37" y="33"/>
                  </a:lnTo>
                  <a:lnTo>
                    <a:pt x="39" y="33"/>
                  </a:lnTo>
                  <a:lnTo>
                    <a:pt x="40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49" name="Freeform 851"/>
            <p:cNvSpPr>
              <a:spLocks/>
            </p:cNvSpPr>
            <p:nvPr/>
          </p:nvSpPr>
          <p:spPr bwMode="auto">
            <a:xfrm>
              <a:off x="1486" y="2154"/>
              <a:ext cx="45" cy="13"/>
            </a:xfrm>
            <a:custGeom>
              <a:avLst/>
              <a:gdLst>
                <a:gd name="T0" fmla="*/ 1 w 86"/>
                <a:gd name="T1" fmla="*/ 0 h 29"/>
                <a:gd name="T2" fmla="*/ 1 w 86"/>
                <a:gd name="T3" fmla="*/ 0 h 29"/>
                <a:gd name="T4" fmla="*/ 0 w 86"/>
                <a:gd name="T5" fmla="*/ 0 h 29"/>
                <a:gd name="T6" fmla="*/ 1 w 86"/>
                <a:gd name="T7" fmla="*/ 0 h 29"/>
                <a:gd name="T8" fmla="*/ 1 w 86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29"/>
                <a:gd name="T17" fmla="*/ 86 w 86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29">
                  <a:moveTo>
                    <a:pt x="86" y="11"/>
                  </a:moveTo>
                  <a:lnTo>
                    <a:pt x="1" y="0"/>
                  </a:lnTo>
                  <a:lnTo>
                    <a:pt x="0" y="17"/>
                  </a:lnTo>
                  <a:lnTo>
                    <a:pt x="84" y="29"/>
                  </a:lnTo>
                  <a:lnTo>
                    <a:pt x="86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50" name="Freeform 852"/>
            <p:cNvSpPr>
              <a:spLocks/>
            </p:cNvSpPr>
            <p:nvPr/>
          </p:nvSpPr>
          <p:spPr bwMode="auto">
            <a:xfrm>
              <a:off x="1530" y="2159"/>
              <a:ext cx="34" cy="11"/>
            </a:xfrm>
            <a:custGeom>
              <a:avLst/>
              <a:gdLst>
                <a:gd name="T0" fmla="*/ 1 w 61"/>
                <a:gd name="T1" fmla="*/ 0 h 23"/>
                <a:gd name="T2" fmla="*/ 1 w 61"/>
                <a:gd name="T3" fmla="*/ 0 h 23"/>
                <a:gd name="T4" fmla="*/ 1 w 61"/>
                <a:gd name="T5" fmla="*/ 0 h 23"/>
                <a:gd name="T6" fmla="*/ 0 w 61"/>
                <a:gd name="T7" fmla="*/ 0 h 23"/>
                <a:gd name="T8" fmla="*/ 1 w 61"/>
                <a:gd name="T9" fmla="*/ 0 h 23"/>
                <a:gd name="T10" fmla="*/ 1 w 61"/>
                <a:gd name="T11" fmla="*/ 0 h 23"/>
                <a:gd name="T12" fmla="*/ 1 w 61"/>
                <a:gd name="T13" fmla="*/ 0 h 23"/>
                <a:gd name="T14" fmla="*/ 1 w 61"/>
                <a:gd name="T15" fmla="*/ 0 h 23"/>
                <a:gd name="T16" fmla="*/ 1 w 61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23"/>
                <a:gd name="T29" fmla="*/ 61 w 61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23">
                  <a:moveTo>
                    <a:pt x="61" y="8"/>
                  </a:moveTo>
                  <a:lnTo>
                    <a:pt x="60" y="8"/>
                  </a:lnTo>
                  <a:lnTo>
                    <a:pt x="2" y="0"/>
                  </a:lnTo>
                  <a:lnTo>
                    <a:pt x="0" y="18"/>
                  </a:lnTo>
                  <a:lnTo>
                    <a:pt x="58" y="23"/>
                  </a:lnTo>
                  <a:lnTo>
                    <a:pt x="56" y="23"/>
                  </a:lnTo>
                  <a:lnTo>
                    <a:pt x="61" y="8"/>
                  </a:lnTo>
                  <a:lnTo>
                    <a:pt x="60" y="8"/>
                  </a:lnTo>
                  <a:lnTo>
                    <a:pt x="61" y="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51" name="Freeform 853"/>
            <p:cNvSpPr>
              <a:spLocks/>
            </p:cNvSpPr>
            <p:nvPr/>
          </p:nvSpPr>
          <p:spPr bwMode="auto">
            <a:xfrm>
              <a:off x="1561" y="2163"/>
              <a:ext cx="48" cy="21"/>
            </a:xfrm>
            <a:custGeom>
              <a:avLst/>
              <a:gdLst>
                <a:gd name="T0" fmla="*/ 1 w 88"/>
                <a:gd name="T1" fmla="*/ 0 h 44"/>
                <a:gd name="T2" fmla="*/ 1 w 88"/>
                <a:gd name="T3" fmla="*/ 0 h 44"/>
                <a:gd name="T4" fmla="*/ 1 w 88"/>
                <a:gd name="T5" fmla="*/ 0 h 44"/>
                <a:gd name="T6" fmla="*/ 0 w 88"/>
                <a:gd name="T7" fmla="*/ 0 h 44"/>
                <a:gd name="T8" fmla="*/ 1 w 88"/>
                <a:gd name="T9" fmla="*/ 0 h 44"/>
                <a:gd name="T10" fmla="*/ 1 w 88"/>
                <a:gd name="T11" fmla="*/ 0 h 44"/>
                <a:gd name="T12" fmla="*/ 1 w 88"/>
                <a:gd name="T13" fmla="*/ 0 h 44"/>
                <a:gd name="T14" fmla="*/ 1 w 88"/>
                <a:gd name="T15" fmla="*/ 0 h 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44"/>
                <a:gd name="T26" fmla="*/ 88 w 88"/>
                <a:gd name="T27" fmla="*/ 44 h 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44">
                  <a:moveTo>
                    <a:pt x="88" y="29"/>
                  </a:moveTo>
                  <a:lnTo>
                    <a:pt x="86" y="29"/>
                  </a:lnTo>
                  <a:lnTo>
                    <a:pt x="5" y="0"/>
                  </a:lnTo>
                  <a:lnTo>
                    <a:pt x="0" y="15"/>
                  </a:lnTo>
                  <a:lnTo>
                    <a:pt x="82" y="44"/>
                  </a:lnTo>
                  <a:lnTo>
                    <a:pt x="88" y="29"/>
                  </a:lnTo>
                  <a:lnTo>
                    <a:pt x="86" y="29"/>
                  </a:lnTo>
                  <a:lnTo>
                    <a:pt x="88" y="2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52" name="Freeform 854"/>
            <p:cNvSpPr>
              <a:spLocks/>
            </p:cNvSpPr>
            <p:nvPr/>
          </p:nvSpPr>
          <p:spPr bwMode="auto">
            <a:xfrm>
              <a:off x="1608" y="2176"/>
              <a:ext cx="44" cy="22"/>
            </a:xfrm>
            <a:custGeom>
              <a:avLst/>
              <a:gdLst>
                <a:gd name="T0" fmla="*/ 1 w 83"/>
                <a:gd name="T1" fmla="*/ 0 h 46"/>
                <a:gd name="T2" fmla="*/ 1 w 83"/>
                <a:gd name="T3" fmla="*/ 0 h 46"/>
                <a:gd name="T4" fmla="*/ 0 w 83"/>
                <a:gd name="T5" fmla="*/ 0 h 46"/>
                <a:gd name="T6" fmla="*/ 1 w 83"/>
                <a:gd name="T7" fmla="*/ 0 h 46"/>
                <a:gd name="T8" fmla="*/ 1 w 83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46"/>
                <a:gd name="T17" fmla="*/ 83 w 83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46">
                  <a:moveTo>
                    <a:pt x="83" y="31"/>
                  </a:moveTo>
                  <a:lnTo>
                    <a:pt x="6" y="0"/>
                  </a:lnTo>
                  <a:lnTo>
                    <a:pt x="0" y="15"/>
                  </a:lnTo>
                  <a:lnTo>
                    <a:pt x="77" y="46"/>
                  </a:lnTo>
                  <a:lnTo>
                    <a:pt x="83" y="3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53" name="Freeform 855"/>
            <p:cNvSpPr>
              <a:spLocks/>
            </p:cNvSpPr>
            <p:nvPr/>
          </p:nvSpPr>
          <p:spPr bwMode="auto">
            <a:xfrm>
              <a:off x="1647" y="2191"/>
              <a:ext cx="62" cy="24"/>
            </a:xfrm>
            <a:custGeom>
              <a:avLst/>
              <a:gdLst>
                <a:gd name="T0" fmla="*/ 1 w 109"/>
                <a:gd name="T1" fmla="*/ 0 h 55"/>
                <a:gd name="T2" fmla="*/ 1 w 109"/>
                <a:gd name="T3" fmla="*/ 0 h 55"/>
                <a:gd name="T4" fmla="*/ 0 w 109"/>
                <a:gd name="T5" fmla="*/ 0 h 55"/>
                <a:gd name="T6" fmla="*/ 1 w 109"/>
                <a:gd name="T7" fmla="*/ 0 h 55"/>
                <a:gd name="T8" fmla="*/ 1 w 109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55"/>
                <a:gd name="T17" fmla="*/ 109 w 109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55">
                  <a:moveTo>
                    <a:pt x="109" y="40"/>
                  </a:moveTo>
                  <a:lnTo>
                    <a:pt x="6" y="0"/>
                  </a:lnTo>
                  <a:lnTo>
                    <a:pt x="0" y="15"/>
                  </a:lnTo>
                  <a:lnTo>
                    <a:pt x="104" y="55"/>
                  </a:lnTo>
                  <a:lnTo>
                    <a:pt x="109" y="4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54" name="Freeform 856"/>
            <p:cNvSpPr>
              <a:spLocks/>
            </p:cNvSpPr>
            <p:nvPr/>
          </p:nvSpPr>
          <p:spPr bwMode="auto">
            <a:xfrm>
              <a:off x="1705" y="2210"/>
              <a:ext cx="45" cy="18"/>
            </a:xfrm>
            <a:custGeom>
              <a:avLst/>
              <a:gdLst>
                <a:gd name="T0" fmla="*/ 1 w 80"/>
                <a:gd name="T1" fmla="*/ 0 h 42"/>
                <a:gd name="T2" fmla="*/ 1 w 80"/>
                <a:gd name="T3" fmla="*/ 0 h 42"/>
                <a:gd name="T4" fmla="*/ 1 w 80"/>
                <a:gd name="T5" fmla="*/ 0 h 42"/>
                <a:gd name="T6" fmla="*/ 0 w 80"/>
                <a:gd name="T7" fmla="*/ 0 h 42"/>
                <a:gd name="T8" fmla="*/ 1 w 80"/>
                <a:gd name="T9" fmla="*/ 0 h 42"/>
                <a:gd name="T10" fmla="*/ 1 w 80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"/>
                <a:gd name="T19" fmla="*/ 0 h 42"/>
                <a:gd name="T20" fmla="*/ 80 w 80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" h="42">
                  <a:moveTo>
                    <a:pt x="78" y="34"/>
                  </a:moveTo>
                  <a:lnTo>
                    <a:pt x="80" y="27"/>
                  </a:lnTo>
                  <a:lnTo>
                    <a:pt x="5" y="0"/>
                  </a:lnTo>
                  <a:lnTo>
                    <a:pt x="0" y="15"/>
                  </a:lnTo>
                  <a:lnTo>
                    <a:pt x="76" y="42"/>
                  </a:lnTo>
                  <a:lnTo>
                    <a:pt x="78" y="3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55" name="Freeform 857"/>
            <p:cNvSpPr>
              <a:spLocks/>
            </p:cNvSpPr>
            <p:nvPr/>
          </p:nvSpPr>
          <p:spPr bwMode="auto">
            <a:xfrm>
              <a:off x="1374" y="1878"/>
              <a:ext cx="19" cy="29"/>
            </a:xfrm>
            <a:custGeom>
              <a:avLst/>
              <a:gdLst>
                <a:gd name="T0" fmla="*/ 1 w 33"/>
                <a:gd name="T1" fmla="*/ 0 h 62"/>
                <a:gd name="T2" fmla="*/ 1 w 33"/>
                <a:gd name="T3" fmla="*/ 0 h 62"/>
                <a:gd name="T4" fmla="*/ 1 w 33"/>
                <a:gd name="T5" fmla="*/ 0 h 62"/>
                <a:gd name="T6" fmla="*/ 1 w 33"/>
                <a:gd name="T7" fmla="*/ 0 h 62"/>
                <a:gd name="T8" fmla="*/ 1 w 33"/>
                <a:gd name="T9" fmla="*/ 0 h 62"/>
                <a:gd name="T10" fmla="*/ 0 w 33"/>
                <a:gd name="T11" fmla="*/ 0 h 62"/>
                <a:gd name="T12" fmla="*/ 1 w 33"/>
                <a:gd name="T13" fmla="*/ 0 h 62"/>
                <a:gd name="T14" fmla="*/ 0 w 33"/>
                <a:gd name="T15" fmla="*/ 0 h 62"/>
                <a:gd name="T16" fmla="*/ 1 w 33"/>
                <a:gd name="T17" fmla="*/ 0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3"/>
                <a:gd name="T28" fmla="*/ 0 h 62"/>
                <a:gd name="T29" fmla="*/ 33 w 33"/>
                <a:gd name="T30" fmla="*/ 62 h 6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3" h="62">
                  <a:moveTo>
                    <a:pt x="17" y="60"/>
                  </a:moveTo>
                  <a:lnTo>
                    <a:pt x="17" y="62"/>
                  </a:lnTo>
                  <a:lnTo>
                    <a:pt x="33" y="4"/>
                  </a:lnTo>
                  <a:lnTo>
                    <a:pt x="15" y="0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17" y="6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56" name="Freeform 858"/>
            <p:cNvSpPr>
              <a:spLocks/>
            </p:cNvSpPr>
            <p:nvPr/>
          </p:nvSpPr>
          <p:spPr bwMode="auto">
            <a:xfrm>
              <a:off x="1370" y="1905"/>
              <a:ext cx="14" cy="23"/>
            </a:xfrm>
            <a:custGeom>
              <a:avLst/>
              <a:gdLst>
                <a:gd name="T0" fmla="*/ 1 w 25"/>
                <a:gd name="T1" fmla="*/ 0 h 52"/>
                <a:gd name="T2" fmla="*/ 1 w 25"/>
                <a:gd name="T3" fmla="*/ 0 h 52"/>
                <a:gd name="T4" fmla="*/ 1 w 25"/>
                <a:gd name="T5" fmla="*/ 0 h 52"/>
                <a:gd name="T6" fmla="*/ 1 w 25"/>
                <a:gd name="T7" fmla="*/ 0 h 52"/>
                <a:gd name="T8" fmla="*/ 0 w 25"/>
                <a:gd name="T9" fmla="*/ 0 h 52"/>
                <a:gd name="T10" fmla="*/ 0 w 25"/>
                <a:gd name="T11" fmla="*/ 0 h 52"/>
                <a:gd name="T12" fmla="*/ 0 w 25"/>
                <a:gd name="T13" fmla="*/ 0 h 52"/>
                <a:gd name="T14" fmla="*/ 0 w 25"/>
                <a:gd name="T15" fmla="*/ 0 h 52"/>
                <a:gd name="T16" fmla="*/ 1 w 25"/>
                <a:gd name="T17" fmla="*/ 0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52"/>
                <a:gd name="T29" fmla="*/ 25 w 25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52">
                  <a:moveTo>
                    <a:pt x="16" y="50"/>
                  </a:moveTo>
                  <a:lnTo>
                    <a:pt x="16" y="52"/>
                  </a:lnTo>
                  <a:lnTo>
                    <a:pt x="25" y="2"/>
                  </a:lnTo>
                  <a:lnTo>
                    <a:pt x="8" y="0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16" y="5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57" name="Freeform 859"/>
            <p:cNvSpPr>
              <a:spLocks/>
            </p:cNvSpPr>
            <p:nvPr/>
          </p:nvSpPr>
          <p:spPr bwMode="auto">
            <a:xfrm>
              <a:off x="1370" y="1927"/>
              <a:ext cx="10" cy="18"/>
            </a:xfrm>
            <a:custGeom>
              <a:avLst/>
              <a:gdLst>
                <a:gd name="T0" fmla="*/ 1 w 16"/>
                <a:gd name="T1" fmla="*/ 0 h 38"/>
                <a:gd name="T2" fmla="*/ 1 w 16"/>
                <a:gd name="T3" fmla="*/ 0 h 38"/>
                <a:gd name="T4" fmla="*/ 1 w 16"/>
                <a:gd name="T5" fmla="*/ 0 h 38"/>
                <a:gd name="T6" fmla="*/ 0 w 16"/>
                <a:gd name="T7" fmla="*/ 0 h 38"/>
                <a:gd name="T8" fmla="*/ 0 w 16"/>
                <a:gd name="T9" fmla="*/ 0 h 38"/>
                <a:gd name="T10" fmla="*/ 1 w 16"/>
                <a:gd name="T11" fmla="*/ 0 h 38"/>
                <a:gd name="T12" fmla="*/ 0 w 16"/>
                <a:gd name="T13" fmla="*/ 0 h 38"/>
                <a:gd name="T14" fmla="*/ 0 w 16"/>
                <a:gd name="T15" fmla="*/ 0 h 38"/>
                <a:gd name="T16" fmla="*/ 1 w 16"/>
                <a:gd name="T17" fmla="*/ 0 h 38"/>
                <a:gd name="T18" fmla="*/ 1 w 16"/>
                <a:gd name="T19" fmla="*/ 0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38"/>
                <a:gd name="T32" fmla="*/ 16 w 16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38">
                  <a:moveTo>
                    <a:pt x="6" y="23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8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8" y="38"/>
                  </a:lnTo>
                  <a:lnTo>
                    <a:pt x="6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58" name="Freeform 860"/>
            <p:cNvSpPr>
              <a:spLocks/>
            </p:cNvSpPr>
            <p:nvPr/>
          </p:nvSpPr>
          <p:spPr bwMode="auto">
            <a:xfrm>
              <a:off x="1373" y="1936"/>
              <a:ext cx="20" cy="9"/>
            </a:xfrm>
            <a:custGeom>
              <a:avLst/>
              <a:gdLst>
                <a:gd name="T0" fmla="*/ 1 w 35"/>
                <a:gd name="T1" fmla="*/ 0 h 21"/>
                <a:gd name="T2" fmla="*/ 0 w 35"/>
                <a:gd name="T3" fmla="*/ 0 h 21"/>
                <a:gd name="T4" fmla="*/ 1 w 35"/>
                <a:gd name="T5" fmla="*/ 0 h 21"/>
                <a:gd name="T6" fmla="*/ 1 w 35"/>
                <a:gd name="T7" fmla="*/ 0 h 21"/>
                <a:gd name="T8" fmla="*/ 1 w 35"/>
                <a:gd name="T9" fmla="*/ 0 h 21"/>
                <a:gd name="T10" fmla="*/ 1 w 35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"/>
                <a:gd name="T19" fmla="*/ 0 h 21"/>
                <a:gd name="T20" fmla="*/ 35 w 3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" h="21">
                  <a:moveTo>
                    <a:pt x="33" y="0"/>
                  </a:moveTo>
                  <a:lnTo>
                    <a:pt x="0" y="6"/>
                  </a:lnTo>
                  <a:lnTo>
                    <a:pt x="2" y="21"/>
                  </a:lnTo>
                  <a:lnTo>
                    <a:pt x="35" y="15"/>
                  </a:lnTo>
                  <a:lnTo>
                    <a:pt x="33" y="15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59" name="Freeform 861"/>
            <p:cNvSpPr>
              <a:spLocks/>
            </p:cNvSpPr>
            <p:nvPr/>
          </p:nvSpPr>
          <p:spPr bwMode="auto">
            <a:xfrm>
              <a:off x="1392" y="1930"/>
              <a:ext cx="21" cy="12"/>
            </a:xfrm>
            <a:custGeom>
              <a:avLst/>
              <a:gdLst>
                <a:gd name="T0" fmla="*/ 1 w 38"/>
                <a:gd name="T1" fmla="*/ 0 h 27"/>
                <a:gd name="T2" fmla="*/ 1 w 38"/>
                <a:gd name="T3" fmla="*/ 0 h 27"/>
                <a:gd name="T4" fmla="*/ 1 w 38"/>
                <a:gd name="T5" fmla="*/ 0 h 27"/>
                <a:gd name="T6" fmla="*/ 1 w 38"/>
                <a:gd name="T7" fmla="*/ 0 h 27"/>
                <a:gd name="T8" fmla="*/ 1 w 38"/>
                <a:gd name="T9" fmla="*/ 0 h 27"/>
                <a:gd name="T10" fmla="*/ 1 w 38"/>
                <a:gd name="T11" fmla="*/ 0 h 27"/>
                <a:gd name="T12" fmla="*/ 1 w 38"/>
                <a:gd name="T13" fmla="*/ 0 h 27"/>
                <a:gd name="T14" fmla="*/ 1 w 38"/>
                <a:gd name="T15" fmla="*/ 0 h 27"/>
                <a:gd name="T16" fmla="*/ 1 w 38"/>
                <a:gd name="T17" fmla="*/ 0 h 27"/>
                <a:gd name="T18" fmla="*/ 1 w 38"/>
                <a:gd name="T19" fmla="*/ 0 h 27"/>
                <a:gd name="T20" fmla="*/ 1 w 38"/>
                <a:gd name="T21" fmla="*/ 0 h 27"/>
                <a:gd name="T22" fmla="*/ 1 w 38"/>
                <a:gd name="T23" fmla="*/ 0 h 27"/>
                <a:gd name="T24" fmla="*/ 1 w 38"/>
                <a:gd name="T25" fmla="*/ 0 h 27"/>
                <a:gd name="T26" fmla="*/ 1 w 38"/>
                <a:gd name="T27" fmla="*/ 0 h 27"/>
                <a:gd name="T28" fmla="*/ 1 w 38"/>
                <a:gd name="T29" fmla="*/ 0 h 27"/>
                <a:gd name="T30" fmla="*/ 1 w 38"/>
                <a:gd name="T31" fmla="*/ 0 h 27"/>
                <a:gd name="T32" fmla="*/ 1 w 38"/>
                <a:gd name="T33" fmla="*/ 0 h 27"/>
                <a:gd name="T34" fmla="*/ 0 w 38"/>
                <a:gd name="T35" fmla="*/ 0 h 27"/>
                <a:gd name="T36" fmla="*/ 0 w 38"/>
                <a:gd name="T37" fmla="*/ 0 h 27"/>
                <a:gd name="T38" fmla="*/ 1 w 38"/>
                <a:gd name="T39" fmla="*/ 0 h 27"/>
                <a:gd name="T40" fmla="*/ 1 w 38"/>
                <a:gd name="T41" fmla="*/ 0 h 27"/>
                <a:gd name="T42" fmla="*/ 1 w 38"/>
                <a:gd name="T43" fmla="*/ 0 h 27"/>
                <a:gd name="T44" fmla="*/ 1 w 38"/>
                <a:gd name="T45" fmla="*/ 0 h 27"/>
                <a:gd name="T46" fmla="*/ 1 w 38"/>
                <a:gd name="T47" fmla="*/ 0 h 27"/>
                <a:gd name="T48" fmla="*/ 1 w 38"/>
                <a:gd name="T49" fmla="*/ 0 h 27"/>
                <a:gd name="T50" fmla="*/ 1 w 38"/>
                <a:gd name="T51" fmla="*/ 0 h 27"/>
                <a:gd name="T52" fmla="*/ 1 w 38"/>
                <a:gd name="T53" fmla="*/ 0 h 27"/>
                <a:gd name="T54" fmla="*/ 1 w 38"/>
                <a:gd name="T55" fmla="*/ 0 h 27"/>
                <a:gd name="T56" fmla="*/ 1 w 38"/>
                <a:gd name="T57" fmla="*/ 0 h 27"/>
                <a:gd name="T58" fmla="*/ 1 w 38"/>
                <a:gd name="T59" fmla="*/ 0 h 27"/>
                <a:gd name="T60" fmla="*/ 1 w 38"/>
                <a:gd name="T61" fmla="*/ 0 h 27"/>
                <a:gd name="T62" fmla="*/ 1 w 38"/>
                <a:gd name="T63" fmla="*/ 0 h 27"/>
                <a:gd name="T64" fmla="*/ 1 w 38"/>
                <a:gd name="T65" fmla="*/ 0 h 27"/>
                <a:gd name="T66" fmla="*/ 1 w 38"/>
                <a:gd name="T67" fmla="*/ 0 h 27"/>
                <a:gd name="T68" fmla="*/ 1 w 38"/>
                <a:gd name="T69" fmla="*/ 0 h 27"/>
                <a:gd name="T70" fmla="*/ 1 w 38"/>
                <a:gd name="T71" fmla="*/ 0 h 27"/>
                <a:gd name="T72" fmla="*/ 1 w 38"/>
                <a:gd name="T73" fmla="*/ 0 h 27"/>
                <a:gd name="T74" fmla="*/ 1 w 38"/>
                <a:gd name="T75" fmla="*/ 0 h 27"/>
                <a:gd name="T76" fmla="*/ 1 w 38"/>
                <a:gd name="T77" fmla="*/ 0 h 27"/>
                <a:gd name="T78" fmla="*/ 1 w 38"/>
                <a:gd name="T79" fmla="*/ 0 h 27"/>
                <a:gd name="T80" fmla="*/ 1 w 38"/>
                <a:gd name="T81" fmla="*/ 0 h 27"/>
                <a:gd name="T82" fmla="*/ 1 w 38"/>
                <a:gd name="T83" fmla="*/ 0 h 27"/>
                <a:gd name="T84" fmla="*/ 1 w 38"/>
                <a:gd name="T85" fmla="*/ 0 h 27"/>
                <a:gd name="T86" fmla="*/ 1 w 38"/>
                <a:gd name="T87" fmla="*/ 0 h 27"/>
                <a:gd name="T88" fmla="*/ 1 w 38"/>
                <a:gd name="T89" fmla="*/ 0 h 27"/>
                <a:gd name="T90" fmla="*/ 1 w 38"/>
                <a:gd name="T91" fmla="*/ 0 h 27"/>
                <a:gd name="T92" fmla="*/ 1 w 38"/>
                <a:gd name="T93" fmla="*/ 0 h 2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8"/>
                <a:gd name="T142" fmla="*/ 0 h 27"/>
                <a:gd name="T143" fmla="*/ 38 w 38"/>
                <a:gd name="T144" fmla="*/ 27 h 2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8" h="27">
                  <a:moveTo>
                    <a:pt x="30" y="0"/>
                  </a:moveTo>
                  <a:lnTo>
                    <a:pt x="27" y="2"/>
                  </a:lnTo>
                  <a:lnTo>
                    <a:pt x="25" y="2"/>
                  </a:lnTo>
                  <a:lnTo>
                    <a:pt x="25" y="4"/>
                  </a:lnTo>
                  <a:lnTo>
                    <a:pt x="23" y="4"/>
                  </a:lnTo>
                  <a:lnTo>
                    <a:pt x="21" y="4"/>
                  </a:lnTo>
                  <a:lnTo>
                    <a:pt x="21" y="6"/>
                  </a:lnTo>
                  <a:lnTo>
                    <a:pt x="19" y="6"/>
                  </a:lnTo>
                  <a:lnTo>
                    <a:pt x="17" y="6"/>
                  </a:lnTo>
                  <a:lnTo>
                    <a:pt x="15" y="8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27"/>
                  </a:lnTo>
                  <a:lnTo>
                    <a:pt x="2" y="27"/>
                  </a:lnTo>
                  <a:lnTo>
                    <a:pt x="4" y="27"/>
                  </a:lnTo>
                  <a:lnTo>
                    <a:pt x="5" y="27"/>
                  </a:lnTo>
                  <a:lnTo>
                    <a:pt x="7" y="27"/>
                  </a:lnTo>
                  <a:lnTo>
                    <a:pt x="9" y="27"/>
                  </a:lnTo>
                  <a:lnTo>
                    <a:pt x="9" y="25"/>
                  </a:lnTo>
                  <a:lnTo>
                    <a:pt x="11" y="25"/>
                  </a:lnTo>
                  <a:lnTo>
                    <a:pt x="13" y="25"/>
                  </a:lnTo>
                  <a:lnTo>
                    <a:pt x="15" y="25"/>
                  </a:lnTo>
                  <a:lnTo>
                    <a:pt x="15" y="23"/>
                  </a:lnTo>
                  <a:lnTo>
                    <a:pt x="17" y="23"/>
                  </a:lnTo>
                  <a:lnTo>
                    <a:pt x="19" y="23"/>
                  </a:lnTo>
                  <a:lnTo>
                    <a:pt x="21" y="22"/>
                  </a:lnTo>
                  <a:lnTo>
                    <a:pt x="23" y="22"/>
                  </a:lnTo>
                  <a:lnTo>
                    <a:pt x="25" y="22"/>
                  </a:lnTo>
                  <a:lnTo>
                    <a:pt x="27" y="20"/>
                  </a:lnTo>
                  <a:lnTo>
                    <a:pt x="28" y="20"/>
                  </a:lnTo>
                  <a:lnTo>
                    <a:pt x="30" y="20"/>
                  </a:lnTo>
                  <a:lnTo>
                    <a:pt x="30" y="18"/>
                  </a:lnTo>
                  <a:lnTo>
                    <a:pt x="32" y="18"/>
                  </a:lnTo>
                  <a:lnTo>
                    <a:pt x="34" y="16"/>
                  </a:lnTo>
                  <a:lnTo>
                    <a:pt x="36" y="16"/>
                  </a:lnTo>
                  <a:lnTo>
                    <a:pt x="38" y="14"/>
                  </a:lnTo>
                  <a:lnTo>
                    <a:pt x="34" y="16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2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60" name="Freeform 862"/>
            <p:cNvSpPr>
              <a:spLocks/>
            </p:cNvSpPr>
            <p:nvPr/>
          </p:nvSpPr>
          <p:spPr bwMode="auto">
            <a:xfrm>
              <a:off x="1408" y="1927"/>
              <a:ext cx="26" cy="11"/>
            </a:xfrm>
            <a:custGeom>
              <a:avLst/>
              <a:gdLst>
                <a:gd name="T0" fmla="*/ 1 w 46"/>
                <a:gd name="T1" fmla="*/ 0 h 23"/>
                <a:gd name="T2" fmla="*/ 1 w 46"/>
                <a:gd name="T3" fmla="*/ 0 h 23"/>
                <a:gd name="T4" fmla="*/ 0 w 46"/>
                <a:gd name="T5" fmla="*/ 0 h 23"/>
                <a:gd name="T6" fmla="*/ 1 w 46"/>
                <a:gd name="T7" fmla="*/ 0 h 23"/>
                <a:gd name="T8" fmla="*/ 1 w 46"/>
                <a:gd name="T9" fmla="*/ 0 h 23"/>
                <a:gd name="T10" fmla="*/ 1 w 46"/>
                <a:gd name="T11" fmla="*/ 0 h 23"/>
                <a:gd name="T12" fmla="*/ 1 w 46"/>
                <a:gd name="T13" fmla="*/ 0 h 23"/>
                <a:gd name="T14" fmla="*/ 1 w 46"/>
                <a:gd name="T15" fmla="*/ 0 h 23"/>
                <a:gd name="T16" fmla="*/ 1 w 46"/>
                <a:gd name="T17" fmla="*/ 0 h 23"/>
                <a:gd name="T18" fmla="*/ 1 w 46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23"/>
                <a:gd name="T32" fmla="*/ 46 w 46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23">
                  <a:moveTo>
                    <a:pt x="46" y="5"/>
                  </a:moveTo>
                  <a:lnTo>
                    <a:pt x="37" y="0"/>
                  </a:lnTo>
                  <a:lnTo>
                    <a:pt x="0" y="7"/>
                  </a:lnTo>
                  <a:lnTo>
                    <a:pt x="4" y="23"/>
                  </a:lnTo>
                  <a:lnTo>
                    <a:pt x="41" y="17"/>
                  </a:lnTo>
                  <a:lnTo>
                    <a:pt x="31" y="11"/>
                  </a:lnTo>
                  <a:lnTo>
                    <a:pt x="46" y="5"/>
                  </a:lnTo>
                  <a:lnTo>
                    <a:pt x="43" y="0"/>
                  </a:lnTo>
                  <a:lnTo>
                    <a:pt x="37" y="0"/>
                  </a:lnTo>
                  <a:lnTo>
                    <a:pt x="46" y="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61" name="Freeform 863"/>
            <p:cNvSpPr>
              <a:spLocks/>
            </p:cNvSpPr>
            <p:nvPr/>
          </p:nvSpPr>
          <p:spPr bwMode="auto">
            <a:xfrm>
              <a:off x="1425" y="1930"/>
              <a:ext cx="14" cy="13"/>
            </a:xfrm>
            <a:custGeom>
              <a:avLst/>
              <a:gdLst>
                <a:gd name="T0" fmla="*/ 1 w 27"/>
                <a:gd name="T1" fmla="*/ 0 h 31"/>
                <a:gd name="T2" fmla="*/ 1 w 27"/>
                <a:gd name="T3" fmla="*/ 0 h 31"/>
                <a:gd name="T4" fmla="*/ 0 w 27"/>
                <a:gd name="T5" fmla="*/ 0 h 31"/>
                <a:gd name="T6" fmla="*/ 1 w 27"/>
                <a:gd name="T7" fmla="*/ 0 h 31"/>
                <a:gd name="T8" fmla="*/ 1 w 27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1"/>
                <a:gd name="T17" fmla="*/ 27 w 27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1">
                  <a:moveTo>
                    <a:pt x="27" y="24"/>
                  </a:moveTo>
                  <a:lnTo>
                    <a:pt x="15" y="0"/>
                  </a:lnTo>
                  <a:lnTo>
                    <a:pt x="0" y="6"/>
                  </a:lnTo>
                  <a:lnTo>
                    <a:pt x="12" y="31"/>
                  </a:lnTo>
                  <a:lnTo>
                    <a:pt x="27" y="2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62" name="Freeform 864"/>
            <p:cNvSpPr>
              <a:spLocks/>
            </p:cNvSpPr>
            <p:nvPr/>
          </p:nvSpPr>
          <p:spPr bwMode="auto">
            <a:xfrm>
              <a:off x="1433" y="1940"/>
              <a:ext cx="17" cy="22"/>
            </a:xfrm>
            <a:custGeom>
              <a:avLst/>
              <a:gdLst>
                <a:gd name="T0" fmla="*/ 1 w 32"/>
                <a:gd name="T1" fmla="*/ 0 h 46"/>
                <a:gd name="T2" fmla="*/ 1 w 32"/>
                <a:gd name="T3" fmla="*/ 0 h 46"/>
                <a:gd name="T4" fmla="*/ 1 w 32"/>
                <a:gd name="T5" fmla="*/ 0 h 46"/>
                <a:gd name="T6" fmla="*/ 0 w 32"/>
                <a:gd name="T7" fmla="*/ 0 h 46"/>
                <a:gd name="T8" fmla="*/ 1 w 32"/>
                <a:gd name="T9" fmla="*/ 0 h 46"/>
                <a:gd name="T10" fmla="*/ 1 w 32"/>
                <a:gd name="T11" fmla="*/ 0 h 46"/>
                <a:gd name="T12" fmla="*/ 1 w 32"/>
                <a:gd name="T13" fmla="*/ 0 h 46"/>
                <a:gd name="T14" fmla="*/ 1 w 32"/>
                <a:gd name="T15" fmla="*/ 0 h 46"/>
                <a:gd name="T16" fmla="*/ 1 w 32"/>
                <a:gd name="T17" fmla="*/ 0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46"/>
                <a:gd name="T29" fmla="*/ 32 w 32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46">
                  <a:moveTo>
                    <a:pt x="30" y="36"/>
                  </a:moveTo>
                  <a:lnTo>
                    <a:pt x="32" y="38"/>
                  </a:lnTo>
                  <a:lnTo>
                    <a:pt x="15" y="0"/>
                  </a:lnTo>
                  <a:lnTo>
                    <a:pt x="0" y="7"/>
                  </a:lnTo>
                  <a:lnTo>
                    <a:pt x="17" y="44"/>
                  </a:lnTo>
                  <a:lnTo>
                    <a:pt x="17" y="46"/>
                  </a:lnTo>
                  <a:lnTo>
                    <a:pt x="17" y="44"/>
                  </a:lnTo>
                  <a:lnTo>
                    <a:pt x="17" y="46"/>
                  </a:lnTo>
                  <a:lnTo>
                    <a:pt x="30" y="3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63" name="Freeform 865"/>
            <p:cNvSpPr>
              <a:spLocks/>
            </p:cNvSpPr>
            <p:nvPr/>
          </p:nvSpPr>
          <p:spPr bwMode="auto">
            <a:xfrm>
              <a:off x="1441" y="1957"/>
              <a:ext cx="24" cy="23"/>
            </a:xfrm>
            <a:custGeom>
              <a:avLst/>
              <a:gdLst>
                <a:gd name="T0" fmla="*/ 1 w 44"/>
                <a:gd name="T1" fmla="*/ 0 h 52"/>
                <a:gd name="T2" fmla="*/ 1 w 44"/>
                <a:gd name="T3" fmla="*/ 0 h 52"/>
                <a:gd name="T4" fmla="*/ 1 w 44"/>
                <a:gd name="T5" fmla="*/ 0 h 52"/>
                <a:gd name="T6" fmla="*/ 0 w 44"/>
                <a:gd name="T7" fmla="*/ 0 h 52"/>
                <a:gd name="T8" fmla="*/ 1 w 44"/>
                <a:gd name="T9" fmla="*/ 0 h 52"/>
                <a:gd name="T10" fmla="*/ 1 w 44"/>
                <a:gd name="T11" fmla="*/ 0 h 52"/>
                <a:gd name="T12" fmla="*/ 1 w 44"/>
                <a:gd name="T13" fmla="*/ 0 h 52"/>
                <a:gd name="T14" fmla="*/ 1 w 44"/>
                <a:gd name="T15" fmla="*/ 0 h 52"/>
                <a:gd name="T16" fmla="*/ 1 w 44"/>
                <a:gd name="T17" fmla="*/ 0 h 52"/>
                <a:gd name="T18" fmla="*/ 1 w 44"/>
                <a:gd name="T19" fmla="*/ 0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52"/>
                <a:gd name="T32" fmla="*/ 44 w 44"/>
                <a:gd name="T33" fmla="*/ 52 h 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52">
                  <a:moveTo>
                    <a:pt x="42" y="40"/>
                  </a:moveTo>
                  <a:lnTo>
                    <a:pt x="44" y="42"/>
                  </a:lnTo>
                  <a:lnTo>
                    <a:pt x="13" y="0"/>
                  </a:lnTo>
                  <a:lnTo>
                    <a:pt x="0" y="10"/>
                  </a:lnTo>
                  <a:lnTo>
                    <a:pt x="31" y="50"/>
                  </a:lnTo>
                  <a:lnTo>
                    <a:pt x="33" y="52"/>
                  </a:lnTo>
                  <a:lnTo>
                    <a:pt x="31" y="50"/>
                  </a:lnTo>
                  <a:lnTo>
                    <a:pt x="31" y="52"/>
                  </a:lnTo>
                  <a:lnTo>
                    <a:pt x="33" y="52"/>
                  </a:lnTo>
                  <a:lnTo>
                    <a:pt x="42" y="4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64" name="Freeform 866"/>
            <p:cNvSpPr>
              <a:spLocks/>
            </p:cNvSpPr>
            <p:nvPr/>
          </p:nvSpPr>
          <p:spPr bwMode="auto">
            <a:xfrm>
              <a:off x="1459" y="1976"/>
              <a:ext cx="27" cy="19"/>
            </a:xfrm>
            <a:custGeom>
              <a:avLst/>
              <a:gdLst>
                <a:gd name="T0" fmla="*/ 1 w 46"/>
                <a:gd name="T1" fmla="*/ 0 h 46"/>
                <a:gd name="T2" fmla="*/ 1 w 46"/>
                <a:gd name="T3" fmla="*/ 0 h 46"/>
                <a:gd name="T4" fmla="*/ 1 w 46"/>
                <a:gd name="T5" fmla="*/ 0 h 46"/>
                <a:gd name="T6" fmla="*/ 0 w 46"/>
                <a:gd name="T7" fmla="*/ 0 h 46"/>
                <a:gd name="T8" fmla="*/ 1 w 46"/>
                <a:gd name="T9" fmla="*/ 0 h 46"/>
                <a:gd name="T10" fmla="*/ 1 w 46"/>
                <a:gd name="T11" fmla="*/ 0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"/>
                <a:gd name="T19" fmla="*/ 0 h 46"/>
                <a:gd name="T20" fmla="*/ 46 w 46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" h="46">
                  <a:moveTo>
                    <a:pt x="46" y="33"/>
                  </a:moveTo>
                  <a:lnTo>
                    <a:pt x="46" y="35"/>
                  </a:lnTo>
                  <a:lnTo>
                    <a:pt x="9" y="0"/>
                  </a:lnTo>
                  <a:lnTo>
                    <a:pt x="0" y="12"/>
                  </a:lnTo>
                  <a:lnTo>
                    <a:pt x="36" y="46"/>
                  </a:lnTo>
                  <a:lnTo>
                    <a:pt x="46" y="3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65" name="Freeform 867"/>
            <p:cNvSpPr>
              <a:spLocks/>
            </p:cNvSpPr>
            <p:nvPr/>
          </p:nvSpPr>
          <p:spPr bwMode="auto">
            <a:xfrm>
              <a:off x="1479" y="1990"/>
              <a:ext cx="28" cy="20"/>
            </a:xfrm>
            <a:custGeom>
              <a:avLst/>
              <a:gdLst>
                <a:gd name="T0" fmla="*/ 1 w 50"/>
                <a:gd name="T1" fmla="*/ 0 h 44"/>
                <a:gd name="T2" fmla="*/ 1 w 50"/>
                <a:gd name="T3" fmla="*/ 0 h 44"/>
                <a:gd name="T4" fmla="*/ 1 w 50"/>
                <a:gd name="T5" fmla="*/ 0 h 44"/>
                <a:gd name="T6" fmla="*/ 0 w 50"/>
                <a:gd name="T7" fmla="*/ 0 h 44"/>
                <a:gd name="T8" fmla="*/ 1 w 50"/>
                <a:gd name="T9" fmla="*/ 0 h 44"/>
                <a:gd name="T10" fmla="*/ 1 w 50"/>
                <a:gd name="T11" fmla="*/ 0 h 44"/>
                <a:gd name="T12" fmla="*/ 1 w 50"/>
                <a:gd name="T13" fmla="*/ 0 h 44"/>
                <a:gd name="T14" fmla="*/ 1 w 50"/>
                <a:gd name="T15" fmla="*/ 0 h 44"/>
                <a:gd name="T16" fmla="*/ 1 w 50"/>
                <a:gd name="T17" fmla="*/ 0 h 44"/>
                <a:gd name="T18" fmla="*/ 1 w 50"/>
                <a:gd name="T19" fmla="*/ 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4"/>
                <a:gd name="T32" fmla="*/ 50 w 50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4">
                  <a:moveTo>
                    <a:pt x="50" y="36"/>
                  </a:moveTo>
                  <a:lnTo>
                    <a:pt x="48" y="33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36" y="44"/>
                  </a:lnTo>
                  <a:lnTo>
                    <a:pt x="35" y="42"/>
                  </a:lnTo>
                  <a:lnTo>
                    <a:pt x="50" y="36"/>
                  </a:lnTo>
                  <a:lnTo>
                    <a:pt x="50" y="34"/>
                  </a:lnTo>
                  <a:lnTo>
                    <a:pt x="48" y="33"/>
                  </a:lnTo>
                  <a:lnTo>
                    <a:pt x="50" y="3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66" name="Freeform 868"/>
            <p:cNvSpPr>
              <a:spLocks/>
            </p:cNvSpPr>
            <p:nvPr/>
          </p:nvSpPr>
          <p:spPr bwMode="auto">
            <a:xfrm>
              <a:off x="1498" y="2006"/>
              <a:ext cx="11" cy="12"/>
            </a:xfrm>
            <a:custGeom>
              <a:avLst/>
              <a:gdLst>
                <a:gd name="T0" fmla="*/ 1 w 21"/>
                <a:gd name="T1" fmla="*/ 0 h 25"/>
                <a:gd name="T2" fmla="*/ 1 w 21"/>
                <a:gd name="T3" fmla="*/ 0 h 25"/>
                <a:gd name="T4" fmla="*/ 1 w 21"/>
                <a:gd name="T5" fmla="*/ 0 h 25"/>
                <a:gd name="T6" fmla="*/ 0 w 21"/>
                <a:gd name="T7" fmla="*/ 0 h 25"/>
                <a:gd name="T8" fmla="*/ 1 w 21"/>
                <a:gd name="T9" fmla="*/ 0 h 25"/>
                <a:gd name="T10" fmla="*/ 1 w 21"/>
                <a:gd name="T11" fmla="*/ 0 h 25"/>
                <a:gd name="T12" fmla="*/ 1 w 21"/>
                <a:gd name="T13" fmla="*/ 0 h 25"/>
                <a:gd name="T14" fmla="*/ 1 w 21"/>
                <a:gd name="T15" fmla="*/ 0 h 25"/>
                <a:gd name="T16" fmla="*/ 1 w 21"/>
                <a:gd name="T17" fmla="*/ 0 h 25"/>
                <a:gd name="T18" fmla="*/ 1 w 21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19" y="25"/>
                  </a:moveTo>
                  <a:lnTo>
                    <a:pt x="21" y="20"/>
                  </a:lnTo>
                  <a:lnTo>
                    <a:pt x="15" y="0"/>
                  </a:lnTo>
                  <a:lnTo>
                    <a:pt x="0" y="6"/>
                  </a:lnTo>
                  <a:lnTo>
                    <a:pt x="5" y="23"/>
                  </a:lnTo>
                  <a:lnTo>
                    <a:pt x="5" y="18"/>
                  </a:lnTo>
                  <a:lnTo>
                    <a:pt x="19" y="25"/>
                  </a:lnTo>
                  <a:lnTo>
                    <a:pt x="21" y="23"/>
                  </a:lnTo>
                  <a:lnTo>
                    <a:pt x="21" y="20"/>
                  </a:lnTo>
                  <a:lnTo>
                    <a:pt x="19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67" name="Freeform 869"/>
            <p:cNvSpPr>
              <a:spLocks/>
            </p:cNvSpPr>
            <p:nvPr/>
          </p:nvSpPr>
          <p:spPr bwMode="auto">
            <a:xfrm>
              <a:off x="1486" y="2014"/>
              <a:ext cx="23" cy="28"/>
            </a:xfrm>
            <a:custGeom>
              <a:avLst/>
              <a:gdLst>
                <a:gd name="T0" fmla="*/ 1 w 43"/>
                <a:gd name="T1" fmla="*/ 0 h 57"/>
                <a:gd name="T2" fmla="*/ 1 w 43"/>
                <a:gd name="T3" fmla="*/ 0 h 57"/>
                <a:gd name="T4" fmla="*/ 1 w 43"/>
                <a:gd name="T5" fmla="*/ 0 h 57"/>
                <a:gd name="T6" fmla="*/ 1 w 43"/>
                <a:gd name="T7" fmla="*/ 0 h 57"/>
                <a:gd name="T8" fmla="*/ 0 w 43"/>
                <a:gd name="T9" fmla="*/ 0 h 57"/>
                <a:gd name="T10" fmla="*/ 1 w 43"/>
                <a:gd name="T11" fmla="*/ 0 h 57"/>
                <a:gd name="T12" fmla="*/ 1 w 43"/>
                <a:gd name="T13" fmla="*/ 0 h 57"/>
                <a:gd name="T14" fmla="*/ 1 w 43"/>
                <a:gd name="T15" fmla="*/ 0 h 57"/>
                <a:gd name="T16" fmla="*/ 1 w 43"/>
                <a:gd name="T17" fmla="*/ 0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3"/>
                <a:gd name="T28" fmla="*/ 0 h 57"/>
                <a:gd name="T29" fmla="*/ 43 w 43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3" h="57">
                  <a:moveTo>
                    <a:pt x="14" y="57"/>
                  </a:moveTo>
                  <a:lnTo>
                    <a:pt x="16" y="55"/>
                  </a:lnTo>
                  <a:lnTo>
                    <a:pt x="43" y="7"/>
                  </a:lnTo>
                  <a:lnTo>
                    <a:pt x="29" y="0"/>
                  </a:lnTo>
                  <a:lnTo>
                    <a:pt x="0" y="48"/>
                  </a:lnTo>
                  <a:lnTo>
                    <a:pt x="2" y="46"/>
                  </a:lnTo>
                  <a:lnTo>
                    <a:pt x="14" y="57"/>
                  </a:lnTo>
                  <a:lnTo>
                    <a:pt x="16" y="55"/>
                  </a:lnTo>
                  <a:lnTo>
                    <a:pt x="14" y="5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68" name="Freeform 870"/>
            <p:cNvSpPr>
              <a:spLocks/>
            </p:cNvSpPr>
            <p:nvPr/>
          </p:nvSpPr>
          <p:spPr bwMode="auto">
            <a:xfrm>
              <a:off x="1463" y="2035"/>
              <a:ext cx="28" cy="30"/>
            </a:xfrm>
            <a:custGeom>
              <a:avLst/>
              <a:gdLst>
                <a:gd name="T0" fmla="*/ 1 w 54"/>
                <a:gd name="T1" fmla="*/ 0 h 63"/>
                <a:gd name="T2" fmla="*/ 1 w 54"/>
                <a:gd name="T3" fmla="*/ 0 h 63"/>
                <a:gd name="T4" fmla="*/ 1 w 54"/>
                <a:gd name="T5" fmla="*/ 0 h 63"/>
                <a:gd name="T6" fmla="*/ 0 w 54"/>
                <a:gd name="T7" fmla="*/ 0 h 63"/>
                <a:gd name="T8" fmla="*/ 1 w 54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3"/>
                <a:gd name="T17" fmla="*/ 54 w 54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3">
                  <a:moveTo>
                    <a:pt x="12" y="63"/>
                  </a:moveTo>
                  <a:lnTo>
                    <a:pt x="54" y="11"/>
                  </a:lnTo>
                  <a:lnTo>
                    <a:pt x="42" y="0"/>
                  </a:lnTo>
                  <a:lnTo>
                    <a:pt x="0" y="52"/>
                  </a:lnTo>
                  <a:lnTo>
                    <a:pt x="12" y="6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69" name="Freeform 871"/>
            <p:cNvSpPr>
              <a:spLocks/>
            </p:cNvSpPr>
            <p:nvPr/>
          </p:nvSpPr>
          <p:spPr bwMode="auto">
            <a:xfrm>
              <a:off x="1444" y="2061"/>
              <a:ext cx="27" cy="22"/>
            </a:xfrm>
            <a:custGeom>
              <a:avLst/>
              <a:gdLst>
                <a:gd name="T0" fmla="*/ 1 w 48"/>
                <a:gd name="T1" fmla="*/ 0 h 49"/>
                <a:gd name="T2" fmla="*/ 1 w 48"/>
                <a:gd name="T3" fmla="*/ 0 h 49"/>
                <a:gd name="T4" fmla="*/ 1 w 48"/>
                <a:gd name="T5" fmla="*/ 0 h 49"/>
                <a:gd name="T6" fmla="*/ 1 w 48"/>
                <a:gd name="T7" fmla="*/ 0 h 49"/>
                <a:gd name="T8" fmla="*/ 0 w 48"/>
                <a:gd name="T9" fmla="*/ 0 h 49"/>
                <a:gd name="T10" fmla="*/ 0 w 48"/>
                <a:gd name="T11" fmla="*/ 0 h 49"/>
                <a:gd name="T12" fmla="*/ 1 w 48"/>
                <a:gd name="T13" fmla="*/ 0 h 49"/>
                <a:gd name="T14" fmla="*/ 1 w 48"/>
                <a:gd name="T15" fmla="*/ 0 h 49"/>
                <a:gd name="T16" fmla="*/ 1 w 48"/>
                <a:gd name="T17" fmla="*/ 0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49"/>
                <a:gd name="T29" fmla="*/ 48 w 48"/>
                <a:gd name="T30" fmla="*/ 49 h 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49">
                  <a:moveTo>
                    <a:pt x="9" y="49"/>
                  </a:moveTo>
                  <a:lnTo>
                    <a:pt x="11" y="49"/>
                  </a:lnTo>
                  <a:lnTo>
                    <a:pt x="48" y="11"/>
                  </a:lnTo>
                  <a:lnTo>
                    <a:pt x="36" y="0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9" y="49"/>
                  </a:lnTo>
                  <a:lnTo>
                    <a:pt x="11" y="49"/>
                  </a:lnTo>
                  <a:lnTo>
                    <a:pt x="9" y="4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70" name="Freeform 872"/>
            <p:cNvSpPr>
              <a:spLocks/>
            </p:cNvSpPr>
            <p:nvPr/>
          </p:nvSpPr>
          <p:spPr bwMode="auto">
            <a:xfrm>
              <a:off x="1413" y="2076"/>
              <a:ext cx="34" cy="23"/>
            </a:xfrm>
            <a:custGeom>
              <a:avLst/>
              <a:gdLst>
                <a:gd name="T0" fmla="*/ 1 w 63"/>
                <a:gd name="T1" fmla="*/ 0 h 48"/>
                <a:gd name="T2" fmla="*/ 1 w 63"/>
                <a:gd name="T3" fmla="*/ 0 h 48"/>
                <a:gd name="T4" fmla="*/ 1 w 63"/>
                <a:gd name="T5" fmla="*/ 0 h 48"/>
                <a:gd name="T6" fmla="*/ 1 w 63"/>
                <a:gd name="T7" fmla="*/ 0 h 48"/>
                <a:gd name="T8" fmla="*/ 1 w 63"/>
                <a:gd name="T9" fmla="*/ 0 h 48"/>
                <a:gd name="T10" fmla="*/ 0 w 63"/>
                <a:gd name="T11" fmla="*/ 0 h 48"/>
                <a:gd name="T12" fmla="*/ 1 w 63"/>
                <a:gd name="T13" fmla="*/ 0 h 48"/>
                <a:gd name="T14" fmla="*/ 0 w 63"/>
                <a:gd name="T15" fmla="*/ 0 h 48"/>
                <a:gd name="T16" fmla="*/ 0 w 63"/>
                <a:gd name="T17" fmla="*/ 0 h 48"/>
                <a:gd name="T18" fmla="*/ 1 w 63"/>
                <a:gd name="T19" fmla="*/ 0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48"/>
                <a:gd name="T32" fmla="*/ 63 w 63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48">
                  <a:moveTo>
                    <a:pt x="15" y="42"/>
                  </a:moveTo>
                  <a:lnTo>
                    <a:pt x="13" y="48"/>
                  </a:lnTo>
                  <a:lnTo>
                    <a:pt x="63" y="13"/>
                  </a:lnTo>
                  <a:lnTo>
                    <a:pt x="54" y="0"/>
                  </a:lnTo>
                  <a:lnTo>
                    <a:pt x="4" y="35"/>
                  </a:lnTo>
                  <a:lnTo>
                    <a:pt x="0" y="40"/>
                  </a:lnTo>
                  <a:lnTo>
                    <a:pt x="4" y="35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15" y="4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71" name="Freeform 873"/>
            <p:cNvSpPr>
              <a:spLocks/>
            </p:cNvSpPr>
            <p:nvPr/>
          </p:nvSpPr>
          <p:spPr bwMode="auto">
            <a:xfrm>
              <a:off x="1413" y="2094"/>
              <a:ext cx="8" cy="10"/>
            </a:xfrm>
            <a:custGeom>
              <a:avLst/>
              <a:gdLst>
                <a:gd name="T0" fmla="*/ 1 w 15"/>
                <a:gd name="T1" fmla="*/ 1 h 19"/>
                <a:gd name="T2" fmla="*/ 1 w 15"/>
                <a:gd name="T3" fmla="*/ 1 h 19"/>
                <a:gd name="T4" fmla="*/ 1 w 15"/>
                <a:gd name="T5" fmla="*/ 1 h 19"/>
                <a:gd name="T6" fmla="*/ 0 w 15"/>
                <a:gd name="T7" fmla="*/ 0 h 19"/>
                <a:gd name="T8" fmla="*/ 0 w 15"/>
                <a:gd name="T9" fmla="*/ 1 h 19"/>
                <a:gd name="T10" fmla="*/ 0 w 15"/>
                <a:gd name="T11" fmla="*/ 1 h 19"/>
                <a:gd name="T12" fmla="*/ 0 w 15"/>
                <a:gd name="T13" fmla="*/ 1 h 19"/>
                <a:gd name="T14" fmla="*/ 0 w 15"/>
                <a:gd name="T15" fmla="*/ 1 h 19"/>
                <a:gd name="T16" fmla="*/ 0 w 15"/>
                <a:gd name="T17" fmla="*/ 1 h 19"/>
                <a:gd name="T18" fmla="*/ 1 w 15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9"/>
                <a:gd name="T32" fmla="*/ 15 w 1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9">
                  <a:moveTo>
                    <a:pt x="15" y="12"/>
                  </a:moveTo>
                  <a:lnTo>
                    <a:pt x="15" y="16"/>
                  </a:lnTo>
                  <a:lnTo>
                    <a:pt x="15" y="2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15" y="1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72" name="Freeform 874"/>
            <p:cNvSpPr>
              <a:spLocks/>
            </p:cNvSpPr>
            <p:nvPr/>
          </p:nvSpPr>
          <p:spPr bwMode="auto">
            <a:xfrm>
              <a:off x="1413" y="2100"/>
              <a:ext cx="21" cy="22"/>
            </a:xfrm>
            <a:custGeom>
              <a:avLst/>
              <a:gdLst>
                <a:gd name="T0" fmla="*/ 1 w 36"/>
                <a:gd name="T1" fmla="*/ 0 h 46"/>
                <a:gd name="T2" fmla="*/ 1 w 36"/>
                <a:gd name="T3" fmla="*/ 0 h 46"/>
                <a:gd name="T4" fmla="*/ 1 w 36"/>
                <a:gd name="T5" fmla="*/ 0 h 46"/>
                <a:gd name="T6" fmla="*/ 0 w 36"/>
                <a:gd name="T7" fmla="*/ 0 h 46"/>
                <a:gd name="T8" fmla="*/ 1 w 36"/>
                <a:gd name="T9" fmla="*/ 0 h 46"/>
                <a:gd name="T10" fmla="*/ 1 w 36"/>
                <a:gd name="T11" fmla="*/ 0 h 46"/>
                <a:gd name="T12" fmla="*/ 1 w 36"/>
                <a:gd name="T13" fmla="*/ 0 h 46"/>
                <a:gd name="T14" fmla="*/ 1 w 36"/>
                <a:gd name="T15" fmla="*/ 0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40"/>
                  </a:moveTo>
                  <a:lnTo>
                    <a:pt x="36" y="38"/>
                  </a:lnTo>
                  <a:lnTo>
                    <a:pt x="15" y="0"/>
                  </a:lnTo>
                  <a:lnTo>
                    <a:pt x="0" y="7"/>
                  </a:lnTo>
                  <a:lnTo>
                    <a:pt x="21" y="46"/>
                  </a:lnTo>
                  <a:lnTo>
                    <a:pt x="36" y="40"/>
                  </a:lnTo>
                  <a:lnTo>
                    <a:pt x="36" y="38"/>
                  </a:lnTo>
                  <a:lnTo>
                    <a:pt x="36" y="4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73" name="Freeform 875"/>
            <p:cNvSpPr>
              <a:spLocks/>
            </p:cNvSpPr>
            <p:nvPr/>
          </p:nvSpPr>
          <p:spPr bwMode="auto">
            <a:xfrm>
              <a:off x="1425" y="2118"/>
              <a:ext cx="20" cy="26"/>
            </a:xfrm>
            <a:custGeom>
              <a:avLst/>
              <a:gdLst>
                <a:gd name="T0" fmla="*/ 1 w 35"/>
                <a:gd name="T1" fmla="*/ 0 h 54"/>
                <a:gd name="T2" fmla="*/ 1 w 35"/>
                <a:gd name="T3" fmla="*/ 0 h 54"/>
                <a:gd name="T4" fmla="*/ 1 w 35"/>
                <a:gd name="T5" fmla="*/ 0 h 54"/>
                <a:gd name="T6" fmla="*/ 0 w 35"/>
                <a:gd name="T7" fmla="*/ 0 h 54"/>
                <a:gd name="T8" fmla="*/ 1 w 35"/>
                <a:gd name="T9" fmla="*/ 0 h 54"/>
                <a:gd name="T10" fmla="*/ 1 w 35"/>
                <a:gd name="T11" fmla="*/ 0 h 54"/>
                <a:gd name="T12" fmla="*/ 1 w 35"/>
                <a:gd name="T13" fmla="*/ 0 h 54"/>
                <a:gd name="T14" fmla="*/ 1 w 35"/>
                <a:gd name="T15" fmla="*/ 0 h 54"/>
                <a:gd name="T16" fmla="*/ 1 w 35"/>
                <a:gd name="T17" fmla="*/ 0 h 54"/>
                <a:gd name="T18" fmla="*/ 1 w 35"/>
                <a:gd name="T19" fmla="*/ 0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54"/>
                <a:gd name="T32" fmla="*/ 35 w 35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54">
                  <a:moveTo>
                    <a:pt x="31" y="38"/>
                  </a:moveTo>
                  <a:lnTo>
                    <a:pt x="35" y="42"/>
                  </a:lnTo>
                  <a:lnTo>
                    <a:pt x="15" y="0"/>
                  </a:lnTo>
                  <a:lnTo>
                    <a:pt x="0" y="6"/>
                  </a:lnTo>
                  <a:lnTo>
                    <a:pt x="19" y="50"/>
                  </a:lnTo>
                  <a:lnTo>
                    <a:pt x="23" y="54"/>
                  </a:lnTo>
                  <a:lnTo>
                    <a:pt x="19" y="50"/>
                  </a:lnTo>
                  <a:lnTo>
                    <a:pt x="21" y="52"/>
                  </a:lnTo>
                  <a:lnTo>
                    <a:pt x="23" y="54"/>
                  </a:lnTo>
                  <a:lnTo>
                    <a:pt x="31" y="3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74" name="Freeform 876"/>
            <p:cNvSpPr>
              <a:spLocks/>
            </p:cNvSpPr>
            <p:nvPr/>
          </p:nvSpPr>
          <p:spPr bwMode="auto">
            <a:xfrm>
              <a:off x="1438" y="2136"/>
              <a:ext cx="24" cy="16"/>
            </a:xfrm>
            <a:custGeom>
              <a:avLst/>
              <a:gdLst>
                <a:gd name="T0" fmla="*/ 1 w 42"/>
                <a:gd name="T1" fmla="*/ 0 h 35"/>
                <a:gd name="T2" fmla="*/ 1 w 42"/>
                <a:gd name="T3" fmla="*/ 0 h 35"/>
                <a:gd name="T4" fmla="*/ 0 w 42"/>
                <a:gd name="T5" fmla="*/ 0 h 35"/>
                <a:gd name="T6" fmla="*/ 1 w 42"/>
                <a:gd name="T7" fmla="*/ 0 h 35"/>
                <a:gd name="T8" fmla="*/ 1 w 42"/>
                <a:gd name="T9" fmla="*/ 0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35"/>
                <a:gd name="T17" fmla="*/ 42 w 42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35">
                  <a:moveTo>
                    <a:pt x="42" y="20"/>
                  </a:moveTo>
                  <a:lnTo>
                    <a:pt x="8" y="0"/>
                  </a:lnTo>
                  <a:lnTo>
                    <a:pt x="0" y="16"/>
                  </a:lnTo>
                  <a:lnTo>
                    <a:pt x="35" y="35"/>
                  </a:lnTo>
                  <a:lnTo>
                    <a:pt x="42" y="2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75" name="Freeform 877"/>
            <p:cNvSpPr>
              <a:spLocks/>
            </p:cNvSpPr>
            <p:nvPr/>
          </p:nvSpPr>
          <p:spPr bwMode="auto">
            <a:xfrm>
              <a:off x="1456" y="2147"/>
              <a:ext cx="10" cy="7"/>
            </a:xfrm>
            <a:custGeom>
              <a:avLst/>
              <a:gdLst>
                <a:gd name="T0" fmla="*/ 1 w 17"/>
                <a:gd name="T1" fmla="*/ 0 h 19"/>
                <a:gd name="T2" fmla="*/ 1 w 17"/>
                <a:gd name="T3" fmla="*/ 0 h 19"/>
                <a:gd name="T4" fmla="*/ 1 w 17"/>
                <a:gd name="T5" fmla="*/ 0 h 19"/>
                <a:gd name="T6" fmla="*/ 0 w 17"/>
                <a:gd name="T7" fmla="*/ 0 h 19"/>
                <a:gd name="T8" fmla="*/ 1 w 17"/>
                <a:gd name="T9" fmla="*/ 0 h 19"/>
                <a:gd name="T10" fmla="*/ 1 w 17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19"/>
                <a:gd name="T20" fmla="*/ 17 w 17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19">
                  <a:moveTo>
                    <a:pt x="13" y="11"/>
                  </a:moveTo>
                  <a:lnTo>
                    <a:pt x="17" y="3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1" y="19"/>
                  </a:lnTo>
                  <a:lnTo>
                    <a:pt x="13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76" name="Freeform 878"/>
            <p:cNvSpPr>
              <a:spLocks/>
            </p:cNvSpPr>
            <p:nvPr/>
          </p:nvSpPr>
          <p:spPr bwMode="auto">
            <a:xfrm>
              <a:off x="1384" y="1848"/>
              <a:ext cx="42" cy="34"/>
            </a:xfrm>
            <a:custGeom>
              <a:avLst/>
              <a:gdLst>
                <a:gd name="T0" fmla="*/ 1 w 77"/>
                <a:gd name="T1" fmla="*/ 0 h 75"/>
                <a:gd name="T2" fmla="*/ 1 w 77"/>
                <a:gd name="T3" fmla="*/ 0 h 75"/>
                <a:gd name="T4" fmla="*/ 0 w 77"/>
                <a:gd name="T5" fmla="*/ 0 h 75"/>
                <a:gd name="T6" fmla="*/ 1 w 77"/>
                <a:gd name="T7" fmla="*/ 0 h 75"/>
                <a:gd name="T8" fmla="*/ 1 w 77"/>
                <a:gd name="T9" fmla="*/ 0 h 75"/>
                <a:gd name="T10" fmla="*/ 1 w 77"/>
                <a:gd name="T11" fmla="*/ 0 h 75"/>
                <a:gd name="T12" fmla="*/ 1 w 77"/>
                <a:gd name="T13" fmla="*/ 0 h 75"/>
                <a:gd name="T14" fmla="*/ 1 w 77"/>
                <a:gd name="T15" fmla="*/ 0 h 75"/>
                <a:gd name="T16" fmla="*/ 1 w 77"/>
                <a:gd name="T17" fmla="*/ 0 h 75"/>
                <a:gd name="T18" fmla="*/ 1 w 77"/>
                <a:gd name="T19" fmla="*/ 0 h 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7"/>
                <a:gd name="T31" fmla="*/ 0 h 75"/>
                <a:gd name="T32" fmla="*/ 77 w 77"/>
                <a:gd name="T33" fmla="*/ 75 h 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7" h="75">
                  <a:moveTo>
                    <a:pt x="62" y="2"/>
                  </a:moveTo>
                  <a:lnTo>
                    <a:pt x="64" y="0"/>
                  </a:lnTo>
                  <a:lnTo>
                    <a:pt x="0" y="63"/>
                  </a:lnTo>
                  <a:lnTo>
                    <a:pt x="12" y="75"/>
                  </a:lnTo>
                  <a:lnTo>
                    <a:pt x="75" y="12"/>
                  </a:lnTo>
                  <a:lnTo>
                    <a:pt x="77" y="10"/>
                  </a:lnTo>
                  <a:lnTo>
                    <a:pt x="75" y="12"/>
                  </a:lnTo>
                  <a:lnTo>
                    <a:pt x="75" y="10"/>
                  </a:lnTo>
                  <a:lnTo>
                    <a:pt x="77" y="10"/>
                  </a:lnTo>
                  <a:lnTo>
                    <a:pt x="62" y="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77" name="Freeform 879"/>
            <p:cNvSpPr>
              <a:spLocks/>
            </p:cNvSpPr>
            <p:nvPr/>
          </p:nvSpPr>
          <p:spPr bwMode="auto">
            <a:xfrm>
              <a:off x="1418" y="1801"/>
              <a:ext cx="38" cy="50"/>
            </a:xfrm>
            <a:custGeom>
              <a:avLst/>
              <a:gdLst>
                <a:gd name="T0" fmla="*/ 1 w 71"/>
                <a:gd name="T1" fmla="*/ 0 h 110"/>
                <a:gd name="T2" fmla="*/ 1 w 71"/>
                <a:gd name="T3" fmla="*/ 0 h 110"/>
                <a:gd name="T4" fmla="*/ 0 w 71"/>
                <a:gd name="T5" fmla="*/ 0 h 110"/>
                <a:gd name="T6" fmla="*/ 1 w 71"/>
                <a:gd name="T7" fmla="*/ 0 h 110"/>
                <a:gd name="T8" fmla="*/ 1 w 71"/>
                <a:gd name="T9" fmla="*/ 0 h 110"/>
                <a:gd name="T10" fmla="*/ 1 w 71"/>
                <a:gd name="T11" fmla="*/ 0 h 1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110"/>
                <a:gd name="T20" fmla="*/ 71 w 71"/>
                <a:gd name="T21" fmla="*/ 110 h 1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110">
                  <a:moveTo>
                    <a:pt x="63" y="4"/>
                  </a:moveTo>
                  <a:lnTo>
                    <a:pt x="55" y="0"/>
                  </a:lnTo>
                  <a:lnTo>
                    <a:pt x="0" y="102"/>
                  </a:lnTo>
                  <a:lnTo>
                    <a:pt x="15" y="110"/>
                  </a:lnTo>
                  <a:lnTo>
                    <a:pt x="71" y="8"/>
                  </a:lnTo>
                  <a:lnTo>
                    <a:pt x="63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78" name="Freeform 880"/>
            <p:cNvSpPr>
              <a:spLocks/>
            </p:cNvSpPr>
            <p:nvPr/>
          </p:nvSpPr>
          <p:spPr bwMode="auto">
            <a:xfrm>
              <a:off x="1144" y="1897"/>
              <a:ext cx="11" cy="12"/>
            </a:xfrm>
            <a:custGeom>
              <a:avLst/>
              <a:gdLst>
                <a:gd name="T0" fmla="*/ 0 w 23"/>
                <a:gd name="T1" fmla="*/ 0 h 27"/>
                <a:gd name="T2" fmla="*/ 0 w 23"/>
                <a:gd name="T3" fmla="*/ 0 h 27"/>
                <a:gd name="T4" fmla="*/ 0 w 23"/>
                <a:gd name="T5" fmla="*/ 0 h 27"/>
                <a:gd name="T6" fmla="*/ 0 w 23"/>
                <a:gd name="T7" fmla="*/ 0 h 27"/>
                <a:gd name="T8" fmla="*/ 0 w 23"/>
                <a:gd name="T9" fmla="*/ 0 h 27"/>
                <a:gd name="T10" fmla="*/ 0 w 23"/>
                <a:gd name="T11" fmla="*/ 0 h 27"/>
                <a:gd name="T12" fmla="*/ 0 w 23"/>
                <a:gd name="T13" fmla="*/ 0 h 27"/>
                <a:gd name="T14" fmla="*/ 0 w 23"/>
                <a:gd name="T15" fmla="*/ 0 h 27"/>
                <a:gd name="T16" fmla="*/ 0 w 23"/>
                <a:gd name="T17" fmla="*/ 0 h 27"/>
                <a:gd name="T18" fmla="*/ 0 w 23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7"/>
                <a:gd name="T32" fmla="*/ 23 w 23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7">
                  <a:moveTo>
                    <a:pt x="21" y="14"/>
                  </a:moveTo>
                  <a:lnTo>
                    <a:pt x="23" y="18"/>
                  </a:lnTo>
                  <a:lnTo>
                    <a:pt x="13" y="0"/>
                  </a:lnTo>
                  <a:lnTo>
                    <a:pt x="0" y="6"/>
                  </a:lnTo>
                  <a:lnTo>
                    <a:pt x="9" y="25"/>
                  </a:lnTo>
                  <a:lnTo>
                    <a:pt x="11" y="27"/>
                  </a:lnTo>
                  <a:lnTo>
                    <a:pt x="9" y="25"/>
                  </a:lnTo>
                  <a:lnTo>
                    <a:pt x="9" y="27"/>
                  </a:lnTo>
                  <a:lnTo>
                    <a:pt x="11" y="27"/>
                  </a:lnTo>
                  <a:lnTo>
                    <a:pt x="21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79" name="Freeform 881"/>
            <p:cNvSpPr>
              <a:spLocks/>
            </p:cNvSpPr>
            <p:nvPr/>
          </p:nvSpPr>
          <p:spPr bwMode="auto">
            <a:xfrm>
              <a:off x="1148" y="1902"/>
              <a:ext cx="28" cy="21"/>
            </a:xfrm>
            <a:custGeom>
              <a:avLst/>
              <a:gdLst>
                <a:gd name="T0" fmla="*/ 1 w 50"/>
                <a:gd name="T1" fmla="*/ 1 h 42"/>
                <a:gd name="T2" fmla="*/ 1 w 50"/>
                <a:gd name="T3" fmla="*/ 1 h 42"/>
                <a:gd name="T4" fmla="*/ 1 w 50"/>
                <a:gd name="T5" fmla="*/ 0 h 42"/>
                <a:gd name="T6" fmla="*/ 0 w 50"/>
                <a:gd name="T7" fmla="*/ 1 h 42"/>
                <a:gd name="T8" fmla="*/ 1 w 50"/>
                <a:gd name="T9" fmla="*/ 1 h 42"/>
                <a:gd name="T10" fmla="*/ 1 w 50"/>
                <a:gd name="T11" fmla="*/ 1 h 42"/>
                <a:gd name="T12" fmla="*/ 1 w 50"/>
                <a:gd name="T13" fmla="*/ 1 h 42"/>
                <a:gd name="T14" fmla="*/ 1 w 50"/>
                <a:gd name="T15" fmla="*/ 1 h 42"/>
                <a:gd name="T16" fmla="*/ 1 w 50"/>
                <a:gd name="T17" fmla="*/ 1 h 42"/>
                <a:gd name="T18" fmla="*/ 1 w 50"/>
                <a:gd name="T19" fmla="*/ 1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2"/>
                <a:gd name="T32" fmla="*/ 50 w 50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2">
                  <a:moveTo>
                    <a:pt x="42" y="25"/>
                  </a:moveTo>
                  <a:lnTo>
                    <a:pt x="50" y="27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41" y="40"/>
                  </a:lnTo>
                  <a:lnTo>
                    <a:pt x="48" y="40"/>
                  </a:lnTo>
                  <a:lnTo>
                    <a:pt x="41" y="40"/>
                  </a:lnTo>
                  <a:lnTo>
                    <a:pt x="44" y="42"/>
                  </a:lnTo>
                  <a:lnTo>
                    <a:pt x="48" y="40"/>
                  </a:lnTo>
                  <a:lnTo>
                    <a:pt x="42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80" name="Freeform 882"/>
            <p:cNvSpPr>
              <a:spLocks/>
            </p:cNvSpPr>
            <p:nvPr/>
          </p:nvSpPr>
          <p:spPr bwMode="auto">
            <a:xfrm>
              <a:off x="1173" y="1909"/>
              <a:ext cx="19" cy="14"/>
            </a:xfrm>
            <a:custGeom>
              <a:avLst/>
              <a:gdLst>
                <a:gd name="T0" fmla="*/ 1 w 35"/>
                <a:gd name="T1" fmla="*/ 0 h 23"/>
                <a:gd name="T2" fmla="*/ 1 w 35"/>
                <a:gd name="T3" fmla="*/ 0 h 23"/>
                <a:gd name="T4" fmla="*/ 0 w 35"/>
                <a:gd name="T5" fmla="*/ 1 h 23"/>
                <a:gd name="T6" fmla="*/ 1 w 35"/>
                <a:gd name="T7" fmla="*/ 1 h 23"/>
                <a:gd name="T8" fmla="*/ 1 w 35"/>
                <a:gd name="T9" fmla="*/ 1 h 23"/>
                <a:gd name="T10" fmla="*/ 1 w 35"/>
                <a:gd name="T11" fmla="*/ 1 h 23"/>
                <a:gd name="T12" fmla="*/ 1 w 35"/>
                <a:gd name="T13" fmla="*/ 0 h 23"/>
                <a:gd name="T14" fmla="*/ 1 w 35"/>
                <a:gd name="T15" fmla="*/ 0 h 23"/>
                <a:gd name="T16" fmla="*/ 1 w 35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23"/>
                <a:gd name="T29" fmla="*/ 35 w 35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23">
                  <a:moveTo>
                    <a:pt x="33" y="0"/>
                  </a:moveTo>
                  <a:lnTo>
                    <a:pt x="31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35" y="16"/>
                  </a:lnTo>
                  <a:lnTo>
                    <a:pt x="33" y="16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81" name="Freeform 883"/>
            <p:cNvSpPr>
              <a:spLocks/>
            </p:cNvSpPr>
            <p:nvPr/>
          </p:nvSpPr>
          <p:spPr bwMode="auto">
            <a:xfrm>
              <a:off x="1192" y="1909"/>
              <a:ext cx="11" cy="8"/>
            </a:xfrm>
            <a:custGeom>
              <a:avLst/>
              <a:gdLst>
                <a:gd name="T0" fmla="*/ 0 w 23"/>
                <a:gd name="T1" fmla="*/ 0 h 18"/>
                <a:gd name="T2" fmla="*/ 0 w 23"/>
                <a:gd name="T3" fmla="*/ 0 h 18"/>
                <a:gd name="T4" fmla="*/ 0 w 23"/>
                <a:gd name="T5" fmla="*/ 0 h 18"/>
                <a:gd name="T6" fmla="*/ 0 w 23"/>
                <a:gd name="T7" fmla="*/ 0 h 18"/>
                <a:gd name="T8" fmla="*/ 0 w 23"/>
                <a:gd name="T9" fmla="*/ 0 h 18"/>
                <a:gd name="T10" fmla="*/ 0 w 23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18"/>
                <a:gd name="T20" fmla="*/ 23 w 23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18">
                  <a:moveTo>
                    <a:pt x="23" y="0"/>
                  </a:moveTo>
                  <a:lnTo>
                    <a:pt x="0" y="2"/>
                  </a:lnTo>
                  <a:lnTo>
                    <a:pt x="0" y="18"/>
                  </a:lnTo>
                  <a:lnTo>
                    <a:pt x="23" y="16"/>
                  </a:lnTo>
                  <a:lnTo>
                    <a:pt x="21" y="16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82" name="Freeform 884"/>
            <p:cNvSpPr>
              <a:spLocks/>
            </p:cNvSpPr>
            <p:nvPr/>
          </p:nvSpPr>
          <p:spPr bwMode="auto">
            <a:xfrm>
              <a:off x="1202" y="1909"/>
              <a:ext cx="22" cy="11"/>
            </a:xfrm>
            <a:custGeom>
              <a:avLst/>
              <a:gdLst>
                <a:gd name="T0" fmla="*/ 1 w 39"/>
                <a:gd name="T1" fmla="*/ 1 h 21"/>
                <a:gd name="T2" fmla="*/ 1 w 39"/>
                <a:gd name="T3" fmla="*/ 1 h 21"/>
                <a:gd name="T4" fmla="*/ 1 w 39"/>
                <a:gd name="T5" fmla="*/ 0 h 21"/>
                <a:gd name="T6" fmla="*/ 0 w 39"/>
                <a:gd name="T7" fmla="*/ 1 h 21"/>
                <a:gd name="T8" fmla="*/ 1 w 39"/>
                <a:gd name="T9" fmla="*/ 1 h 21"/>
                <a:gd name="T10" fmla="*/ 1 w 39"/>
                <a:gd name="T11" fmla="*/ 1 h 21"/>
                <a:gd name="T12" fmla="*/ 1 w 39"/>
                <a:gd name="T13" fmla="*/ 1 h 21"/>
                <a:gd name="T14" fmla="*/ 1 w 39"/>
                <a:gd name="T15" fmla="*/ 1 h 21"/>
                <a:gd name="T16" fmla="*/ 1 w 39"/>
                <a:gd name="T17" fmla="*/ 1 h 21"/>
                <a:gd name="T18" fmla="*/ 1 w 39"/>
                <a:gd name="T19" fmla="*/ 1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21"/>
                <a:gd name="T32" fmla="*/ 39 w 39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21">
                  <a:moveTo>
                    <a:pt x="21" y="12"/>
                  </a:moveTo>
                  <a:lnTo>
                    <a:pt x="31" y="4"/>
                  </a:lnTo>
                  <a:lnTo>
                    <a:pt x="2" y="0"/>
                  </a:lnTo>
                  <a:lnTo>
                    <a:pt x="0" y="16"/>
                  </a:lnTo>
                  <a:lnTo>
                    <a:pt x="29" y="19"/>
                  </a:lnTo>
                  <a:lnTo>
                    <a:pt x="39" y="12"/>
                  </a:lnTo>
                  <a:lnTo>
                    <a:pt x="29" y="19"/>
                  </a:lnTo>
                  <a:lnTo>
                    <a:pt x="39" y="21"/>
                  </a:lnTo>
                  <a:lnTo>
                    <a:pt x="39" y="12"/>
                  </a:lnTo>
                  <a:lnTo>
                    <a:pt x="21" y="1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83" name="Freeform 885"/>
            <p:cNvSpPr>
              <a:spLocks/>
            </p:cNvSpPr>
            <p:nvPr/>
          </p:nvSpPr>
          <p:spPr bwMode="auto">
            <a:xfrm>
              <a:off x="1213" y="1902"/>
              <a:ext cx="11" cy="13"/>
            </a:xfrm>
            <a:custGeom>
              <a:avLst/>
              <a:gdLst>
                <a:gd name="T0" fmla="*/ 0 w 20"/>
                <a:gd name="T1" fmla="*/ 0 h 27"/>
                <a:gd name="T2" fmla="*/ 0 w 20"/>
                <a:gd name="T3" fmla="*/ 0 h 27"/>
                <a:gd name="T4" fmla="*/ 1 w 20"/>
                <a:gd name="T5" fmla="*/ 0 h 27"/>
                <a:gd name="T6" fmla="*/ 1 w 20"/>
                <a:gd name="T7" fmla="*/ 0 h 27"/>
                <a:gd name="T8" fmla="*/ 1 w 20"/>
                <a:gd name="T9" fmla="*/ 0 h 27"/>
                <a:gd name="T10" fmla="*/ 1 w 20"/>
                <a:gd name="T11" fmla="*/ 0 h 27"/>
                <a:gd name="T12" fmla="*/ 0 w 20"/>
                <a:gd name="T13" fmla="*/ 0 h 27"/>
                <a:gd name="T14" fmla="*/ 0 w 20"/>
                <a:gd name="T15" fmla="*/ 0 h 27"/>
                <a:gd name="T16" fmla="*/ 0 w 20"/>
                <a:gd name="T17" fmla="*/ 0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7"/>
                <a:gd name="T29" fmla="*/ 20 w 20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7">
                  <a:moveTo>
                    <a:pt x="0" y="0"/>
                  </a:moveTo>
                  <a:lnTo>
                    <a:pt x="0" y="2"/>
                  </a:lnTo>
                  <a:lnTo>
                    <a:pt x="2" y="27"/>
                  </a:lnTo>
                  <a:lnTo>
                    <a:pt x="20" y="27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84" name="Freeform 886"/>
            <p:cNvSpPr>
              <a:spLocks/>
            </p:cNvSpPr>
            <p:nvPr/>
          </p:nvSpPr>
          <p:spPr bwMode="auto">
            <a:xfrm>
              <a:off x="1213" y="1891"/>
              <a:ext cx="11" cy="14"/>
            </a:xfrm>
            <a:custGeom>
              <a:avLst/>
              <a:gdLst>
                <a:gd name="T0" fmla="*/ 1 w 22"/>
                <a:gd name="T1" fmla="*/ 0 h 29"/>
                <a:gd name="T2" fmla="*/ 1 w 22"/>
                <a:gd name="T3" fmla="*/ 0 h 29"/>
                <a:gd name="T4" fmla="*/ 0 w 22"/>
                <a:gd name="T5" fmla="*/ 0 h 29"/>
                <a:gd name="T6" fmla="*/ 1 w 22"/>
                <a:gd name="T7" fmla="*/ 0 h 29"/>
                <a:gd name="T8" fmla="*/ 1 w 22"/>
                <a:gd name="T9" fmla="*/ 0 h 29"/>
                <a:gd name="T10" fmla="*/ 1 w 22"/>
                <a:gd name="T11" fmla="*/ 0 h 29"/>
                <a:gd name="T12" fmla="*/ 1 w 22"/>
                <a:gd name="T13" fmla="*/ 0 h 29"/>
                <a:gd name="T14" fmla="*/ 1 w 22"/>
                <a:gd name="T15" fmla="*/ 0 h 29"/>
                <a:gd name="T16" fmla="*/ 1 w 22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9"/>
                <a:gd name="T29" fmla="*/ 22 w 2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9">
                  <a:moveTo>
                    <a:pt x="8" y="0"/>
                  </a:moveTo>
                  <a:lnTo>
                    <a:pt x="6" y="2"/>
                  </a:lnTo>
                  <a:lnTo>
                    <a:pt x="0" y="25"/>
                  </a:lnTo>
                  <a:lnTo>
                    <a:pt x="18" y="29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8" y="0"/>
                  </a:lnTo>
                  <a:lnTo>
                    <a:pt x="6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85" name="Freeform 887"/>
            <p:cNvSpPr>
              <a:spLocks/>
            </p:cNvSpPr>
            <p:nvPr/>
          </p:nvSpPr>
          <p:spPr bwMode="auto">
            <a:xfrm>
              <a:off x="1216" y="1878"/>
              <a:ext cx="17" cy="17"/>
            </a:xfrm>
            <a:custGeom>
              <a:avLst/>
              <a:gdLst>
                <a:gd name="T0" fmla="*/ 1 w 29"/>
                <a:gd name="T1" fmla="*/ 0 h 37"/>
                <a:gd name="T2" fmla="*/ 1 w 29"/>
                <a:gd name="T3" fmla="*/ 0 h 37"/>
                <a:gd name="T4" fmla="*/ 0 w 29"/>
                <a:gd name="T5" fmla="*/ 0 h 37"/>
                <a:gd name="T6" fmla="*/ 1 w 29"/>
                <a:gd name="T7" fmla="*/ 0 h 37"/>
                <a:gd name="T8" fmla="*/ 1 w 29"/>
                <a:gd name="T9" fmla="*/ 0 h 37"/>
                <a:gd name="T10" fmla="*/ 1 w 29"/>
                <a:gd name="T11" fmla="*/ 0 h 37"/>
                <a:gd name="T12" fmla="*/ 1 w 29"/>
                <a:gd name="T13" fmla="*/ 0 h 37"/>
                <a:gd name="T14" fmla="*/ 1 w 29"/>
                <a:gd name="T15" fmla="*/ 0 h 37"/>
                <a:gd name="T16" fmla="*/ 1 w 29"/>
                <a:gd name="T17" fmla="*/ 0 h 37"/>
                <a:gd name="T18" fmla="*/ 1 w 29"/>
                <a:gd name="T19" fmla="*/ 0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7"/>
                <a:gd name="T32" fmla="*/ 29 w 29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7">
                  <a:moveTo>
                    <a:pt x="21" y="0"/>
                  </a:moveTo>
                  <a:lnTo>
                    <a:pt x="15" y="4"/>
                  </a:lnTo>
                  <a:lnTo>
                    <a:pt x="0" y="29"/>
                  </a:lnTo>
                  <a:lnTo>
                    <a:pt x="14" y="37"/>
                  </a:lnTo>
                  <a:lnTo>
                    <a:pt x="29" y="12"/>
                  </a:lnTo>
                  <a:lnTo>
                    <a:pt x="21" y="16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5" y="4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86" name="Freeform 888"/>
            <p:cNvSpPr>
              <a:spLocks/>
            </p:cNvSpPr>
            <p:nvPr/>
          </p:nvSpPr>
          <p:spPr bwMode="auto">
            <a:xfrm>
              <a:off x="1228" y="1875"/>
              <a:ext cx="161" cy="11"/>
            </a:xfrm>
            <a:custGeom>
              <a:avLst/>
              <a:gdLst>
                <a:gd name="T0" fmla="*/ 1 w 292"/>
                <a:gd name="T1" fmla="*/ 1 h 22"/>
                <a:gd name="T2" fmla="*/ 1 w 292"/>
                <a:gd name="T3" fmla="*/ 0 h 22"/>
                <a:gd name="T4" fmla="*/ 0 w 292"/>
                <a:gd name="T5" fmla="*/ 1 h 22"/>
                <a:gd name="T6" fmla="*/ 0 w 292"/>
                <a:gd name="T7" fmla="*/ 1 h 22"/>
                <a:gd name="T8" fmla="*/ 1 w 292"/>
                <a:gd name="T9" fmla="*/ 1 h 22"/>
                <a:gd name="T10" fmla="*/ 1 w 292"/>
                <a:gd name="T11" fmla="*/ 1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"/>
                <a:gd name="T19" fmla="*/ 0 h 22"/>
                <a:gd name="T20" fmla="*/ 292 w 292"/>
                <a:gd name="T21" fmla="*/ 22 h 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" h="22">
                  <a:moveTo>
                    <a:pt x="290" y="8"/>
                  </a:moveTo>
                  <a:lnTo>
                    <a:pt x="290" y="0"/>
                  </a:lnTo>
                  <a:lnTo>
                    <a:pt x="0" y="6"/>
                  </a:lnTo>
                  <a:lnTo>
                    <a:pt x="0" y="22"/>
                  </a:lnTo>
                  <a:lnTo>
                    <a:pt x="292" y="16"/>
                  </a:lnTo>
                  <a:lnTo>
                    <a:pt x="290" y="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87" name="Freeform 889"/>
            <p:cNvSpPr>
              <a:spLocks/>
            </p:cNvSpPr>
            <p:nvPr/>
          </p:nvSpPr>
          <p:spPr bwMode="auto">
            <a:xfrm>
              <a:off x="1115" y="1557"/>
              <a:ext cx="9" cy="33"/>
            </a:xfrm>
            <a:custGeom>
              <a:avLst/>
              <a:gdLst>
                <a:gd name="T0" fmla="*/ 0 w 19"/>
                <a:gd name="T1" fmla="*/ 0 h 69"/>
                <a:gd name="T2" fmla="*/ 0 w 19"/>
                <a:gd name="T3" fmla="*/ 0 h 69"/>
                <a:gd name="T4" fmla="*/ 0 w 19"/>
                <a:gd name="T5" fmla="*/ 0 h 69"/>
                <a:gd name="T6" fmla="*/ 0 w 19"/>
                <a:gd name="T7" fmla="*/ 0 h 69"/>
                <a:gd name="T8" fmla="*/ 0 w 19"/>
                <a:gd name="T9" fmla="*/ 0 h 69"/>
                <a:gd name="T10" fmla="*/ 0 w 19"/>
                <a:gd name="T11" fmla="*/ 0 h 69"/>
                <a:gd name="T12" fmla="*/ 0 w 19"/>
                <a:gd name="T13" fmla="*/ 0 h 69"/>
                <a:gd name="T14" fmla="*/ 0 w 19"/>
                <a:gd name="T15" fmla="*/ 0 h 69"/>
                <a:gd name="T16" fmla="*/ 0 w 19"/>
                <a:gd name="T17" fmla="*/ 0 h 69"/>
                <a:gd name="T18" fmla="*/ 0 w 19"/>
                <a:gd name="T19" fmla="*/ 0 h 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69"/>
                <a:gd name="T32" fmla="*/ 19 w 19"/>
                <a:gd name="T33" fmla="*/ 69 h 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69">
                  <a:moveTo>
                    <a:pt x="17" y="63"/>
                  </a:moveTo>
                  <a:lnTo>
                    <a:pt x="19" y="67"/>
                  </a:lnTo>
                  <a:lnTo>
                    <a:pt x="15" y="0"/>
                  </a:lnTo>
                  <a:lnTo>
                    <a:pt x="0" y="1"/>
                  </a:lnTo>
                  <a:lnTo>
                    <a:pt x="2" y="67"/>
                  </a:lnTo>
                  <a:lnTo>
                    <a:pt x="4" y="69"/>
                  </a:lnTo>
                  <a:lnTo>
                    <a:pt x="2" y="67"/>
                  </a:lnTo>
                  <a:lnTo>
                    <a:pt x="2" y="69"/>
                  </a:lnTo>
                  <a:lnTo>
                    <a:pt x="4" y="69"/>
                  </a:lnTo>
                  <a:lnTo>
                    <a:pt x="17" y="6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88" name="Freeform 890"/>
            <p:cNvSpPr>
              <a:spLocks/>
            </p:cNvSpPr>
            <p:nvPr/>
          </p:nvSpPr>
          <p:spPr bwMode="auto">
            <a:xfrm>
              <a:off x="1116" y="1587"/>
              <a:ext cx="18" cy="24"/>
            </a:xfrm>
            <a:custGeom>
              <a:avLst/>
              <a:gdLst>
                <a:gd name="T0" fmla="*/ 1 w 32"/>
                <a:gd name="T1" fmla="*/ 0 h 52"/>
                <a:gd name="T2" fmla="*/ 1 w 32"/>
                <a:gd name="T3" fmla="*/ 0 h 52"/>
                <a:gd name="T4" fmla="*/ 0 w 32"/>
                <a:gd name="T5" fmla="*/ 0 h 52"/>
                <a:gd name="T6" fmla="*/ 1 w 32"/>
                <a:gd name="T7" fmla="*/ 0 h 52"/>
                <a:gd name="T8" fmla="*/ 1 w 32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52"/>
                <a:gd name="T17" fmla="*/ 32 w 32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52">
                  <a:moveTo>
                    <a:pt x="32" y="46"/>
                  </a:moveTo>
                  <a:lnTo>
                    <a:pt x="13" y="0"/>
                  </a:lnTo>
                  <a:lnTo>
                    <a:pt x="0" y="6"/>
                  </a:lnTo>
                  <a:lnTo>
                    <a:pt x="19" y="52"/>
                  </a:lnTo>
                  <a:lnTo>
                    <a:pt x="32" y="4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89" name="Freeform 891"/>
            <p:cNvSpPr>
              <a:spLocks/>
            </p:cNvSpPr>
            <p:nvPr/>
          </p:nvSpPr>
          <p:spPr bwMode="auto">
            <a:xfrm>
              <a:off x="1127" y="1608"/>
              <a:ext cx="21" cy="26"/>
            </a:xfrm>
            <a:custGeom>
              <a:avLst/>
              <a:gdLst>
                <a:gd name="T0" fmla="*/ 1 w 40"/>
                <a:gd name="T1" fmla="*/ 0 h 59"/>
                <a:gd name="T2" fmla="*/ 1 w 40"/>
                <a:gd name="T3" fmla="*/ 0 h 59"/>
                <a:gd name="T4" fmla="*/ 1 w 40"/>
                <a:gd name="T5" fmla="*/ 0 h 59"/>
                <a:gd name="T6" fmla="*/ 0 w 40"/>
                <a:gd name="T7" fmla="*/ 0 h 59"/>
                <a:gd name="T8" fmla="*/ 1 w 40"/>
                <a:gd name="T9" fmla="*/ 0 h 59"/>
                <a:gd name="T10" fmla="*/ 1 w 40"/>
                <a:gd name="T11" fmla="*/ 0 h 59"/>
                <a:gd name="T12" fmla="*/ 1 w 40"/>
                <a:gd name="T13" fmla="*/ 0 h 59"/>
                <a:gd name="T14" fmla="*/ 1 w 40"/>
                <a:gd name="T15" fmla="*/ 0 h 59"/>
                <a:gd name="T16" fmla="*/ 1 w 40"/>
                <a:gd name="T17" fmla="*/ 0 h 59"/>
                <a:gd name="T18" fmla="*/ 1 w 40"/>
                <a:gd name="T19" fmla="*/ 0 h 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59"/>
                <a:gd name="T32" fmla="*/ 40 w 40"/>
                <a:gd name="T33" fmla="*/ 59 h 5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59">
                  <a:moveTo>
                    <a:pt x="38" y="58"/>
                  </a:moveTo>
                  <a:lnTo>
                    <a:pt x="38" y="54"/>
                  </a:lnTo>
                  <a:lnTo>
                    <a:pt x="13" y="0"/>
                  </a:lnTo>
                  <a:lnTo>
                    <a:pt x="0" y="6"/>
                  </a:lnTo>
                  <a:lnTo>
                    <a:pt x="25" y="59"/>
                  </a:lnTo>
                  <a:lnTo>
                    <a:pt x="23" y="56"/>
                  </a:lnTo>
                  <a:lnTo>
                    <a:pt x="38" y="58"/>
                  </a:lnTo>
                  <a:lnTo>
                    <a:pt x="40" y="56"/>
                  </a:lnTo>
                  <a:lnTo>
                    <a:pt x="38" y="54"/>
                  </a:lnTo>
                  <a:lnTo>
                    <a:pt x="38" y="5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90" name="Freeform 892"/>
            <p:cNvSpPr>
              <a:spLocks/>
            </p:cNvSpPr>
            <p:nvPr/>
          </p:nvSpPr>
          <p:spPr bwMode="auto">
            <a:xfrm>
              <a:off x="1133" y="1633"/>
              <a:ext cx="14" cy="28"/>
            </a:xfrm>
            <a:custGeom>
              <a:avLst/>
              <a:gdLst>
                <a:gd name="T0" fmla="*/ 1 w 27"/>
                <a:gd name="T1" fmla="*/ 0 h 59"/>
                <a:gd name="T2" fmla="*/ 1 w 27"/>
                <a:gd name="T3" fmla="*/ 0 h 59"/>
                <a:gd name="T4" fmla="*/ 1 w 27"/>
                <a:gd name="T5" fmla="*/ 0 h 59"/>
                <a:gd name="T6" fmla="*/ 1 w 27"/>
                <a:gd name="T7" fmla="*/ 0 h 59"/>
                <a:gd name="T8" fmla="*/ 0 w 27"/>
                <a:gd name="T9" fmla="*/ 0 h 59"/>
                <a:gd name="T10" fmla="*/ 1 w 27"/>
                <a:gd name="T11" fmla="*/ 0 h 59"/>
                <a:gd name="T12" fmla="*/ 1 w 27"/>
                <a:gd name="T13" fmla="*/ 0 h 59"/>
                <a:gd name="T14" fmla="*/ 1 w 27"/>
                <a:gd name="T15" fmla="*/ 0 h 5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"/>
                <a:gd name="T25" fmla="*/ 0 h 59"/>
                <a:gd name="T26" fmla="*/ 27 w 27"/>
                <a:gd name="T27" fmla="*/ 59 h 5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" h="59">
                  <a:moveTo>
                    <a:pt x="16" y="59"/>
                  </a:moveTo>
                  <a:lnTo>
                    <a:pt x="16" y="57"/>
                  </a:lnTo>
                  <a:lnTo>
                    <a:pt x="27" y="2"/>
                  </a:lnTo>
                  <a:lnTo>
                    <a:pt x="12" y="0"/>
                  </a:lnTo>
                  <a:lnTo>
                    <a:pt x="0" y="55"/>
                  </a:lnTo>
                  <a:lnTo>
                    <a:pt x="16" y="59"/>
                  </a:lnTo>
                  <a:lnTo>
                    <a:pt x="16" y="57"/>
                  </a:lnTo>
                  <a:lnTo>
                    <a:pt x="16" y="5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91" name="Freeform 893"/>
            <p:cNvSpPr>
              <a:spLocks/>
            </p:cNvSpPr>
            <p:nvPr/>
          </p:nvSpPr>
          <p:spPr bwMode="auto">
            <a:xfrm>
              <a:off x="1127" y="1659"/>
              <a:ext cx="14" cy="23"/>
            </a:xfrm>
            <a:custGeom>
              <a:avLst/>
              <a:gdLst>
                <a:gd name="T0" fmla="*/ 1 w 27"/>
                <a:gd name="T1" fmla="*/ 0 h 50"/>
                <a:gd name="T2" fmla="*/ 1 w 27"/>
                <a:gd name="T3" fmla="*/ 0 h 50"/>
                <a:gd name="T4" fmla="*/ 1 w 27"/>
                <a:gd name="T5" fmla="*/ 0 h 50"/>
                <a:gd name="T6" fmla="*/ 1 w 27"/>
                <a:gd name="T7" fmla="*/ 0 h 50"/>
                <a:gd name="T8" fmla="*/ 0 w 27"/>
                <a:gd name="T9" fmla="*/ 0 h 50"/>
                <a:gd name="T10" fmla="*/ 0 w 27"/>
                <a:gd name="T11" fmla="*/ 0 h 50"/>
                <a:gd name="T12" fmla="*/ 0 w 27"/>
                <a:gd name="T13" fmla="*/ 0 h 50"/>
                <a:gd name="T14" fmla="*/ 0 w 27"/>
                <a:gd name="T15" fmla="*/ 0 h 50"/>
                <a:gd name="T16" fmla="*/ 1 w 27"/>
                <a:gd name="T17" fmla="*/ 0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50"/>
                <a:gd name="T29" fmla="*/ 27 w 27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50">
                  <a:moveTo>
                    <a:pt x="15" y="48"/>
                  </a:moveTo>
                  <a:lnTo>
                    <a:pt x="15" y="50"/>
                  </a:lnTo>
                  <a:lnTo>
                    <a:pt x="27" y="4"/>
                  </a:lnTo>
                  <a:lnTo>
                    <a:pt x="11" y="0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5" y="4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92" name="Freeform 894"/>
            <p:cNvSpPr>
              <a:spLocks/>
            </p:cNvSpPr>
            <p:nvPr/>
          </p:nvSpPr>
          <p:spPr bwMode="auto">
            <a:xfrm>
              <a:off x="1124" y="1681"/>
              <a:ext cx="11" cy="31"/>
            </a:xfrm>
            <a:custGeom>
              <a:avLst/>
              <a:gdLst>
                <a:gd name="T0" fmla="*/ 1 w 19"/>
                <a:gd name="T1" fmla="*/ 0 h 67"/>
                <a:gd name="T2" fmla="*/ 1 w 19"/>
                <a:gd name="T3" fmla="*/ 0 h 67"/>
                <a:gd name="T4" fmla="*/ 1 w 19"/>
                <a:gd name="T5" fmla="*/ 0 h 67"/>
                <a:gd name="T6" fmla="*/ 1 w 19"/>
                <a:gd name="T7" fmla="*/ 0 h 67"/>
                <a:gd name="T8" fmla="*/ 0 w 19"/>
                <a:gd name="T9" fmla="*/ 0 h 67"/>
                <a:gd name="T10" fmla="*/ 0 w 19"/>
                <a:gd name="T11" fmla="*/ 0 h 67"/>
                <a:gd name="T12" fmla="*/ 0 w 19"/>
                <a:gd name="T13" fmla="*/ 0 h 67"/>
                <a:gd name="T14" fmla="*/ 0 w 19"/>
                <a:gd name="T15" fmla="*/ 0 h 67"/>
                <a:gd name="T16" fmla="*/ 0 w 19"/>
                <a:gd name="T17" fmla="*/ 0 h 67"/>
                <a:gd name="T18" fmla="*/ 1 w 19"/>
                <a:gd name="T19" fmla="*/ 0 h 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67"/>
                <a:gd name="T32" fmla="*/ 19 w 19"/>
                <a:gd name="T33" fmla="*/ 67 h 6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67">
                  <a:moveTo>
                    <a:pt x="15" y="62"/>
                  </a:moveTo>
                  <a:lnTo>
                    <a:pt x="17" y="64"/>
                  </a:lnTo>
                  <a:lnTo>
                    <a:pt x="19" y="0"/>
                  </a:lnTo>
                  <a:lnTo>
                    <a:pt x="4" y="0"/>
                  </a:lnTo>
                  <a:lnTo>
                    <a:pt x="0" y="64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15" y="6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93" name="Freeform 895"/>
            <p:cNvSpPr>
              <a:spLocks/>
            </p:cNvSpPr>
            <p:nvPr/>
          </p:nvSpPr>
          <p:spPr bwMode="auto">
            <a:xfrm>
              <a:off x="1124" y="1708"/>
              <a:ext cx="23" cy="34"/>
            </a:xfrm>
            <a:custGeom>
              <a:avLst/>
              <a:gdLst>
                <a:gd name="T0" fmla="*/ 1 w 39"/>
                <a:gd name="T1" fmla="*/ 0 h 71"/>
                <a:gd name="T2" fmla="*/ 1 w 39"/>
                <a:gd name="T3" fmla="*/ 0 h 71"/>
                <a:gd name="T4" fmla="*/ 1 w 39"/>
                <a:gd name="T5" fmla="*/ 0 h 71"/>
                <a:gd name="T6" fmla="*/ 0 w 39"/>
                <a:gd name="T7" fmla="*/ 0 h 71"/>
                <a:gd name="T8" fmla="*/ 1 w 39"/>
                <a:gd name="T9" fmla="*/ 0 h 71"/>
                <a:gd name="T10" fmla="*/ 1 w 39"/>
                <a:gd name="T11" fmla="*/ 0 h 71"/>
                <a:gd name="T12" fmla="*/ 1 w 39"/>
                <a:gd name="T13" fmla="*/ 0 h 71"/>
                <a:gd name="T14" fmla="*/ 1 w 39"/>
                <a:gd name="T15" fmla="*/ 0 h 71"/>
                <a:gd name="T16" fmla="*/ 1 w 39"/>
                <a:gd name="T17" fmla="*/ 0 h 71"/>
                <a:gd name="T18" fmla="*/ 1 w 39"/>
                <a:gd name="T19" fmla="*/ 0 h 7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71"/>
                <a:gd name="T32" fmla="*/ 39 w 39"/>
                <a:gd name="T33" fmla="*/ 71 h 7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71">
                  <a:moveTo>
                    <a:pt x="39" y="71"/>
                  </a:moveTo>
                  <a:lnTo>
                    <a:pt x="39" y="65"/>
                  </a:lnTo>
                  <a:lnTo>
                    <a:pt x="15" y="0"/>
                  </a:lnTo>
                  <a:lnTo>
                    <a:pt x="0" y="5"/>
                  </a:lnTo>
                  <a:lnTo>
                    <a:pt x="23" y="71"/>
                  </a:lnTo>
                  <a:lnTo>
                    <a:pt x="23" y="67"/>
                  </a:lnTo>
                  <a:lnTo>
                    <a:pt x="39" y="71"/>
                  </a:lnTo>
                  <a:lnTo>
                    <a:pt x="39" y="69"/>
                  </a:lnTo>
                  <a:lnTo>
                    <a:pt x="39" y="65"/>
                  </a:lnTo>
                  <a:lnTo>
                    <a:pt x="39" y="7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94" name="Freeform 896"/>
            <p:cNvSpPr>
              <a:spLocks/>
            </p:cNvSpPr>
            <p:nvPr/>
          </p:nvSpPr>
          <p:spPr bwMode="auto">
            <a:xfrm>
              <a:off x="1133" y="1740"/>
              <a:ext cx="14" cy="21"/>
            </a:xfrm>
            <a:custGeom>
              <a:avLst/>
              <a:gdLst>
                <a:gd name="T0" fmla="*/ 1 w 27"/>
                <a:gd name="T1" fmla="*/ 0 h 46"/>
                <a:gd name="T2" fmla="*/ 1 w 27"/>
                <a:gd name="T3" fmla="*/ 0 h 46"/>
                <a:gd name="T4" fmla="*/ 1 w 27"/>
                <a:gd name="T5" fmla="*/ 0 h 46"/>
                <a:gd name="T6" fmla="*/ 1 w 27"/>
                <a:gd name="T7" fmla="*/ 0 h 46"/>
                <a:gd name="T8" fmla="*/ 0 w 27"/>
                <a:gd name="T9" fmla="*/ 0 h 46"/>
                <a:gd name="T10" fmla="*/ 0 w 27"/>
                <a:gd name="T11" fmla="*/ 0 h 46"/>
                <a:gd name="T12" fmla="*/ 0 w 27"/>
                <a:gd name="T13" fmla="*/ 0 h 46"/>
                <a:gd name="T14" fmla="*/ 0 w 27"/>
                <a:gd name="T15" fmla="*/ 0 h 46"/>
                <a:gd name="T16" fmla="*/ 1 w 27"/>
                <a:gd name="T17" fmla="*/ 0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46"/>
                <a:gd name="T29" fmla="*/ 27 w 27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46">
                  <a:moveTo>
                    <a:pt x="15" y="44"/>
                  </a:moveTo>
                  <a:lnTo>
                    <a:pt x="15" y="46"/>
                  </a:lnTo>
                  <a:lnTo>
                    <a:pt x="27" y="4"/>
                  </a:lnTo>
                  <a:lnTo>
                    <a:pt x="11" y="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5" y="4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95" name="Freeform 897"/>
            <p:cNvSpPr>
              <a:spLocks/>
            </p:cNvSpPr>
            <p:nvPr/>
          </p:nvSpPr>
          <p:spPr bwMode="auto">
            <a:xfrm>
              <a:off x="1127" y="1760"/>
              <a:ext cx="11" cy="44"/>
            </a:xfrm>
            <a:custGeom>
              <a:avLst/>
              <a:gdLst>
                <a:gd name="T0" fmla="*/ 0 w 23"/>
                <a:gd name="T1" fmla="*/ 0 h 96"/>
                <a:gd name="T2" fmla="*/ 0 w 23"/>
                <a:gd name="T3" fmla="*/ 0 h 96"/>
                <a:gd name="T4" fmla="*/ 0 w 23"/>
                <a:gd name="T5" fmla="*/ 0 h 96"/>
                <a:gd name="T6" fmla="*/ 0 w 23"/>
                <a:gd name="T7" fmla="*/ 0 h 96"/>
                <a:gd name="T8" fmla="*/ 0 w 23"/>
                <a:gd name="T9" fmla="*/ 0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96"/>
                <a:gd name="T17" fmla="*/ 23 w 23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96">
                  <a:moveTo>
                    <a:pt x="17" y="96"/>
                  </a:moveTo>
                  <a:lnTo>
                    <a:pt x="23" y="2"/>
                  </a:lnTo>
                  <a:lnTo>
                    <a:pt x="8" y="0"/>
                  </a:lnTo>
                  <a:lnTo>
                    <a:pt x="0" y="96"/>
                  </a:lnTo>
                  <a:lnTo>
                    <a:pt x="17" y="9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96" name="Freeform 898"/>
            <p:cNvSpPr>
              <a:spLocks/>
            </p:cNvSpPr>
            <p:nvPr/>
          </p:nvSpPr>
          <p:spPr bwMode="auto">
            <a:xfrm>
              <a:off x="1127" y="1804"/>
              <a:ext cx="8" cy="29"/>
            </a:xfrm>
            <a:custGeom>
              <a:avLst/>
              <a:gdLst>
                <a:gd name="T0" fmla="*/ 0 w 17"/>
                <a:gd name="T1" fmla="*/ 0 h 63"/>
                <a:gd name="T2" fmla="*/ 0 w 17"/>
                <a:gd name="T3" fmla="*/ 0 h 63"/>
                <a:gd name="T4" fmla="*/ 0 w 17"/>
                <a:gd name="T5" fmla="*/ 0 h 63"/>
                <a:gd name="T6" fmla="*/ 0 w 17"/>
                <a:gd name="T7" fmla="*/ 0 h 63"/>
                <a:gd name="T8" fmla="*/ 0 w 17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63"/>
                <a:gd name="T17" fmla="*/ 17 w 17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63">
                  <a:moveTo>
                    <a:pt x="17" y="63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2" y="63"/>
                  </a:lnTo>
                  <a:lnTo>
                    <a:pt x="17" y="6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97" name="Freeform 899"/>
            <p:cNvSpPr>
              <a:spLocks/>
            </p:cNvSpPr>
            <p:nvPr/>
          </p:nvSpPr>
          <p:spPr bwMode="auto">
            <a:xfrm>
              <a:off x="1127" y="1833"/>
              <a:ext cx="8" cy="24"/>
            </a:xfrm>
            <a:custGeom>
              <a:avLst/>
              <a:gdLst>
                <a:gd name="T0" fmla="*/ 0 w 17"/>
                <a:gd name="T1" fmla="*/ 0 h 54"/>
                <a:gd name="T2" fmla="*/ 0 w 17"/>
                <a:gd name="T3" fmla="*/ 0 h 54"/>
                <a:gd name="T4" fmla="*/ 0 w 17"/>
                <a:gd name="T5" fmla="*/ 0 h 54"/>
                <a:gd name="T6" fmla="*/ 0 w 17"/>
                <a:gd name="T7" fmla="*/ 0 h 54"/>
                <a:gd name="T8" fmla="*/ 0 w 17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54"/>
                <a:gd name="T17" fmla="*/ 17 w 17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54">
                  <a:moveTo>
                    <a:pt x="15" y="54"/>
                  </a:moveTo>
                  <a:lnTo>
                    <a:pt x="17" y="0"/>
                  </a:lnTo>
                  <a:lnTo>
                    <a:pt x="2" y="0"/>
                  </a:lnTo>
                  <a:lnTo>
                    <a:pt x="0" y="54"/>
                  </a:lnTo>
                  <a:lnTo>
                    <a:pt x="15" y="5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98" name="Freeform 900"/>
            <p:cNvSpPr>
              <a:spLocks/>
            </p:cNvSpPr>
            <p:nvPr/>
          </p:nvSpPr>
          <p:spPr bwMode="auto">
            <a:xfrm>
              <a:off x="1127" y="1857"/>
              <a:ext cx="10" cy="21"/>
            </a:xfrm>
            <a:custGeom>
              <a:avLst/>
              <a:gdLst>
                <a:gd name="T0" fmla="*/ 1 w 19"/>
                <a:gd name="T1" fmla="*/ 0 h 44"/>
                <a:gd name="T2" fmla="*/ 1 w 19"/>
                <a:gd name="T3" fmla="*/ 0 h 44"/>
                <a:gd name="T4" fmla="*/ 1 w 19"/>
                <a:gd name="T5" fmla="*/ 0 h 44"/>
                <a:gd name="T6" fmla="*/ 0 w 19"/>
                <a:gd name="T7" fmla="*/ 0 h 44"/>
                <a:gd name="T8" fmla="*/ 1 w 19"/>
                <a:gd name="T9" fmla="*/ 0 h 44"/>
                <a:gd name="T10" fmla="*/ 1 w 19"/>
                <a:gd name="T11" fmla="*/ 0 h 44"/>
                <a:gd name="T12" fmla="*/ 1 w 19"/>
                <a:gd name="T13" fmla="*/ 0 h 44"/>
                <a:gd name="T14" fmla="*/ 1 w 19"/>
                <a:gd name="T15" fmla="*/ 0 h 44"/>
                <a:gd name="T16" fmla="*/ 1 w 19"/>
                <a:gd name="T17" fmla="*/ 0 h 44"/>
                <a:gd name="T18" fmla="*/ 1 w 19"/>
                <a:gd name="T19" fmla="*/ 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4"/>
                <a:gd name="T32" fmla="*/ 19 w 19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4">
                  <a:moveTo>
                    <a:pt x="17" y="38"/>
                  </a:moveTo>
                  <a:lnTo>
                    <a:pt x="19" y="4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2" y="42"/>
                  </a:lnTo>
                  <a:lnTo>
                    <a:pt x="4" y="44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4" y="44"/>
                  </a:lnTo>
                  <a:lnTo>
                    <a:pt x="17" y="3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99" name="Freeform 901"/>
            <p:cNvSpPr>
              <a:spLocks/>
            </p:cNvSpPr>
            <p:nvPr/>
          </p:nvSpPr>
          <p:spPr bwMode="auto">
            <a:xfrm>
              <a:off x="1130" y="1875"/>
              <a:ext cx="18" cy="24"/>
            </a:xfrm>
            <a:custGeom>
              <a:avLst/>
              <a:gdLst>
                <a:gd name="T0" fmla="*/ 0 w 38"/>
                <a:gd name="T1" fmla="*/ 0 h 52"/>
                <a:gd name="T2" fmla="*/ 0 w 38"/>
                <a:gd name="T3" fmla="*/ 0 h 52"/>
                <a:gd name="T4" fmla="*/ 0 w 38"/>
                <a:gd name="T5" fmla="*/ 0 h 52"/>
                <a:gd name="T6" fmla="*/ 0 w 38"/>
                <a:gd name="T7" fmla="*/ 0 h 52"/>
                <a:gd name="T8" fmla="*/ 0 w 38"/>
                <a:gd name="T9" fmla="*/ 0 h 52"/>
                <a:gd name="T10" fmla="*/ 0 w 38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52"/>
                <a:gd name="T20" fmla="*/ 38 w 38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52">
                  <a:moveTo>
                    <a:pt x="32" y="50"/>
                  </a:moveTo>
                  <a:lnTo>
                    <a:pt x="38" y="46"/>
                  </a:lnTo>
                  <a:lnTo>
                    <a:pt x="13" y="0"/>
                  </a:lnTo>
                  <a:lnTo>
                    <a:pt x="0" y="6"/>
                  </a:lnTo>
                  <a:lnTo>
                    <a:pt x="25" y="52"/>
                  </a:lnTo>
                  <a:lnTo>
                    <a:pt x="32" y="5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00" name="Freeform 902"/>
            <p:cNvSpPr>
              <a:spLocks/>
            </p:cNvSpPr>
            <p:nvPr/>
          </p:nvSpPr>
          <p:spPr bwMode="auto">
            <a:xfrm>
              <a:off x="1034" y="1349"/>
              <a:ext cx="24" cy="124"/>
            </a:xfrm>
            <a:custGeom>
              <a:avLst/>
              <a:gdLst>
                <a:gd name="T0" fmla="*/ 1 w 44"/>
                <a:gd name="T1" fmla="*/ 0 h 270"/>
                <a:gd name="T2" fmla="*/ 1 w 44"/>
                <a:gd name="T3" fmla="*/ 0 h 270"/>
                <a:gd name="T4" fmla="*/ 1 w 44"/>
                <a:gd name="T5" fmla="*/ 0 h 270"/>
                <a:gd name="T6" fmla="*/ 0 w 44"/>
                <a:gd name="T7" fmla="*/ 0 h 270"/>
                <a:gd name="T8" fmla="*/ 1 w 44"/>
                <a:gd name="T9" fmla="*/ 0 h 270"/>
                <a:gd name="T10" fmla="*/ 1 w 44"/>
                <a:gd name="T11" fmla="*/ 0 h 270"/>
                <a:gd name="T12" fmla="*/ 1 w 44"/>
                <a:gd name="T13" fmla="*/ 0 h 270"/>
                <a:gd name="T14" fmla="*/ 1 w 44"/>
                <a:gd name="T15" fmla="*/ 0 h 270"/>
                <a:gd name="T16" fmla="*/ 1 w 44"/>
                <a:gd name="T17" fmla="*/ 0 h 270"/>
                <a:gd name="T18" fmla="*/ 1 w 44"/>
                <a:gd name="T19" fmla="*/ 0 h 27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270"/>
                <a:gd name="T32" fmla="*/ 44 w 44"/>
                <a:gd name="T33" fmla="*/ 270 h 27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270">
                  <a:moveTo>
                    <a:pt x="44" y="261"/>
                  </a:moveTo>
                  <a:lnTo>
                    <a:pt x="44" y="265"/>
                  </a:lnTo>
                  <a:lnTo>
                    <a:pt x="15" y="0"/>
                  </a:lnTo>
                  <a:lnTo>
                    <a:pt x="0" y="2"/>
                  </a:lnTo>
                  <a:lnTo>
                    <a:pt x="29" y="266"/>
                  </a:lnTo>
                  <a:lnTo>
                    <a:pt x="31" y="270"/>
                  </a:lnTo>
                  <a:lnTo>
                    <a:pt x="29" y="266"/>
                  </a:lnTo>
                  <a:lnTo>
                    <a:pt x="29" y="268"/>
                  </a:lnTo>
                  <a:lnTo>
                    <a:pt x="31" y="270"/>
                  </a:lnTo>
                  <a:lnTo>
                    <a:pt x="44" y="26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01" name="Freeform 903"/>
            <p:cNvSpPr>
              <a:spLocks/>
            </p:cNvSpPr>
            <p:nvPr/>
          </p:nvSpPr>
          <p:spPr bwMode="auto">
            <a:xfrm>
              <a:off x="1051" y="1469"/>
              <a:ext cx="37" cy="34"/>
            </a:xfrm>
            <a:custGeom>
              <a:avLst/>
              <a:gdLst>
                <a:gd name="T0" fmla="*/ 1 w 65"/>
                <a:gd name="T1" fmla="*/ 0 h 78"/>
                <a:gd name="T2" fmla="*/ 1 w 65"/>
                <a:gd name="T3" fmla="*/ 0 h 78"/>
                <a:gd name="T4" fmla="*/ 0 w 65"/>
                <a:gd name="T5" fmla="*/ 0 h 78"/>
                <a:gd name="T6" fmla="*/ 1 w 65"/>
                <a:gd name="T7" fmla="*/ 0 h 78"/>
                <a:gd name="T8" fmla="*/ 1 w 65"/>
                <a:gd name="T9" fmla="*/ 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78"/>
                <a:gd name="T17" fmla="*/ 65 w 65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78">
                  <a:moveTo>
                    <a:pt x="65" y="69"/>
                  </a:moveTo>
                  <a:lnTo>
                    <a:pt x="13" y="0"/>
                  </a:lnTo>
                  <a:lnTo>
                    <a:pt x="0" y="9"/>
                  </a:lnTo>
                  <a:lnTo>
                    <a:pt x="54" y="78"/>
                  </a:lnTo>
                  <a:lnTo>
                    <a:pt x="65" y="6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02" name="Freeform 904"/>
            <p:cNvSpPr>
              <a:spLocks/>
            </p:cNvSpPr>
            <p:nvPr/>
          </p:nvSpPr>
          <p:spPr bwMode="auto">
            <a:xfrm>
              <a:off x="1081" y="1499"/>
              <a:ext cx="30" cy="33"/>
            </a:xfrm>
            <a:custGeom>
              <a:avLst/>
              <a:gdLst>
                <a:gd name="T0" fmla="*/ 1 w 55"/>
                <a:gd name="T1" fmla="*/ 0 h 69"/>
                <a:gd name="T2" fmla="*/ 1 w 55"/>
                <a:gd name="T3" fmla="*/ 0 h 69"/>
                <a:gd name="T4" fmla="*/ 1 w 55"/>
                <a:gd name="T5" fmla="*/ 0 h 69"/>
                <a:gd name="T6" fmla="*/ 0 w 55"/>
                <a:gd name="T7" fmla="*/ 0 h 69"/>
                <a:gd name="T8" fmla="*/ 1 w 55"/>
                <a:gd name="T9" fmla="*/ 0 h 69"/>
                <a:gd name="T10" fmla="*/ 1 w 55"/>
                <a:gd name="T11" fmla="*/ 0 h 69"/>
                <a:gd name="T12" fmla="*/ 1 w 55"/>
                <a:gd name="T13" fmla="*/ 0 h 69"/>
                <a:gd name="T14" fmla="*/ 1 w 55"/>
                <a:gd name="T15" fmla="*/ 0 h 69"/>
                <a:gd name="T16" fmla="*/ 1 w 55"/>
                <a:gd name="T17" fmla="*/ 0 h 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5"/>
                <a:gd name="T28" fmla="*/ 0 h 69"/>
                <a:gd name="T29" fmla="*/ 55 w 55"/>
                <a:gd name="T30" fmla="*/ 69 h 6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5" h="69">
                  <a:moveTo>
                    <a:pt x="55" y="63"/>
                  </a:moveTo>
                  <a:lnTo>
                    <a:pt x="55" y="61"/>
                  </a:lnTo>
                  <a:lnTo>
                    <a:pt x="11" y="0"/>
                  </a:lnTo>
                  <a:lnTo>
                    <a:pt x="0" y="9"/>
                  </a:lnTo>
                  <a:lnTo>
                    <a:pt x="42" y="69"/>
                  </a:lnTo>
                  <a:lnTo>
                    <a:pt x="40" y="67"/>
                  </a:lnTo>
                  <a:lnTo>
                    <a:pt x="55" y="63"/>
                  </a:lnTo>
                  <a:lnTo>
                    <a:pt x="55" y="61"/>
                  </a:lnTo>
                  <a:lnTo>
                    <a:pt x="55" y="6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03" name="Freeform 905"/>
            <p:cNvSpPr>
              <a:spLocks/>
            </p:cNvSpPr>
            <p:nvPr/>
          </p:nvSpPr>
          <p:spPr bwMode="auto">
            <a:xfrm>
              <a:off x="1103" y="1529"/>
              <a:ext cx="20" cy="30"/>
            </a:xfrm>
            <a:custGeom>
              <a:avLst/>
              <a:gdLst>
                <a:gd name="T0" fmla="*/ 1 w 36"/>
                <a:gd name="T1" fmla="*/ 0 h 65"/>
                <a:gd name="T2" fmla="*/ 1 w 36"/>
                <a:gd name="T3" fmla="*/ 0 h 65"/>
                <a:gd name="T4" fmla="*/ 1 w 36"/>
                <a:gd name="T5" fmla="*/ 0 h 65"/>
                <a:gd name="T6" fmla="*/ 0 w 36"/>
                <a:gd name="T7" fmla="*/ 0 h 65"/>
                <a:gd name="T8" fmla="*/ 1 w 36"/>
                <a:gd name="T9" fmla="*/ 0 h 65"/>
                <a:gd name="T10" fmla="*/ 1 w 36"/>
                <a:gd name="T11" fmla="*/ 0 h 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65"/>
                <a:gd name="T20" fmla="*/ 36 w 36"/>
                <a:gd name="T21" fmla="*/ 65 h 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65">
                  <a:moveTo>
                    <a:pt x="29" y="62"/>
                  </a:moveTo>
                  <a:lnTo>
                    <a:pt x="36" y="60"/>
                  </a:lnTo>
                  <a:lnTo>
                    <a:pt x="15" y="0"/>
                  </a:lnTo>
                  <a:lnTo>
                    <a:pt x="0" y="4"/>
                  </a:lnTo>
                  <a:lnTo>
                    <a:pt x="21" y="65"/>
                  </a:lnTo>
                  <a:lnTo>
                    <a:pt x="29" y="6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04" name="Freeform 906"/>
            <p:cNvSpPr>
              <a:spLocks/>
            </p:cNvSpPr>
            <p:nvPr/>
          </p:nvSpPr>
          <p:spPr bwMode="auto">
            <a:xfrm>
              <a:off x="1936" y="2781"/>
              <a:ext cx="11" cy="12"/>
            </a:xfrm>
            <a:custGeom>
              <a:avLst/>
              <a:gdLst>
                <a:gd name="T0" fmla="*/ 1 w 19"/>
                <a:gd name="T1" fmla="*/ 0 h 27"/>
                <a:gd name="T2" fmla="*/ 0 w 19"/>
                <a:gd name="T3" fmla="*/ 0 h 27"/>
                <a:gd name="T4" fmla="*/ 1 w 19"/>
                <a:gd name="T5" fmla="*/ 0 h 27"/>
                <a:gd name="T6" fmla="*/ 1 w 19"/>
                <a:gd name="T7" fmla="*/ 0 h 27"/>
                <a:gd name="T8" fmla="*/ 1 w 19"/>
                <a:gd name="T9" fmla="*/ 0 h 27"/>
                <a:gd name="T10" fmla="*/ 1 w 19"/>
                <a:gd name="T11" fmla="*/ 0 h 27"/>
                <a:gd name="T12" fmla="*/ 1 w 19"/>
                <a:gd name="T13" fmla="*/ 0 h 27"/>
                <a:gd name="T14" fmla="*/ 1 w 19"/>
                <a:gd name="T15" fmla="*/ 0 h 27"/>
                <a:gd name="T16" fmla="*/ 1 w 19"/>
                <a:gd name="T17" fmla="*/ 0 h 27"/>
                <a:gd name="T18" fmla="*/ 1 w 19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7"/>
                <a:gd name="T32" fmla="*/ 19 w 19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7">
                  <a:moveTo>
                    <a:pt x="11" y="20"/>
                  </a:moveTo>
                  <a:lnTo>
                    <a:pt x="0" y="18"/>
                  </a:lnTo>
                  <a:lnTo>
                    <a:pt x="6" y="27"/>
                  </a:lnTo>
                  <a:lnTo>
                    <a:pt x="19" y="20"/>
                  </a:lnTo>
                  <a:lnTo>
                    <a:pt x="13" y="10"/>
                  </a:lnTo>
                  <a:lnTo>
                    <a:pt x="2" y="8"/>
                  </a:lnTo>
                  <a:lnTo>
                    <a:pt x="13" y="10"/>
                  </a:lnTo>
                  <a:lnTo>
                    <a:pt x="10" y="0"/>
                  </a:lnTo>
                  <a:lnTo>
                    <a:pt x="2" y="8"/>
                  </a:lnTo>
                  <a:lnTo>
                    <a:pt x="11" y="2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05" name="Freeform 907"/>
            <p:cNvSpPr>
              <a:spLocks/>
            </p:cNvSpPr>
            <p:nvPr/>
          </p:nvSpPr>
          <p:spPr bwMode="auto">
            <a:xfrm>
              <a:off x="1925" y="2785"/>
              <a:ext cx="18" cy="15"/>
            </a:xfrm>
            <a:custGeom>
              <a:avLst/>
              <a:gdLst>
                <a:gd name="T0" fmla="*/ 1 w 30"/>
                <a:gd name="T1" fmla="*/ 0 h 33"/>
                <a:gd name="T2" fmla="*/ 1 w 30"/>
                <a:gd name="T3" fmla="*/ 0 h 33"/>
                <a:gd name="T4" fmla="*/ 1 w 30"/>
                <a:gd name="T5" fmla="*/ 0 h 33"/>
                <a:gd name="T6" fmla="*/ 1 w 30"/>
                <a:gd name="T7" fmla="*/ 0 h 33"/>
                <a:gd name="T8" fmla="*/ 0 w 30"/>
                <a:gd name="T9" fmla="*/ 0 h 33"/>
                <a:gd name="T10" fmla="*/ 1 w 30"/>
                <a:gd name="T11" fmla="*/ 0 h 33"/>
                <a:gd name="T12" fmla="*/ 1 w 30"/>
                <a:gd name="T13" fmla="*/ 0 h 33"/>
                <a:gd name="T14" fmla="*/ 1 w 30"/>
                <a:gd name="T15" fmla="*/ 0 h 33"/>
                <a:gd name="T16" fmla="*/ 1 w 30"/>
                <a:gd name="T17" fmla="*/ 0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3"/>
                <a:gd name="T29" fmla="*/ 30 w 30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3">
                  <a:moveTo>
                    <a:pt x="7" y="33"/>
                  </a:moveTo>
                  <a:lnTo>
                    <a:pt x="9" y="31"/>
                  </a:lnTo>
                  <a:lnTo>
                    <a:pt x="30" y="12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7" y="33"/>
                  </a:lnTo>
                  <a:lnTo>
                    <a:pt x="9" y="31"/>
                  </a:lnTo>
                  <a:lnTo>
                    <a:pt x="7" y="3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06" name="Freeform 908"/>
            <p:cNvSpPr>
              <a:spLocks/>
            </p:cNvSpPr>
            <p:nvPr/>
          </p:nvSpPr>
          <p:spPr bwMode="auto">
            <a:xfrm>
              <a:off x="1922" y="2792"/>
              <a:ext cx="6" cy="9"/>
            </a:xfrm>
            <a:custGeom>
              <a:avLst/>
              <a:gdLst>
                <a:gd name="T0" fmla="*/ 0 w 15"/>
                <a:gd name="T1" fmla="*/ 0 h 20"/>
                <a:gd name="T2" fmla="*/ 0 w 15"/>
                <a:gd name="T3" fmla="*/ 0 h 20"/>
                <a:gd name="T4" fmla="*/ 0 w 15"/>
                <a:gd name="T5" fmla="*/ 0 h 20"/>
                <a:gd name="T6" fmla="*/ 0 w 15"/>
                <a:gd name="T7" fmla="*/ 0 h 20"/>
                <a:gd name="T8" fmla="*/ 0 w 15"/>
                <a:gd name="T9" fmla="*/ 0 h 20"/>
                <a:gd name="T10" fmla="*/ 0 w 15"/>
                <a:gd name="T11" fmla="*/ 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20"/>
                <a:gd name="T20" fmla="*/ 15 w 15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20">
                  <a:moveTo>
                    <a:pt x="4" y="12"/>
                  </a:moveTo>
                  <a:lnTo>
                    <a:pt x="6" y="20"/>
                  </a:lnTo>
                  <a:lnTo>
                    <a:pt x="15" y="16"/>
                  </a:lnTo>
                  <a:lnTo>
                    <a:pt x="10" y="0"/>
                  </a:lnTo>
                  <a:lnTo>
                    <a:pt x="0" y="4"/>
                  </a:lnTo>
                  <a:lnTo>
                    <a:pt x="4" y="1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07" name="Freeform 909"/>
            <p:cNvSpPr>
              <a:spLocks/>
            </p:cNvSpPr>
            <p:nvPr/>
          </p:nvSpPr>
          <p:spPr bwMode="auto">
            <a:xfrm>
              <a:off x="1939" y="2791"/>
              <a:ext cx="61" cy="88"/>
            </a:xfrm>
            <a:custGeom>
              <a:avLst/>
              <a:gdLst>
                <a:gd name="T0" fmla="*/ 1 w 111"/>
                <a:gd name="T1" fmla="*/ 0 h 191"/>
                <a:gd name="T2" fmla="*/ 0 w 111"/>
                <a:gd name="T3" fmla="*/ 0 h 191"/>
                <a:gd name="T4" fmla="*/ 1 w 111"/>
                <a:gd name="T5" fmla="*/ 0 h 191"/>
                <a:gd name="T6" fmla="*/ 1 w 111"/>
                <a:gd name="T7" fmla="*/ 0 h 191"/>
                <a:gd name="T8" fmla="*/ 1 w 111"/>
                <a:gd name="T9" fmla="*/ 0 h 191"/>
                <a:gd name="T10" fmla="*/ 1 w 111"/>
                <a:gd name="T11" fmla="*/ 0 h 1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191"/>
                <a:gd name="T20" fmla="*/ 111 w 111"/>
                <a:gd name="T21" fmla="*/ 191 h 1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191">
                  <a:moveTo>
                    <a:pt x="7" y="3"/>
                  </a:moveTo>
                  <a:lnTo>
                    <a:pt x="0" y="7"/>
                  </a:lnTo>
                  <a:lnTo>
                    <a:pt x="98" y="191"/>
                  </a:lnTo>
                  <a:lnTo>
                    <a:pt x="111" y="184"/>
                  </a:lnTo>
                  <a:lnTo>
                    <a:pt x="13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</p:grpSp>
      <p:sp>
        <p:nvSpPr>
          <p:cNvPr id="10244" name="CuadroTexto 907"/>
          <p:cNvSpPr txBox="1">
            <a:spLocks noChangeArrowheads="1"/>
          </p:cNvSpPr>
          <p:nvPr/>
        </p:nvSpPr>
        <p:spPr bwMode="auto">
          <a:xfrm>
            <a:off x="1115616" y="5697538"/>
            <a:ext cx="136882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sz="1800" dirty="0" smtClean="0">
                <a:latin typeface="Arial" panose="020B0604020202020204" pitchFamily="34" charset="0"/>
              </a:rPr>
              <a:t>Probables</a:t>
            </a:r>
            <a:endParaRPr lang="es-MX" sz="1800" dirty="0">
              <a:latin typeface="Arial" panose="020B0604020202020204" pitchFamily="34" charset="0"/>
            </a:endParaRPr>
          </a:p>
        </p:txBody>
      </p:sp>
      <p:sp>
        <p:nvSpPr>
          <p:cNvPr id="10245" name="CuadroTexto 908"/>
          <p:cNvSpPr txBox="1">
            <a:spLocks noChangeArrowheads="1"/>
          </p:cNvSpPr>
          <p:nvPr/>
        </p:nvSpPr>
        <p:spPr bwMode="auto">
          <a:xfrm>
            <a:off x="3013183" y="5733256"/>
            <a:ext cx="863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sz="1800" dirty="0" err="1" smtClean="0">
                <a:latin typeface="Arial" panose="020B0604020202020204" pitchFamily="34" charset="0"/>
              </a:rPr>
              <a:t>Tifu</a:t>
            </a:r>
            <a:endParaRPr lang="es-MX" sz="1800" dirty="0">
              <a:latin typeface="Arial" panose="020B0604020202020204" pitchFamily="34" charset="0"/>
            </a:endParaRPr>
          </a:p>
        </p:txBody>
      </p:sp>
      <p:sp>
        <p:nvSpPr>
          <p:cNvPr id="910" name="Rectángulo 909"/>
          <p:cNvSpPr/>
          <p:nvPr/>
        </p:nvSpPr>
        <p:spPr>
          <a:xfrm>
            <a:off x="683568" y="5816600"/>
            <a:ext cx="288925" cy="1841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914" name="CuadroTexto 908"/>
          <p:cNvSpPr txBox="1">
            <a:spLocks noChangeArrowheads="1"/>
          </p:cNvSpPr>
          <p:nvPr/>
        </p:nvSpPr>
        <p:spPr bwMode="auto">
          <a:xfrm>
            <a:off x="4572496" y="5733256"/>
            <a:ext cx="28078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sz="1800" dirty="0" smtClean="0">
                <a:latin typeface="Arial" panose="020B0604020202020204" pitchFamily="34" charset="0"/>
              </a:rPr>
              <a:t>Fiebre manchada</a:t>
            </a:r>
            <a:endParaRPr lang="es-MX" sz="1800" dirty="0">
              <a:latin typeface="Arial" panose="020B0604020202020204" pitchFamily="34" charset="0"/>
            </a:endParaRPr>
          </a:p>
        </p:txBody>
      </p:sp>
      <p:sp>
        <p:nvSpPr>
          <p:cNvPr id="2" name="1 Estrella de 5 puntas"/>
          <p:cNvSpPr/>
          <p:nvPr/>
        </p:nvSpPr>
        <p:spPr>
          <a:xfrm>
            <a:off x="2771800" y="5816601"/>
            <a:ext cx="246307" cy="250269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16" name="915 Estrella de 5 puntas"/>
          <p:cNvSpPr/>
          <p:nvPr/>
        </p:nvSpPr>
        <p:spPr>
          <a:xfrm>
            <a:off x="4283978" y="5792271"/>
            <a:ext cx="246307" cy="250269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10240" name="10239 Tabla"/>
          <p:cNvGraphicFramePr>
            <a:graphicFrameLocks noGrp="1"/>
          </p:cNvGraphicFramePr>
          <p:nvPr>
            <p:extLst/>
          </p:nvPr>
        </p:nvGraphicFramePr>
        <p:xfrm>
          <a:off x="3753750" y="908720"/>
          <a:ext cx="5066722" cy="2356098"/>
        </p:xfrm>
        <a:graphic>
          <a:graphicData uri="http://schemas.openxmlformats.org/drawingml/2006/table">
            <a:tbl>
              <a:tblPr/>
              <a:tblGrid>
                <a:gridCol w="1178290"/>
                <a:gridCol w="1157240"/>
                <a:gridCol w="897115"/>
                <a:gridCol w="897115"/>
                <a:gridCol w="936962"/>
              </a:tblGrid>
              <a:tr h="43204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Jurisdicción</a:t>
                      </a:r>
                      <a:endParaRPr lang="es-MX" sz="1000" b="1" i="0" u="none" strike="noStrike" dirty="0">
                        <a:solidFill>
                          <a:srgbClr val="FFFFFF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Municipio</a:t>
                      </a:r>
                      <a:endParaRPr lang="es-MX" sz="1000" b="1" i="0" u="none" strike="noStrike" dirty="0">
                        <a:solidFill>
                          <a:srgbClr val="FFFFFF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Casos Probables</a:t>
                      </a:r>
                      <a:endParaRPr lang="es-MX" sz="1000" b="1" i="0" u="none" strike="noStrike" dirty="0">
                        <a:solidFill>
                          <a:srgbClr val="FFFFFF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Confirmado a Grupo </a:t>
                      </a:r>
                      <a:r>
                        <a:rPr lang="es-MX" sz="10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Tifu</a:t>
                      </a:r>
                      <a:endParaRPr lang="es-MX" sz="1000" b="1" i="0" u="none" strike="noStrike" dirty="0">
                        <a:solidFill>
                          <a:srgbClr val="FFFFFF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Confirmado a Grupo </a:t>
                      </a:r>
                      <a:r>
                        <a:rPr lang="es-MX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FM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9050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SDGS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Matehuala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Guadalcazar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Cedral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Rioverde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Ciudad Valles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Tamazunchale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San Vicente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Estatal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21" name="920 Estrella de 5 puntas"/>
          <p:cNvSpPr/>
          <p:nvPr/>
        </p:nvSpPr>
        <p:spPr>
          <a:xfrm>
            <a:off x="2165453" y="2386643"/>
            <a:ext cx="246307" cy="250269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22" name="921 Estrella de 5 puntas"/>
          <p:cNvSpPr/>
          <p:nvPr/>
        </p:nvSpPr>
        <p:spPr>
          <a:xfrm>
            <a:off x="2021437" y="1954595"/>
            <a:ext cx="246307" cy="250269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24" name="923 Estrella de 5 puntas"/>
          <p:cNvSpPr/>
          <p:nvPr/>
        </p:nvSpPr>
        <p:spPr>
          <a:xfrm>
            <a:off x="4541717" y="5194955"/>
            <a:ext cx="246307" cy="250269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25" name="924 Estrella de 5 puntas"/>
          <p:cNvSpPr/>
          <p:nvPr/>
        </p:nvSpPr>
        <p:spPr>
          <a:xfrm>
            <a:off x="4757741" y="4474875"/>
            <a:ext cx="246307" cy="250269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18" name="917 CuadroTexto"/>
          <p:cNvSpPr txBox="1"/>
          <p:nvPr/>
        </p:nvSpPr>
        <p:spPr>
          <a:xfrm>
            <a:off x="35496" y="6643325"/>
            <a:ext cx="41399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i="1" dirty="0" smtClean="0"/>
              <a:t>Fuente: Depto. V.U.E.D.  2017. </a:t>
            </a:r>
            <a:endParaRPr lang="es-ES" sz="900" i="1" dirty="0"/>
          </a:p>
        </p:txBody>
      </p:sp>
    </p:spTree>
    <p:extLst>
      <p:ext uri="{BB962C8B-B14F-4D97-AF65-F5344CB8AC3E}">
        <p14:creationId xmlns:p14="http://schemas.microsoft.com/office/powerpoint/2010/main" val="415635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a 7"/>
          <p:cNvGraphicFramePr>
            <a:graphicFrameLocks noGrp="1"/>
          </p:cNvGraphicFramePr>
          <p:nvPr>
            <p:extLst/>
          </p:nvPr>
        </p:nvGraphicFramePr>
        <p:xfrm>
          <a:off x="1194801" y="2454009"/>
          <a:ext cx="6833583" cy="1805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415"/>
                <a:gridCol w="847165"/>
                <a:gridCol w="1079126"/>
                <a:gridCol w="1109382"/>
                <a:gridCol w="1038786"/>
                <a:gridCol w="1054709"/>
              </a:tblGrid>
              <a:tr h="434340"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Institución</a:t>
                      </a:r>
                      <a:endParaRPr lang="es-MX" sz="12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Casos</a:t>
                      </a:r>
                      <a:endParaRPr lang="es-MX" sz="12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Oportunidad</a:t>
                      </a:r>
                      <a:endParaRPr lang="es-MX" sz="12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Cobertura</a:t>
                      </a:r>
                      <a:endParaRPr lang="es-MX" sz="12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Casos c/Muestra</a:t>
                      </a:r>
                      <a:endParaRPr lang="es-MX" sz="12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Calidad de la</a:t>
                      </a:r>
                      <a:r>
                        <a:rPr lang="es-MX" sz="1200" b="1" i="1" baseline="0" dirty="0" smtClean="0"/>
                        <a:t> muestra</a:t>
                      </a:r>
                      <a:endParaRPr lang="es-MX" sz="1200" b="1" i="1" dirty="0"/>
                    </a:p>
                  </a:txBody>
                  <a:tcPr marL="68580" marR="68580" marT="34290" marB="34290"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SERVICIOS</a:t>
                      </a:r>
                      <a:r>
                        <a:rPr lang="es-MX" sz="1400" b="1" i="1" baseline="0" dirty="0" smtClean="0"/>
                        <a:t> DE SALUD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893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69.24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84.69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563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81.62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IMSS ORD.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734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57.04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95.63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489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83.40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ISSSTE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79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38.59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72.08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21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36.11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IMSS PROSPERA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68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65.77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85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60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37.99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1403648" y="836712"/>
            <a:ext cx="6624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i="1" dirty="0"/>
              <a:t>Indicadores de evaluación de </a:t>
            </a:r>
            <a:r>
              <a:rPr lang="es-MX" sz="2800" b="1" i="1" dirty="0" smtClean="0"/>
              <a:t>Influenza</a:t>
            </a:r>
          </a:p>
          <a:p>
            <a:pPr algn="ctr"/>
            <a:r>
              <a:rPr lang="es-MX" sz="2800" b="1" i="1" dirty="0" smtClean="0"/>
              <a:t>S.L.P. 2017</a:t>
            </a:r>
            <a:endParaRPr lang="es-MX" sz="2800" b="1" i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59119" y="6453336"/>
            <a:ext cx="26890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i="1" dirty="0"/>
              <a:t>Fuente: SISVEFLU 2017.</a:t>
            </a:r>
          </a:p>
        </p:txBody>
      </p:sp>
    </p:spTree>
    <p:extLst>
      <p:ext uri="{BB962C8B-B14F-4D97-AF65-F5344CB8AC3E}">
        <p14:creationId xmlns:p14="http://schemas.microsoft.com/office/powerpoint/2010/main" val="391510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411760" y="702537"/>
            <a:ext cx="4479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COORDINACIÓN DE MICOBACTERIOSIS</a:t>
            </a:r>
          </a:p>
          <a:p>
            <a:pPr algn="ctr"/>
            <a:r>
              <a:rPr lang="es-MX" sz="2000" b="1" dirty="0" smtClean="0">
                <a:solidFill>
                  <a:schemeClr val="accent3">
                    <a:lumMod val="75000"/>
                  </a:schemeClr>
                </a:solidFill>
              </a:rPr>
              <a:t>TUBERCULOSIS</a:t>
            </a:r>
          </a:p>
          <a:p>
            <a:pPr algn="ctr"/>
            <a:r>
              <a:rPr lang="es-MX" b="1" i="1" dirty="0" smtClean="0"/>
              <a:t>Cumplimiento de metas 2017</a:t>
            </a:r>
            <a:endParaRPr lang="es-MX" b="1" i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920944" y="1990581"/>
            <a:ext cx="4983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Logro casos Tuberculosis TODAS FORMAS</a:t>
            </a:r>
          </a:p>
          <a:p>
            <a:r>
              <a:rPr lang="es-MX" b="1" dirty="0">
                <a:latin typeface="Leelawadee" panose="020B0502040204020203" pitchFamily="34" charset="-34"/>
                <a:cs typeface="Leelawadee" panose="020B0502040204020203" pitchFamily="34" charset="-34"/>
              </a:rPr>
              <a:t> </a:t>
            </a:r>
            <a:r>
              <a:rPr lang="es-MX" b="1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    a nivel Estatal por Institución.</a:t>
            </a:r>
            <a:endParaRPr lang="es-MX" b="1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graphicFrame>
        <p:nvGraphicFramePr>
          <p:cNvPr id="6" name="5 Gráfico"/>
          <p:cNvGraphicFramePr/>
          <p:nvPr>
            <p:extLst/>
          </p:nvPr>
        </p:nvGraphicFramePr>
        <p:xfrm>
          <a:off x="1298652" y="2964025"/>
          <a:ext cx="7161780" cy="3112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76672"/>
            <a:ext cx="792088" cy="1094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CuadroTexto"/>
          <p:cNvSpPr txBox="1"/>
          <p:nvPr/>
        </p:nvSpPr>
        <p:spPr>
          <a:xfrm rot="16200000">
            <a:off x="180365" y="3871791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i="1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No. casos</a:t>
            </a:r>
            <a:endParaRPr lang="es-MX" sz="1600" b="1" i="1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267744" y="367173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159.2%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3851920" y="399577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94.5%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5436096" y="435581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231.3%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7092280" y="299695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103.4%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90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411760" y="702537"/>
            <a:ext cx="4479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COORDINACIÓN DE MICOBACTERIOSIS</a:t>
            </a:r>
          </a:p>
          <a:p>
            <a:pPr algn="ctr"/>
            <a:r>
              <a:rPr lang="es-MX" sz="2000" b="1" dirty="0" smtClean="0">
                <a:solidFill>
                  <a:schemeClr val="accent3">
                    <a:lumMod val="75000"/>
                  </a:schemeClr>
                </a:solidFill>
              </a:rPr>
              <a:t>TUBERCULOSIS</a:t>
            </a:r>
          </a:p>
          <a:p>
            <a:pPr algn="ctr"/>
            <a:r>
              <a:rPr lang="es-MX" b="1" i="1" dirty="0" smtClean="0"/>
              <a:t>Cumplimiento de metas 2017</a:t>
            </a:r>
            <a:endParaRPr lang="es-MX" b="1" i="1" dirty="0"/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 rotWithShape="1">
          <a:blip r:embed="rId2"/>
          <a:srcRect l="12938" t="13836" r="64166" b="72171"/>
          <a:stretch/>
        </p:blipFill>
        <p:spPr>
          <a:xfrm>
            <a:off x="349971" y="345226"/>
            <a:ext cx="1572581" cy="714622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385700"/>
            <a:ext cx="792088" cy="1094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920944" y="1990581"/>
            <a:ext cx="4731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Logro casos Tuberculosis PULMONAR</a:t>
            </a:r>
          </a:p>
          <a:p>
            <a:r>
              <a:rPr lang="es-MX" b="1" dirty="0">
                <a:latin typeface="Leelawadee" panose="020B0502040204020203" pitchFamily="34" charset="-34"/>
                <a:cs typeface="Leelawadee" panose="020B0502040204020203" pitchFamily="34" charset="-34"/>
              </a:rPr>
              <a:t> </a:t>
            </a:r>
            <a:r>
              <a:rPr lang="es-MX" b="1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    a nivel Estatal por Institución</a:t>
            </a:r>
            <a:endParaRPr lang="es-MX" b="1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graphicFrame>
        <p:nvGraphicFramePr>
          <p:cNvPr id="8" name="7 Gráfico"/>
          <p:cNvGraphicFramePr/>
          <p:nvPr>
            <p:extLst/>
          </p:nvPr>
        </p:nvGraphicFramePr>
        <p:xfrm>
          <a:off x="1298652" y="2964025"/>
          <a:ext cx="7161780" cy="3112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8 CuadroTexto"/>
          <p:cNvSpPr txBox="1"/>
          <p:nvPr/>
        </p:nvSpPr>
        <p:spPr>
          <a:xfrm rot="16200000">
            <a:off x="180365" y="3871791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i="1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No. casos</a:t>
            </a:r>
            <a:endParaRPr lang="es-MX" sz="1600" b="1" i="1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267744" y="39237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107.4%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851920" y="406778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109.6%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508104" y="443711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128.6%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7092280" y="321297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93.2%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40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838140"/>
              </p:ext>
            </p:extLst>
          </p:nvPr>
        </p:nvGraphicFramePr>
        <p:xfrm>
          <a:off x="539552" y="1981944"/>
          <a:ext cx="8136905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19"/>
                <a:gridCol w="648072"/>
                <a:gridCol w="1008113"/>
                <a:gridCol w="880097"/>
                <a:gridCol w="904101"/>
                <a:gridCol w="808091"/>
                <a:gridCol w="1000110"/>
                <a:gridCol w="904101"/>
                <a:gridCol w="904101"/>
              </a:tblGrid>
              <a:tr h="445140"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>
                          <a:solidFill>
                            <a:schemeClr val="tx1"/>
                          </a:solidFill>
                        </a:rPr>
                        <a:t>Instit</a:t>
                      </a:r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Casos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Ingresaron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 a TAES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Curación Bk (-)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Termino </a:t>
                      </a:r>
                      <a:r>
                        <a:rPr lang="es-MX" sz="1400" dirty="0" err="1" smtClean="0">
                          <a:solidFill>
                            <a:schemeClr val="tx1"/>
                          </a:solidFill>
                        </a:rPr>
                        <a:t>Tx</a:t>
                      </a:r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. Sin Bk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Fracaso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Defunciones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Continúa en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MX" sz="1400" baseline="0" dirty="0" err="1" smtClean="0">
                          <a:solidFill>
                            <a:schemeClr val="tx1"/>
                          </a:solidFill>
                        </a:rPr>
                        <a:t>Tx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Abandono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14217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Estatal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116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115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98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2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9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2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2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</a:tr>
              <a:tr h="314217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%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100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99.14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84.5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1.74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0.00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7.8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1.74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1.74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</a:tr>
              <a:tr h="314217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SSA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51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92.16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1.96 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1.96</a:t>
                      </a:r>
                      <a:r>
                        <a:rPr lang="es-MX" sz="1600" baseline="0" dirty="0" smtClean="0"/>
                        <a:t> 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</a:tr>
              <a:tr h="314217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IMSS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25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96.40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75.00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/>
                        <a:t>4.17 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16.66 (4)</a:t>
                      </a:r>
                      <a:endParaRPr lang="es-MX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4.17 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 (0)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</a:tr>
              <a:tr h="314217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ISSSTE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5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100.00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80.00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20.0</a:t>
                      </a:r>
                      <a:r>
                        <a:rPr lang="es-MX" sz="1600" baseline="0" dirty="0" smtClean="0"/>
                        <a:t> 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PROSPERA</a:t>
                      </a:r>
                      <a:endParaRPr lang="es-MX" sz="14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35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100.00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82.86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2.86</a:t>
                      </a:r>
                      <a:r>
                        <a:rPr lang="es-MX" sz="1600" baseline="0" dirty="0" smtClean="0"/>
                        <a:t> 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8.57 (3)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2.86</a:t>
                      </a:r>
                      <a:r>
                        <a:rPr lang="es-MX" sz="1600" baseline="0" dirty="0" smtClean="0"/>
                        <a:t> 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2.86</a:t>
                      </a:r>
                      <a:r>
                        <a:rPr lang="es-MX" sz="1600" baseline="0" dirty="0" smtClean="0"/>
                        <a:t> 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1907704" y="332656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i="1" dirty="0" smtClean="0"/>
              <a:t>Cohorte de Casos de Tuberculosis Pulmonar</a:t>
            </a:r>
          </a:p>
          <a:p>
            <a:pPr algn="ctr"/>
            <a:r>
              <a:rPr lang="es-MX" sz="2400" b="1" i="1" dirty="0" smtClean="0"/>
              <a:t>San Luis Potosí, Enero – Junio 2017.</a:t>
            </a:r>
            <a:endParaRPr lang="es-MX" sz="2400" b="1" i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179512" y="6608385"/>
            <a:ext cx="8640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i="1" dirty="0" smtClean="0"/>
              <a:t>Fuente: Plataforma Única de Información Módulo Tb. </a:t>
            </a:r>
            <a:endParaRPr lang="es-MX" sz="1200" b="1" i="1" dirty="0"/>
          </a:p>
        </p:txBody>
      </p:sp>
      <p:cxnSp>
        <p:nvCxnSpPr>
          <p:cNvPr id="10" name="Conector recto 9"/>
          <p:cNvCxnSpPr/>
          <p:nvPr/>
        </p:nvCxnSpPr>
        <p:spPr>
          <a:xfrm>
            <a:off x="683568" y="2492896"/>
            <a:ext cx="7920881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611560" y="3212976"/>
            <a:ext cx="799288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1547664" y="2078770"/>
            <a:ext cx="0" cy="2646374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597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339752" y="332656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i="1" dirty="0" smtClean="0"/>
              <a:t>Oportunidad en la Notificación de Casos de Tuberculosis (</a:t>
            </a:r>
            <a:r>
              <a:rPr lang="es-MX" sz="2400" b="1" i="1" dirty="0" err="1" smtClean="0"/>
              <a:t>exc</a:t>
            </a:r>
            <a:r>
              <a:rPr lang="es-MX" sz="2400" b="1" i="1" dirty="0" smtClean="0"/>
              <a:t>. Meníngea)</a:t>
            </a:r>
          </a:p>
          <a:p>
            <a:pPr algn="ctr"/>
            <a:r>
              <a:rPr lang="es-MX" sz="2400" b="1" i="1" dirty="0" smtClean="0"/>
              <a:t>San Luis Potosí, Enero – Diciembre 2017.</a:t>
            </a:r>
            <a:endParaRPr lang="es-MX" sz="2400" b="1" i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179512" y="6608385"/>
            <a:ext cx="8640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i="1" dirty="0" smtClean="0"/>
              <a:t>Fuente: Plataforma Única de Información Módulo Tb. </a:t>
            </a:r>
            <a:endParaRPr lang="es-MX" sz="1200" b="1" i="1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393139"/>
              </p:ext>
            </p:extLst>
          </p:nvPr>
        </p:nvGraphicFramePr>
        <p:xfrm>
          <a:off x="467544" y="2276872"/>
          <a:ext cx="8229598" cy="1905280"/>
        </p:xfrm>
        <a:graphic>
          <a:graphicData uri="http://schemas.openxmlformats.org/drawingml/2006/table">
            <a:tbl>
              <a:tblPr/>
              <a:tblGrid>
                <a:gridCol w="611866"/>
                <a:gridCol w="611866"/>
                <a:gridCol w="611866"/>
                <a:gridCol w="611866"/>
                <a:gridCol w="611866"/>
                <a:gridCol w="611866"/>
                <a:gridCol w="611866"/>
                <a:gridCol w="611866"/>
                <a:gridCol w="611866"/>
                <a:gridCol w="611866"/>
                <a:gridCol w="887206"/>
                <a:gridCol w="611866"/>
                <a:gridCol w="611866"/>
              </a:tblGrid>
              <a:tr h="152967"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Oportunidad (%)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529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J.S.</a:t>
                      </a:r>
                      <a:endParaRPr lang="es-MX" sz="12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Casos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SSA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Casos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IMSS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Casos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ISSSTE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Casos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SEDENA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Casos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PROSPERA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Casos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</a:tr>
              <a:tr h="1529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73.17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94.52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36.36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76.97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9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85.71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71.43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9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III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45.45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46.15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9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IV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33.33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33.33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33.33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9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85.71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81.82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9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48.78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71.43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77.42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61.25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9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VII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76.92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11.11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59.46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9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ESTATAL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62.87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89.62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56.10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421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67.48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951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08968"/>
            <a:ext cx="8229600" cy="863848"/>
          </a:xfrm>
        </p:spPr>
        <p:txBody>
          <a:bodyPr/>
          <a:lstStyle/>
          <a:p>
            <a:r>
              <a:rPr lang="es-ES" b="1" i="1" dirty="0" smtClean="0"/>
              <a:t>Cólera</a:t>
            </a:r>
            <a:endParaRPr lang="es-ES" b="1" i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323528" y="5949280"/>
            <a:ext cx="8496944" cy="400110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000" b="1" i="1" dirty="0" smtClean="0"/>
              <a:t>CERO CASOS CONFIRMADOS EN EL 2017, ÚLTIMOS 2 EN EL 2013 (CD. VALLES)</a:t>
            </a:r>
            <a:endParaRPr lang="es-ES" sz="2000" b="1" i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916832"/>
            <a:ext cx="5472608" cy="3648405"/>
          </a:xfrm>
          <a:prstGeom prst="rect">
            <a:avLst/>
          </a:prstGeom>
        </p:spPr>
      </p:pic>
      <p:pic>
        <p:nvPicPr>
          <p:cNvPr id="5" name="11 Imagen" descr="Servicios de Salud 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539552" y="332656"/>
            <a:ext cx="186160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6034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1"/>
          <p:cNvSpPr>
            <a:spLocks noChangeArrowheads="1"/>
          </p:cNvSpPr>
          <p:nvPr/>
        </p:nvSpPr>
        <p:spPr bwMode="auto">
          <a:xfrm>
            <a:off x="1763316" y="1106743"/>
            <a:ext cx="5772150" cy="784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es-MX" sz="2100" b="1" dirty="0" smtClean="0">
                <a:solidFill>
                  <a:schemeClr val="tx2"/>
                </a:solidFill>
              </a:rPr>
              <a:t>CUMPLIMIENTO META ENERO A DICIEMBRE  2017</a:t>
            </a:r>
            <a:endParaRPr lang="es-ES" sz="2100" b="1" dirty="0">
              <a:solidFill>
                <a:schemeClr val="tx2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s-MX" sz="2250" b="1" dirty="0">
                <a:solidFill>
                  <a:schemeClr val="tx2"/>
                </a:solidFill>
              </a:rPr>
              <a:t>CÓLERA</a:t>
            </a:r>
          </a:p>
          <a:p>
            <a:pPr algn="ctr">
              <a:lnSpc>
                <a:spcPct val="80000"/>
              </a:lnSpc>
            </a:pPr>
            <a:r>
              <a:rPr lang="es-MX" sz="2250" b="1" dirty="0">
                <a:solidFill>
                  <a:schemeClr val="tx2"/>
                </a:solidFill>
              </a:rPr>
              <a:t/>
            </a:r>
            <a:br>
              <a:rPr lang="es-MX" sz="2250" b="1" dirty="0">
                <a:solidFill>
                  <a:schemeClr val="tx2"/>
                </a:solidFill>
              </a:rPr>
            </a:br>
            <a:endParaRPr lang="es-ES" sz="1950" b="1" dirty="0">
              <a:solidFill>
                <a:schemeClr val="tx2"/>
              </a:solidFill>
            </a:endParaRPr>
          </a:p>
        </p:txBody>
      </p:sp>
      <p:sp>
        <p:nvSpPr>
          <p:cNvPr id="17517" name="10 CuadroTexto"/>
          <p:cNvSpPr txBox="1">
            <a:spLocks noChangeArrowheads="1"/>
          </p:cNvSpPr>
          <p:nvPr/>
        </p:nvSpPr>
        <p:spPr bwMode="auto">
          <a:xfrm>
            <a:off x="395536" y="6093296"/>
            <a:ext cx="334922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1050" b="1" i="1" dirty="0" smtClean="0"/>
              <a:t>FUENTE:</a:t>
            </a:r>
            <a:r>
              <a:rPr lang="es-MX" sz="1050" dirty="0" smtClean="0"/>
              <a:t> Guías de Cólera 2017, </a:t>
            </a:r>
            <a:r>
              <a:rPr lang="es-MX" sz="1050" dirty="0"/>
              <a:t>Plataforma Única de Información y </a:t>
            </a:r>
            <a:r>
              <a:rPr lang="es-MX" sz="1050" dirty="0" smtClean="0"/>
              <a:t>LESP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491880" y="1614569"/>
            <a:ext cx="2646294" cy="300082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350" b="1" dirty="0">
                <a:solidFill>
                  <a:schemeClr val="bg1"/>
                </a:solidFill>
              </a:rPr>
              <a:t>COBERTURA DE DIAGNOSTICO</a:t>
            </a: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/>
          </p:nvPr>
        </p:nvGraphicFramePr>
        <p:xfrm>
          <a:off x="1927924" y="2132856"/>
          <a:ext cx="5812428" cy="34077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3107"/>
                <a:gridCol w="1453107"/>
                <a:gridCol w="1453107"/>
                <a:gridCol w="1453107"/>
              </a:tblGrid>
              <a:tr h="784163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Institución</a:t>
                      </a:r>
                      <a:r>
                        <a:rPr lang="es-MX" sz="1400" b="1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 de Salud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Meta </a:t>
                      </a:r>
                      <a:r>
                        <a:rPr lang="es-MX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Asignada</a:t>
                      </a:r>
                    </a:p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(4%</a:t>
                      </a:r>
                      <a:r>
                        <a:rPr lang="es-MX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MX" sz="1400" b="1" i="0" u="none" strike="noStrike" baseline="0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EDA´s</a:t>
                      </a:r>
                      <a:r>
                        <a:rPr lang="es-MX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Casos detectados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% Cumplimiento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SSA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1,156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2,696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133.22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IMSS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1,466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504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34.38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ISSSTE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433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15.01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IMSS PROSP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446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423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94.84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PRIVADOS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259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103.86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F.</a:t>
                      </a:r>
                      <a:r>
                        <a:rPr lang="es-MX" sz="15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SIMILARES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2,300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0.96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PEMEX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SEDENA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33.33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6,074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3,981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65.54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24753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/>
          </p:nvPr>
        </p:nvGraphicFramePr>
        <p:xfrm>
          <a:off x="714375" y="1588189"/>
          <a:ext cx="7779544" cy="3776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Conector recto 11"/>
          <p:cNvCxnSpPr/>
          <p:nvPr/>
        </p:nvCxnSpPr>
        <p:spPr>
          <a:xfrm>
            <a:off x="1107282" y="2143125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1107282" y="3078956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2964657" y="2636044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3000375" y="3393281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4786313" y="2743200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4772025" y="3521869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6586538" y="2378869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6586538" y="3321844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2564607" y="5364956"/>
            <a:ext cx="40647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i="1" dirty="0"/>
              <a:t>Semanas Epidemiológicas 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1235869" y="1057275"/>
            <a:ext cx="70508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b="1" i="1" dirty="0"/>
              <a:t>Consistencia de la Notificación Semanal de Casos Nuevos</a:t>
            </a:r>
          </a:p>
          <a:p>
            <a:pPr algn="ctr"/>
            <a:r>
              <a:rPr lang="es-MX" sz="1500" b="1" i="1" dirty="0"/>
              <a:t>SERVICIOS DE SALUD, SEM. 1 – 52, 2017.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400051" y="2836069"/>
            <a:ext cx="22145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i="1" dirty="0"/>
              <a:t>Casos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85725" y="5713393"/>
            <a:ext cx="11144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i="1" dirty="0"/>
              <a:t>Fuente: SUIVE.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7518796" y="5524887"/>
            <a:ext cx="1025129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/>
              <a:t>2017: 90.38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8293894" y="1678781"/>
            <a:ext cx="75009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b="1" dirty="0"/>
              <a:t>Total Casos: 299,348</a:t>
            </a:r>
          </a:p>
        </p:txBody>
      </p:sp>
    </p:spTree>
    <p:extLst>
      <p:ext uri="{BB962C8B-B14F-4D97-AF65-F5344CB8AC3E}">
        <p14:creationId xmlns:p14="http://schemas.microsoft.com/office/powerpoint/2010/main" val="223279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35696" y="908720"/>
            <a:ext cx="5812428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MX" b="1" dirty="0">
                <a:solidFill>
                  <a:schemeClr val="tx2"/>
                </a:solidFill>
              </a:rPr>
              <a:t>CUMPLIMIENTO META ENERO </a:t>
            </a:r>
            <a:r>
              <a:rPr lang="es-MX" b="1" dirty="0" smtClean="0">
                <a:solidFill>
                  <a:schemeClr val="tx2"/>
                </a:solidFill>
              </a:rPr>
              <a:t>- DICIEMBRE  </a:t>
            </a:r>
            <a:r>
              <a:rPr lang="es-MX" b="1" dirty="0">
                <a:solidFill>
                  <a:schemeClr val="tx2"/>
                </a:solidFill>
              </a:rPr>
              <a:t>2017</a:t>
            </a:r>
            <a:endParaRPr lang="es-ES" b="1" dirty="0">
              <a:solidFill>
                <a:schemeClr val="tx2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s-MX" b="1" dirty="0" smtClean="0">
                <a:solidFill>
                  <a:schemeClr val="tx2"/>
                </a:solidFill>
              </a:rPr>
              <a:t>POR JURISDICCIÓN SANITARIA</a:t>
            </a:r>
            <a:r>
              <a:rPr lang="es-MX" b="1" dirty="0">
                <a:solidFill>
                  <a:schemeClr val="tx2"/>
                </a:solidFill>
              </a:rPr>
              <a:t/>
            </a:r>
            <a:br>
              <a:rPr lang="es-MX" b="1" dirty="0">
                <a:solidFill>
                  <a:schemeClr val="tx2"/>
                </a:solidFill>
              </a:rPr>
            </a:br>
            <a:endParaRPr lang="es-ES" sz="1600" b="1" dirty="0">
              <a:solidFill>
                <a:schemeClr val="tx2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203848" y="1578335"/>
            <a:ext cx="2646294" cy="300082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350" b="1" dirty="0">
                <a:solidFill>
                  <a:schemeClr val="bg1"/>
                </a:solidFill>
              </a:rPr>
              <a:t>COBERTURA DE DIAGNOSTICO</a:t>
            </a: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1835696" y="2132856"/>
          <a:ext cx="5812428" cy="31162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3107"/>
                <a:gridCol w="1453107"/>
                <a:gridCol w="1453107"/>
                <a:gridCol w="1453107"/>
              </a:tblGrid>
              <a:tr h="784163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Jurisdicción</a:t>
                      </a:r>
                      <a:br>
                        <a:rPr lang="es-MX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s-MX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Sanitaria 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Casos</a:t>
                      </a:r>
                      <a:r>
                        <a:rPr lang="es-MX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Esperados (2% </a:t>
                      </a:r>
                      <a:r>
                        <a:rPr lang="es-MX" sz="1400" b="1" i="0" u="none" strike="noStrike" baseline="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EDA´s</a:t>
                      </a:r>
                      <a:r>
                        <a:rPr lang="es-MX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SUIVE)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Casos detectados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% Detección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u="none" strike="noStrike" dirty="0">
                          <a:effectLst/>
                        </a:rPr>
                        <a:t>I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1,721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973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u="none" strike="noStrike">
                          <a:effectLst/>
                        </a:rPr>
                        <a:t>II</a:t>
                      </a:r>
                      <a:endParaRPr lang="es-MX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436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2.70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u="none" strike="noStrike">
                          <a:effectLst/>
                        </a:rPr>
                        <a:t>III</a:t>
                      </a:r>
                      <a:endParaRPr lang="es-MX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284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370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2.61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u="none" strike="noStrike">
                          <a:effectLst/>
                        </a:rPr>
                        <a:t>IV</a:t>
                      </a:r>
                      <a:endParaRPr lang="es-MX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326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4.55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u="none" strike="noStrike">
                          <a:effectLst/>
                        </a:rPr>
                        <a:t>V</a:t>
                      </a:r>
                      <a:endParaRPr lang="es-MX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362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1,084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5.99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u="none" strike="noStrike">
                          <a:effectLst/>
                        </a:rPr>
                        <a:t>VI</a:t>
                      </a:r>
                      <a:endParaRPr lang="es-MX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466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6.99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u="none" strike="noStrike">
                          <a:effectLst/>
                        </a:rPr>
                        <a:t>VII</a:t>
                      </a:r>
                      <a:endParaRPr lang="es-MX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326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9.29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3,038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3,981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2.62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10 CuadroTexto"/>
          <p:cNvSpPr txBox="1">
            <a:spLocks noChangeArrowheads="1"/>
          </p:cNvSpPr>
          <p:nvPr/>
        </p:nvSpPr>
        <p:spPr bwMode="auto">
          <a:xfrm>
            <a:off x="395536" y="6093296"/>
            <a:ext cx="334922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1050" b="1" i="1" dirty="0" smtClean="0"/>
              <a:t>FUENTE:</a:t>
            </a:r>
            <a:r>
              <a:rPr lang="es-MX" sz="1050" dirty="0" smtClean="0"/>
              <a:t> Guías de Cólera 2017, </a:t>
            </a:r>
            <a:r>
              <a:rPr lang="es-MX" sz="1050" dirty="0"/>
              <a:t>Plataforma Única de Información y </a:t>
            </a:r>
            <a:r>
              <a:rPr lang="es-MX" sz="1050" dirty="0" smtClean="0"/>
              <a:t>LESP</a:t>
            </a:r>
          </a:p>
        </p:txBody>
      </p:sp>
    </p:spTree>
    <p:extLst>
      <p:ext uri="{BB962C8B-B14F-4D97-AF65-F5344CB8AC3E}">
        <p14:creationId xmlns:p14="http://schemas.microsoft.com/office/powerpoint/2010/main" val="398701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 CuadroTexto"/>
          <p:cNvSpPr txBox="1"/>
          <p:nvPr/>
        </p:nvSpPr>
        <p:spPr>
          <a:xfrm>
            <a:off x="295870" y="6291410"/>
            <a:ext cx="5095875" cy="323850"/>
          </a:xfrm>
          <a:prstGeom prst="rect">
            <a:avLst/>
          </a:prstGeom>
          <a:solidFill>
            <a:schemeClr val="lt1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100" b="1" i="1" dirty="0" err="1" smtClean="0"/>
              <a:t>Fuente:Guias</a:t>
            </a:r>
            <a:r>
              <a:rPr lang="es-MX" sz="1100" b="1" i="1" dirty="0" smtClean="0"/>
              <a:t> de Cólera, </a:t>
            </a:r>
            <a:r>
              <a:rPr lang="es-MX" sz="1100" b="1" i="1" dirty="0"/>
              <a:t>Plataforma</a:t>
            </a:r>
            <a:r>
              <a:rPr lang="es-MX" sz="1100" b="1" i="1" baseline="0" dirty="0"/>
              <a:t> Estatal Cólera y LESP </a:t>
            </a:r>
            <a:r>
              <a:rPr lang="es-MX" sz="1100" b="1" i="1" baseline="0" dirty="0" smtClean="0"/>
              <a:t>2017</a:t>
            </a:r>
            <a:endParaRPr lang="es-MX" sz="1100" b="1" i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251520" y="291565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%</a:t>
            </a:r>
            <a:endParaRPr lang="es-MX" b="1" i="1" dirty="0"/>
          </a:p>
        </p:txBody>
      </p:sp>
      <p:sp>
        <p:nvSpPr>
          <p:cNvPr id="27" name="CuadroTexto 26"/>
          <p:cNvSpPr txBox="1"/>
          <p:nvPr/>
        </p:nvSpPr>
        <p:spPr>
          <a:xfrm>
            <a:off x="2123728" y="380226"/>
            <a:ext cx="7163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"/>
            <a:r>
              <a:rPr lang="es-MX" sz="2400" b="1" i="1" dirty="0" smtClean="0"/>
              <a:t>Porcentaje de Monitoreo de </a:t>
            </a:r>
            <a:r>
              <a:rPr lang="es-MX" sz="2400" b="1" i="1" dirty="0" err="1" smtClean="0"/>
              <a:t>EDA´s</a:t>
            </a:r>
            <a:r>
              <a:rPr lang="es-MX" sz="2400" b="1" i="1" dirty="0" smtClean="0"/>
              <a:t> </a:t>
            </a:r>
          </a:p>
          <a:p>
            <a:pPr algn="ctr" fontAlgn="b"/>
            <a:r>
              <a:rPr lang="es-MX" sz="2400" b="1" i="1" dirty="0" smtClean="0"/>
              <a:t>San Luis Potosí, Enero – Diciembre 2017. </a:t>
            </a:r>
            <a:endParaRPr lang="es-MX" sz="2400" dirty="0"/>
          </a:p>
        </p:txBody>
      </p:sp>
      <p:graphicFrame>
        <p:nvGraphicFramePr>
          <p:cNvPr id="10" name="Gráfico 9"/>
          <p:cNvGraphicFramePr/>
          <p:nvPr>
            <p:extLst/>
          </p:nvPr>
        </p:nvGraphicFramePr>
        <p:xfrm>
          <a:off x="755576" y="1397000"/>
          <a:ext cx="7848872" cy="4894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Conector recto 4"/>
          <p:cNvCxnSpPr/>
          <p:nvPr/>
        </p:nvCxnSpPr>
        <p:spPr>
          <a:xfrm>
            <a:off x="1187624" y="3717032"/>
            <a:ext cx="705678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420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3808" y="443891"/>
            <a:ext cx="6111961" cy="758114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DTN-DCF </a:t>
            </a:r>
            <a:br>
              <a:rPr lang="es-MX" b="1" dirty="0" smtClean="0"/>
            </a:br>
            <a:r>
              <a:rPr lang="es-MX" b="1" dirty="0" smtClean="0"/>
              <a:t>S.L.P. 2017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8012" y="1921872"/>
            <a:ext cx="8405948" cy="3771329"/>
          </a:xfrm>
        </p:spPr>
        <p:txBody>
          <a:bodyPr>
            <a:normAutofit/>
          </a:bodyPr>
          <a:lstStyle/>
          <a:p>
            <a:pPr algn="just"/>
            <a:endParaRPr lang="es-MX" dirty="0" smtClean="0"/>
          </a:p>
          <a:p>
            <a:pPr marL="0" indent="0" algn="just">
              <a:buNone/>
            </a:pPr>
            <a:r>
              <a:rPr lang="es-MX" dirty="0"/>
              <a:t> </a:t>
            </a:r>
            <a:endParaRPr lang="es-MX" dirty="0" smtClean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 </a:t>
            </a:r>
          </a:p>
          <a:p>
            <a:pPr marL="0" indent="0">
              <a:buNone/>
            </a:pPr>
            <a:r>
              <a:rPr lang="es-MX" dirty="0" smtClean="0"/>
              <a:t>                                        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-30415" y="420956"/>
            <a:ext cx="9144000" cy="6437044"/>
            <a:chOff x="0" y="195985"/>
            <a:chExt cx="12192000" cy="6662015"/>
          </a:xfrm>
        </p:grpSpPr>
        <p:pic>
          <p:nvPicPr>
            <p:cNvPr id="5" name="Marcador de contenido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1" y="195985"/>
              <a:ext cx="2685235" cy="1006963"/>
            </a:xfrm>
            <a:prstGeom prst="rect">
              <a:avLst/>
            </a:prstGeom>
          </p:spPr>
        </p:pic>
        <p:sp>
          <p:nvSpPr>
            <p:cNvPr id="14" name="Rectángulo 13"/>
            <p:cNvSpPr/>
            <p:nvPr/>
          </p:nvSpPr>
          <p:spPr>
            <a:xfrm>
              <a:off x="0" y="6618514"/>
              <a:ext cx="12192000" cy="239486"/>
            </a:xfrm>
            <a:prstGeom prst="rect">
              <a:avLst/>
            </a:prstGeom>
            <a:gradFill flip="none" rotWithShape="1">
              <a:gsLst>
                <a:gs pos="0">
                  <a:srgbClr val="6F6E73"/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/>
            </a:p>
          </p:txBody>
        </p:sp>
      </p:grp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157948"/>
              </p:ext>
            </p:extLst>
          </p:nvPr>
        </p:nvGraphicFramePr>
        <p:xfrm>
          <a:off x="1102991" y="1867953"/>
          <a:ext cx="6877188" cy="2930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97"/>
                <a:gridCol w="1719297"/>
                <a:gridCol w="1719297"/>
                <a:gridCol w="1719297"/>
              </a:tblGrid>
              <a:tr h="640736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INSTITUCION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OPORTUNIDAD</a:t>
                      </a:r>
                      <a:endParaRPr lang="es-MX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CALIDAD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INDICE DE EVALUACION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</a:tr>
              <a:tr h="386895">
                <a:tc>
                  <a:txBody>
                    <a:bodyPr/>
                    <a:lstStyle/>
                    <a:p>
                      <a:pPr algn="ctr"/>
                      <a:r>
                        <a:rPr lang="es-MX" sz="1800" b="1" i="1" dirty="0" smtClean="0"/>
                        <a:t>SSA</a:t>
                      </a:r>
                      <a:endParaRPr lang="es-MX" sz="1800" b="1" i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97.3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100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98.6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</a:tr>
              <a:tr h="371219">
                <a:tc>
                  <a:txBody>
                    <a:bodyPr/>
                    <a:lstStyle/>
                    <a:p>
                      <a:pPr algn="ctr"/>
                      <a:r>
                        <a:rPr lang="es-MX" sz="1800" b="1" i="1" dirty="0" smtClean="0"/>
                        <a:t>IMSS ORD</a:t>
                      </a:r>
                      <a:endParaRPr lang="es-MX" sz="1800" b="1" i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100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100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100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</a:tr>
              <a:tr h="383540">
                <a:tc>
                  <a:txBody>
                    <a:bodyPr/>
                    <a:lstStyle/>
                    <a:p>
                      <a:pPr algn="ctr"/>
                      <a:r>
                        <a:rPr lang="es-MX" sz="1800" b="1" i="1" dirty="0" smtClean="0"/>
                        <a:t>IMSS</a:t>
                      </a:r>
                      <a:r>
                        <a:rPr lang="es-MX" sz="1800" b="1" i="1" baseline="0" dirty="0" smtClean="0"/>
                        <a:t> PROSPERA</a:t>
                      </a:r>
                      <a:endParaRPr lang="es-MX" sz="1800" b="1" i="1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NA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NA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NA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</a:tr>
              <a:tr h="405768">
                <a:tc>
                  <a:txBody>
                    <a:bodyPr/>
                    <a:lstStyle/>
                    <a:p>
                      <a:pPr algn="ctr"/>
                      <a:r>
                        <a:rPr lang="es-MX" sz="1800" b="1" i="1" dirty="0" smtClean="0"/>
                        <a:t>ISSSTE</a:t>
                      </a:r>
                      <a:endParaRPr lang="es-MX" sz="1800" b="1" i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NA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NA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NA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</a:tr>
              <a:tr h="371219">
                <a:tc>
                  <a:txBody>
                    <a:bodyPr/>
                    <a:lstStyle/>
                    <a:p>
                      <a:pPr algn="ctr"/>
                      <a:r>
                        <a:rPr lang="es-MX" sz="1800" b="1" i="1" dirty="0" smtClean="0"/>
                        <a:t>PARTICULAR</a:t>
                      </a:r>
                      <a:endParaRPr lang="es-MX" sz="1800" b="1" i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100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100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100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</a:tr>
              <a:tr h="371219">
                <a:tc>
                  <a:txBody>
                    <a:bodyPr/>
                    <a:lstStyle/>
                    <a:p>
                      <a:pPr algn="ctr"/>
                      <a:r>
                        <a:rPr lang="es-MX" sz="1800" b="1" i="1" u="sng" dirty="0" smtClean="0"/>
                        <a:t>ESTATAL</a:t>
                      </a:r>
                      <a:endParaRPr lang="es-MX" sz="1800" b="1" i="1" u="sng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99.1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100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/>
                        <a:t>99.5</a:t>
                      </a:r>
                      <a:endParaRPr lang="es-MX" sz="1800" b="1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253539" y="5417467"/>
            <a:ext cx="281488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dirty="0"/>
              <a:t>Se notificaron un total de 53 casos.</a:t>
            </a:r>
          </a:p>
        </p:txBody>
      </p:sp>
    </p:spTree>
    <p:extLst>
      <p:ext uri="{BB962C8B-B14F-4D97-AF65-F5344CB8AC3E}">
        <p14:creationId xmlns:p14="http://schemas.microsoft.com/office/powerpoint/2010/main" val="143316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78395" y="620688"/>
            <a:ext cx="6858000" cy="694342"/>
          </a:xfrm>
        </p:spPr>
        <p:txBody>
          <a:bodyPr>
            <a:normAutofit/>
          </a:bodyPr>
          <a:lstStyle/>
          <a:p>
            <a:r>
              <a:rPr lang="es-MX" sz="3300" b="1" dirty="0"/>
              <a:t>Conclusiones</a:t>
            </a:r>
            <a:endParaRPr lang="es-MX" sz="405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30831" y="2013789"/>
            <a:ext cx="7901609" cy="3359427"/>
          </a:xfrm>
          <a:ln w="28575">
            <a:solidFill>
              <a:srgbClr val="92D050"/>
            </a:solidFill>
          </a:ln>
        </p:spPr>
        <p:txBody>
          <a:bodyPr>
            <a:normAutofit lnSpcReduction="10000"/>
          </a:bodyPr>
          <a:lstStyle/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100" b="1" i="1" dirty="0">
                <a:solidFill>
                  <a:schemeClr val="tx1"/>
                </a:solidFill>
              </a:rPr>
              <a:t> Se debe de mantener una vigilancia homogénea y sistemática en todo el Estado y por todas las Instituciones.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100" b="1" i="1" dirty="0">
                <a:solidFill>
                  <a:schemeClr val="tx1"/>
                </a:solidFill>
              </a:rPr>
              <a:t>Se observó una mayor participación de las Instituciones para la notificación de casos de </a:t>
            </a:r>
            <a:r>
              <a:rPr lang="es-MX" sz="2100" b="1" i="1" dirty="0" err="1">
                <a:solidFill>
                  <a:schemeClr val="tx1"/>
                </a:solidFill>
              </a:rPr>
              <a:t>EDAs</a:t>
            </a:r>
            <a:r>
              <a:rPr lang="es-MX" sz="2100" b="1" i="1" dirty="0">
                <a:solidFill>
                  <a:schemeClr val="tx1"/>
                </a:solidFill>
              </a:rPr>
              <a:t>, sin embargo aún es necesario fortalecer la detección en algunas Jurisdicciones Sanitarias.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100" b="1" i="1" dirty="0">
                <a:solidFill>
                  <a:schemeClr val="tx1"/>
                </a:solidFill>
              </a:rPr>
              <a:t>Se requiere una mayor participación sectorial en cuanto a la notificación de casos de Enfermedades Prevenibles, haciendo énfasis en los de Enfermedad Febril Exantemática.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100" b="1" i="1" dirty="0">
                <a:solidFill>
                  <a:schemeClr val="tx1"/>
                </a:solidFill>
              </a:rPr>
              <a:t>Se debe mantener actualizada la información de la plataforma de Tuberculosis.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endParaRPr lang="es-MX" sz="2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30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0355" y="692696"/>
            <a:ext cx="7886700" cy="994172"/>
          </a:xfrm>
        </p:spPr>
        <p:txBody>
          <a:bodyPr/>
          <a:lstStyle/>
          <a:p>
            <a:r>
              <a:rPr lang="es-MX" b="1" dirty="0" smtClean="0"/>
              <a:t>Compromisos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5091" y="1844824"/>
            <a:ext cx="7886700" cy="3384376"/>
          </a:xfrm>
          <a:ln w="28575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just"/>
            <a:r>
              <a:rPr lang="es-MX" sz="2000" b="1" i="1" dirty="0" smtClean="0"/>
              <a:t>Revisión y análisis al interior de SEDENA</a:t>
            </a:r>
            <a:r>
              <a:rPr lang="es-MX" sz="2000" b="1" i="1" dirty="0"/>
              <a:t> </a:t>
            </a:r>
            <a:r>
              <a:rPr lang="es-MX" sz="2000" b="1" i="1" dirty="0" smtClean="0"/>
              <a:t>para verificar el comportamiento semanal de casos.</a:t>
            </a:r>
            <a:endParaRPr lang="es-MX" sz="2000" b="1" i="1" dirty="0"/>
          </a:p>
          <a:p>
            <a:pPr algn="just"/>
            <a:r>
              <a:rPr lang="es-MX" sz="2000" b="1" i="1" dirty="0" smtClean="0"/>
              <a:t>Aumentar la notificación de las Enfermedades Febriles Exantemáticas por todo el sector.</a:t>
            </a:r>
          </a:p>
          <a:p>
            <a:pPr algn="just"/>
            <a:r>
              <a:rPr lang="es-MX" sz="2000" b="1" i="1" dirty="0" smtClean="0"/>
              <a:t>Actualización del seguimiento baciloscópico mensual de los pacientes de la plataforma de Tuberculosis, a más tardar el 10 de agosto.</a:t>
            </a:r>
          </a:p>
          <a:p>
            <a:pPr algn="just"/>
            <a:r>
              <a:rPr lang="es-MX" sz="2000" b="1" i="1" dirty="0" smtClean="0"/>
              <a:t>Incrementar la detección de casos sospechosos de Cólera.</a:t>
            </a:r>
            <a:endParaRPr lang="es-MX" sz="2000" b="1" i="1" dirty="0"/>
          </a:p>
          <a:p>
            <a:pPr algn="just"/>
            <a:r>
              <a:rPr lang="es-MX" sz="2000" b="1" i="1" dirty="0" smtClean="0"/>
              <a:t>Participación activa de los responsables estatales de cada Institución para el análisis y seguimiento del cumplimiento de metas e indicadores al interior de cada Institución.</a:t>
            </a:r>
            <a:endParaRPr lang="es-MX" sz="2000" b="1" i="1" dirty="0"/>
          </a:p>
        </p:txBody>
      </p:sp>
      <p:pic>
        <p:nvPicPr>
          <p:cNvPr id="4" name="11 Imagen" descr="Servicios de Salud 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39552" y="332656"/>
            <a:ext cx="186160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404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/>
          </p:nvPr>
        </p:nvGraphicFramePr>
        <p:xfrm>
          <a:off x="714375" y="1588189"/>
          <a:ext cx="7779544" cy="3776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Conector recto 11"/>
          <p:cNvCxnSpPr/>
          <p:nvPr/>
        </p:nvCxnSpPr>
        <p:spPr>
          <a:xfrm>
            <a:off x="1107282" y="2135981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1107282" y="3143250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2964657" y="2857500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2964657" y="3586163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4779169" y="2921794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4779169" y="3664744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6586538" y="2300288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6586538" y="3186113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2564607" y="5364956"/>
            <a:ext cx="40647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i="1" dirty="0"/>
              <a:t>Semanas Epidemiológicas 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1235869" y="1057275"/>
            <a:ext cx="70508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b="1" i="1" dirty="0"/>
              <a:t>Consistencia de la Notificación Semanal de Casos Nuevos</a:t>
            </a:r>
          </a:p>
          <a:p>
            <a:pPr algn="ctr"/>
            <a:r>
              <a:rPr lang="es-MX" sz="1500" b="1" i="1" dirty="0"/>
              <a:t>IMSS ORDINARIO, SEM. 1 – 52, 2017.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400051" y="2836069"/>
            <a:ext cx="22145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i="1" dirty="0"/>
              <a:t>Casos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85725" y="5713393"/>
            <a:ext cx="192881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i="1" dirty="0"/>
              <a:t>Fuente: SUIVE 2017.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7518796" y="5524887"/>
            <a:ext cx="1025129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/>
              <a:t>2017: 92.31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8286751" y="1457326"/>
            <a:ext cx="759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b="1" i="1" dirty="0"/>
              <a:t>Total casos: 321,715</a:t>
            </a:r>
          </a:p>
        </p:txBody>
      </p:sp>
    </p:spTree>
    <p:extLst>
      <p:ext uri="{BB962C8B-B14F-4D97-AF65-F5344CB8AC3E}">
        <p14:creationId xmlns:p14="http://schemas.microsoft.com/office/powerpoint/2010/main" val="265106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/>
          </p:nvPr>
        </p:nvGraphicFramePr>
        <p:xfrm>
          <a:off x="714375" y="1588189"/>
          <a:ext cx="7779544" cy="3776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Conector recto 11"/>
          <p:cNvCxnSpPr/>
          <p:nvPr/>
        </p:nvCxnSpPr>
        <p:spPr>
          <a:xfrm>
            <a:off x="1107282" y="2078831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1107282" y="3271838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2964657" y="2800350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2964657" y="3543300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4779169" y="2800350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4779169" y="3593306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6586538" y="2336006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6586538" y="3271838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2564607" y="5364956"/>
            <a:ext cx="40647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i="1" dirty="0"/>
              <a:t>Semanas Epidemiológicas 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1235869" y="1057275"/>
            <a:ext cx="70508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b="1" i="1" dirty="0"/>
              <a:t>Consistencia de la Notificación Semanal de Casos Nuevos</a:t>
            </a:r>
          </a:p>
          <a:p>
            <a:pPr algn="ctr"/>
            <a:r>
              <a:rPr lang="es-MX" sz="1500" b="1" i="1" dirty="0"/>
              <a:t>ISSSTE, SEM. 1 – 52, 2017.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400051" y="2836069"/>
            <a:ext cx="22145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i="1" dirty="0"/>
              <a:t>Casos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78581" y="5706249"/>
            <a:ext cx="19216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i="1" dirty="0"/>
              <a:t>Fuente: SUIVE 2017.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7518796" y="5524887"/>
            <a:ext cx="1025129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/>
              <a:t>2017: 80.77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8286750" y="1400175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b="1" i="1" dirty="0"/>
              <a:t>Total Casos: 78,227</a:t>
            </a:r>
          </a:p>
        </p:txBody>
      </p:sp>
    </p:spTree>
    <p:extLst>
      <p:ext uri="{BB962C8B-B14F-4D97-AF65-F5344CB8AC3E}">
        <p14:creationId xmlns:p14="http://schemas.microsoft.com/office/powerpoint/2010/main" val="83810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/>
          </p:nvPr>
        </p:nvGraphicFramePr>
        <p:xfrm>
          <a:off x="714375" y="1588189"/>
          <a:ext cx="7779544" cy="3776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Conector recto 11"/>
          <p:cNvCxnSpPr/>
          <p:nvPr/>
        </p:nvCxnSpPr>
        <p:spPr>
          <a:xfrm>
            <a:off x="1107282" y="1807369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1107282" y="2871788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2964657" y="2443163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2964657" y="3250406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4779169" y="2564606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4779169" y="3421856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6586538" y="1885950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6586538" y="2993231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2564607" y="5364956"/>
            <a:ext cx="40647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i="1" dirty="0"/>
              <a:t>Semanas Epidemiológicas 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1235869" y="1057275"/>
            <a:ext cx="70508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b="1" i="1" dirty="0"/>
              <a:t>Consistencia de la Notificación Semanal de Casos Nuevos</a:t>
            </a:r>
          </a:p>
          <a:p>
            <a:pPr algn="ctr"/>
            <a:r>
              <a:rPr lang="es-MX" sz="1500" b="1" i="1" dirty="0"/>
              <a:t>OTRAS , SEM. 1 – 52, 2017.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400051" y="2836069"/>
            <a:ext cx="22145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i="1" dirty="0"/>
              <a:t>Casos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85725" y="5713393"/>
            <a:ext cx="18930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i="1" dirty="0"/>
              <a:t>Fuente: SUIVE 2017.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7518796" y="5524887"/>
            <a:ext cx="1025129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/>
              <a:t>2017: 92.31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8479632" y="1357313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b="1" i="1" dirty="0"/>
              <a:t>Total Casos: </a:t>
            </a:r>
          </a:p>
          <a:p>
            <a:r>
              <a:rPr lang="es-MX" sz="900" b="1" i="1" dirty="0"/>
              <a:t>403,091</a:t>
            </a:r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 rotWithShape="1">
          <a:blip r:embed="rId3"/>
          <a:srcRect l="12938" t="13836" r="64166" b="72171"/>
          <a:stretch/>
        </p:blipFill>
        <p:spPr>
          <a:xfrm>
            <a:off x="18047" y="879863"/>
            <a:ext cx="1322931" cy="5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10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/>
          </p:nvPr>
        </p:nvGraphicFramePr>
        <p:xfrm>
          <a:off x="714375" y="1588189"/>
          <a:ext cx="7779544" cy="3776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Conector recto 11"/>
          <p:cNvCxnSpPr/>
          <p:nvPr/>
        </p:nvCxnSpPr>
        <p:spPr>
          <a:xfrm>
            <a:off x="1107282" y="2336006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1107282" y="3278981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2964657" y="2793206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2964657" y="3550444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4779169" y="3021806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4779169" y="3629025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6586538" y="2543175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6586538" y="3371850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2564607" y="5364956"/>
            <a:ext cx="40647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i="1" dirty="0"/>
              <a:t>Semanas Epidemiológicas 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1235869" y="1057275"/>
            <a:ext cx="70508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b="1" i="1" dirty="0"/>
              <a:t>Consistencia de la Notificación Semanal de Casos Nuevos</a:t>
            </a:r>
          </a:p>
          <a:p>
            <a:pPr algn="ctr"/>
            <a:r>
              <a:rPr lang="es-MX" sz="1500" b="1" i="1" dirty="0"/>
              <a:t>IMSS PROSPERA , SEM. 1 – 52, 2017.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400051" y="2836069"/>
            <a:ext cx="22145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i="1" dirty="0"/>
              <a:t>Casos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85725" y="5713393"/>
            <a:ext cx="21645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i="1" dirty="0"/>
              <a:t>Fuente: SUIVE 2017.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7518796" y="5524887"/>
            <a:ext cx="1025129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/>
              <a:t>2017: 88.58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8451057" y="1385888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b="1" i="1" dirty="0"/>
              <a:t>Total casos: </a:t>
            </a:r>
          </a:p>
          <a:p>
            <a:r>
              <a:rPr lang="es-MX" sz="900" b="1" i="1" dirty="0"/>
              <a:t>168,756</a:t>
            </a:r>
          </a:p>
        </p:txBody>
      </p:sp>
    </p:spTree>
    <p:extLst>
      <p:ext uri="{BB962C8B-B14F-4D97-AF65-F5344CB8AC3E}">
        <p14:creationId xmlns:p14="http://schemas.microsoft.com/office/powerpoint/2010/main" val="405675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/>
          </p:nvPr>
        </p:nvGraphicFramePr>
        <p:xfrm>
          <a:off x="714375" y="1588190"/>
          <a:ext cx="7779544" cy="3776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Conector recto 11"/>
          <p:cNvCxnSpPr/>
          <p:nvPr/>
        </p:nvCxnSpPr>
        <p:spPr>
          <a:xfrm>
            <a:off x="1107282" y="2307431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1107282" y="3300413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2964657" y="2578894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2964657" y="3443288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4779169" y="2400300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4779169" y="3386138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6586538" y="2414588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6586538" y="3228975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2564607" y="5364956"/>
            <a:ext cx="40647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i="1" dirty="0"/>
              <a:t>Semanas Epidemiológicas 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1235869" y="1057275"/>
            <a:ext cx="70508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b="1" i="1" dirty="0"/>
              <a:t>Consistencia de la Notificación Semanal de Casos Nuevos</a:t>
            </a:r>
          </a:p>
          <a:p>
            <a:pPr algn="ctr"/>
            <a:r>
              <a:rPr lang="es-MX" sz="1500" b="1" i="1" dirty="0"/>
              <a:t>PEMEX , SEM. 1 – 52, 2017.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400051" y="2825984"/>
            <a:ext cx="22145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i="1" dirty="0"/>
              <a:t>Casos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85725" y="5713393"/>
            <a:ext cx="20645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i="1" dirty="0"/>
              <a:t>Fuente: SUIVE 2017.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7518796" y="5524887"/>
            <a:ext cx="1025129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/>
              <a:t>2017: 90.38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8286750" y="1257300"/>
            <a:ext cx="72151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b="1" i="1" dirty="0"/>
              <a:t>Total Casos: </a:t>
            </a:r>
          </a:p>
          <a:p>
            <a:r>
              <a:rPr lang="es-MX" sz="900" b="1" i="1" dirty="0"/>
              <a:t>2,628</a:t>
            </a:r>
          </a:p>
        </p:txBody>
      </p:sp>
    </p:spTree>
    <p:extLst>
      <p:ext uri="{BB962C8B-B14F-4D97-AF65-F5344CB8AC3E}">
        <p14:creationId xmlns:p14="http://schemas.microsoft.com/office/powerpoint/2010/main" val="392880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1393</TotalTime>
  <Words>2154</Words>
  <Application>Microsoft Office PowerPoint</Application>
  <PresentationFormat>Presentación en pantalla (4:3)</PresentationFormat>
  <Paragraphs>938</Paragraphs>
  <Slides>44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51" baseType="lpstr">
      <vt:lpstr>Aharoni</vt:lpstr>
      <vt:lpstr>Arial</vt:lpstr>
      <vt:lpstr>Calibri</vt:lpstr>
      <vt:lpstr>Leelawadee</vt:lpstr>
      <vt:lpstr>Tahoma</vt:lpstr>
      <vt:lpstr>Verdana</vt:lpstr>
      <vt:lpstr>Tema de Office</vt:lpstr>
      <vt:lpstr>Cumplimiento de Metas e Indicadores Caminando a la Excelencia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Enfermedad Febril Exantemática</vt:lpstr>
      <vt:lpstr>Casos de EFE por Institución y Jurisdicción Sanitaria, 2017*</vt:lpstr>
      <vt:lpstr>Presentación de PowerPoint</vt:lpstr>
      <vt:lpstr>Riesgo latente de reintroducción.</vt:lpstr>
      <vt:lpstr>Parálisis Flácida Aguda</vt:lpstr>
      <vt:lpstr>Síndrome Coqueluchoide</vt:lpstr>
      <vt:lpstr>Municipios con Bordetella 2017</vt:lpstr>
      <vt:lpstr>VIH/sida en SLP, 2017</vt:lpstr>
      <vt:lpstr>VIH/sida en SLP, 2017</vt:lpstr>
      <vt:lpstr>Presentación de PowerPoint</vt:lpstr>
      <vt:lpstr>Vigilancia Epidemiológica de Dengue 2017</vt:lpstr>
      <vt:lpstr>Casos de Zika por Institución, 2017</vt:lpstr>
      <vt:lpstr>Vigilancia Epidemiológica de Zika 2017</vt:lpstr>
      <vt:lpstr>Vigilancia Epidemiológica de Paludismo 2017</vt:lpstr>
      <vt:lpstr>Rickettsiosis, 2017</vt:lpstr>
      <vt:lpstr>Vigilancia Epidemiológica de Rickettsia 2017</vt:lpstr>
      <vt:lpstr>Municipios con Rickettsiosis, 2017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Cólera</vt:lpstr>
      <vt:lpstr>Presentación de PowerPoint</vt:lpstr>
      <vt:lpstr>Presentación de PowerPoint</vt:lpstr>
      <vt:lpstr>Presentación de PowerPoint</vt:lpstr>
      <vt:lpstr>DTN-DCF  S.L.P. 2017</vt:lpstr>
      <vt:lpstr>Conclusiones</vt:lpstr>
      <vt:lpstr>Compromisos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Dr. Villanueva</dc:creator>
  <cp:lastModifiedBy>Cólera</cp:lastModifiedBy>
  <cp:revision>111</cp:revision>
  <dcterms:created xsi:type="dcterms:W3CDTF">2015-10-01T18:21:08Z</dcterms:created>
  <dcterms:modified xsi:type="dcterms:W3CDTF">2018-01-25T16:12:28Z</dcterms:modified>
</cp:coreProperties>
</file>